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1" r:id="rId4"/>
    <p:sldId id="273" r:id="rId5"/>
    <p:sldId id="274" r:id="rId6"/>
    <p:sldId id="275" r:id="rId7"/>
    <p:sldId id="262" r:id="rId8"/>
    <p:sldId id="264" r:id="rId9"/>
    <p:sldId id="265" r:id="rId10"/>
    <p:sldId id="266" r:id="rId11"/>
    <p:sldId id="267" r:id="rId12"/>
    <p:sldId id="269" r:id="rId13"/>
    <p:sldId id="268"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52CA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487" autoAdjust="0"/>
  </p:normalViewPr>
  <p:slideViewPr>
    <p:cSldViewPr snapToGrid="0">
      <p:cViewPr varScale="1">
        <p:scale>
          <a:sx n="62" d="100"/>
          <a:sy n="62" d="100"/>
        </p:scale>
        <p:origin x="802" y="53"/>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51FD0F-87E6-429D-BFE7-7D949490E95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6245E0C-9264-4F28-9C41-BB24C7E299C1}">
      <dgm:prSet custT="1"/>
      <dgm:spPr/>
      <dgm:t>
        <a:bodyPr/>
        <a:lstStyle/>
        <a:p>
          <a:r>
            <a:rPr lang="en-US" sz="2400" dirty="0"/>
            <a:t>Developer — Without them, there would be no product to deliver.</a:t>
          </a:r>
        </a:p>
      </dgm:t>
    </dgm:pt>
    <dgm:pt modelId="{F33F774A-7EB8-4289-9EE0-76543993952B}" type="parTrans" cxnId="{CA93B8B0-EE0C-4209-9802-33DF4598C5A9}">
      <dgm:prSet/>
      <dgm:spPr/>
      <dgm:t>
        <a:bodyPr/>
        <a:lstStyle/>
        <a:p>
          <a:endParaRPr lang="en-US"/>
        </a:p>
      </dgm:t>
    </dgm:pt>
    <dgm:pt modelId="{9BE319BE-04DC-48EB-B5F9-B62C1D1ED13A}" type="sibTrans" cxnId="{CA93B8B0-EE0C-4209-9802-33DF4598C5A9}">
      <dgm:prSet/>
      <dgm:spPr/>
      <dgm:t>
        <a:bodyPr/>
        <a:lstStyle/>
        <a:p>
          <a:endParaRPr lang="en-US"/>
        </a:p>
      </dgm:t>
    </dgm:pt>
    <dgm:pt modelId="{E0EFFB7B-1C7E-4159-91F7-0B1233189E63}">
      <dgm:prSet custT="1"/>
      <dgm:spPr>
        <a:solidFill>
          <a:srgbClr val="52CAB8"/>
        </a:solidFill>
      </dgm:spPr>
      <dgm:t>
        <a:bodyPr/>
        <a:lstStyle/>
        <a:p>
          <a:r>
            <a:rPr lang="en-US" sz="2400" dirty="0"/>
            <a:t>Product Owner — Maintains the product vision during the SDLC, allowing other team members to focus on their roles without concern for the product’s success. </a:t>
          </a:r>
        </a:p>
      </dgm:t>
    </dgm:pt>
    <dgm:pt modelId="{AB0EABF7-4E5E-4064-8BE6-70E1B67F1CF6}" type="parTrans" cxnId="{FA04D7A7-B6F6-47EC-94E0-C9F27104494F}">
      <dgm:prSet/>
      <dgm:spPr/>
      <dgm:t>
        <a:bodyPr/>
        <a:lstStyle/>
        <a:p>
          <a:endParaRPr lang="en-US"/>
        </a:p>
      </dgm:t>
    </dgm:pt>
    <dgm:pt modelId="{CBA1CE60-1A86-47B8-9B90-B1D7A49CCED4}" type="sibTrans" cxnId="{FA04D7A7-B6F6-47EC-94E0-C9F27104494F}">
      <dgm:prSet/>
      <dgm:spPr/>
      <dgm:t>
        <a:bodyPr/>
        <a:lstStyle/>
        <a:p>
          <a:endParaRPr lang="en-US"/>
        </a:p>
      </dgm:t>
    </dgm:pt>
    <dgm:pt modelId="{8FA96ABB-319F-4DA3-A38E-5CC9110F3CDF}">
      <dgm:prSet custT="1"/>
      <dgm:spPr/>
      <dgm:t>
        <a:bodyPr/>
        <a:lstStyle/>
        <a:p>
          <a:r>
            <a:rPr lang="en-US" sz="2400" dirty="0"/>
            <a:t>Scrum Master — Ensures Scrum and its values are implemented correctly, teams and stakeholders communicate effectively, and team cohesion.</a:t>
          </a:r>
        </a:p>
      </dgm:t>
    </dgm:pt>
    <dgm:pt modelId="{B98DD7BB-E36E-4BD6-B994-88BBFEC6115F}" type="parTrans" cxnId="{D40B5E43-636C-4C30-A70A-911F88756740}">
      <dgm:prSet/>
      <dgm:spPr/>
      <dgm:t>
        <a:bodyPr/>
        <a:lstStyle/>
        <a:p>
          <a:endParaRPr lang="en-US"/>
        </a:p>
      </dgm:t>
    </dgm:pt>
    <dgm:pt modelId="{49F53D4E-EE26-4064-B8DC-7C7F8AB58792}" type="sibTrans" cxnId="{D40B5E43-636C-4C30-A70A-911F88756740}">
      <dgm:prSet/>
      <dgm:spPr/>
      <dgm:t>
        <a:bodyPr/>
        <a:lstStyle/>
        <a:p>
          <a:endParaRPr lang="en-US"/>
        </a:p>
      </dgm:t>
    </dgm:pt>
    <dgm:pt modelId="{B7F3F33B-6696-4F4D-BC57-3185BE218B2B}">
      <dgm:prSet custT="1"/>
      <dgm:spPr/>
      <dgm:t>
        <a:bodyPr/>
        <a:lstStyle/>
        <a:p>
          <a:r>
            <a:rPr lang="en-US" sz="2400" dirty="0"/>
            <a:t>Tester —  Provides concise Definitions of Done and continuously assists in product quality.</a:t>
          </a:r>
        </a:p>
      </dgm:t>
    </dgm:pt>
    <dgm:pt modelId="{6DCA3865-98BC-419D-8E58-9737900439DD}" type="parTrans" cxnId="{368969B1-B39D-4C0F-BF96-AA5FCE20027B}">
      <dgm:prSet/>
      <dgm:spPr/>
      <dgm:t>
        <a:bodyPr/>
        <a:lstStyle/>
        <a:p>
          <a:endParaRPr lang="en-US"/>
        </a:p>
      </dgm:t>
    </dgm:pt>
    <dgm:pt modelId="{4269D14F-C76D-4815-A08D-D5C998DCA5AD}" type="sibTrans" cxnId="{368969B1-B39D-4C0F-BF96-AA5FCE20027B}">
      <dgm:prSet/>
      <dgm:spPr/>
      <dgm:t>
        <a:bodyPr/>
        <a:lstStyle/>
        <a:p>
          <a:endParaRPr lang="en-US"/>
        </a:p>
      </dgm:t>
    </dgm:pt>
    <dgm:pt modelId="{5F3856DD-0B03-4245-B30B-41EAF176947D}" type="pres">
      <dgm:prSet presAssocID="{5A51FD0F-87E6-429D-BFE7-7D949490E953}" presName="linear" presStyleCnt="0">
        <dgm:presLayoutVars>
          <dgm:animLvl val="lvl"/>
          <dgm:resizeHandles val="exact"/>
        </dgm:presLayoutVars>
      </dgm:prSet>
      <dgm:spPr/>
    </dgm:pt>
    <dgm:pt modelId="{5093A7C2-A22E-4802-ADB6-93223641BA0D}" type="pres">
      <dgm:prSet presAssocID="{06245E0C-9264-4F28-9C41-BB24C7E299C1}" presName="parentText" presStyleLbl="node1" presStyleIdx="0" presStyleCnt="4" custScaleY="55632">
        <dgm:presLayoutVars>
          <dgm:chMax val="0"/>
          <dgm:bulletEnabled val="1"/>
        </dgm:presLayoutVars>
      </dgm:prSet>
      <dgm:spPr/>
    </dgm:pt>
    <dgm:pt modelId="{F016C45B-63DF-49FA-B45F-9556874EB1CE}" type="pres">
      <dgm:prSet presAssocID="{9BE319BE-04DC-48EB-B5F9-B62C1D1ED13A}" presName="spacer" presStyleCnt="0"/>
      <dgm:spPr/>
    </dgm:pt>
    <dgm:pt modelId="{B878E567-C548-4F44-83BD-F254B1290EEB}" type="pres">
      <dgm:prSet presAssocID="{E0EFFB7B-1C7E-4159-91F7-0B1233189E63}" presName="parentText" presStyleLbl="node1" presStyleIdx="1" presStyleCnt="4" custLinFactNeighborY="-1399">
        <dgm:presLayoutVars>
          <dgm:chMax val="0"/>
          <dgm:bulletEnabled val="1"/>
        </dgm:presLayoutVars>
      </dgm:prSet>
      <dgm:spPr/>
    </dgm:pt>
    <dgm:pt modelId="{D257F769-F189-4D00-B8B8-8451C14CBF8F}" type="pres">
      <dgm:prSet presAssocID="{CBA1CE60-1A86-47B8-9B90-B1D7A49CCED4}" presName="spacer" presStyleCnt="0"/>
      <dgm:spPr/>
    </dgm:pt>
    <dgm:pt modelId="{966A2672-7102-4E4C-BA29-DCF60DA3A050}" type="pres">
      <dgm:prSet presAssocID="{8FA96ABB-319F-4DA3-A38E-5CC9110F3CDF}" presName="parentText" presStyleLbl="node1" presStyleIdx="2" presStyleCnt="4" custLinFactNeighborY="28322">
        <dgm:presLayoutVars>
          <dgm:chMax val="0"/>
          <dgm:bulletEnabled val="1"/>
        </dgm:presLayoutVars>
      </dgm:prSet>
      <dgm:spPr/>
    </dgm:pt>
    <dgm:pt modelId="{844BE201-C10B-464B-9492-BB0A2FBF4DBA}" type="pres">
      <dgm:prSet presAssocID="{49F53D4E-EE26-4064-B8DC-7C7F8AB58792}" presName="spacer" presStyleCnt="0"/>
      <dgm:spPr/>
    </dgm:pt>
    <dgm:pt modelId="{8D97B0D2-CFA4-41AC-B22E-D8F072DB145C}" type="pres">
      <dgm:prSet presAssocID="{B7F3F33B-6696-4F4D-BC57-3185BE218B2B}" presName="parentText" presStyleLbl="node1" presStyleIdx="3" presStyleCnt="4" custScaleY="54609" custLinFactY="24533" custLinFactNeighborY="100000">
        <dgm:presLayoutVars>
          <dgm:chMax val="0"/>
          <dgm:bulletEnabled val="1"/>
        </dgm:presLayoutVars>
      </dgm:prSet>
      <dgm:spPr/>
    </dgm:pt>
  </dgm:ptLst>
  <dgm:cxnLst>
    <dgm:cxn modelId="{03C2A50E-CC77-47ED-B963-323C57A59680}" type="presOf" srcId="{06245E0C-9264-4F28-9C41-BB24C7E299C1}" destId="{5093A7C2-A22E-4802-ADB6-93223641BA0D}" srcOrd="0" destOrd="0" presId="urn:microsoft.com/office/officeart/2005/8/layout/vList2"/>
    <dgm:cxn modelId="{D40B5E43-636C-4C30-A70A-911F88756740}" srcId="{5A51FD0F-87E6-429D-BFE7-7D949490E953}" destId="{8FA96ABB-319F-4DA3-A38E-5CC9110F3CDF}" srcOrd="2" destOrd="0" parTransId="{B98DD7BB-E36E-4BD6-B994-88BBFEC6115F}" sibTransId="{49F53D4E-EE26-4064-B8DC-7C7F8AB58792}"/>
    <dgm:cxn modelId="{F4788C94-4BF9-4068-B9A9-29E1A05B1C84}" type="presOf" srcId="{E0EFFB7B-1C7E-4159-91F7-0B1233189E63}" destId="{B878E567-C548-4F44-83BD-F254B1290EEB}" srcOrd="0" destOrd="0" presId="urn:microsoft.com/office/officeart/2005/8/layout/vList2"/>
    <dgm:cxn modelId="{FA04D7A7-B6F6-47EC-94E0-C9F27104494F}" srcId="{5A51FD0F-87E6-429D-BFE7-7D949490E953}" destId="{E0EFFB7B-1C7E-4159-91F7-0B1233189E63}" srcOrd="1" destOrd="0" parTransId="{AB0EABF7-4E5E-4064-8BE6-70E1B67F1CF6}" sibTransId="{CBA1CE60-1A86-47B8-9B90-B1D7A49CCED4}"/>
    <dgm:cxn modelId="{CA93B8B0-EE0C-4209-9802-33DF4598C5A9}" srcId="{5A51FD0F-87E6-429D-BFE7-7D949490E953}" destId="{06245E0C-9264-4F28-9C41-BB24C7E299C1}" srcOrd="0" destOrd="0" parTransId="{F33F774A-7EB8-4289-9EE0-76543993952B}" sibTransId="{9BE319BE-04DC-48EB-B5F9-B62C1D1ED13A}"/>
    <dgm:cxn modelId="{368969B1-B39D-4C0F-BF96-AA5FCE20027B}" srcId="{5A51FD0F-87E6-429D-BFE7-7D949490E953}" destId="{B7F3F33B-6696-4F4D-BC57-3185BE218B2B}" srcOrd="3" destOrd="0" parTransId="{6DCA3865-98BC-419D-8E58-9737900439DD}" sibTransId="{4269D14F-C76D-4815-A08D-D5C998DCA5AD}"/>
    <dgm:cxn modelId="{098511B3-35C0-4634-AE00-3E0FD933487B}" type="presOf" srcId="{8FA96ABB-319F-4DA3-A38E-5CC9110F3CDF}" destId="{966A2672-7102-4E4C-BA29-DCF60DA3A050}" srcOrd="0" destOrd="0" presId="urn:microsoft.com/office/officeart/2005/8/layout/vList2"/>
    <dgm:cxn modelId="{C70019D3-5A0E-4732-B1F5-9A7E8300A274}" type="presOf" srcId="{5A51FD0F-87E6-429D-BFE7-7D949490E953}" destId="{5F3856DD-0B03-4245-B30B-41EAF176947D}" srcOrd="0" destOrd="0" presId="urn:microsoft.com/office/officeart/2005/8/layout/vList2"/>
    <dgm:cxn modelId="{9D95DAEF-74FE-42E6-82B0-99AD290E6D12}" type="presOf" srcId="{B7F3F33B-6696-4F4D-BC57-3185BE218B2B}" destId="{8D97B0D2-CFA4-41AC-B22E-D8F072DB145C}" srcOrd="0" destOrd="0" presId="urn:microsoft.com/office/officeart/2005/8/layout/vList2"/>
    <dgm:cxn modelId="{7A6686CD-3592-48E9-863A-3046B626F077}" type="presParOf" srcId="{5F3856DD-0B03-4245-B30B-41EAF176947D}" destId="{5093A7C2-A22E-4802-ADB6-93223641BA0D}" srcOrd="0" destOrd="0" presId="urn:microsoft.com/office/officeart/2005/8/layout/vList2"/>
    <dgm:cxn modelId="{640A2F7B-8280-49F8-8DD3-0C943A475AB1}" type="presParOf" srcId="{5F3856DD-0B03-4245-B30B-41EAF176947D}" destId="{F016C45B-63DF-49FA-B45F-9556874EB1CE}" srcOrd="1" destOrd="0" presId="urn:microsoft.com/office/officeart/2005/8/layout/vList2"/>
    <dgm:cxn modelId="{AC257639-38DE-468C-AE91-E1C50312457C}" type="presParOf" srcId="{5F3856DD-0B03-4245-B30B-41EAF176947D}" destId="{B878E567-C548-4F44-83BD-F254B1290EEB}" srcOrd="2" destOrd="0" presId="urn:microsoft.com/office/officeart/2005/8/layout/vList2"/>
    <dgm:cxn modelId="{9290C57C-B7CA-4642-9303-570C72B1C056}" type="presParOf" srcId="{5F3856DD-0B03-4245-B30B-41EAF176947D}" destId="{D257F769-F189-4D00-B8B8-8451C14CBF8F}" srcOrd="3" destOrd="0" presId="urn:microsoft.com/office/officeart/2005/8/layout/vList2"/>
    <dgm:cxn modelId="{43627798-0254-4CED-9BD7-27105B66CC37}" type="presParOf" srcId="{5F3856DD-0B03-4245-B30B-41EAF176947D}" destId="{966A2672-7102-4E4C-BA29-DCF60DA3A050}" srcOrd="4" destOrd="0" presId="urn:microsoft.com/office/officeart/2005/8/layout/vList2"/>
    <dgm:cxn modelId="{92897CA7-62CF-46FA-A451-E286528DD776}" type="presParOf" srcId="{5F3856DD-0B03-4245-B30B-41EAF176947D}" destId="{844BE201-C10B-464B-9492-BB0A2FBF4DBA}" srcOrd="5" destOrd="0" presId="urn:microsoft.com/office/officeart/2005/8/layout/vList2"/>
    <dgm:cxn modelId="{4E097C51-D891-48C7-9786-FE4695B2F47A}" type="presParOf" srcId="{5F3856DD-0B03-4245-B30B-41EAF176947D}" destId="{8D97B0D2-CFA4-41AC-B22E-D8F072DB145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D911FC6-429B-413B-AED1-856304E5CDC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52DA04E-B2F3-49EF-9B44-F91D7B8EB418}">
      <dgm:prSet/>
      <dgm:spPr/>
      <dgm:t>
        <a:bodyPr/>
        <a:lstStyle/>
        <a:p>
          <a:pPr rtl="0">
            <a:buClr>
              <a:srgbClr val="52CAB8"/>
            </a:buClr>
            <a:buSzPct val="150000"/>
            <a:buFont typeface="Courier New" panose="02070309020205020404" pitchFamily="49" charset="0"/>
            <a:buChar char="o"/>
          </a:pPr>
          <a:r>
            <a:rPr lang="en-US" dirty="0">
              <a:solidFill>
                <a:schemeClr val="bg1"/>
              </a:solidFill>
            </a:rPr>
            <a:t>Teamwork encouraged</a:t>
          </a:r>
        </a:p>
      </dgm:t>
    </dgm:pt>
    <dgm:pt modelId="{1D93CD79-06CC-4D9E-B2D8-5859F9B433C7}" type="parTrans" cxnId="{FE31A3DB-37B7-4BC2-9CA1-863A07B8B119}">
      <dgm:prSet/>
      <dgm:spPr/>
      <dgm:t>
        <a:bodyPr/>
        <a:lstStyle/>
        <a:p>
          <a:endParaRPr lang="en-US"/>
        </a:p>
      </dgm:t>
    </dgm:pt>
    <dgm:pt modelId="{17C90AE0-BE1E-4FAC-962D-872A2370CBD8}" type="sibTrans" cxnId="{FE31A3DB-37B7-4BC2-9CA1-863A07B8B119}">
      <dgm:prSet/>
      <dgm:spPr/>
      <dgm:t>
        <a:bodyPr/>
        <a:lstStyle/>
        <a:p>
          <a:endParaRPr lang="en-US"/>
        </a:p>
      </dgm:t>
    </dgm:pt>
    <dgm:pt modelId="{942109C7-05C6-45B0-B060-5CA39D9E2263}">
      <dgm:prSet/>
      <dgm:spPr/>
      <dgm:t>
        <a:bodyPr/>
        <a:lstStyle/>
        <a:p>
          <a:pPr>
            <a:buClr>
              <a:srgbClr val="52CAB8"/>
            </a:buClr>
            <a:buSzPct val="150000"/>
            <a:buFont typeface="Courier New" panose="02070309020205020404" pitchFamily="49" charset="0"/>
            <a:buChar char="o"/>
          </a:pPr>
          <a:r>
            <a:rPr lang="en-US" dirty="0">
              <a:solidFill>
                <a:schemeClr val="bg1"/>
              </a:solidFill>
            </a:rPr>
            <a:t>Requirement independent</a:t>
          </a:r>
        </a:p>
      </dgm:t>
    </dgm:pt>
    <dgm:pt modelId="{C8F7F5B2-2AFF-4E74-AD37-2730C3D9F6AB}" type="parTrans" cxnId="{B36B4A41-FA0D-4BB6-B1A3-A191B87022F8}">
      <dgm:prSet/>
      <dgm:spPr/>
      <dgm:t>
        <a:bodyPr/>
        <a:lstStyle/>
        <a:p>
          <a:endParaRPr lang="en-US"/>
        </a:p>
      </dgm:t>
    </dgm:pt>
    <dgm:pt modelId="{DE325C85-0DA8-4396-B839-88856647C458}" type="sibTrans" cxnId="{B36B4A41-FA0D-4BB6-B1A3-A191B87022F8}">
      <dgm:prSet/>
      <dgm:spPr/>
      <dgm:t>
        <a:bodyPr/>
        <a:lstStyle/>
        <a:p>
          <a:endParaRPr lang="en-US"/>
        </a:p>
      </dgm:t>
    </dgm:pt>
    <dgm:pt modelId="{3E6CB93A-A40C-4F9B-833E-AFA69980F370}">
      <dgm:prSet/>
      <dgm:spPr/>
      <dgm:t>
        <a:bodyPr/>
        <a:lstStyle/>
        <a:p>
          <a:pPr>
            <a:buClr>
              <a:srgbClr val="52CAB8"/>
            </a:buClr>
            <a:buSzPct val="150000"/>
            <a:buFont typeface="Courier New" panose="02070309020205020404" pitchFamily="49" charset="0"/>
            <a:buChar char="o"/>
          </a:pPr>
          <a:r>
            <a:rPr lang="en-US" dirty="0">
              <a:solidFill>
                <a:schemeClr val="bg1"/>
              </a:solidFill>
            </a:rPr>
            <a:t>Product partially functional during SDLC</a:t>
          </a:r>
        </a:p>
      </dgm:t>
    </dgm:pt>
    <dgm:pt modelId="{2873CE25-E37D-42B3-B872-C8C015AE2BF6}" type="parTrans" cxnId="{CAE270DD-8886-4679-B9E4-90FEFDE34D58}">
      <dgm:prSet/>
      <dgm:spPr/>
      <dgm:t>
        <a:bodyPr/>
        <a:lstStyle/>
        <a:p>
          <a:endParaRPr lang="en-US"/>
        </a:p>
      </dgm:t>
    </dgm:pt>
    <dgm:pt modelId="{ED160B33-153B-4D94-9754-BA5675A409A1}" type="sibTrans" cxnId="{CAE270DD-8886-4679-B9E4-90FEFDE34D58}">
      <dgm:prSet/>
      <dgm:spPr/>
      <dgm:t>
        <a:bodyPr/>
        <a:lstStyle/>
        <a:p>
          <a:endParaRPr lang="en-US"/>
        </a:p>
      </dgm:t>
    </dgm:pt>
    <dgm:pt modelId="{A480E2FE-9456-4663-A147-7BFBCA356916}">
      <dgm:prSet/>
      <dgm:spPr/>
      <dgm:t>
        <a:bodyPr/>
        <a:lstStyle/>
        <a:p>
          <a:pPr>
            <a:buClr>
              <a:srgbClr val="52CAB8"/>
            </a:buClr>
            <a:buSzPct val="150000"/>
            <a:buFont typeface="Courier New" panose="02070309020205020404" pitchFamily="49" charset="0"/>
            <a:buChar char="o"/>
          </a:pPr>
          <a:r>
            <a:rPr lang="en-US" dirty="0">
              <a:solidFill>
                <a:schemeClr val="bg1"/>
              </a:solidFill>
            </a:rPr>
            <a:t>Planning is flexible</a:t>
          </a:r>
        </a:p>
      </dgm:t>
    </dgm:pt>
    <dgm:pt modelId="{A1C8CC9C-44D2-4A6B-9920-F2ABF57F777F}" type="parTrans" cxnId="{15EDB072-DC3A-4D4F-A532-155BBF85EE4D}">
      <dgm:prSet/>
      <dgm:spPr/>
      <dgm:t>
        <a:bodyPr/>
        <a:lstStyle/>
        <a:p>
          <a:endParaRPr lang="en-US"/>
        </a:p>
      </dgm:t>
    </dgm:pt>
    <dgm:pt modelId="{795B25C5-191B-4F40-A124-38AB2F54C5BB}" type="sibTrans" cxnId="{15EDB072-DC3A-4D4F-A532-155BBF85EE4D}">
      <dgm:prSet/>
      <dgm:spPr/>
      <dgm:t>
        <a:bodyPr/>
        <a:lstStyle/>
        <a:p>
          <a:endParaRPr lang="en-US"/>
        </a:p>
      </dgm:t>
    </dgm:pt>
    <dgm:pt modelId="{E0C3E8DE-6B6C-4E69-BFDC-80F2FA3B397E}">
      <dgm:prSet/>
      <dgm:spPr>
        <a:solidFill>
          <a:srgbClr val="70AD47"/>
        </a:solidFill>
      </dgm:spPr>
      <dgm:t>
        <a:bodyPr/>
        <a:lstStyle/>
        <a:p>
          <a:r>
            <a:rPr lang="en-US" dirty="0"/>
            <a:t>Agile</a:t>
          </a:r>
        </a:p>
      </dgm:t>
    </dgm:pt>
    <dgm:pt modelId="{2F69CF99-C3B4-4BEF-8161-48473A2766A3}" type="sibTrans" cxnId="{53BB8BFC-B34C-44CF-B840-49400F9FF73F}">
      <dgm:prSet/>
      <dgm:spPr/>
      <dgm:t>
        <a:bodyPr/>
        <a:lstStyle/>
        <a:p>
          <a:endParaRPr lang="en-US"/>
        </a:p>
      </dgm:t>
    </dgm:pt>
    <dgm:pt modelId="{5403C274-5FB8-49C6-95A7-8ED87356F373}" type="parTrans" cxnId="{53BB8BFC-B34C-44CF-B840-49400F9FF73F}">
      <dgm:prSet/>
      <dgm:spPr/>
      <dgm:t>
        <a:bodyPr/>
        <a:lstStyle/>
        <a:p>
          <a:endParaRPr lang="en-US"/>
        </a:p>
      </dgm:t>
    </dgm:pt>
    <dgm:pt modelId="{F0EB46BB-71C2-439F-BFE2-E2E1979FB472}" type="pres">
      <dgm:prSet presAssocID="{3D911FC6-429B-413B-AED1-856304E5CDC9}" presName="linear" presStyleCnt="0">
        <dgm:presLayoutVars>
          <dgm:animLvl val="lvl"/>
          <dgm:resizeHandles val="exact"/>
        </dgm:presLayoutVars>
      </dgm:prSet>
      <dgm:spPr/>
    </dgm:pt>
    <dgm:pt modelId="{1DEE9C25-EB5C-4936-9C21-E1DA556DD691}" type="pres">
      <dgm:prSet presAssocID="{E0C3E8DE-6B6C-4E69-BFDC-80F2FA3B397E}" presName="parentText" presStyleLbl="node1" presStyleIdx="0" presStyleCnt="1" custLinFactNeighborX="179" custLinFactNeighborY="-2068">
        <dgm:presLayoutVars>
          <dgm:chMax val="0"/>
          <dgm:bulletEnabled val="1"/>
        </dgm:presLayoutVars>
      </dgm:prSet>
      <dgm:spPr/>
    </dgm:pt>
    <dgm:pt modelId="{0749C53A-F6E7-4F8B-B6F4-8B949909CCC0}" type="pres">
      <dgm:prSet presAssocID="{E0C3E8DE-6B6C-4E69-BFDC-80F2FA3B397E}" presName="childText" presStyleLbl="revTx" presStyleIdx="0" presStyleCnt="1">
        <dgm:presLayoutVars>
          <dgm:bulletEnabled val="1"/>
        </dgm:presLayoutVars>
      </dgm:prSet>
      <dgm:spPr/>
    </dgm:pt>
  </dgm:ptLst>
  <dgm:cxnLst>
    <dgm:cxn modelId="{4933460E-FCB6-4F73-82C2-9C9B558C27E8}" type="presOf" srcId="{E0C3E8DE-6B6C-4E69-BFDC-80F2FA3B397E}" destId="{1DEE9C25-EB5C-4936-9C21-E1DA556DD691}" srcOrd="0" destOrd="0" presId="urn:microsoft.com/office/officeart/2005/8/layout/vList2"/>
    <dgm:cxn modelId="{B36B4A41-FA0D-4BB6-B1A3-A191B87022F8}" srcId="{E0C3E8DE-6B6C-4E69-BFDC-80F2FA3B397E}" destId="{942109C7-05C6-45B0-B060-5CA39D9E2263}" srcOrd="1" destOrd="0" parTransId="{C8F7F5B2-2AFF-4E74-AD37-2730C3D9F6AB}" sibTransId="{DE325C85-0DA8-4396-B839-88856647C458}"/>
    <dgm:cxn modelId="{1352A24F-7E67-4ADC-9187-8597027A1428}" type="presOf" srcId="{452DA04E-B2F3-49EF-9B44-F91D7B8EB418}" destId="{0749C53A-F6E7-4F8B-B6F4-8B949909CCC0}" srcOrd="0" destOrd="0" presId="urn:microsoft.com/office/officeart/2005/8/layout/vList2"/>
    <dgm:cxn modelId="{6C355972-808C-4DD4-B273-16EF479E85BD}" type="presOf" srcId="{942109C7-05C6-45B0-B060-5CA39D9E2263}" destId="{0749C53A-F6E7-4F8B-B6F4-8B949909CCC0}" srcOrd="0" destOrd="1" presId="urn:microsoft.com/office/officeart/2005/8/layout/vList2"/>
    <dgm:cxn modelId="{15EDB072-DC3A-4D4F-A532-155BBF85EE4D}" srcId="{E0C3E8DE-6B6C-4E69-BFDC-80F2FA3B397E}" destId="{A480E2FE-9456-4663-A147-7BFBCA356916}" srcOrd="3" destOrd="0" parTransId="{A1C8CC9C-44D2-4A6B-9920-F2ABF57F777F}" sibTransId="{795B25C5-191B-4F40-A124-38AB2F54C5BB}"/>
    <dgm:cxn modelId="{0E442398-97EB-4FB5-8046-99E1B5701309}" type="presOf" srcId="{3D911FC6-429B-413B-AED1-856304E5CDC9}" destId="{F0EB46BB-71C2-439F-BFE2-E2E1979FB472}" srcOrd="0" destOrd="0" presId="urn:microsoft.com/office/officeart/2005/8/layout/vList2"/>
    <dgm:cxn modelId="{0F28DFA8-9E07-4369-97BB-05CD2658DD4A}" type="presOf" srcId="{3E6CB93A-A40C-4F9B-833E-AFA69980F370}" destId="{0749C53A-F6E7-4F8B-B6F4-8B949909CCC0}" srcOrd="0" destOrd="2" presId="urn:microsoft.com/office/officeart/2005/8/layout/vList2"/>
    <dgm:cxn modelId="{9BCE71C7-EB15-4481-9B1B-74BEA9111441}" type="presOf" srcId="{A480E2FE-9456-4663-A147-7BFBCA356916}" destId="{0749C53A-F6E7-4F8B-B6F4-8B949909CCC0}" srcOrd="0" destOrd="3" presId="urn:microsoft.com/office/officeart/2005/8/layout/vList2"/>
    <dgm:cxn modelId="{FE31A3DB-37B7-4BC2-9CA1-863A07B8B119}" srcId="{E0C3E8DE-6B6C-4E69-BFDC-80F2FA3B397E}" destId="{452DA04E-B2F3-49EF-9B44-F91D7B8EB418}" srcOrd="0" destOrd="0" parTransId="{1D93CD79-06CC-4D9E-B2D8-5859F9B433C7}" sibTransId="{17C90AE0-BE1E-4FAC-962D-872A2370CBD8}"/>
    <dgm:cxn modelId="{CAE270DD-8886-4679-B9E4-90FEFDE34D58}" srcId="{E0C3E8DE-6B6C-4E69-BFDC-80F2FA3B397E}" destId="{3E6CB93A-A40C-4F9B-833E-AFA69980F370}" srcOrd="2" destOrd="0" parTransId="{2873CE25-E37D-42B3-B872-C8C015AE2BF6}" sibTransId="{ED160B33-153B-4D94-9754-BA5675A409A1}"/>
    <dgm:cxn modelId="{53BB8BFC-B34C-44CF-B840-49400F9FF73F}" srcId="{3D911FC6-429B-413B-AED1-856304E5CDC9}" destId="{E0C3E8DE-6B6C-4E69-BFDC-80F2FA3B397E}" srcOrd="0" destOrd="0" parTransId="{5403C274-5FB8-49C6-95A7-8ED87356F373}" sibTransId="{2F69CF99-C3B4-4BEF-8161-48473A2766A3}"/>
    <dgm:cxn modelId="{84BA3C2D-BF29-4752-98BA-C8810ECF7C34}" type="presParOf" srcId="{F0EB46BB-71C2-439F-BFE2-E2E1979FB472}" destId="{1DEE9C25-EB5C-4936-9C21-E1DA556DD691}" srcOrd="0" destOrd="0" presId="urn:microsoft.com/office/officeart/2005/8/layout/vList2"/>
    <dgm:cxn modelId="{A41619EB-3F39-41A1-A6E9-A72A09E96D6E}" type="presParOf" srcId="{F0EB46BB-71C2-439F-BFE2-E2E1979FB472}" destId="{0749C53A-F6E7-4F8B-B6F4-8B949909CCC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D911FC6-429B-413B-AED1-856304E5CDC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52DA04E-B2F3-49EF-9B44-F91D7B8EB418}">
      <dgm:prSet/>
      <dgm:spPr/>
      <dgm:t>
        <a:bodyPr/>
        <a:lstStyle/>
        <a:p>
          <a:pPr>
            <a:buClr>
              <a:srgbClr val="52CAB8"/>
            </a:buClr>
            <a:buSzPct val="150000"/>
            <a:buFont typeface="Courier New" panose="02070309020205020404" pitchFamily="49" charset="0"/>
            <a:buChar char="o"/>
          </a:pPr>
          <a:r>
            <a:rPr lang="en-US" dirty="0">
              <a:solidFill>
                <a:schemeClr val="bg1"/>
              </a:solidFill>
            </a:rPr>
            <a:t>Requirements are clearly understood upfront</a:t>
          </a:r>
        </a:p>
      </dgm:t>
    </dgm:pt>
    <dgm:pt modelId="{1D93CD79-06CC-4D9E-B2D8-5859F9B433C7}" type="parTrans" cxnId="{FE31A3DB-37B7-4BC2-9CA1-863A07B8B119}">
      <dgm:prSet/>
      <dgm:spPr/>
      <dgm:t>
        <a:bodyPr/>
        <a:lstStyle/>
        <a:p>
          <a:endParaRPr lang="en-US"/>
        </a:p>
      </dgm:t>
    </dgm:pt>
    <dgm:pt modelId="{17C90AE0-BE1E-4FAC-962D-872A2370CBD8}" type="sibTrans" cxnId="{FE31A3DB-37B7-4BC2-9CA1-863A07B8B119}">
      <dgm:prSet/>
      <dgm:spPr/>
      <dgm:t>
        <a:bodyPr/>
        <a:lstStyle/>
        <a:p>
          <a:endParaRPr lang="en-US"/>
        </a:p>
      </dgm:t>
    </dgm:pt>
    <dgm:pt modelId="{942109C7-05C6-45B0-B060-5CA39D9E2263}">
      <dgm:prSet/>
      <dgm:spPr/>
      <dgm:t>
        <a:bodyPr/>
        <a:lstStyle/>
        <a:p>
          <a:pPr>
            <a:buClr>
              <a:srgbClr val="52CAB8"/>
            </a:buClr>
            <a:buSzPct val="150000"/>
            <a:buFont typeface="Courier New" panose="02070309020205020404" pitchFamily="49" charset="0"/>
            <a:buChar char="o"/>
          </a:pPr>
          <a:r>
            <a:rPr lang="en-US" dirty="0">
              <a:solidFill>
                <a:schemeClr val="bg1"/>
              </a:solidFill>
            </a:rPr>
            <a:t>Project development cycle will be short</a:t>
          </a:r>
        </a:p>
      </dgm:t>
    </dgm:pt>
    <dgm:pt modelId="{C8F7F5B2-2AFF-4E74-AD37-2730C3D9F6AB}" type="parTrans" cxnId="{B36B4A41-FA0D-4BB6-B1A3-A191B87022F8}">
      <dgm:prSet/>
      <dgm:spPr/>
      <dgm:t>
        <a:bodyPr/>
        <a:lstStyle/>
        <a:p>
          <a:endParaRPr lang="en-US"/>
        </a:p>
      </dgm:t>
    </dgm:pt>
    <dgm:pt modelId="{DE325C85-0DA8-4396-B839-88856647C458}" type="sibTrans" cxnId="{B36B4A41-FA0D-4BB6-B1A3-A191B87022F8}">
      <dgm:prSet/>
      <dgm:spPr/>
      <dgm:t>
        <a:bodyPr/>
        <a:lstStyle/>
        <a:p>
          <a:endParaRPr lang="en-US"/>
        </a:p>
      </dgm:t>
    </dgm:pt>
    <dgm:pt modelId="{3E6CB93A-A40C-4F9B-833E-AFA69980F370}">
      <dgm:prSet/>
      <dgm:spPr/>
      <dgm:t>
        <a:bodyPr/>
        <a:lstStyle/>
        <a:p>
          <a:pPr>
            <a:buClr>
              <a:srgbClr val="52CAB8"/>
            </a:buClr>
            <a:buSzPct val="150000"/>
            <a:buFont typeface="Courier New" panose="02070309020205020404" pitchFamily="49" charset="0"/>
            <a:buChar char="o"/>
          </a:pPr>
          <a:r>
            <a:rPr lang="en-US" dirty="0">
              <a:solidFill>
                <a:schemeClr val="bg1"/>
              </a:solidFill>
            </a:rPr>
            <a:t>Stages are clearly defined</a:t>
          </a:r>
        </a:p>
      </dgm:t>
    </dgm:pt>
    <dgm:pt modelId="{2873CE25-E37D-42B3-B872-C8C015AE2BF6}" type="parTrans" cxnId="{CAE270DD-8886-4679-B9E4-90FEFDE34D58}">
      <dgm:prSet/>
      <dgm:spPr/>
      <dgm:t>
        <a:bodyPr/>
        <a:lstStyle/>
        <a:p>
          <a:endParaRPr lang="en-US"/>
        </a:p>
      </dgm:t>
    </dgm:pt>
    <dgm:pt modelId="{ED160B33-153B-4D94-9754-BA5675A409A1}" type="sibTrans" cxnId="{CAE270DD-8886-4679-B9E4-90FEFDE34D58}">
      <dgm:prSet/>
      <dgm:spPr/>
      <dgm:t>
        <a:bodyPr/>
        <a:lstStyle/>
        <a:p>
          <a:endParaRPr lang="en-US"/>
        </a:p>
      </dgm:t>
    </dgm:pt>
    <dgm:pt modelId="{E0C3E8DE-6B6C-4E69-BFDC-80F2FA3B397E}">
      <dgm:prSet/>
      <dgm:spPr>
        <a:solidFill>
          <a:srgbClr val="70AD47"/>
        </a:solidFill>
      </dgm:spPr>
      <dgm:t>
        <a:bodyPr/>
        <a:lstStyle/>
        <a:p>
          <a:r>
            <a:rPr lang="en-US" dirty="0"/>
            <a:t>Waterfall</a:t>
          </a:r>
        </a:p>
      </dgm:t>
    </dgm:pt>
    <dgm:pt modelId="{2F69CF99-C3B4-4BEF-8161-48473A2766A3}" type="sibTrans" cxnId="{53BB8BFC-B34C-44CF-B840-49400F9FF73F}">
      <dgm:prSet/>
      <dgm:spPr/>
      <dgm:t>
        <a:bodyPr/>
        <a:lstStyle/>
        <a:p>
          <a:endParaRPr lang="en-US"/>
        </a:p>
      </dgm:t>
    </dgm:pt>
    <dgm:pt modelId="{5403C274-5FB8-49C6-95A7-8ED87356F373}" type="parTrans" cxnId="{53BB8BFC-B34C-44CF-B840-49400F9FF73F}">
      <dgm:prSet/>
      <dgm:spPr/>
      <dgm:t>
        <a:bodyPr/>
        <a:lstStyle/>
        <a:p>
          <a:endParaRPr lang="en-US"/>
        </a:p>
      </dgm:t>
    </dgm:pt>
    <dgm:pt modelId="{F0EB46BB-71C2-439F-BFE2-E2E1979FB472}" type="pres">
      <dgm:prSet presAssocID="{3D911FC6-429B-413B-AED1-856304E5CDC9}" presName="linear" presStyleCnt="0">
        <dgm:presLayoutVars>
          <dgm:animLvl val="lvl"/>
          <dgm:resizeHandles val="exact"/>
        </dgm:presLayoutVars>
      </dgm:prSet>
      <dgm:spPr/>
    </dgm:pt>
    <dgm:pt modelId="{1DEE9C25-EB5C-4936-9C21-E1DA556DD691}" type="pres">
      <dgm:prSet presAssocID="{E0C3E8DE-6B6C-4E69-BFDC-80F2FA3B397E}" presName="parentText" presStyleLbl="node1" presStyleIdx="0" presStyleCnt="1" custLinFactNeighborX="1088" custLinFactNeighborY="-13195">
        <dgm:presLayoutVars>
          <dgm:chMax val="0"/>
          <dgm:bulletEnabled val="1"/>
        </dgm:presLayoutVars>
      </dgm:prSet>
      <dgm:spPr/>
    </dgm:pt>
    <dgm:pt modelId="{0749C53A-F6E7-4F8B-B6F4-8B949909CCC0}" type="pres">
      <dgm:prSet presAssocID="{E0C3E8DE-6B6C-4E69-BFDC-80F2FA3B397E}" presName="childText" presStyleLbl="revTx" presStyleIdx="0" presStyleCnt="1">
        <dgm:presLayoutVars>
          <dgm:bulletEnabled val="1"/>
        </dgm:presLayoutVars>
      </dgm:prSet>
      <dgm:spPr/>
    </dgm:pt>
  </dgm:ptLst>
  <dgm:cxnLst>
    <dgm:cxn modelId="{4933460E-FCB6-4F73-82C2-9C9B558C27E8}" type="presOf" srcId="{E0C3E8DE-6B6C-4E69-BFDC-80F2FA3B397E}" destId="{1DEE9C25-EB5C-4936-9C21-E1DA556DD691}" srcOrd="0" destOrd="0" presId="urn:microsoft.com/office/officeart/2005/8/layout/vList2"/>
    <dgm:cxn modelId="{B36B4A41-FA0D-4BB6-B1A3-A191B87022F8}" srcId="{E0C3E8DE-6B6C-4E69-BFDC-80F2FA3B397E}" destId="{942109C7-05C6-45B0-B060-5CA39D9E2263}" srcOrd="1" destOrd="0" parTransId="{C8F7F5B2-2AFF-4E74-AD37-2730C3D9F6AB}" sibTransId="{DE325C85-0DA8-4396-B839-88856647C458}"/>
    <dgm:cxn modelId="{1352A24F-7E67-4ADC-9187-8597027A1428}" type="presOf" srcId="{452DA04E-B2F3-49EF-9B44-F91D7B8EB418}" destId="{0749C53A-F6E7-4F8B-B6F4-8B949909CCC0}" srcOrd="0" destOrd="0" presId="urn:microsoft.com/office/officeart/2005/8/layout/vList2"/>
    <dgm:cxn modelId="{6C355972-808C-4DD4-B273-16EF479E85BD}" type="presOf" srcId="{942109C7-05C6-45B0-B060-5CA39D9E2263}" destId="{0749C53A-F6E7-4F8B-B6F4-8B949909CCC0}" srcOrd="0" destOrd="1" presId="urn:microsoft.com/office/officeart/2005/8/layout/vList2"/>
    <dgm:cxn modelId="{0E442398-97EB-4FB5-8046-99E1B5701309}" type="presOf" srcId="{3D911FC6-429B-413B-AED1-856304E5CDC9}" destId="{F0EB46BB-71C2-439F-BFE2-E2E1979FB472}" srcOrd="0" destOrd="0" presId="urn:microsoft.com/office/officeart/2005/8/layout/vList2"/>
    <dgm:cxn modelId="{0F28DFA8-9E07-4369-97BB-05CD2658DD4A}" type="presOf" srcId="{3E6CB93A-A40C-4F9B-833E-AFA69980F370}" destId="{0749C53A-F6E7-4F8B-B6F4-8B949909CCC0}" srcOrd="0" destOrd="2" presId="urn:microsoft.com/office/officeart/2005/8/layout/vList2"/>
    <dgm:cxn modelId="{FE31A3DB-37B7-4BC2-9CA1-863A07B8B119}" srcId="{E0C3E8DE-6B6C-4E69-BFDC-80F2FA3B397E}" destId="{452DA04E-B2F3-49EF-9B44-F91D7B8EB418}" srcOrd="0" destOrd="0" parTransId="{1D93CD79-06CC-4D9E-B2D8-5859F9B433C7}" sibTransId="{17C90AE0-BE1E-4FAC-962D-872A2370CBD8}"/>
    <dgm:cxn modelId="{CAE270DD-8886-4679-B9E4-90FEFDE34D58}" srcId="{E0C3E8DE-6B6C-4E69-BFDC-80F2FA3B397E}" destId="{3E6CB93A-A40C-4F9B-833E-AFA69980F370}" srcOrd="2" destOrd="0" parTransId="{2873CE25-E37D-42B3-B872-C8C015AE2BF6}" sibTransId="{ED160B33-153B-4D94-9754-BA5675A409A1}"/>
    <dgm:cxn modelId="{53BB8BFC-B34C-44CF-B840-49400F9FF73F}" srcId="{3D911FC6-429B-413B-AED1-856304E5CDC9}" destId="{E0C3E8DE-6B6C-4E69-BFDC-80F2FA3B397E}" srcOrd="0" destOrd="0" parTransId="{5403C274-5FB8-49C6-95A7-8ED87356F373}" sibTransId="{2F69CF99-C3B4-4BEF-8161-48473A2766A3}"/>
    <dgm:cxn modelId="{84BA3C2D-BF29-4752-98BA-C8810ECF7C34}" type="presParOf" srcId="{F0EB46BB-71C2-439F-BFE2-E2E1979FB472}" destId="{1DEE9C25-EB5C-4936-9C21-E1DA556DD691}" srcOrd="0" destOrd="0" presId="urn:microsoft.com/office/officeart/2005/8/layout/vList2"/>
    <dgm:cxn modelId="{A41619EB-3F39-41A1-A6E9-A72A09E96D6E}" type="presParOf" srcId="{F0EB46BB-71C2-439F-BFE2-E2E1979FB472}" destId="{0749C53A-F6E7-4F8B-B6F4-8B949909CCC0}"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08A88E-1F51-434C-8CB2-64EC664CA1D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6C9A211-0DAC-42E2-8235-6DCB1076CDD3}">
      <dgm:prSet/>
      <dgm:spPr/>
      <dgm:t>
        <a:bodyPr/>
        <a:lstStyle/>
        <a:p>
          <a:r>
            <a:rPr lang="en-US" dirty="0"/>
            <a:t>Self Organizes into a cohesive team to implement user stories and meet acceptance criteria and Definitions of Done each Sprint.</a:t>
          </a:r>
        </a:p>
      </dgm:t>
    </dgm:pt>
    <dgm:pt modelId="{0B48B404-1308-4A99-B1A1-C347E1354DC2}" type="parTrans" cxnId="{E89D29A2-A121-4216-B044-55D5F9D7944D}">
      <dgm:prSet/>
      <dgm:spPr/>
      <dgm:t>
        <a:bodyPr/>
        <a:lstStyle/>
        <a:p>
          <a:endParaRPr lang="en-US"/>
        </a:p>
      </dgm:t>
    </dgm:pt>
    <dgm:pt modelId="{1F99B818-775C-4A64-A0E8-9CE00FBCEFFC}" type="sibTrans" cxnId="{E89D29A2-A121-4216-B044-55D5F9D7944D}">
      <dgm:prSet/>
      <dgm:spPr/>
      <dgm:t>
        <a:bodyPr/>
        <a:lstStyle/>
        <a:p>
          <a:endParaRPr lang="en-US"/>
        </a:p>
      </dgm:t>
    </dgm:pt>
    <dgm:pt modelId="{F65D2043-B8F5-4DC1-B470-5A1A2515BEE4}">
      <dgm:prSet/>
      <dgm:spPr>
        <a:solidFill>
          <a:srgbClr val="52CAB8"/>
        </a:solidFill>
      </dgm:spPr>
      <dgm:t>
        <a:bodyPr/>
        <a:lstStyle/>
        <a:p>
          <a:r>
            <a:rPr lang="en-US" dirty="0"/>
            <a:t>Will typically utilize cross-functionality, pair programming, continuous integration &amp; code refactoring. </a:t>
          </a:r>
        </a:p>
      </dgm:t>
    </dgm:pt>
    <dgm:pt modelId="{00E3EFB8-6F61-4434-8CBB-076A3564B218}" type="parTrans" cxnId="{65DAB54C-E9C4-44C4-9443-26B0ABE8CED8}">
      <dgm:prSet/>
      <dgm:spPr/>
      <dgm:t>
        <a:bodyPr/>
        <a:lstStyle/>
        <a:p>
          <a:endParaRPr lang="en-US"/>
        </a:p>
      </dgm:t>
    </dgm:pt>
    <dgm:pt modelId="{4AE30E9D-CB9E-4A41-8F23-B25C87C3BAA5}" type="sibTrans" cxnId="{65DAB54C-E9C4-44C4-9443-26B0ABE8CED8}">
      <dgm:prSet/>
      <dgm:spPr/>
      <dgm:t>
        <a:bodyPr/>
        <a:lstStyle/>
        <a:p>
          <a:endParaRPr lang="en-US"/>
        </a:p>
      </dgm:t>
    </dgm:pt>
    <dgm:pt modelId="{D0CB8523-A9F8-4A17-AA67-6AC5D205DF8D}" type="pres">
      <dgm:prSet presAssocID="{CF08A88E-1F51-434C-8CB2-64EC664CA1DF}" presName="linear" presStyleCnt="0">
        <dgm:presLayoutVars>
          <dgm:animLvl val="lvl"/>
          <dgm:resizeHandles val="exact"/>
        </dgm:presLayoutVars>
      </dgm:prSet>
      <dgm:spPr/>
    </dgm:pt>
    <dgm:pt modelId="{A03D738F-0BED-4E04-BBC3-4E04E2986E1E}" type="pres">
      <dgm:prSet presAssocID="{66C9A211-0DAC-42E2-8235-6DCB1076CDD3}" presName="parentText" presStyleLbl="node1" presStyleIdx="0" presStyleCnt="2" custScaleX="99293" custScaleY="100503" custLinFactY="-16374" custLinFactNeighborX="243" custLinFactNeighborY="-100000">
        <dgm:presLayoutVars>
          <dgm:chMax val="0"/>
          <dgm:bulletEnabled val="1"/>
        </dgm:presLayoutVars>
      </dgm:prSet>
      <dgm:spPr/>
    </dgm:pt>
    <dgm:pt modelId="{9147551A-3F2F-49C4-89AC-8606F4E29A48}" type="pres">
      <dgm:prSet presAssocID="{1F99B818-775C-4A64-A0E8-9CE00FBCEFFC}" presName="spacer" presStyleCnt="0"/>
      <dgm:spPr/>
    </dgm:pt>
    <dgm:pt modelId="{4A5EAC11-9DD0-4E52-9DB3-4FAB60729246}" type="pres">
      <dgm:prSet presAssocID="{F65D2043-B8F5-4DC1-B470-5A1A2515BEE4}" presName="parentText" presStyleLbl="node1" presStyleIdx="1" presStyleCnt="2" custLinFactY="-3803" custLinFactNeighborX="0" custLinFactNeighborY="-100000">
        <dgm:presLayoutVars>
          <dgm:chMax val="0"/>
          <dgm:bulletEnabled val="1"/>
        </dgm:presLayoutVars>
      </dgm:prSet>
      <dgm:spPr/>
    </dgm:pt>
  </dgm:ptLst>
  <dgm:cxnLst>
    <dgm:cxn modelId="{765A025D-CD19-4B5A-983A-4858730A4E3A}" type="presOf" srcId="{F65D2043-B8F5-4DC1-B470-5A1A2515BEE4}" destId="{4A5EAC11-9DD0-4E52-9DB3-4FAB60729246}" srcOrd="0" destOrd="0" presId="urn:microsoft.com/office/officeart/2005/8/layout/vList2"/>
    <dgm:cxn modelId="{376B095E-F2E7-450A-BB5E-66CD9CCC9640}" type="presOf" srcId="{66C9A211-0DAC-42E2-8235-6DCB1076CDD3}" destId="{A03D738F-0BED-4E04-BBC3-4E04E2986E1E}" srcOrd="0" destOrd="0" presId="urn:microsoft.com/office/officeart/2005/8/layout/vList2"/>
    <dgm:cxn modelId="{5CCF5849-57CE-4198-8D48-4DD850FF2951}" type="presOf" srcId="{CF08A88E-1F51-434C-8CB2-64EC664CA1DF}" destId="{D0CB8523-A9F8-4A17-AA67-6AC5D205DF8D}" srcOrd="0" destOrd="0" presId="urn:microsoft.com/office/officeart/2005/8/layout/vList2"/>
    <dgm:cxn modelId="{65DAB54C-E9C4-44C4-9443-26B0ABE8CED8}" srcId="{CF08A88E-1F51-434C-8CB2-64EC664CA1DF}" destId="{F65D2043-B8F5-4DC1-B470-5A1A2515BEE4}" srcOrd="1" destOrd="0" parTransId="{00E3EFB8-6F61-4434-8CBB-076A3564B218}" sibTransId="{4AE30E9D-CB9E-4A41-8F23-B25C87C3BAA5}"/>
    <dgm:cxn modelId="{E89D29A2-A121-4216-B044-55D5F9D7944D}" srcId="{CF08A88E-1F51-434C-8CB2-64EC664CA1DF}" destId="{66C9A211-0DAC-42E2-8235-6DCB1076CDD3}" srcOrd="0" destOrd="0" parTransId="{0B48B404-1308-4A99-B1A1-C347E1354DC2}" sibTransId="{1F99B818-775C-4A64-A0E8-9CE00FBCEFFC}"/>
    <dgm:cxn modelId="{21E23180-E6B7-4A56-8F40-3602DADE464C}" type="presParOf" srcId="{D0CB8523-A9F8-4A17-AA67-6AC5D205DF8D}" destId="{A03D738F-0BED-4E04-BBC3-4E04E2986E1E}" srcOrd="0" destOrd="0" presId="urn:microsoft.com/office/officeart/2005/8/layout/vList2"/>
    <dgm:cxn modelId="{3D2122C7-69F9-408A-A58B-F614A49D1593}" type="presParOf" srcId="{D0CB8523-A9F8-4A17-AA67-6AC5D205DF8D}" destId="{9147551A-3F2F-49C4-89AC-8606F4E29A48}" srcOrd="1" destOrd="0" presId="urn:microsoft.com/office/officeart/2005/8/layout/vList2"/>
    <dgm:cxn modelId="{85A40798-D4CA-4AE2-BB8B-9743DA5FB74E}" type="presParOf" srcId="{D0CB8523-A9F8-4A17-AA67-6AC5D205DF8D}" destId="{4A5EAC11-9DD0-4E52-9DB3-4FAB6072924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08A88E-1F51-434C-8CB2-64EC664CA1D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8B31ADE-55A9-4BBD-B76F-9E09D1288DCB}">
      <dgm:prSet custT="1"/>
      <dgm:spPr>
        <a:solidFill>
          <a:srgbClr val="70AD47"/>
        </a:solidFill>
      </dgm:spPr>
      <dgm:t>
        <a:bodyPr/>
        <a:lstStyle/>
        <a:p>
          <a:pPr algn="ctr"/>
          <a:r>
            <a:rPr lang="en-US" sz="2400" dirty="0"/>
            <a:t>Accountable for:</a:t>
          </a:r>
        </a:p>
        <a:p>
          <a:pPr algn="l"/>
          <a:r>
            <a:rPr lang="en-US" sz="2400" dirty="0"/>
            <a:t>Creating a plan for the Sprint and Sprint Backlog</a:t>
          </a:r>
        </a:p>
        <a:p>
          <a:pPr algn="l"/>
          <a:r>
            <a:rPr lang="en-US" sz="2400" dirty="0"/>
            <a:t>Adapting to changes in the Product Backlog</a:t>
          </a:r>
        </a:p>
        <a:p>
          <a:pPr algn="l"/>
          <a:r>
            <a:rPr lang="en-US" sz="2400" dirty="0"/>
            <a:t>Fellow developers in professionalism and respective work</a:t>
          </a:r>
        </a:p>
        <a:p>
          <a:pPr algn="l"/>
          <a:r>
            <a:rPr lang="en-US" sz="2400" dirty="0"/>
            <a:t>Collective ownership of code.</a:t>
          </a:r>
        </a:p>
      </dgm:t>
    </dgm:pt>
    <dgm:pt modelId="{9DC197FE-1D04-4F88-8190-0F80AD52DC30}" type="parTrans" cxnId="{4EE62B98-F22B-4427-AD9F-06AA5F5B98F3}">
      <dgm:prSet/>
      <dgm:spPr/>
      <dgm:t>
        <a:bodyPr/>
        <a:lstStyle/>
        <a:p>
          <a:endParaRPr lang="en-US"/>
        </a:p>
      </dgm:t>
    </dgm:pt>
    <dgm:pt modelId="{C4B6B4CA-C866-43EE-84AE-152C1A45F6D4}" type="sibTrans" cxnId="{4EE62B98-F22B-4427-AD9F-06AA5F5B98F3}">
      <dgm:prSet/>
      <dgm:spPr/>
      <dgm:t>
        <a:bodyPr/>
        <a:lstStyle/>
        <a:p>
          <a:endParaRPr lang="en-US"/>
        </a:p>
      </dgm:t>
    </dgm:pt>
    <dgm:pt modelId="{8E6B7D0E-5D04-43AE-ADA6-E120D7AEE5E9}">
      <dgm:prSet/>
      <dgm:spPr/>
      <dgm:t>
        <a:bodyPr/>
        <a:lstStyle/>
        <a:p>
          <a:endParaRPr lang="en-US" dirty="0"/>
        </a:p>
      </dgm:t>
    </dgm:pt>
    <dgm:pt modelId="{B21E4071-943B-4E13-84D1-7AC937F2DC1A}" type="parTrans" cxnId="{3704363E-1B97-4420-8367-EBB08E1F04BF}">
      <dgm:prSet/>
      <dgm:spPr/>
      <dgm:t>
        <a:bodyPr/>
        <a:lstStyle/>
        <a:p>
          <a:endParaRPr lang="en-US"/>
        </a:p>
      </dgm:t>
    </dgm:pt>
    <dgm:pt modelId="{C17A7138-B77F-4F4D-A009-701E85A1DFD9}" type="sibTrans" cxnId="{3704363E-1B97-4420-8367-EBB08E1F04BF}">
      <dgm:prSet/>
      <dgm:spPr/>
      <dgm:t>
        <a:bodyPr/>
        <a:lstStyle/>
        <a:p>
          <a:endParaRPr lang="en-US"/>
        </a:p>
      </dgm:t>
    </dgm:pt>
    <dgm:pt modelId="{D0CB8523-A9F8-4A17-AA67-6AC5D205DF8D}" type="pres">
      <dgm:prSet presAssocID="{CF08A88E-1F51-434C-8CB2-64EC664CA1DF}" presName="linear" presStyleCnt="0">
        <dgm:presLayoutVars>
          <dgm:animLvl val="lvl"/>
          <dgm:resizeHandles val="exact"/>
        </dgm:presLayoutVars>
      </dgm:prSet>
      <dgm:spPr/>
    </dgm:pt>
    <dgm:pt modelId="{A6317EFA-0E6C-486F-A572-2CC7AD932554}" type="pres">
      <dgm:prSet presAssocID="{78B31ADE-55A9-4BBD-B76F-9E09D1288DCB}" presName="parentText" presStyleLbl="node1" presStyleIdx="0" presStyleCnt="1" custScaleX="100114" custScaleY="793098" custLinFactNeighborX="-319" custLinFactNeighborY="70755">
        <dgm:presLayoutVars>
          <dgm:chMax val="0"/>
          <dgm:bulletEnabled val="1"/>
        </dgm:presLayoutVars>
      </dgm:prSet>
      <dgm:spPr/>
    </dgm:pt>
    <dgm:pt modelId="{0963250C-2E42-4A4D-8B38-2CB5998547DC}" type="pres">
      <dgm:prSet presAssocID="{78B31ADE-55A9-4BBD-B76F-9E09D1288DCB}" presName="childText" presStyleLbl="revTx" presStyleIdx="0" presStyleCnt="1">
        <dgm:presLayoutVars>
          <dgm:bulletEnabled val="1"/>
        </dgm:presLayoutVars>
      </dgm:prSet>
      <dgm:spPr/>
    </dgm:pt>
  </dgm:ptLst>
  <dgm:cxnLst>
    <dgm:cxn modelId="{5688EC30-0EB2-48F8-9D63-C4E048C42312}" type="presOf" srcId="{8E6B7D0E-5D04-43AE-ADA6-E120D7AEE5E9}" destId="{0963250C-2E42-4A4D-8B38-2CB5998547DC}" srcOrd="0" destOrd="0" presId="urn:microsoft.com/office/officeart/2005/8/layout/vList2"/>
    <dgm:cxn modelId="{3704363E-1B97-4420-8367-EBB08E1F04BF}" srcId="{78B31ADE-55A9-4BBD-B76F-9E09D1288DCB}" destId="{8E6B7D0E-5D04-43AE-ADA6-E120D7AEE5E9}" srcOrd="0" destOrd="0" parTransId="{B21E4071-943B-4E13-84D1-7AC937F2DC1A}" sibTransId="{C17A7138-B77F-4F4D-A009-701E85A1DFD9}"/>
    <dgm:cxn modelId="{5CCF5849-57CE-4198-8D48-4DD850FF2951}" type="presOf" srcId="{CF08A88E-1F51-434C-8CB2-64EC664CA1DF}" destId="{D0CB8523-A9F8-4A17-AA67-6AC5D205DF8D}" srcOrd="0" destOrd="0" presId="urn:microsoft.com/office/officeart/2005/8/layout/vList2"/>
    <dgm:cxn modelId="{4EE62B98-F22B-4427-AD9F-06AA5F5B98F3}" srcId="{CF08A88E-1F51-434C-8CB2-64EC664CA1DF}" destId="{78B31ADE-55A9-4BBD-B76F-9E09D1288DCB}" srcOrd="0" destOrd="0" parTransId="{9DC197FE-1D04-4F88-8190-0F80AD52DC30}" sibTransId="{C4B6B4CA-C866-43EE-84AE-152C1A45F6D4}"/>
    <dgm:cxn modelId="{F37F55A8-62FA-4C0B-854E-7577BEA8B858}" type="presOf" srcId="{78B31ADE-55A9-4BBD-B76F-9E09D1288DCB}" destId="{A6317EFA-0E6C-486F-A572-2CC7AD932554}" srcOrd="0" destOrd="0" presId="urn:microsoft.com/office/officeart/2005/8/layout/vList2"/>
    <dgm:cxn modelId="{56A5F954-109A-4EB2-96F0-9583EDC4EA23}" type="presParOf" srcId="{D0CB8523-A9F8-4A17-AA67-6AC5D205DF8D}" destId="{A6317EFA-0E6C-486F-A572-2CC7AD932554}" srcOrd="0" destOrd="0" presId="urn:microsoft.com/office/officeart/2005/8/layout/vList2"/>
    <dgm:cxn modelId="{BE3637FF-417C-4593-92B8-3A7DF6E9F74E}" type="presParOf" srcId="{D0CB8523-A9F8-4A17-AA67-6AC5D205DF8D}" destId="{0963250C-2E42-4A4D-8B38-2CB5998547DC}"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08A88E-1F51-434C-8CB2-64EC664CA1D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6C9A211-0DAC-42E2-8235-6DCB1076CDD3}">
      <dgm:prSet/>
      <dgm:spPr/>
      <dgm:t>
        <a:bodyPr/>
        <a:lstStyle/>
        <a:p>
          <a:r>
            <a:rPr lang="en-US" dirty="0"/>
            <a:t>Works with stakeholders to define requirements. Communicates effectively with the team to ensure product goals are met.</a:t>
          </a:r>
        </a:p>
      </dgm:t>
    </dgm:pt>
    <dgm:pt modelId="{0B48B404-1308-4A99-B1A1-C347E1354DC2}" type="parTrans" cxnId="{E89D29A2-A121-4216-B044-55D5F9D7944D}">
      <dgm:prSet/>
      <dgm:spPr/>
      <dgm:t>
        <a:bodyPr/>
        <a:lstStyle/>
        <a:p>
          <a:endParaRPr lang="en-US"/>
        </a:p>
      </dgm:t>
    </dgm:pt>
    <dgm:pt modelId="{1F99B818-775C-4A64-A0E8-9CE00FBCEFFC}" type="sibTrans" cxnId="{E89D29A2-A121-4216-B044-55D5F9D7944D}">
      <dgm:prSet/>
      <dgm:spPr/>
      <dgm:t>
        <a:bodyPr/>
        <a:lstStyle/>
        <a:p>
          <a:endParaRPr lang="en-US"/>
        </a:p>
      </dgm:t>
    </dgm:pt>
    <dgm:pt modelId="{F65D2043-B8F5-4DC1-B470-5A1A2515BEE4}">
      <dgm:prSet custT="1"/>
      <dgm:spPr>
        <a:solidFill>
          <a:srgbClr val="52CAB8"/>
        </a:solidFill>
      </dgm:spPr>
      <dgm:t>
        <a:bodyPr/>
        <a:lstStyle/>
        <a:p>
          <a:r>
            <a:rPr lang="en-US" sz="3200" dirty="0"/>
            <a:t>“The Product Owner is one person, not a committee.” </a:t>
          </a:r>
        </a:p>
        <a:p>
          <a:r>
            <a:rPr lang="en-US" sz="3200" dirty="0"/>
            <a:t>Represents the users and stakeholders of the product.</a:t>
          </a:r>
        </a:p>
      </dgm:t>
    </dgm:pt>
    <dgm:pt modelId="{00E3EFB8-6F61-4434-8CBB-076A3564B218}" type="parTrans" cxnId="{65DAB54C-E9C4-44C4-9443-26B0ABE8CED8}">
      <dgm:prSet/>
      <dgm:spPr/>
      <dgm:t>
        <a:bodyPr/>
        <a:lstStyle/>
        <a:p>
          <a:endParaRPr lang="en-US"/>
        </a:p>
      </dgm:t>
    </dgm:pt>
    <dgm:pt modelId="{4AE30E9D-CB9E-4A41-8F23-B25C87C3BAA5}" type="sibTrans" cxnId="{65DAB54C-E9C4-44C4-9443-26B0ABE8CED8}">
      <dgm:prSet/>
      <dgm:spPr/>
      <dgm:t>
        <a:bodyPr/>
        <a:lstStyle/>
        <a:p>
          <a:endParaRPr lang="en-US"/>
        </a:p>
      </dgm:t>
    </dgm:pt>
    <dgm:pt modelId="{D0CB8523-A9F8-4A17-AA67-6AC5D205DF8D}" type="pres">
      <dgm:prSet presAssocID="{CF08A88E-1F51-434C-8CB2-64EC664CA1DF}" presName="linear" presStyleCnt="0">
        <dgm:presLayoutVars>
          <dgm:animLvl val="lvl"/>
          <dgm:resizeHandles val="exact"/>
        </dgm:presLayoutVars>
      </dgm:prSet>
      <dgm:spPr/>
    </dgm:pt>
    <dgm:pt modelId="{A03D738F-0BED-4E04-BBC3-4E04E2986E1E}" type="pres">
      <dgm:prSet presAssocID="{66C9A211-0DAC-42E2-8235-6DCB1076CDD3}" presName="parentText" presStyleLbl="node1" presStyleIdx="0" presStyleCnt="2" custScaleX="99293" custScaleY="37888" custLinFactY="-16425" custLinFactNeighborX="879" custLinFactNeighborY="-100000">
        <dgm:presLayoutVars>
          <dgm:chMax val="0"/>
          <dgm:bulletEnabled val="1"/>
        </dgm:presLayoutVars>
      </dgm:prSet>
      <dgm:spPr/>
    </dgm:pt>
    <dgm:pt modelId="{9147551A-3F2F-49C4-89AC-8606F4E29A48}" type="pres">
      <dgm:prSet presAssocID="{1F99B818-775C-4A64-A0E8-9CE00FBCEFFC}" presName="spacer" presStyleCnt="0"/>
      <dgm:spPr/>
    </dgm:pt>
    <dgm:pt modelId="{4A5EAC11-9DD0-4E52-9DB3-4FAB60729246}" type="pres">
      <dgm:prSet presAssocID="{F65D2043-B8F5-4DC1-B470-5A1A2515BEE4}" presName="parentText" presStyleLbl="node1" presStyleIdx="1" presStyleCnt="2" custScaleY="46981" custLinFactY="-3803" custLinFactNeighborX="0" custLinFactNeighborY="-100000">
        <dgm:presLayoutVars>
          <dgm:chMax val="0"/>
          <dgm:bulletEnabled val="1"/>
        </dgm:presLayoutVars>
      </dgm:prSet>
      <dgm:spPr/>
    </dgm:pt>
  </dgm:ptLst>
  <dgm:cxnLst>
    <dgm:cxn modelId="{765A025D-CD19-4B5A-983A-4858730A4E3A}" type="presOf" srcId="{F65D2043-B8F5-4DC1-B470-5A1A2515BEE4}" destId="{4A5EAC11-9DD0-4E52-9DB3-4FAB60729246}" srcOrd="0" destOrd="0" presId="urn:microsoft.com/office/officeart/2005/8/layout/vList2"/>
    <dgm:cxn modelId="{376B095E-F2E7-450A-BB5E-66CD9CCC9640}" type="presOf" srcId="{66C9A211-0DAC-42E2-8235-6DCB1076CDD3}" destId="{A03D738F-0BED-4E04-BBC3-4E04E2986E1E}" srcOrd="0" destOrd="0" presId="urn:microsoft.com/office/officeart/2005/8/layout/vList2"/>
    <dgm:cxn modelId="{5CCF5849-57CE-4198-8D48-4DD850FF2951}" type="presOf" srcId="{CF08A88E-1F51-434C-8CB2-64EC664CA1DF}" destId="{D0CB8523-A9F8-4A17-AA67-6AC5D205DF8D}" srcOrd="0" destOrd="0" presId="urn:microsoft.com/office/officeart/2005/8/layout/vList2"/>
    <dgm:cxn modelId="{65DAB54C-E9C4-44C4-9443-26B0ABE8CED8}" srcId="{CF08A88E-1F51-434C-8CB2-64EC664CA1DF}" destId="{F65D2043-B8F5-4DC1-B470-5A1A2515BEE4}" srcOrd="1" destOrd="0" parTransId="{00E3EFB8-6F61-4434-8CBB-076A3564B218}" sibTransId="{4AE30E9D-CB9E-4A41-8F23-B25C87C3BAA5}"/>
    <dgm:cxn modelId="{E89D29A2-A121-4216-B044-55D5F9D7944D}" srcId="{CF08A88E-1F51-434C-8CB2-64EC664CA1DF}" destId="{66C9A211-0DAC-42E2-8235-6DCB1076CDD3}" srcOrd="0" destOrd="0" parTransId="{0B48B404-1308-4A99-B1A1-C347E1354DC2}" sibTransId="{1F99B818-775C-4A64-A0E8-9CE00FBCEFFC}"/>
    <dgm:cxn modelId="{21E23180-E6B7-4A56-8F40-3602DADE464C}" type="presParOf" srcId="{D0CB8523-A9F8-4A17-AA67-6AC5D205DF8D}" destId="{A03D738F-0BED-4E04-BBC3-4E04E2986E1E}" srcOrd="0" destOrd="0" presId="urn:microsoft.com/office/officeart/2005/8/layout/vList2"/>
    <dgm:cxn modelId="{3D2122C7-69F9-408A-A58B-F614A49D1593}" type="presParOf" srcId="{D0CB8523-A9F8-4A17-AA67-6AC5D205DF8D}" destId="{9147551A-3F2F-49C4-89AC-8606F4E29A48}" srcOrd="1" destOrd="0" presId="urn:microsoft.com/office/officeart/2005/8/layout/vList2"/>
    <dgm:cxn modelId="{85A40798-D4CA-4AE2-BB8B-9743DA5FB74E}" type="presParOf" srcId="{D0CB8523-A9F8-4A17-AA67-6AC5D205DF8D}" destId="{4A5EAC11-9DD0-4E52-9DB3-4FAB6072924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08A88E-1F51-434C-8CB2-64EC664CA1D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8B31ADE-55A9-4BBD-B76F-9E09D1288DCB}">
      <dgm:prSet custT="1"/>
      <dgm:spPr>
        <a:solidFill>
          <a:srgbClr val="70AD47"/>
        </a:solidFill>
      </dgm:spPr>
      <dgm:t>
        <a:bodyPr/>
        <a:lstStyle/>
        <a:p>
          <a:pPr algn="ctr"/>
          <a:r>
            <a:rPr lang="en-US" sz="2400" dirty="0"/>
            <a:t>Accountable for:</a:t>
          </a:r>
        </a:p>
        <a:p>
          <a:pPr algn="l"/>
          <a:r>
            <a:rPr lang="en-US" sz="2400" dirty="0"/>
            <a:t>The Product’s success</a:t>
          </a:r>
        </a:p>
        <a:p>
          <a:pPr algn="l"/>
          <a:r>
            <a:rPr lang="en-US" sz="2400" dirty="0"/>
            <a:t>Communicating Product Vision</a:t>
          </a:r>
        </a:p>
        <a:p>
          <a:pPr algn="l" rtl="0"/>
          <a:r>
            <a:rPr lang="en-US" sz="2400" dirty="0"/>
            <a:t>Product Backlog Management</a:t>
          </a:r>
        </a:p>
        <a:p>
          <a:pPr algn="l" rtl="0"/>
          <a:r>
            <a:rPr lang="en-US" sz="2400" dirty="0"/>
            <a:t>Reordering of the backlog on requirement changes</a:t>
          </a:r>
        </a:p>
        <a:p>
          <a:pPr algn="l"/>
          <a:r>
            <a:rPr lang="en-US" sz="2400" dirty="0"/>
            <a:t>Delegation if necessary </a:t>
          </a:r>
        </a:p>
      </dgm:t>
    </dgm:pt>
    <dgm:pt modelId="{9DC197FE-1D04-4F88-8190-0F80AD52DC30}" type="parTrans" cxnId="{4EE62B98-F22B-4427-AD9F-06AA5F5B98F3}">
      <dgm:prSet/>
      <dgm:spPr/>
      <dgm:t>
        <a:bodyPr/>
        <a:lstStyle/>
        <a:p>
          <a:endParaRPr lang="en-US"/>
        </a:p>
      </dgm:t>
    </dgm:pt>
    <dgm:pt modelId="{C4B6B4CA-C866-43EE-84AE-152C1A45F6D4}" type="sibTrans" cxnId="{4EE62B98-F22B-4427-AD9F-06AA5F5B98F3}">
      <dgm:prSet/>
      <dgm:spPr/>
      <dgm:t>
        <a:bodyPr/>
        <a:lstStyle/>
        <a:p>
          <a:endParaRPr lang="en-US"/>
        </a:p>
      </dgm:t>
    </dgm:pt>
    <dgm:pt modelId="{8E6B7D0E-5D04-43AE-ADA6-E120D7AEE5E9}">
      <dgm:prSet/>
      <dgm:spPr/>
      <dgm:t>
        <a:bodyPr/>
        <a:lstStyle/>
        <a:p>
          <a:endParaRPr lang="en-US" dirty="0"/>
        </a:p>
      </dgm:t>
    </dgm:pt>
    <dgm:pt modelId="{B21E4071-943B-4E13-84D1-7AC937F2DC1A}" type="parTrans" cxnId="{3704363E-1B97-4420-8367-EBB08E1F04BF}">
      <dgm:prSet/>
      <dgm:spPr/>
      <dgm:t>
        <a:bodyPr/>
        <a:lstStyle/>
        <a:p>
          <a:endParaRPr lang="en-US"/>
        </a:p>
      </dgm:t>
    </dgm:pt>
    <dgm:pt modelId="{C17A7138-B77F-4F4D-A009-701E85A1DFD9}" type="sibTrans" cxnId="{3704363E-1B97-4420-8367-EBB08E1F04BF}">
      <dgm:prSet/>
      <dgm:spPr/>
      <dgm:t>
        <a:bodyPr/>
        <a:lstStyle/>
        <a:p>
          <a:endParaRPr lang="en-US"/>
        </a:p>
      </dgm:t>
    </dgm:pt>
    <dgm:pt modelId="{D0CB8523-A9F8-4A17-AA67-6AC5D205DF8D}" type="pres">
      <dgm:prSet presAssocID="{CF08A88E-1F51-434C-8CB2-64EC664CA1DF}" presName="linear" presStyleCnt="0">
        <dgm:presLayoutVars>
          <dgm:animLvl val="lvl"/>
          <dgm:resizeHandles val="exact"/>
        </dgm:presLayoutVars>
      </dgm:prSet>
      <dgm:spPr/>
    </dgm:pt>
    <dgm:pt modelId="{A6317EFA-0E6C-486F-A572-2CC7AD932554}" type="pres">
      <dgm:prSet presAssocID="{78B31ADE-55A9-4BBD-B76F-9E09D1288DCB}" presName="parentText" presStyleLbl="node1" presStyleIdx="0" presStyleCnt="1" custScaleX="98990" custScaleY="698185" custLinFactNeighborX="2851" custLinFactNeighborY="91732">
        <dgm:presLayoutVars>
          <dgm:chMax val="0"/>
          <dgm:bulletEnabled val="1"/>
        </dgm:presLayoutVars>
      </dgm:prSet>
      <dgm:spPr/>
    </dgm:pt>
    <dgm:pt modelId="{0963250C-2E42-4A4D-8B38-2CB5998547DC}" type="pres">
      <dgm:prSet presAssocID="{78B31ADE-55A9-4BBD-B76F-9E09D1288DCB}" presName="childText" presStyleLbl="revTx" presStyleIdx="0" presStyleCnt="1">
        <dgm:presLayoutVars>
          <dgm:bulletEnabled val="1"/>
        </dgm:presLayoutVars>
      </dgm:prSet>
      <dgm:spPr/>
    </dgm:pt>
  </dgm:ptLst>
  <dgm:cxnLst>
    <dgm:cxn modelId="{5688EC30-0EB2-48F8-9D63-C4E048C42312}" type="presOf" srcId="{8E6B7D0E-5D04-43AE-ADA6-E120D7AEE5E9}" destId="{0963250C-2E42-4A4D-8B38-2CB5998547DC}" srcOrd="0" destOrd="0" presId="urn:microsoft.com/office/officeart/2005/8/layout/vList2"/>
    <dgm:cxn modelId="{3704363E-1B97-4420-8367-EBB08E1F04BF}" srcId="{78B31ADE-55A9-4BBD-B76F-9E09D1288DCB}" destId="{8E6B7D0E-5D04-43AE-ADA6-E120D7AEE5E9}" srcOrd="0" destOrd="0" parTransId="{B21E4071-943B-4E13-84D1-7AC937F2DC1A}" sibTransId="{C17A7138-B77F-4F4D-A009-701E85A1DFD9}"/>
    <dgm:cxn modelId="{5CCF5849-57CE-4198-8D48-4DD850FF2951}" type="presOf" srcId="{CF08A88E-1F51-434C-8CB2-64EC664CA1DF}" destId="{D0CB8523-A9F8-4A17-AA67-6AC5D205DF8D}" srcOrd="0" destOrd="0" presId="urn:microsoft.com/office/officeart/2005/8/layout/vList2"/>
    <dgm:cxn modelId="{4EE62B98-F22B-4427-AD9F-06AA5F5B98F3}" srcId="{CF08A88E-1F51-434C-8CB2-64EC664CA1DF}" destId="{78B31ADE-55A9-4BBD-B76F-9E09D1288DCB}" srcOrd="0" destOrd="0" parTransId="{9DC197FE-1D04-4F88-8190-0F80AD52DC30}" sibTransId="{C4B6B4CA-C866-43EE-84AE-152C1A45F6D4}"/>
    <dgm:cxn modelId="{F37F55A8-62FA-4C0B-854E-7577BEA8B858}" type="presOf" srcId="{78B31ADE-55A9-4BBD-B76F-9E09D1288DCB}" destId="{A6317EFA-0E6C-486F-A572-2CC7AD932554}" srcOrd="0" destOrd="0" presId="urn:microsoft.com/office/officeart/2005/8/layout/vList2"/>
    <dgm:cxn modelId="{56A5F954-109A-4EB2-96F0-9583EDC4EA23}" type="presParOf" srcId="{D0CB8523-A9F8-4A17-AA67-6AC5D205DF8D}" destId="{A6317EFA-0E6C-486F-A572-2CC7AD932554}" srcOrd="0" destOrd="0" presId="urn:microsoft.com/office/officeart/2005/8/layout/vList2"/>
    <dgm:cxn modelId="{BE3637FF-417C-4593-92B8-3A7DF6E9F74E}" type="presParOf" srcId="{D0CB8523-A9F8-4A17-AA67-6AC5D205DF8D}" destId="{0963250C-2E42-4A4D-8B38-2CB5998547DC}"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08A88E-1F51-434C-8CB2-64EC664CA1D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6C9A211-0DAC-42E2-8235-6DCB1076CDD3}">
      <dgm:prSet custT="1"/>
      <dgm:spPr/>
      <dgm:t>
        <a:bodyPr/>
        <a:lstStyle/>
        <a:p>
          <a:r>
            <a:rPr lang="en-US" sz="3200" dirty="0"/>
            <a:t>The Scrum Master serves the team and organization to assist in the product’s progress by:</a:t>
          </a:r>
        </a:p>
      </dgm:t>
    </dgm:pt>
    <dgm:pt modelId="{0B48B404-1308-4A99-B1A1-C347E1354DC2}" type="parTrans" cxnId="{E89D29A2-A121-4216-B044-55D5F9D7944D}">
      <dgm:prSet/>
      <dgm:spPr/>
      <dgm:t>
        <a:bodyPr/>
        <a:lstStyle/>
        <a:p>
          <a:endParaRPr lang="en-US"/>
        </a:p>
      </dgm:t>
    </dgm:pt>
    <dgm:pt modelId="{1F99B818-775C-4A64-A0E8-9CE00FBCEFFC}" type="sibTrans" cxnId="{E89D29A2-A121-4216-B044-55D5F9D7944D}">
      <dgm:prSet/>
      <dgm:spPr/>
      <dgm:t>
        <a:bodyPr/>
        <a:lstStyle/>
        <a:p>
          <a:endParaRPr lang="en-US"/>
        </a:p>
      </dgm:t>
    </dgm:pt>
    <dgm:pt modelId="{F65D2043-B8F5-4DC1-B470-5A1A2515BEE4}">
      <dgm:prSet custT="1"/>
      <dgm:spPr>
        <a:solidFill>
          <a:srgbClr val="52CAB8"/>
        </a:solidFill>
      </dgm:spPr>
      <dgm:t>
        <a:bodyPr/>
        <a:lstStyle/>
        <a:p>
          <a:r>
            <a:rPr lang="en-US" sz="3200" dirty="0"/>
            <a:t>Helps the team stay focused, training in cross-functionality and self-organization, organizational communication, and keeping events productive and positive.</a:t>
          </a:r>
        </a:p>
      </dgm:t>
    </dgm:pt>
    <dgm:pt modelId="{00E3EFB8-6F61-4434-8CBB-076A3564B218}" type="parTrans" cxnId="{65DAB54C-E9C4-44C4-9443-26B0ABE8CED8}">
      <dgm:prSet/>
      <dgm:spPr/>
      <dgm:t>
        <a:bodyPr/>
        <a:lstStyle/>
        <a:p>
          <a:endParaRPr lang="en-US"/>
        </a:p>
      </dgm:t>
    </dgm:pt>
    <dgm:pt modelId="{4AE30E9D-CB9E-4A41-8F23-B25C87C3BAA5}" type="sibTrans" cxnId="{65DAB54C-E9C4-44C4-9443-26B0ABE8CED8}">
      <dgm:prSet/>
      <dgm:spPr/>
      <dgm:t>
        <a:bodyPr/>
        <a:lstStyle/>
        <a:p>
          <a:endParaRPr lang="en-US"/>
        </a:p>
      </dgm:t>
    </dgm:pt>
    <dgm:pt modelId="{D0CB8523-A9F8-4A17-AA67-6AC5D205DF8D}" type="pres">
      <dgm:prSet presAssocID="{CF08A88E-1F51-434C-8CB2-64EC664CA1DF}" presName="linear" presStyleCnt="0">
        <dgm:presLayoutVars>
          <dgm:animLvl val="lvl"/>
          <dgm:resizeHandles val="exact"/>
        </dgm:presLayoutVars>
      </dgm:prSet>
      <dgm:spPr/>
    </dgm:pt>
    <dgm:pt modelId="{A03D738F-0BED-4E04-BBC3-4E04E2986E1E}" type="pres">
      <dgm:prSet presAssocID="{66C9A211-0DAC-42E2-8235-6DCB1076CDD3}" presName="parentText" presStyleLbl="node1" presStyleIdx="0" presStyleCnt="2" custScaleX="99293" custScaleY="67967" custLinFactY="-16425" custLinFactNeighborX="879" custLinFactNeighborY="-100000">
        <dgm:presLayoutVars>
          <dgm:chMax val="0"/>
          <dgm:bulletEnabled val="1"/>
        </dgm:presLayoutVars>
      </dgm:prSet>
      <dgm:spPr/>
    </dgm:pt>
    <dgm:pt modelId="{9147551A-3F2F-49C4-89AC-8606F4E29A48}" type="pres">
      <dgm:prSet presAssocID="{1F99B818-775C-4A64-A0E8-9CE00FBCEFFC}" presName="spacer" presStyleCnt="0"/>
      <dgm:spPr/>
    </dgm:pt>
    <dgm:pt modelId="{4A5EAC11-9DD0-4E52-9DB3-4FAB60729246}" type="pres">
      <dgm:prSet presAssocID="{F65D2043-B8F5-4DC1-B470-5A1A2515BEE4}" presName="parentText" presStyleLbl="node1" presStyleIdx="1" presStyleCnt="2" custScaleY="94079" custLinFactY="-3803" custLinFactNeighborX="0" custLinFactNeighborY="-100000">
        <dgm:presLayoutVars>
          <dgm:chMax val="0"/>
          <dgm:bulletEnabled val="1"/>
        </dgm:presLayoutVars>
      </dgm:prSet>
      <dgm:spPr/>
    </dgm:pt>
  </dgm:ptLst>
  <dgm:cxnLst>
    <dgm:cxn modelId="{765A025D-CD19-4B5A-983A-4858730A4E3A}" type="presOf" srcId="{F65D2043-B8F5-4DC1-B470-5A1A2515BEE4}" destId="{4A5EAC11-9DD0-4E52-9DB3-4FAB60729246}" srcOrd="0" destOrd="0" presId="urn:microsoft.com/office/officeart/2005/8/layout/vList2"/>
    <dgm:cxn modelId="{376B095E-F2E7-450A-BB5E-66CD9CCC9640}" type="presOf" srcId="{66C9A211-0DAC-42E2-8235-6DCB1076CDD3}" destId="{A03D738F-0BED-4E04-BBC3-4E04E2986E1E}" srcOrd="0" destOrd="0" presId="urn:microsoft.com/office/officeart/2005/8/layout/vList2"/>
    <dgm:cxn modelId="{5CCF5849-57CE-4198-8D48-4DD850FF2951}" type="presOf" srcId="{CF08A88E-1F51-434C-8CB2-64EC664CA1DF}" destId="{D0CB8523-A9F8-4A17-AA67-6AC5D205DF8D}" srcOrd="0" destOrd="0" presId="urn:microsoft.com/office/officeart/2005/8/layout/vList2"/>
    <dgm:cxn modelId="{65DAB54C-E9C4-44C4-9443-26B0ABE8CED8}" srcId="{CF08A88E-1F51-434C-8CB2-64EC664CA1DF}" destId="{F65D2043-B8F5-4DC1-B470-5A1A2515BEE4}" srcOrd="1" destOrd="0" parTransId="{00E3EFB8-6F61-4434-8CBB-076A3564B218}" sibTransId="{4AE30E9D-CB9E-4A41-8F23-B25C87C3BAA5}"/>
    <dgm:cxn modelId="{E89D29A2-A121-4216-B044-55D5F9D7944D}" srcId="{CF08A88E-1F51-434C-8CB2-64EC664CA1DF}" destId="{66C9A211-0DAC-42E2-8235-6DCB1076CDD3}" srcOrd="0" destOrd="0" parTransId="{0B48B404-1308-4A99-B1A1-C347E1354DC2}" sibTransId="{1F99B818-775C-4A64-A0E8-9CE00FBCEFFC}"/>
    <dgm:cxn modelId="{21E23180-E6B7-4A56-8F40-3602DADE464C}" type="presParOf" srcId="{D0CB8523-A9F8-4A17-AA67-6AC5D205DF8D}" destId="{A03D738F-0BED-4E04-BBC3-4E04E2986E1E}" srcOrd="0" destOrd="0" presId="urn:microsoft.com/office/officeart/2005/8/layout/vList2"/>
    <dgm:cxn modelId="{3D2122C7-69F9-408A-A58B-F614A49D1593}" type="presParOf" srcId="{D0CB8523-A9F8-4A17-AA67-6AC5D205DF8D}" destId="{9147551A-3F2F-49C4-89AC-8606F4E29A48}" srcOrd="1" destOrd="0" presId="urn:microsoft.com/office/officeart/2005/8/layout/vList2"/>
    <dgm:cxn modelId="{85A40798-D4CA-4AE2-BB8B-9743DA5FB74E}" type="presParOf" srcId="{D0CB8523-A9F8-4A17-AA67-6AC5D205DF8D}" destId="{4A5EAC11-9DD0-4E52-9DB3-4FAB6072924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F08A88E-1F51-434C-8CB2-64EC664CA1D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8B31ADE-55A9-4BBD-B76F-9E09D1288DCB}">
      <dgm:prSet custT="1"/>
      <dgm:spPr>
        <a:solidFill>
          <a:srgbClr val="70AD47"/>
        </a:solidFill>
      </dgm:spPr>
      <dgm:t>
        <a:bodyPr/>
        <a:lstStyle/>
        <a:p>
          <a:pPr algn="ctr"/>
          <a:r>
            <a:rPr lang="en-US" sz="2400" dirty="0"/>
            <a:t>Accountable for:</a:t>
          </a:r>
        </a:p>
        <a:p>
          <a:pPr algn="l"/>
          <a:r>
            <a:rPr lang="en-US" sz="2400" dirty="0"/>
            <a:t>Establishing Scrum</a:t>
          </a:r>
        </a:p>
        <a:p>
          <a:pPr algn="l"/>
          <a:r>
            <a:rPr lang="en-US" sz="2400" dirty="0"/>
            <a:t>Development Team’s effectiveness</a:t>
          </a:r>
        </a:p>
        <a:p>
          <a:pPr algn="l"/>
          <a:r>
            <a:rPr lang="en-US" sz="2400" dirty="0"/>
            <a:t>Coaching and training in Scrum</a:t>
          </a:r>
        </a:p>
        <a:p>
          <a:pPr algn="l"/>
          <a:r>
            <a:rPr lang="en-US" sz="2400" dirty="0"/>
            <a:t>“Removal of impediments to the Scrum Team”</a:t>
          </a:r>
        </a:p>
        <a:p>
          <a:pPr algn="l"/>
          <a:r>
            <a:rPr lang="en-US" sz="2400" dirty="0"/>
            <a:t>Scrum events</a:t>
          </a:r>
        </a:p>
        <a:p>
          <a:pPr algn="l"/>
          <a:r>
            <a:rPr lang="en-US" sz="2400" dirty="0"/>
            <a:t>Enacting Empiricism</a:t>
          </a:r>
        </a:p>
      </dgm:t>
    </dgm:pt>
    <dgm:pt modelId="{9DC197FE-1D04-4F88-8190-0F80AD52DC30}" type="parTrans" cxnId="{4EE62B98-F22B-4427-AD9F-06AA5F5B98F3}">
      <dgm:prSet/>
      <dgm:spPr/>
      <dgm:t>
        <a:bodyPr/>
        <a:lstStyle/>
        <a:p>
          <a:endParaRPr lang="en-US"/>
        </a:p>
      </dgm:t>
    </dgm:pt>
    <dgm:pt modelId="{C4B6B4CA-C866-43EE-84AE-152C1A45F6D4}" type="sibTrans" cxnId="{4EE62B98-F22B-4427-AD9F-06AA5F5B98F3}">
      <dgm:prSet/>
      <dgm:spPr/>
      <dgm:t>
        <a:bodyPr/>
        <a:lstStyle/>
        <a:p>
          <a:endParaRPr lang="en-US"/>
        </a:p>
      </dgm:t>
    </dgm:pt>
    <dgm:pt modelId="{8E6B7D0E-5D04-43AE-ADA6-E120D7AEE5E9}">
      <dgm:prSet/>
      <dgm:spPr/>
      <dgm:t>
        <a:bodyPr/>
        <a:lstStyle/>
        <a:p>
          <a:endParaRPr lang="en-US" dirty="0"/>
        </a:p>
      </dgm:t>
    </dgm:pt>
    <dgm:pt modelId="{B21E4071-943B-4E13-84D1-7AC937F2DC1A}" type="parTrans" cxnId="{3704363E-1B97-4420-8367-EBB08E1F04BF}">
      <dgm:prSet/>
      <dgm:spPr/>
      <dgm:t>
        <a:bodyPr/>
        <a:lstStyle/>
        <a:p>
          <a:endParaRPr lang="en-US"/>
        </a:p>
      </dgm:t>
    </dgm:pt>
    <dgm:pt modelId="{C17A7138-B77F-4F4D-A009-701E85A1DFD9}" type="sibTrans" cxnId="{3704363E-1B97-4420-8367-EBB08E1F04BF}">
      <dgm:prSet/>
      <dgm:spPr/>
      <dgm:t>
        <a:bodyPr/>
        <a:lstStyle/>
        <a:p>
          <a:endParaRPr lang="en-US"/>
        </a:p>
      </dgm:t>
    </dgm:pt>
    <dgm:pt modelId="{D0CB8523-A9F8-4A17-AA67-6AC5D205DF8D}" type="pres">
      <dgm:prSet presAssocID="{CF08A88E-1F51-434C-8CB2-64EC664CA1DF}" presName="linear" presStyleCnt="0">
        <dgm:presLayoutVars>
          <dgm:animLvl val="lvl"/>
          <dgm:resizeHandles val="exact"/>
        </dgm:presLayoutVars>
      </dgm:prSet>
      <dgm:spPr/>
    </dgm:pt>
    <dgm:pt modelId="{A6317EFA-0E6C-486F-A572-2CC7AD932554}" type="pres">
      <dgm:prSet presAssocID="{78B31ADE-55A9-4BBD-B76F-9E09D1288DCB}" presName="parentText" presStyleLbl="node1" presStyleIdx="0" presStyleCnt="1" custScaleX="109277" custScaleY="646766" custLinFactNeighborX="2851" custLinFactNeighborY="91732">
        <dgm:presLayoutVars>
          <dgm:chMax val="0"/>
          <dgm:bulletEnabled val="1"/>
        </dgm:presLayoutVars>
      </dgm:prSet>
      <dgm:spPr/>
    </dgm:pt>
    <dgm:pt modelId="{0963250C-2E42-4A4D-8B38-2CB5998547DC}" type="pres">
      <dgm:prSet presAssocID="{78B31ADE-55A9-4BBD-B76F-9E09D1288DCB}" presName="childText" presStyleLbl="revTx" presStyleIdx="0" presStyleCnt="1">
        <dgm:presLayoutVars>
          <dgm:bulletEnabled val="1"/>
        </dgm:presLayoutVars>
      </dgm:prSet>
      <dgm:spPr/>
    </dgm:pt>
  </dgm:ptLst>
  <dgm:cxnLst>
    <dgm:cxn modelId="{5688EC30-0EB2-48F8-9D63-C4E048C42312}" type="presOf" srcId="{8E6B7D0E-5D04-43AE-ADA6-E120D7AEE5E9}" destId="{0963250C-2E42-4A4D-8B38-2CB5998547DC}" srcOrd="0" destOrd="0" presId="urn:microsoft.com/office/officeart/2005/8/layout/vList2"/>
    <dgm:cxn modelId="{3704363E-1B97-4420-8367-EBB08E1F04BF}" srcId="{78B31ADE-55A9-4BBD-B76F-9E09D1288DCB}" destId="{8E6B7D0E-5D04-43AE-ADA6-E120D7AEE5E9}" srcOrd="0" destOrd="0" parTransId="{B21E4071-943B-4E13-84D1-7AC937F2DC1A}" sibTransId="{C17A7138-B77F-4F4D-A009-701E85A1DFD9}"/>
    <dgm:cxn modelId="{5CCF5849-57CE-4198-8D48-4DD850FF2951}" type="presOf" srcId="{CF08A88E-1F51-434C-8CB2-64EC664CA1DF}" destId="{D0CB8523-A9F8-4A17-AA67-6AC5D205DF8D}" srcOrd="0" destOrd="0" presId="urn:microsoft.com/office/officeart/2005/8/layout/vList2"/>
    <dgm:cxn modelId="{4EE62B98-F22B-4427-AD9F-06AA5F5B98F3}" srcId="{CF08A88E-1F51-434C-8CB2-64EC664CA1DF}" destId="{78B31ADE-55A9-4BBD-B76F-9E09D1288DCB}" srcOrd="0" destOrd="0" parTransId="{9DC197FE-1D04-4F88-8190-0F80AD52DC30}" sibTransId="{C4B6B4CA-C866-43EE-84AE-152C1A45F6D4}"/>
    <dgm:cxn modelId="{F37F55A8-62FA-4C0B-854E-7577BEA8B858}" type="presOf" srcId="{78B31ADE-55A9-4BBD-B76F-9E09D1288DCB}" destId="{A6317EFA-0E6C-486F-A572-2CC7AD932554}" srcOrd="0" destOrd="0" presId="urn:microsoft.com/office/officeart/2005/8/layout/vList2"/>
    <dgm:cxn modelId="{56A5F954-109A-4EB2-96F0-9583EDC4EA23}" type="presParOf" srcId="{D0CB8523-A9F8-4A17-AA67-6AC5D205DF8D}" destId="{A6317EFA-0E6C-486F-A572-2CC7AD932554}" srcOrd="0" destOrd="0" presId="urn:microsoft.com/office/officeart/2005/8/layout/vList2"/>
    <dgm:cxn modelId="{BE3637FF-417C-4593-92B8-3A7DF6E9F74E}" type="presParOf" srcId="{D0CB8523-A9F8-4A17-AA67-6AC5D205DF8D}" destId="{0963250C-2E42-4A4D-8B38-2CB5998547DC}"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F08A88E-1F51-434C-8CB2-64EC664CA1D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6C9A211-0DAC-42E2-8235-6DCB1076CDD3}">
      <dgm:prSet custT="1"/>
      <dgm:spPr/>
      <dgm:t>
        <a:bodyPr/>
        <a:lstStyle/>
        <a:p>
          <a:r>
            <a:rPr lang="en-US" sz="3200" dirty="0"/>
            <a:t>Works closely with Developers and the Product Owner to provide acceptance criteria, Definition of Done, and product-related testing. </a:t>
          </a:r>
        </a:p>
      </dgm:t>
    </dgm:pt>
    <dgm:pt modelId="{0B48B404-1308-4A99-B1A1-C347E1354DC2}" type="parTrans" cxnId="{E89D29A2-A121-4216-B044-55D5F9D7944D}">
      <dgm:prSet/>
      <dgm:spPr/>
      <dgm:t>
        <a:bodyPr/>
        <a:lstStyle/>
        <a:p>
          <a:endParaRPr lang="en-US"/>
        </a:p>
      </dgm:t>
    </dgm:pt>
    <dgm:pt modelId="{1F99B818-775C-4A64-A0E8-9CE00FBCEFFC}" type="sibTrans" cxnId="{E89D29A2-A121-4216-B044-55D5F9D7944D}">
      <dgm:prSet/>
      <dgm:spPr/>
      <dgm:t>
        <a:bodyPr/>
        <a:lstStyle/>
        <a:p>
          <a:endParaRPr lang="en-US"/>
        </a:p>
      </dgm:t>
    </dgm:pt>
    <dgm:pt modelId="{F65D2043-B8F5-4DC1-B470-5A1A2515BEE4}">
      <dgm:prSet custT="1"/>
      <dgm:spPr>
        <a:solidFill>
          <a:srgbClr val="52CAB8"/>
        </a:solidFill>
      </dgm:spPr>
      <dgm:t>
        <a:bodyPr/>
        <a:lstStyle/>
        <a:p>
          <a:r>
            <a:rPr lang="en-US" sz="3200" dirty="0"/>
            <a:t>Other duties of testers: proactive participation, user story risk analysis, breaking down user stories, and coaching on testing.</a:t>
          </a:r>
        </a:p>
      </dgm:t>
    </dgm:pt>
    <dgm:pt modelId="{00E3EFB8-6F61-4434-8CBB-076A3564B218}" type="parTrans" cxnId="{65DAB54C-E9C4-44C4-9443-26B0ABE8CED8}">
      <dgm:prSet/>
      <dgm:spPr/>
      <dgm:t>
        <a:bodyPr/>
        <a:lstStyle/>
        <a:p>
          <a:endParaRPr lang="en-US"/>
        </a:p>
      </dgm:t>
    </dgm:pt>
    <dgm:pt modelId="{4AE30E9D-CB9E-4A41-8F23-B25C87C3BAA5}" type="sibTrans" cxnId="{65DAB54C-E9C4-44C4-9443-26B0ABE8CED8}">
      <dgm:prSet/>
      <dgm:spPr/>
      <dgm:t>
        <a:bodyPr/>
        <a:lstStyle/>
        <a:p>
          <a:endParaRPr lang="en-US"/>
        </a:p>
      </dgm:t>
    </dgm:pt>
    <dgm:pt modelId="{D0CB8523-A9F8-4A17-AA67-6AC5D205DF8D}" type="pres">
      <dgm:prSet presAssocID="{CF08A88E-1F51-434C-8CB2-64EC664CA1DF}" presName="linear" presStyleCnt="0">
        <dgm:presLayoutVars>
          <dgm:animLvl val="lvl"/>
          <dgm:resizeHandles val="exact"/>
        </dgm:presLayoutVars>
      </dgm:prSet>
      <dgm:spPr/>
    </dgm:pt>
    <dgm:pt modelId="{A03D738F-0BED-4E04-BBC3-4E04E2986E1E}" type="pres">
      <dgm:prSet presAssocID="{66C9A211-0DAC-42E2-8235-6DCB1076CDD3}" presName="parentText" presStyleLbl="node1" presStyleIdx="0" presStyleCnt="2" custScaleX="99293" custScaleY="242263" custLinFactY="-315601" custLinFactNeighborX="-738" custLinFactNeighborY="-400000">
        <dgm:presLayoutVars>
          <dgm:chMax val="0"/>
          <dgm:bulletEnabled val="1"/>
        </dgm:presLayoutVars>
      </dgm:prSet>
      <dgm:spPr/>
    </dgm:pt>
    <dgm:pt modelId="{9147551A-3F2F-49C4-89AC-8606F4E29A48}" type="pres">
      <dgm:prSet presAssocID="{1F99B818-775C-4A64-A0E8-9CE00FBCEFFC}" presName="spacer" presStyleCnt="0"/>
      <dgm:spPr/>
    </dgm:pt>
    <dgm:pt modelId="{4A5EAC11-9DD0-4E52-9DB3-4FAB60729246}" type="pres">
      <dgm:prSet presAssocID="{F65D2043-B8F5-4DC1-B470-5A1A2515BEE4}" presName="parentText" presStyleLbl="node1" presStyleIdx="1" presStyleCnt="2" custScaleY="256608" custLinFactY="36730" custLinFactNeighborX="271" custLinFactNeighborY="100000">
        <dgm:presLayoutVars>
          <dgm:chMax val="0"/>
          <dgm:bulletEnabled val="1"/>
        </dgm:presLayoutVars>
      </dgm:prSet>
      <dgm:spPr/>
    </dgm:pt>
  </dgm:ptLst>
  <dgm:cxnLst>
    <dgm:cxn modelId="{765A025D-CD19-4B5A-983A-4858730A4E3A}" type="presOf" srcId="{F65D2043-B8F5-4DC1-B470-5A1A2515BEE4}" destId="{4A5EAC11-9DD0-4E52-9DB3-4FAB60729246}" srcOrd="0" destOrd="0" presId="urn:microsoft.com/office/officeart/2005/8/layout/vList2"/>
    <dgm:cxn modelId="{376B095E-F2E7-450A-BB5E-66CD9CCC9640}" type="presOf" srcId="{66C9A211-0DAC-42E2-8235-6DCB1076CDD3}" destId="{A03D738F-0BED-4E04-BBC3-4E04E2986E1E}" srcOrd="0" destOrd="0" presId="urn:microsoft.com/office/officeart/2005/8/layout/vList2"/>
    <dgm:cxn modelId="{5CCF5849-57CE-4198-8D48-4DD850FF2951}" type="presOf" srcId="{CF08A88E-1F51-434C-8CB2-64EC664CA1DF}" destId="{D0CB8523-A9F8-4A17-AA67-6AC5D205DF8D}" srcOrd="0" destOrd="0" presId="urn:microsoft.com/office/officeart/2005/8/layout/vList2"/>
    <dgm:cxn modelId="{65DAB54C-E9C4-44C4-9443-26B0ABE8CED8}" srcId="{CF08A88E-1F51-434C-8CB2-64EC664CA1DF}" destId="{F65D2043-B8F5-4DC1-B470-5A1A2515BEE4}" srcOrd="1" destOrd="0" parTransId="{00E3EFB8-6F61-4434-8CBB-076A3564B218}" sibTransId="{4AE30E9D-CB9E-4A41-8F23-B25C87C3BAA5}"/>
    <dgm:cxn modelId="{E89D29A2-A121-4216-B044-55D5F9D7944D}" srcId="{CF08A88E-1F51-434C-8CB2-64EC664CA1DF}" destId="{66C9A211-0DAC-42E2-8235-6DCB1076CDD3}" srcOrd="0" destOrd="0" parTransId="{0B48B404-1308-4A99-B1A1-C347E1354DC2}" sibTransId="{1F99B818-775C-4A64-A0E8-9CE00FBCEFFC}"/>
    <dgm:cxn modelId="{21E23180-E6B7-4A56-8F40-3602DADE464C}" type="presParOf" srcId="{D0CB8523-A9F8-4A17-AA67-6AC5D205DF8D}" destId="{A03D738F-0BED-4E04-BBC3-4E04E2986E1E}" srcOrd="0" destOrd="0" presId="urn:microsoft.com/office/officeart/2005/8/layout/vList2"/>
    <dgm:cxn modelId="{3D2122C7-69F9-408A-A58B-F614A49D1593}" type="presParOf" srcId="{D0CB8523-A9F8-4A17-AA67-6AC5D205DF8D}" destId="{9147551A-3F2F-49C4-89AC-8606F4E29A48}" srcOrd="1" destOrd="0" presId="urn:microsoft.com/office/officeart/2005/8/layout/vList2"/>
    <dgm:cxn modelId="{85A40798-D4CA-4AE2-BB8B-9743DA5FB74E}" type="presParOf" srcId="{D0CB8523-A9F8-4A17-AA67-6AC5D205DF8D}" destId="{4A5EAC11-9DD0-4E52-9DB3-4FAB6072924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F08A88E-1F51-434C-8CB2-64EC664CA1D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8B31ADE-55A9-4BBD-B76F-9E09D1288DCB}">
      <dgm:prSet custT="1"/>
      <dgm:spPr>
        <a:solidFill>
          <a:srgbClr val="70AD47"/>
        </a:solidFill>
      </dgm:spPr>
      <dgm:t>
        <a:bodyPr/>
        <a:lstStyle/>
        <a:p>
          <a:pPr algn="ctr"/>
          <a:r>
            <a:rPr lang="en-US" sz="2400" dirty="0"/>
            <a:t>Accountable for:</a:t>
          </a:r>
        </a:p>
        <a:p>
          <a:pPr algn="l"/>
          <a:r>
            <a:rPr lang="en-US" sz="2400" dirty="0"/>
            <a:t>Acceptance tests</a:t>
          </a:r>
        </a:p>
        <a:p>
          <a:pPr algn="l"/>
          <a:r>
            <a:rPr lang="en-US" sz="2400" dirty="0"/>
            <a:t>Automated regression testing</a:t>
          </a:r>
        </a:p>
        <a:p>
          <a:pPr algn="l"/>
          <a:r>
            <a:rPr lang="en-US" sz="2400" dirty="0"/>
            <a:t>Concurrent testing</a:t>
          </a:r>
        </a:p>
        <a:p>
          <a:pPr algn="l"/>
          <a:r>
            <a:rPr lang="en-US" sz="2400" dirty="0"/>
            <a:t>Testing Environment</a:t>
          </a:r>
        </a:p>
        <a:p>
          <a:pPr algn="l"/>
          <a:r>
            <a:rPr lang="en-US" sz="2400" dirty="0"/>
            <a:t>Test Levels</a:t>
          </a:r>
        </a:p>
        <a:p>
          <a:pPr algn="l"/>
          <a:r>
            <a:rPr lang="en-US" sz="2400" dirty="0"/>
            <a:t>Determining and reporting what is functional in the product</a:t>
          </a:r>
        </a:p>
        <a:p>
          <a:pPr algn="l"/>
          <a:endParaRPr lang="en-US" sz="2400" dirty="0"/>
        </a:p>
      </dgm:t>
    </dgm:pt>
    <dgm:pt modelId="{9DC197FE-1D04-4F88-8190-0F80AD52DC30}" type="parTrans" cxnId="{4EE62B98-F22B-4427-AD9F-06AA5F5B98F3}">
      <dgm:prSet/>
      <dgm:spPr/>
      <dgm:t>
        <a:bodyPr/>
        <a:lstStyle/>
        <a:p>
          <a:endParaRPr lang="en-US"/>
        </a:p>
      </dgm:t>
    </dgm:pt>
    <dgm:pt modelId="{C4B6B4CA-C866-43EE-84AE-152C1A45F6D4}" type="sibTrans" cxnId="{4EE62B98-F22B-4427-AD9F-06AA5F5B98F3}">
      <dgm:prSet/>
      <dgm:spPr/>
      <dgm:t>
        <a:bodyPr/>
        <a:lstStyle/>
        <a:p>
          <a:endParaRPr lang="en-US"/>
        </a:p>
      </dgm:t>
    </dgm:pt>
    <dgm:pt modelId="{8E6B7D0E-5D04-43AE-ADA6-E120D7AEE5E9}">
      <dgm:prSet/>
      <dgm:spPr/>
      <dgm:t>
        <a:bodyPr/>
        <a:lstStyle/>
        <a:p>
          <a:endParaRPr lang="en-US" dirty="0"/>
        </a:p>
      </dgm:t>
    </dgm:pt>
    <dgm:pt modelId="{B21E4071-943B-4E13-84D1-7AC937F2DC1A}" type="parTrans" cxnId="{3704363E-1B97-4420-8367-EBB08E1F04BF}">
      <dgm:prSet/>
      <dgm:spPr/>
      <dgm:t>
        <a:bodyPr/>
        <a:lstStyle/>
        <a:p>
          <a:endParaRPr lang="en-US"/>
        </a:p>
      </dgm:t>
    </dgm:pt>
    <dgm:pt modelId="{C17A7138-B77F-4F4D-A009-701E85A1DFD9}" type="sibTrans" cxnId="{3704363E-1B97-4420-8367-EBB08E1F04BF}">
      <dgm:prSet/>
      <dgm:spPr/>
      <dgm:t>
        <a:bodyPr/>
        <a:lstStyle/>
        <a:p>
          <a:endParaRPr lang="en-US"/>
        </a:p>
      </dgm:t>
    </dgm:pt>
    <dgm:pt modelId="{D0CB8523-A9F8-4A17-AA67-6AC5D205DF8D}" type="pres">
      <dgm:prSet presAssocID="{CF08A88E-1F51-434C-8CB2-64EC664CA1DF}" presName="linear" presStyleCnt="0">
        <dgm:presLayoutVars>
          <dgm:animLvl val="lvl"/>
          <dgm:resizeHandles val="exact"/>
        </dgm:presLayoutVars>
      </dgm:prSet>
      <dgm:spPr/>
    </dgm:pt>
    <dgm:pt modelId="{A6317EFA-0E6C-486F-A572-2CC7AD932554}" type="pres">
      <dgm:prSet presAssocID="{78B31ADE-55A9-4BBD-B76F-9E09D1288DCB}" presName="parentText" presStyleLbl="node1" presStyleIdx="0" presStyleCnt="1" custScaleX="89369" custScaleY="612949" custLinFactNeighborX="2851" custLinFactNeighborY="91732">
        <dgm:presLayoutVars>
          <dgm:chMax val="0"/>
          <dgm:bulletEnabled val="1"/>
        </dgm:presLayoutVars>
      </dgm:prSet>
      <dgm:spPr/>
    </dgm:pt>
    <dgm:pt modelId="{0963250C-2E42-4A4D-8B38-2CB5998547DC}" type="pres">
      <dgm:prSet presAssocID="{78B31ADE-55A9-4BBD-B76F-9E09D1288DCB}" presName="childText" presStyleLbl="revTx" presStyleIdx="0" presStyleCnt="1">
        <dgm:presLayoutVars>
          <dgm:bulletEnabled val="1"/>
        </dgm:presLayoutVars>
      </dgm:prSet>
      <dgm:spPr/>
    </dgm:pt>
  </dgm:ptLst>
  <dgm:cxnLst>
    <dgm:cxn modelId="{5688EC30-0EB2-48F8-9D63-C4E048C42312}" type="presOf" srcId="{8E6B7D0E-5D04-43AE-ADA6-E120D7AEE5E9}" destId="{0963250C-2E42-4A4D-8B38-2CB5998547DC}" srcOrd="0" destOrd="0" presId="urn:microsoft.com/office/officeart/2005/8/layout/vList2"/>
    <dgm:cxn modelId="{3704363E-1B97-4420-8367-EBB08E1F04BF}" srcId="{78B31ADE-55A9-4BBD-B76F-9E09D1288DCB}" destId="{8E6B7D0E-5D04-43AE-ADA6-E120D7AEE5E9}" srcOrd="0" destOrd="0" parTransId="{B21E4071-943B-4E13-84D1-7AC937F2DC1A}" sibTransId="{C17A7138-B77F-4F4D-A009-701E85A1DFD9}"/>
    <dgm:cxn modelId="{5CCF5849-57CE-4198-8D48-4DD850FF2951}" type="presOf" srcId="{CF08A88E-1F51-434C-8CB2-64EC664CA1DF}" destId="{D0CB8523-A9F8-4A17-AA67-6AC5D205DF8D}" srcOrd="0" destOrd="0" presId="urn:microsoft.com/office/officeart/2005/8/layout/vList2"/>
    <dgm:cxn modelId="{4EE62B98-F22B-4427-AD9F-06AA5F5B98F3}" srcId="{CF08A88E-1F51-434C-8CB2-64EC664CA1DF}" destId="{78B31ADE-55A9-4BBD-B76F-9E09D1288DCB}" srcOrd="0" destOrd="0" parTransId="{9DC197FE-1D04-4F88-8190-0F80AD52DC30}" sibTransId="{C4B6B4CA-C866-43EE-84AE-152C1A45F6D4}"/>
    <dgm:cxn modelId="{F37F55A8-62FA-4C0B-854E-7577BEA8B858}" type="presOf" srcId="{78B31ADE-55A9-4BBD-B76F-9E09D1288DCB}" destId="{A6317EFA-0E6C-486F-A572-2CC7AD932554}" srcOrd="0" destOrd="0" presId="urn:microsoft.com/office/officeart/2005/8/layout/vList2"/>
    <dgm:cxn modelId="{56A5F954-109A-4EB2-96F0-9583EDC4EA23}" type="presParOf" srcId="{D0CB8523-A9F8-4A17-AA67-6AC5D205DF8D}" destId="{A6317EFA-0E6C-486F-A572-2CC7AD932554}" srcOrd="0" destOrd="0" presId="urn:microsoft.com/office/officeart/2005/8/layout/vList2"/>
    <dgm:cxn modelId="{BE3637FF-417C-4593-92B8-3A7DF6E9F74E}" type="presParOf" srcId="{D0CB8523-A9F8-4A17-AA67-6AC5D205DF8D}" destId="{0963250C-2E42-4A4D-8B38-2CB5998547DC}"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3A7C2-A22E-4802-ADB6-93223641BA0D}">
      <dsp:nvSpPr>
        <dsp:cNvPr id="0" name=""/>
        <dsp:cNvSpPr/>
      </dsp:nvSpPr>
      <dsp:spPr>
        <a:xfrm>
          <a:off x="0" y="23806"/>
          <a:ext cx="6253721" cy="9431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Developer — Without them, there would be no product to deliver.</a:t>
          </a:r>
        </a:p>
      </dsp:txBody>
      <dsp:txXfrm>
        <a:off x="46041" y="69847"/>
        <a:ext cx="6161639" cy="851063"/>
      </dsp:txXfrm>
    </dsp:sp>
    <dsp:sp modelId="{B878E567-C548-4F44-83BD-F254B1290EEB}">
      <dsp:nvSpPr>
        <dsp:cNvPr id="0" name=""/>
        <dsp:cNvSpPr/>
      </dsp:nvSpPr>
      <dsp:spPr>
        <a:xfrm>
          <a:off x="0" y="1145854"/>
          <a:ext cx="6253721" cy="1695330"/>
        </a:xfrm>
        <a:prstGeom prst="roundRect">
          <a:avLst/>
        </a:prstGeom>
        <a:solidFill>
          <a:srgbClr val="52CA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Product Owner — Maintains the product vision during the SDLC, allowing other team members to focus on their roles without concern for the product’s success. </a:t>
          </a:r>
        </a:p>
      </dsp:txBody>
      <dsp:txXfrm>
        <a:off x="82759" y="1228613"/>
        <a:ext cx="6088203" cy="1529812"/>
      </dsp:txXfrm>
    </dsp:sp>
    <dsp:sp modelId="{966A2672-7102-4E4C-BA29-DCF60DA3A050}">
      <dsp:nvSpPr>
        <dsp:cNvPr id="0" name=""/>
        <dsp:cNvSpPr/>
      </dsp:nvSpPr>
      <dsp:spPr>
        <a:xfrm>
          <a:off x="0" y="3076550"/>
          <a:ext cx="6253721" cy="169533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Scrum Master — Ensures Scrum and its values are implemented correctly, teams and stakeholders communicate effectively, and team cohesion.</a:t>
          </a:r>
        </a:p>
      </dsp:txBody>
      <dsp:txXfrm>
        <a:off x="82759" y="3159309"/>
        <a:ext cx="6088203" cy="1529812"/>
      </dsp:txXfrm>
    </dsp:sp>
    <dsp:sp modelId="{8D97B0D2-CFA4-41AC-B22E-D8F072DB145C}">
      <dsp:nvSpPr>
        <dsp:cNvPr id="0" name=""/>
        <dsp:cNvSpPr/>
      </dsp:nvSpPr>
      <dsp:spPr>
        <a:xfrm>
          <a:off x="0" y="4925739"/>
          <a:ext cx="6253721" cy="92580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Tester —  Provides concise Definitions of Done and continuously assists in product quality.</a:t>
          </a:r>
        </a:p>
      </dsp:txBody>
      <dsp:txXfrm>
        <a:off x="45194" y="4970933"/>
        <a:ext cx="6163333" cy="83541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E9C25-EB5C-4936-9C21-E1DA556DD691}">
      <dsp:nvSpPr>
        <dsp:cNvPr id="0" name=""/>
        <dsp:cNvSpPr/>
      </dsp:nvSpPr>
      <dsp:spPr>
        <a:xfrm>
          <a:off x="0" y="0"/>
          <a:ext cx="5336123" cy="935415"/>
        </a:xfrm>
        <a:prstGeom prst="roundRect">
          <a:avLst/>
        </a:prstGeom>
        <a:solidFill>
          <a:srgbClr val="70AD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Agile</a:t>
          </a:r>
        </a:p>
      </dsp:txBody>
      <dsp:txXfrm>
        <a:off x="45663" y="45663"/>
        <a:ext cx="5244797" cy="844089"/>
      </dsp:txXfrm>
    </dsp:sp>
    <dsp:sp modelId="{0749C53A-F6E7-4F8B-B6F4-8B949909CCC0}">
      <dsp:nvSpPr>
        <dsp:cNvPr id="0" name=""/>
        <dsp:cNvSpPr/>
      </dsp:nvSpPr>
      <dsp:spPr>
        <a:xfrm>
          <a:off x="0" y="979464"/>
          <a:ext cx="5336123" cy="2502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422" tIns="49530" rIns="277368" bIns="49530" numCol="1" spcCol="1270" anchor="t" anchorCtr="0">
          <a:noAutofit/>
        </a:bodyPr>
        <a:lstStyle/>
        <a:p>
          <a:pPr marL="285750" lvl="1" indent="-285750" algn="l" defTabSz="1333500" rtl="0">
            <a:lnSpc>
              <a:spcPct val="90000"/>
            </a:lnSpc>
            <a:spcBef>
              <a:spcPct val="0"/>
            </a:spcBef>
            <a:spcAft>
              <a:spcPct val="20000"/>
            </a:spcAft>
            <a:buClr>
              <a:srgbClr val="52CAB8"/>
            </a:buClr>
            <a:buSzPct val="150000"/>
            <a:buFont typeface="Courier New" panose="02070309020205020404" pitchFamily="49" charset="0"/>
            <a:buChar char="o"/>
          </a:pPr>
          <a:r>
            <a:rPr lang="en-US" sz="3000" kern="1200" dirty="0">
              <a:solidFill>
                <a:schemeClr val="bg1"/>
              </a:solidFill>
            </a:rPr>
            <a:t>Teamwork encouraged</a:t>
          </a:r>
        </a:p>
        <a:p>
          <a:pPr marL="285750" lvl="1" indent="-285750" algn="l" defTabSz="1333500">
            <a:lnSpc>
              <a:spcPct val="90000"/>
            </a:lnSpc>
            <a:spcBef>
              <a:spcPct val="0"/>
            </a:spcBef>
            <a:spcAft>
              <a:spcPct val="20000"/>
            </a:spcAft>
            <a:buClr>
              <a:srgbClr val="52CAB8"/>
            </a:buClr>
            <a:buSzPct val="150000"/>
            <a:buFont typeface="Courier New" panose="02070309020205020404" pitchFamily="49" charset="0"/>
            <a:buChar char="o"/>
          </a:pPr>
          <a:r>
            <a:rPr lang="en-US" sz="3000" kern="1200" dirty="0">
              <a:solidFill>
                <a:schemeClr val="bg1"/>
              </a:solidFill>
            </a:rPr>
            <a:t>Requirement independent</a:t>
          </a:r>
        </a:p>
        <a:p>
          <a:pPr marL="285750" lvl="1" indent="-285750" algn="l" defTabSz="1333500">
            <a:lnSpc>
              <a:spcPct val="90000"/>
            </a:lnSpc>
            <a:spcBef>
              <a:spcPct val="0"/>
            </a:spcBef>
            <a:spcAft>
              <a:spcPct val="20000"/>
            </a:spcAft>
            <a:buClr>
              <a:srgbClr val="52CAB8"/>
            </a:buClr>
            <a:buSzPct val="150000"/>
            <a:buFont typeface="Courier New" panose="02070309020205020404" pitchFamily="49" charset="0"/>
            <a:buChar char="o"/>
          </a:pPr>
          <a:r>
            <a:rPr lang="en-US" sz="3000" kern="1200" dirty="0">
              <a:solidFill>
                <a:schemeClr val="bg1"/>
              </a:solidFill>
            </a:rPr>
            <a:t>Product partially functional during SDLC</a:t>
          </a:r>
        </a:p>
        <a:p>
          <a:pPr marL="285750" lvl="1" indent="-285750" algn="l" defTabSz="1333500">
            <a:lnSpc>
              <a:spcPct val="90000"/>
            </a:lnSpc>
            <a:spcBef>
              <a:spcPct val="0"/>
            </a:spcBef>
            <a:spcAft>
              <a:spcPct val="20000"/>
            </a:spcAft>
            <a:buClr>
              <a:srgbClr val="52CAB8"/>
            </a:buClr>
            <a:buSzPct val="150000"/>
            <a:buFont typeface="Courier New" panose="02070309020205020404" pitchFamily="49" charset="0"/>
            <a:buChar char="o"/>
          </a:pPr>
          <a:r>
            <a:rPr lang="en-US" sz="3000" kern="1200" dirty="0">
              <a:solidFill>
                <a:schemeClr val="bg1"/>
              </a:solidFill>
            </a:rPr>
            <a:t>Planning is flexible</a:t>
          </a:r>
        </a:p>
      </dsp:txBody>
      <dsp:txXfrm>
        <a:off x="0" y="979464"/>
        <a:ext cx="5336123" cy="25026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E9C25-EB5C-4936-9C21-E1DA556DD691}">
      <dsp:nvSpPr>
        <dsp:cNvPr id="0" name=""/>
        <dsp:cNvSpPr/>
      </dsp:nvSpPr>
      <dsp:spPr>
        <a:xfrm>
          <a:off x="0" y="0"/>
          <a:ext cx="5336123" cy="959400"/>
        </a:xfrm>
        <a:prstGeom prst="roundRect">
          <a:avLst/>
        </a:prstGeom>
        <a:solidFill>
          <a:srgbClr val="70AD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Waterfall</a:t>
          </a:r>
        </a:p>
      </dsp:txBody>
      <dsp:txXfrm>
        <a:off x="46834" y="46834"/>
        <a:ext cx="5242455" cy="865732"/>
      </dsp:txXfrm>
    </dsp:sp>
    <dsp:sp modelId="{0749C53A-F6E7-4F8B-B6F4-8B949909CCC0}">
      <dsp:nvSpPr>
        <dsp:cNvPr id="0" name=""/>
        <dsp:cNvSpPr/>
      </dsp:nvSpPr>
      <dsp:spPr>
        <a:xfrm>
          <a:off x="0" y="1000772"/>
          <a:ext cx="5336123" cy="248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422" tIns="50800" rIns="284480" bIns="50800" numCol="1" spcCol="1270" anchor="t" anchorCtr="0">
          <a:noAutofit/>
        </a:bodyPr>
        <a:lstStyle/>
        <a:p>
          <a:pPr marL="285750" lvl="1" indent="-285750" algn="l" defTabSz="1377950">
            <a:lnSpc>
              <a:spcPct val="90000"/>
            </a:lnSpc>
            <a:spcBef>
              <a:spcPct val="0"/>
            </a:spcBef>
            <a:spcAft>
              <a:spcPct val="20000"/>
            </a:spcAft>
            <a:buClr>
              <a:srgbClr val="52CAB8"/>
            </a:buClr>
            <a:buSzPct val="150000"/>
            <a:buFont typeface="Courier New" panose="02070309020205020404" pitchFamily="49" charset="0"/>
            <a:buChar char="o"/>
          </a:pPr>
          <a:r>
            <a:rPr lang="en-US" sz="3100" kern="1200" dirty="0">
              <a:solidFill>
                <a:schemeClr val="bg1"/>
              </a:solidFill>
            </a:rPr>
            <a:t>Requirements are clearly understood upfront</a:t>
          </a:r>
        </a:p>
        <a:p>
          <a:pPr marL="285750" lvl="1" indent="-285750" algn="l" defTabSz="1377950">
            <a:lnSpc>
              <a:spcPct val="90000"/>
            </a:lnSpc>
            <a:spcBef>
              <a:spcPct val="0"/>
            </a:spcBef>
            <a:spcAft>
              <a:spcPct val="20000"/>
            </a:spcAft>
            <a:buClr>
              <a:srgbClr val="52CAB8"/>
            </a:buClr>
            <a:buSzPct val="150000"/>
            <a:buFont typeface="Courier New" panose="02070309020205020404" pitchFamily="49" charset="0"/>
            <a:buChar char="o"/>
          </a:pPr>
          <a:r>
            <a:rPr lang="en-US" sz="3100" kern="1200" dirty="0">
              <a:solidFill>
                <a:schemeClr val="bg1"/>
              </a:solidFill>
            </a:rPr>
            <a:t>Project development cycle will be short</a:t>
          </a:r>
        </a:p>
        <a:p>
          <a:pPr marL="285750" lvl="1" indent="-285750" algn="l" defTabSz="1377950">
            <a:lnSpc>
              <a:spcPct val="90000"/>
            </a:lnSpc>
            <a:spcBef>
              <a:spcPct val="0"/>
            </a:spcBef>
            <a:spcAft>
              <a:spcPct val="20000"/>
            </a:spcAft>
            <a:buClr>
              <a:srgbClr val="52CAB8"/>
            </a:buClr>
            <a:buSzPct val="150000"/>
            <a:buFont typeface="Courier New" panose="02070309020205020404" pitchFamily="49" charset="0"/>
            <a:buChar char="o"/>
          </a:pPr>
          <a:r>
            <a:rPr lang="en-US" sz="3100" kern="1200" dirty="0">
              <a:solidFill>
                <a:schemeClr val="bg1"/>
              </a:solidFill>
            </a:rPr>
            <a:t>Stages are clearly defined</a:t>
          </a:r>
        </a:p>
      </dsp:txBody>
      <dsp:txXfrm>
        <a:off x="0" y="1000772"/>
        <a:ext cx="5336123" cy="2484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3D738F-0BED-4E04-BBC3-4E04E2986E1E}">
      <dsp:nvSpPr>
        <dsp:cNvPr id="0" name=""/>
        <dsp:cNvSpPr/>
      </dsp:nvSpPr>
      <dsp:spPr>
        <a:xfrm>
          <a:off x="47606" y="210488"/>
          <a:ext cx="7924576" cy="17685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Self Organizes into a cohesive team to implement user stories and meet acceptance criteria and Definitions of Done each Sprint.</a:t>
          </a:r>
        </a:p>
      </dsp:txBody>
      <dsp:txXfrm>
        <a:off x="133939" y="296821"/>
        <a:ext cx="7751910" cy="1595865"/>
      </dsp:txXfrm>
    </dsp:sp>
    <dsp:sp modelId="{4A5EAC11-9DD0-4E52-9DB3-4FAB60729246}">
      <dsp:nvSpPr>
        <dsp:cNvPr id="0" name=""/>
        <dsp:cNvSpPr/>
      </dsp:nvSpPr>
      <dsp:spPr>
        <a:xfrm>
          <a:off x="0" y="2292388"/>
          <a:ext cx="7981002" cy="1759680"/>
        </a:xfrm>
        <a:prstGeom prst="roundRect">
          <a:avLst/>
        </a:prstGeom>
        <a:solidFill>
          <a:srgbClr val="52CA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Will typically utilize cross-functionality, pair programming, continuous integration &amp; code refactoring. </a:t>
          </a:r>
        </a:p>
      </dsp:txBody>
      <dsp:txXfrm>
        <a:off x="85900" y="2378288"/>
        <a:ext cx="7809202" cy="1587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17EFA-0E6C-486F-A572-2CC7AD932554}">
      <dsp:nvSpPr>
        <dsp:cNvPr id="0" name=""/>
        <dsp:cNvSpPr/>
      </dsp:nvSpPr>
      <dsp:spPr>
        <a:xfrm>
          <a:off x="0" y="210280"/>
          <a:ext cx="3002551" cy="5649290"/>
        </a:xfrm>
        <a:prstGeom prst="roundRect">
          <a:avLst/>
        </a:prstGeom>
        <a:solidFill>
          <a:srgbClr val="70AD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Accountable for:</a:t>
          </a:r>
        </a:p>
        <a:p>
          <a:pPr marL="0" lvl="0" indent="0" algn="l" defTabSz="1066800">
            <a:lnSpc>
              <a:spcPct val="90000"/>
            </a:lnSpc>
            <a:spcBef>
              <a:spcPct val="0"/>
            </a:spcBef>
            <a:spcAft>
              <a:spcPct val="35000"/>
            </a:spcAft>
            <a:buNone/>
          </a:pPr>
          <a:r>
            <a:rPr lang="en-US" sz="2400" kern="1200" dirty="0"/>
            <a:t>Creating a plan for the Sprint and Sprint Backlog</a:t>
          </a:r>
        </a:p>
        <a:p>
          <a:pPr marL="0" lvl="0" indent="0" algn="l" defTabSz="1066800">
            <a:lnSpc>
              <a:spcPct val="90000"/>
            </a:lnSpc>
            <a:spcBef>
              <a:spcPct val="0"/>
            </a:spcBef>
            <a:spcAft>
              <a:spcPct val="35000"/>
            </a:spcAft>
            <a:buNone/>
          </a:pPr>
          <a:r>
            <a:rPr lang="en-US" sz="2400" kern="1200" dirty="0"/>
            <a:t>Adapting to changes in the Product Backlog</a:t>
          </a:r>
        </a:p>
        <a:p>
          <a:pPr marL="0" lvl="0" indent="0" algn="l" defTabSz="1066800">
            <a:lnSpc>
              <a:spcPct val="90000"/>
            </a:lnSpc>
            <a:spcBef>
              <a:spcPct val="0"/>
            </a:spcBef>
            <a:spcAft>
              <a:spcPct val="35000"/>
            </a:spcAft>
            <a:buNone/>
          </a:pPr>
          <a:r>
            <a:rPr lang="en-US" sz="2400" kern="1200" dirty="0"/>
            <a:t>Fellow developers in professionalism and respective work</a:t>
          </a:r>
        </a:p>
        <a:p>
          <a:pPr marL="0" lvl="0" indent="0" algn="l" defTabSz="1066800">
            <a:lnSpc>
              <a:spcPct val="90000"/>
            </a:lnSpc>
            <a:spcBef>
              <a:spcPct val="0"/>
            </a:spcBef>
            <a:spcAft>
              <a:spcPct val="35000"/>
            </a:spcAft>
            <a:buNone/>
          </a:pPr>
          <a:r>
            <a:rPr lang="en-US" sz="2400" kern="1200" dirty="0"/>
            <a:t>Collective ownership of code.</a:t>
          </a:r>
        </a:p>
      </dsp:txBody>
      <dsp:txXfrm>
        <a:off x="146572" y="356852"/>
        <a:ext cx="2709407" cy="5356146"/>
      </dsp:txXfrm>
    </dsp:sp>
    <dsp:sp modelId="{0963250C-2E42-4A4D-8B38-2CB5998547DC}">
      <dsp:nvSpPr>
        <dsp:cNvPr id="0" name=""/>
        <dsp:cNvSpPr/>
      </dsp:nvSpPr>
      <dsp:spPr>
        <a:xfrm>
          <a:off x="0" y="5801100"/>
          <a:ext cx="3002551" cy="82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331" tIns="6350" rIns="35560" bIns="6350" numCol="1" spcCol="1270" anchor="t" anchorCtr="0">
          <a:noAutofit/>
        </a:bodyPr>
        <a:lstStyle/>
        <a:p>
          <a:pPr marL="57150" lvl="1" indent="-57150" algn="l" defTabSz="177800">
            <a:lnSpc>
              <a:spcPct val="90000"/>
            </a:lnSpc>
            <a:spcBef>
              <a:spcPct val="0"/>
            </a:spcBef>
            <a:spcAft>
              <a:spcPct val="20000"/>
            </a:spcAft>
            <a:buChar char="•"/>
          </a:pPr>
          <a:endParaRPr lang="en-US" sz="400" kern="1200" dirty="0"/>
        </a:p>
      </dsp:txBody>
      <dsp:txXfrm>
        <a:off x="0" y="5801100"/>
        <a:ext cx="3002551" cy="826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3D738F-0BED-4E04-BBC3-4E04E2986E1E}">
      <dsp:nvSpPr>
        <dsp:cNvPr id="0" name=""/>
        <dsp:cNvSpPr/>
      </dsp:nvSpPr>
      <dsp:spPr>
        <a:xfrm>
          <a:off x="56425" y="0"/>
          <a:ext cx="7924576" cy="17385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Works with stakeholders to define requirements. Communicates effectively with the team to ensure product goals are met.</a:t>
          </a:r>
        </a:p>
      </dsp:txBody>
      <dsp:txXfrm>
        <a:off x="141296" y="84871"/>
        <a:ext cx="7754834" cy="1568839"/>
      </dsp:txXfrm>
    </dsp:sp>
    <dsp:sp modelId="{4A5EAC11-9DD0-4E52-9DB3-4FAB60729246}">
      <dsp:nvSpPr>
        <dsp:cNvPr id="0" name=""/>
        <dsp:cNvSpPr/>
      </dsp:nvSpPr>
      <dsp:spPr>
        <a:xfrm>
          <a:off x="0" y="1941507"/>
          <a:ext cx="7981002" cy="2155835"/>
        </a:xfrm>
        <a:prstGeom prst="roundRect">
          <a:avLst/>
        </a:prstGeom>
        <a:solidFill>
          <a:srgbClr val="52CA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“The Product Owner is one person, not a committee.” </a:t>
          </a:r>
        </a:p>
        <a:p>
          <a:pPr marL="0" lvl="0" indent="0" algn="l" defTabSz="1422400">
            <a:lnSpc>
              <a:spcPct val="90000"/>
            </a:lnSpc>
            <a:spcBef>
              <a:spcPct val="0"/>
            </a:spcBef>
            <a:spcAft>
              <a:spcPct val="35000"/>
            </a:spcAft>
            <a:buNone/>
          </a:pPr>
          <a:r>
            <a:rPr lang="en-US" sz="3200" kern="1200" dirty="0"/>
            <a:t>Represents the users and stakeholders of the product.</a:t>
          </a:r>
        </a:p>
      </dsp:txBody>
      <dsp:txXfrm>
        <a:off x="105239" y="2046746"/>
        <a:ext cx="7770524" cy="19453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17EFA-0E6C-486F-A572-2CC7AD932554}">
      <dsp:nvSpPr>
        <dsp:cNvPr id="0" name=""/>
        <dsp:cNvSpPr/>
      </dsp:nvSpPr>
      <dsp:spPr>
        <a:xfrm>
          <a:off x="65109" y="77931"/>
          <a:ext cx="3174470" cy="5701382"/>
        </a:xfrm>
        <a:prstGeom prst="roundRect">
          <a:avLst/>
        </a:prstGeom>
        <a:solidFill>
          <a:srgbClr val="70AD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Accountable for:</a:t>
          </a:r>
        </a:p>
        <a:p>
          <a:pPr marL="0" lvl="0" indent="0" algn="l" defTabSz="1066800">
            <a:lnSpc>
              <a:spcPct val="90000"/>
            </a:lnSpc>
            <a:spcBef>
              <a:spcPct val="0"/>
            </a:spcBef>
            <a:spcAft>
              <a:spcPct val="35000"/>
            </a:spcAft>
            <a:buNone/>
          </a:pPr>
          <a:r>
            <a:rPr lang="en-US" sz="2400" kern="1200" dirty="0"/>
            <a:t>The Product’s success</a:t>
          </a:r>
        </a:p>
        <a:p>
          <a:pPr marL="0" lvl="0" indent="0" algn="l" defTabSz="1066800">
            <a:lnSpc>
              <a:spcPct val="90000"/>
            </a:lnSpc>
            <a:spcBef>
              <a:spcPct val="0"/>
            </a:spcBef>
            <a:spcAft>
              <a:spcPct val="35000"/>
            </a:spcAft>
            <a:buNone/>
          </a:pPr>
          <a:r>
            <a:rPr lang="en-US" sz="2400" kern="1200" dirty="0"/>
            <a:t>Communicating Product Vision</a:t>
          </a:r>
        </a:p>
        <a:p>
          <a:pPr marL="0" lvl="0" indent="0" algn="l" defTabSz="1066800" rtl="0">
            <a:lnSpc>
              <a:spcPct val="90000"/>
            </a:lnSpc>
            <a:spcBef>
              <a:spcPct val="0"/>
            </a:spcBef>
            <a:spcAft>
              <a:spcPct val="35000"/>
            </a:spcAft>
            <a:buNone/>
          </a:pPr>
          <a:r>
            <a:rPr lang="en-US" sz="2400" kern="1200" dirty="0"/>
            <a:t>Product Backlog Management</a:t>
          </a:r>
        </a:p>
        <a:p>
          <a:pPr marL="0" lvl="0" indent="0" algn="l" defTabSz="1066800" rtl="0">
            <a:lnSpc>
              <a:spcPct val="90000"/>
            </a:lnSpc>
            <a:spcBef>
              <a:spcPct val="0"/>
            </a:spcBef>
            <a:spcAft>
              <a:spcPct val="35000"/>
            </a:spcAft>
            <a:buNone/>
          </a:pPr>
          <a:r>
            <a:rPr lang="en-US" sz="2400" kern="1200" dirty="0"/>
            <a:t>Reordering of the backlog on requirement changes</a:t>
          </a:r>
        </a:p>
        <a:p>
          <a:pPr marL="0" lvl="0" indent="0" algn="l" defTabSz="1066800">
            <a:lnSpc>
              <a:spcPct val="90000"/>
            </a:lnSpc>
            <a:spcBef>
              <a:spcPct val="0"/>
            </a:spcBef>
            <a:spcAft>
              <a:spcPct val="35000"/>
            </a:spcAft>
            <a:buNone/>
          </a:pPr>
          <a:r>
            <a:rPr lang="en-US" sz="2400" kern="1200" dirty="0"/>
            <a:t>Delegation if necessary </a:t>
          </a:r>
        </a:p>
      </dsp:txBody>
      <dsp:txXfrm>
        <a:off x="220074" y="232896"/>
        <a:ext cx="2864540" cy="5391452"/>
      </dsp:txXfrm>
    </dsp:sp>
    <dsp:sp modelId="{0963250C-2E42-4A4D-8B38-2CB5998547DC}">
      <dsp:nvSpPr>
        <dsp:cNvPr id="0" name=""/>
        <dsp:cNvSpPr/>
      </dsp:nvSpPr>
      <dsp:spPr>
        <a:xfrm>
          <a:off x="0" y="5703583"/>
          <a:ext cx="3239580" cy="82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57" tIns="6350" rIns="35560" bIns="6350" numCol="1" spcCol="1270" anchor="t" anchorCtr="0">
          <a:noAutofit/>
        </a:bodyPr>
        <a:lstStyle/>
        <a:p>
          <a:pPr marL="57150" lvl="1" indent="-57150" algn="l" defTabSz="177800">
            <a:lnSpc>
              <a:spcPct val="90000"/>
            </a:lnSpc>
            <a:spcBef>
              <a:spcPct val="0"/>
            </a:spcBef>
            <a:spcAft>
              <a:spcPct val="20000"/>
            </a:spcAft>
            <a:buChar char="•"/>
          </a:pPr>
          <a:endParaRPr lang="en-US" sz="400" kern="1200" dirty="0"/>
        </a:p>
      </dsp:txBody>
      <dsp:txXfrm>
        <a:off x="0" y="5703583"/>
        <a:ext cx="3239580" cy="825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3D738F-0BED-4E04-BBC3-4E04E2986E1E}">
      <dsp:nvSpPr>
        <dsp:cNvPr id="0" name=""/>
        <dsp:cNvSpPr/>
      </dsp:nvSpPr>
      <dsp:spPr>
        <a:xfrm>
          <a:off x="56425" y="0"/>
          <a:ext cx="7924576" cy="153635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The Scrum Master serves the team and organization to assist in the product’s progress by:</a:t>
          </a:r>
        </a:p>
      </dsp:txBody>
      <dsp:txXfrm>
        <a:off x="131424" y="74999"/>
        <a:ext cx="7774578" cy="1386355"/>
      </dsp:txXfrm>
    </dsp:sp>
    <dsp:sp modelId="{4A5EAC11-9DD0-4E52-9DB3-4FAB60729246}">
      <dsp:nvSpPr>
        <dsp:cNvPr id="0" name=""/>
        <dsp:cNvSpPr/>
      </dsp:nvSpPr>
      <dsp:spPr>
        <a:xfrm>
          <a:off x="0" y="1927716"/>
          <a:ext cx="7981002" cy="2126599"/>
        </a:xfrm>
        <a:prstGeom prst="roundRect">
          <a:avLst/>
        </a:prstGeom>
        <a:solidFill>
          <a:srgbClr val="52CA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Helps the team stay focused, training in cross-functionality and self-organization, organizational communication, and keeping events productive and positive.</a:t>
          </a:r>
        </a:p>
      </dsp:txBody>
      <dsp:txXfrm>
        <a:off x="103812" y="2031528"/>
        <a:ext cx="7773378" cy="19189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17EFA-0E6C-486F-A572-2CC7AD932554}">
      <dsp:nvSpPr>
        <dsp:cNvPr id="0" name=""/>
        <dsp:cNvSpPr/>
      </dsp:nvSpPr>
      <dsp:spPr>
        <a:xfrm>
          <a:off x="0" y="77890"/>
          <a:ext cx="3070492" cy="5903724"/>
        </a:xfrm>
        <a:prstGeom prst="roundRect">
          <a:avLst/>
        </a:prstGeom>
        <a:solidFill>
          <a:srgbClr val="70AD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Accountable for:</a:t>
          </a:r>
        </a:p>
        <a:p>
          <a:pPr marL="0" lvl="0" indent="0" algn="l" defTabSz="1066800">
            <a:lnSpc>
              <a:spcPct val="90000"/>
            </a:lnSpc>
            <a:spcBef>
              <a:spcPct val="0"/>
            </a:spcBef>
            <a:spcAft>
              <a:spcPct val="35000"/>
            </a:spcAft>
            <a:buNone/>
          </a:pPr>
          <a:r>
            <a:rPr lang="en-US" sz="2400" kern="1200" dirty="0"/>
            <a:t>Establishing Scrum</a:t>
          </a:r>
        </a:p>
        <a:p>
          <a:pPr marL="0" lvl="0" indent="0" algn="l" defTabSz="1066800">
            <a:lnSpc>
              <a:spcPct val="90000"/>
            </a:lnSpc>
            <a:spcBef>
              <a:spcPct val="0"/>
            </a:spcBef>
            <a:spcAft>
              <a:spcPct val="35000"/>
            </a:spcAft>
            <a:buNone/>
          </a:pPr>
          <a:r>
            <a:rPr lang="en-US" sz="2400" kern="1200" dirty="0"/>
            <a:t>Development Team’s effectiveness</a:t>
          </a:r>
        </a:p>
        <a:p>
          <a:pPr marL="0" lvl="0" indent="0" algn="l" defTabSz="1066800">
            <a:lnSpc>
              <a:spcPct val="90000"/>
            </a:lnSpc>
            <a:spcBef>
              <a:spcPct val="0"/>
            </a:spcBef>
            <a:spcAft>
              <a:spcPct val="35000"/>
            </a:spcAft>
            <a:buNone/>
          </a:pPr>
          <a:r>
            <a:rPr lang="en-US" sz="2400" kern="1200" dirty="0"/>
            <a:t>Coaching and training in Scrum</a:t>
          </a:r>
        </a:p>
        <a:p>
          <a:pPr marL="0" lvl="0" indent="0" algn="l" defTabSz="1066800">
            <a:lnSpc>
              <a:spcPct val="90000"/>
            </a:lnSpc>
            <a:spcBef>
              <a:spcPct val="0"/>
            </a:spcBef>
            <a:spcAft>
              <a:spcPct val="35000"/>
            </a:spcAft>
            <a:buNone/>
          </a:pPr>
          <a:r>
            <a:rPr lang="en-US" sz="2400" kern="1200" dirty="0"/>
            <a:t>“Removal of impediments to the Scrum Team”</a:t>
          </a:r>
        </a:p>
        <a:p>
          <a:pPr marL="0" lvl="0" indent="0" algn="l" defTabSz="1066800">
            <a:lnSpc>
              <a:spcPct val="90000"/>
            </a:lnSpc>
            <a:spcBef>
              <a:spcPct val="0"/>
            </a:spcBef>
            <a:spcAft>
              <a:spcPct val="35000"/>
            </a:spcAft>
            <a:buNone/>
          </a:pPr>
          <a:r>
            <a:rPr lang="en-US" sz="2400" kern="1200" dirty="0"/>
            <a:t>Scrum events</a:t>
          </a:r>
        </a:p>
        <a:p>
          <a:pPr marL="0" lvl="0" indent="0" algn="l" defTabSz="1066800">
            <a:lnSpc>
              <a:spcPct val="90000"/>
            </a:lnSpc>
            <a:spcBef>
              <a:spcPct val="0"/>
            </a:spcBef>
            <a:spcAft>
              <a:spcPct val="35000"/>
            </a:spcAft>
            <a:buNone/>
          </a:pPr>
          <a:r>
            <a:rPr lang="en-US" sz="2400" kern="1200" dirty="0"/>
            <a:t>Enacting Empiricism</a:t>
          </a:r>
        </a:p>
      </dsp:txBody>
      <dsp:txXfrm>
        <a:off x="149889" y="227779"/>
        <a:ext cx="2770714" cy="5603946"/>
      </dsp:txXfrm>
    </dsp:sp>
    <dsp:sp modelId="{0963250C-2E42-4A4D-8B38-2CB5998547DC}">
      <dsp:nvSpPr>
        <dsp:cNvPr id="0" name=""/>
        <dsp:cNvSpPr/>
      </dsp:nvSpPr>
      <dsp:spPr>
        <a:xfrm>
          <a:off x="0" y="5906772"/>
          <a:ext cx="3070492" cy="81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88" tIns="6350" rIns="35560" bIns="6350" numCol="1" spcCol="1270" anchor="t" anchorCtr="0">
          <a:noAutofit/>
        </a:bodyPr>
        <a:lstStyle/>
        <a:p>
          <a:pPr marL="57150" lvl="1" indent="-57150" algn="l" defTabSz="177800">
            <a:lnSpc>
              <a:spcPct val="90000"/>
            </a:lnSpc>
            <a:spcBef>
              <a:spcPct val="0"/>
            </a:spcBef>
            <a:spcAft>
              <a:spcPct val="20000"/>
            </a:spcAft>
            <a:buChar char="•"/>
          </a:pPr>
          <a:endParaRPr lang="en-US" sz="400" kern="1200" dirty="0"/>
        </a:p>
      </dsp:txBody>
      <dsp:txXfrm>
        <a:off x="0" y="5906772"/>
        <a:ext cx="3070492" cy="815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3D738F-0BED-4E04-BBC3-4E04E2986E1E}">
      <dsp:nvSpPr>
        <dsp:cNvPr id="0" name=""/>
        <dsp:cNvSpPr/>
      </dsp:nvSpPr>
      <dsp:spPr>
        <a:xfrm>
          <a:off x="0" y="0"/>
          <a:ext cx="7924576" cy="21768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Works closely with Developers and the Product Owner to provide acceptance criteria, Definition of Done, and product-related testing. </a:t>
          </a:r>
        </a:p>
      </dsp:txBody>
      <dsp:txXfrm>
        <a:off x="106266" y="106266"/>
        <a:ext cx="7712044" cy="1964346"/>
      </dsp:txXfrm>
    </dsp:sp>
    <dsp:sp modelId="{4A5EAC11-9DD0-4E52-9DB3-4FAB60729246}">
      <dsp:nvSpPr>
        <dsp:cNvPr id="0" name=""/>
        <dsp:cNvSpPr/>
      </dsp:nvSpPr>
      <dsp:spPr>
        <a:xfrm>
          <a:off x="0" y="2424085"/>
          <a:ext cx="7981002" cy="2305776"/>
        </a:xfrm>
        <a:prstGeom prst="roundRect">
          <a:avLst/>
        </a:prstGeom>
        <a:solidFill>
          <a:srgbClr val="52CA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Other duties of testers: proactive participation, user story risk analysis, breaking down user stories, and coaching on testing.</a:t>
          </a:r>
        </a:p>
      </dsp:txBody>
      <dsp:txXfrm>
        <a:off x="112559" y="2536644"/>
        <a:ext cx="7755884" cy="20806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17EFA-0E6C-486F-A572-2CC7AD932554}">
      <dsp:nvSpPr>
        <dsp:cNvPr id="0" name=""/>
        <dsp:cNvSpPr/>
      </dsp:nvSpPr>
      <dsp:spPr>
        <a:xfrm>
          <a:off x="474330" y="75611"/>
          <a:ext cx="3003364" cy="5591696"/>
        </a:xfrm>
        <a:prstGeom prst="roundRect">
          <a:avLst/>
        </a:prstGeom>
        <a:solidFill>
          <a:srgbClr val="70AD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Accountable for:</a:t>
          </a:r>
        </a:p>
        <a:p>
          <a:pPr marL="0" lvl="0" indent="0" algn="l" defTabSz="1066800">
            <a:lnSpc>
              <a:spcPct val="90000"/>
            </a:lnSpc>
            <a:spcBef>
              <a:spcPct val="0"/>
            </a:spcBef>
            <a:spcAft>
              <a:spcPct val="35000"/>
            </a:spcAft>
            <a:buNone/>
          </a:pPr>
          <a:r>
            <a:rPr lang="en-US" sz="2400" kern="1200" dirty="0"/>
            <a:t>Acceptance tests</a:t>
          </a:r>
        </a:p>
        <a:p>
          <a:pPr marL="0" lvl="0" indent="0" algn="l" defTabSz="1066800">
            <a:lnSpc>
              <a:spcPct val="90000"/>
            </a:lnSpc>
            <a:spcBef>
              <a:spcPct val="0"/>
            </a:spcBef>
            <a:spcAft>
              <a:spcPct val="35000"/>
            </a:spcAft>
            <a:buNone/>
          </a:pPr>
          <a:r>
            <a:rPr lang="en-US" sz="2400" kern="1200" dirty="0"/>
            <a:t>Automated regression testing</a:t>
          </a:r>
        </a:p>
        <a:p>
          <a:pPr marL="0" lvl="0" indent="0" algn="l" defTabSz="1066800">
            <a:lnSpc>
              <a:spcPct val="90000"/>
            </a:lnSpc>
            <a:spcBef>
              <a:spcPct val="0"/>
            </a:spcBef>
            <a:spcAft>
              <a:spcPct val="35000"/>
            </a:spcAft>
            <a:buNone/>
          </a:pPr>
          <a:r>
            <a:rPr lang="en-US" sz="2400" kern="1200" dirty="0"/>
            <a:t>Concurrent testing</a:t>
          </a:r>
        </a:p>
        <a:p>
          <a:pPr marL="0" lvl="0" indent="0" algn="l" defTabSz="1066800">
            <a:lnSpc>
              <a:spcPct val="90000"/>
            </a:lnSpc>
            <a:spcBef>
              <a:spcPct val="0"/>
            </a:spcBef>
            <a:spcAft>
              <a:spcPct val="35000"/>
            </a:spcAft>
            <a:buNone/>
          </a:pPr>
          <a:r>
            <a:rPr lang="en-US" sz="2400" kern="1200" dirty="0"/>
            <a:t>Testing Environment</a:t>
          </a:r>
        </a:p>
        <a:p>
          <a:pPr marL="0" lvl="0" indent="0" algn="l" defTabSz="1066800">
            <a:lnSpc>
              <a:spcPct val="90000"/>
            </a:lnSpc>
            <a:spcBef>
              <a:spcPct val="0"/>
            </a:spcBef>
            <a:spcAft>
              <a:spcPct val="35000"/>
            </a:spcAft>
            <a:buNone/>
          </a:pPr>
          <a:r>
            <a:rPr lang="en-US" sz="2400" kern="1200" dirty="0"/>
            <a:t>Test Levels</a:t>
          </a:r>
        </a:p>
        <a:p>
          <a:pPr marL="0" lvl="0" indent="0" algn="l" defTabSz="1066800">
            <a:lnSpc>
              <a:spcPct val="90000"/>
            </a:lnSpc>
            <a:spcBef>
              <a:spcPct val="0"/>
            </a:spcBef>
            <a:spcAft>
              <a:spcPct val="35000"/>
            </a:spcAft>
            <a:buNone/>
          </a:pPr>
          <a:r>
            <a:rPr lang="en-US" sz="2400" kern="1200" dirty="0"/>
            <a:t>Determining and reporting what is functional in the product</a:t>
          </a:r>
        </a:p>
        <a:p>
          <a:pPr marL="0" lvl="0" indent="0" algn="l" defTabSz="1066800">
            <a:lnSpc>
              <a:spcPct val="90000"/>
            </a:lnSpc>
            <a:spcBef>
              <a:spcPct val="0"/>
            </a:spcBef>
            <a:spcAft>
              <a:spcPct val="35000"/>
            </a:spcAft>
            <a:buNone/>
          </a:pPr>
          <a:endParaRPr lang="en-US" sz="2400" kern="1200" dirty="0"/>
        </a:p>
      </dsp:txBody>
      <dsp:txXfrm>
        <a:off x="620942" y="222223"/>
        <a:ext cx="2710140" cy="5298472"/>
      </dsp:txXfrm>
    </dsp:sp>
    <dsp:sp modelId="{0963250C-2E42-4A4D-8B38-2CB5998547DC}">
      <dsp:nvSpPr>
        <dsp:cNvPr id="0" name=""/>
        <dsp:cNvSpPr/>
      </dsp:nvSpPr>
      <dsp:spPr>
        <a:xfrm>
          <a:off x="0" y="5592466"/>
          <a:ext cx="3760402" cy="81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393" tIns="6350" rIns="35560" bIns="6350" numCol="1" spcCol="1270" anchor="t" anchorCtr="0">
          <a:noAutofit/>
        </a:bodyPr>
        <a:lstStyle/>
        <a:p>
          <a:pPr marL="57150" lvl="1" indent="-57150" algn="l" defTabSz="177800">
            <a:lnSpc>
              <a:spcPct val="90000"/>
            </a:lnSpc>
            <a:spcBef>
              <a:spcPct val="0"/>
            </a:spcBef>
            <a:spcAft>
              <a:spcPct val="20000"/>
            </a:spcAft>
            <a:buChar char="•"/>
          </a:pPr>
          <a:endParaRPr lang="en-US" sz="400" kern="1200" dirty="0"/>
        </a:p>
      </dsp:txBody>
      <dsp:txXfrm>
        <a:off x="0" y="5592466"/>
        <a:ext cx="3760402" cy="815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83664-CA29-4BFD-B8D3-E8D111729E13}" type="datetimeFigureOut">
              <a:rPr lang="en-US" smtClean="0"/>
              <a:t>10/14/2021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6E0EE-3A7D-476A-A989-6F5B1CBFEDE1}" type="slidenum">
              <a:rPr lang="en-US" smtClean="0"/>
              <a:t>‹#›</a:t>
            </a:fld>
            <a:endParaRPr lang="en-US"/>
          </a:p>
        </p:txBody>
      </p:sp>
    </p:spTree>
    <p:extLst>
      <p:ext uri="{BB962C8B-B14F-4D97-AF65-F5344CB8AC3E}">
        <p14:creationId xmlns:p14="http://schemas.microsoft.com/office/powerpoint/2010/main" val="2122094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tutorialspoint.com/sdlc/sdlc_waterfall_model.ht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rgbClr val="FFFFFF"/>
                </a:solidFill>
                <a:effectLst/>
                <a:latin typeface="+mj-lt"/>
                <a:ea typeface="+mj-ea"/>
                <a:cs typeface="+mj-cs"/>
              </a:rPr>
              <a:t>Scrum-Agile Approach Overview</a:t>
            </a:r>
          </a:p>
          <a:p>
            <a:r>
              <a:rPr lang="en-US" sz="1200" dirty="0">
                <a:solidFill>
                  <a:schemeClr val="tx1">
                    <a:lumMod val="75000"/>
                  </a:schemeClr>
                </a:solidFill>
              </a:rPr>
              <a:t>Dre’ Scheetz</a:t>
            </a:r>
          </a:p>
          <a:p>
            <a:r>
              <a:rPr lang="en-US" sz="1200" dirty="0">
                <a:solidFill>
                  <a:schemeClr val="tx1">
                    <a:lumMod val="75000"/>
                  </a:schemeClr>
                </a:solidFill>
              </a:rPr>
              <a:t>IDS 100</a:t>
            </a:r>
          </a:p>
          <a:p>
            <a:r>
              <a:rPr lang="en-US" sz="1200" dirty="0">
                <a:solidFill>
                  <a:schemeClr val="tx1">
                    <a:lumMod val="75000"/>
                  </a:schemeClr>
                </a:solidFill>
              </a:rPr>
              <a:t>08/07/2021</a:t>
            </a:r>
          </a:p>
          <a:p>
            <a:endParaRPr lang="en-US" dirty="0"/>
          </a:p>
        </p:txBody>
      </p:sp>
      <p:sp>
        <p:nvSpPr>
          <p:cNvPr id="4" name="Slide Number Placeholder 3"/>
          <p:cNvSpPr>
            <a:spLocks noGrp="1"/>
          </p:cNvSpPr>
          <p:nvPr>
            <p:ph type="sldNum" sz="quarter" idx="5"/>
          </p:nvPr>
        </p:nvSpPr>
        <p:spPr/>
        <p:txBody>
          <a:bodyPr/>
          <a:lstStyle/>
          <a:p>
            <a:fld id="{D106E0EE-3A7D-476A-A989-6F5B1CBFEDE1}" type="slidenum">
              <a:rPr lang="en-US" smtClean="0"/>
              <a:t>1</a:t>
            </a:fld>
            <a:endParaRPr lang="en-US"/>
          </a:p>
        </p:txBody>
      </p:sp>
    </p:spTree>
    <p:extLst>
      <p:ext uri="{BB962C8B-B14F-4D97-AF65-F5344CB8AC3E}">
        <p14:creationId xmlns:p14="http://schemas.microsoft.com/office/powerpoint/2010/main" val="2113153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a:t>
            </a:r>
          </a:p>
          <a:p>
            <a:pPr marL="285750">
              <a:spcBef>
                <a:spcPts val="0"/>
              </a:spcBef>
              <a:spcAft>
                <a:spcPts val="600"/>
              </a:spcAft>
            </a:pPr>
            <a:r>
              <a:rPr lang="en-US" sz="1200" dirty="0">
                <a:solidFill>
                  <a:srgbClr val="FFFFFF"/>
                </a:solidFill>
              </a:rPr>
              <a:t>The bulk of the sprint.</a:t>
            </a:r>
          </a:p>
          <a:p>
            <a:pPr marL="285750">
              <a:spcBef>
                <a:spcPts val="0"/>
              </a:spcBef>
              <a:spcAft>
                <a:spcPts val="600"/>
              </a:spcAft>
            </a:pPr>
            <a:r>
              <a:rPr lang="en-US" sz="1200" dirty="0">
                <a:solidFill>
                  <a:srgbClr val="FFFFFF"/>
                </a:solidFill>
              </a:rPr>
              <a:t>Step to implement user stories into a viable product.</a:t>
            </a:r>
          </a:p>
          <a:p>
            <a:pPr marL="285750">
              <a:spcBef>
                <a:spcPts val="0"/>
              </a:spcBef>
              <a:spcAft>
                <a:spcPts val="600"/>
              </a:spcAft>
            </a:pPr>
            <a:r>
              <a:rPr lang="en-US" sz="1200" dirty="0">
                <a:solidFill>
                  <a:srgbClr val="FFFFFF"/>
                </a:solidFill>
              </a:rPr>
              <a:t>Rapid development to meet Definitions of Done.</a:t>
            </a:r>
          </a:p>
          <a:p>
            <a:pPr marL="285750">
              <a:spcBef>
                <a:spcPts val="0"/>
              </a:spcBef>
              <a:spcAft>
                <a:spcPts val="600"/>
              </a:spcAft>
            </a:pPr>
            <a:r>
              <a:rPr lang="en-US" sz="1200" dirty="0">
                <a:solidFill>
                  <a:srgbClr val="FFFFFF"/>
                </a:solidFill>
              </a:rPr>
              <a:t>Functionality is prioritized through pair programming.</a:t>
            </a:r>
          </a:p>
          <a:p>
            <a:pPr marL="285750">
              <a:spcBef>
                <a:spcPts val="0"/>
              </a:spcBef>
              <a:spcAft>
                <a:spcPts val="600"/>
              </a:spcAft>
            </a:pPr>
            <a:r>
              <a:rPr lang="en-US" sz="1200" dirty="0">
                <a:solidFill>
                  <a:srgbClr val="FFFFFF"/>
                </a:solidFill>
              </a:rPr>
              <a:t>Code Refactoring takes place to ensure maintainability and reduce redundancy.</a:t>
            </a:r>
          </a:p>
          <a:p>
            <a:pPr marL="285750">
              <a:spcBef>
                <a:spcPts val="0"/>
              </a:spcBef>
              <a:spcAft>
                <a:spcPts val="600"/>
              </a:spcAft>
            </a:pPr>
            <a:r>
              <a:rPr lang="en-US" sz="1200" dirty="0">
                <a:solidFill>
                  <a:srgbClr val="FFFFFF"/>
                </a:solidFill>
              </a:rPr>
              <a:t>Continuous Integration is done to implement new features while considering risk.</a:t>
            </a:r>
          </a:p>
          <a:p>
            <a:pPr marL="285750">
              <a:spcBef>
                <a:spcPts val="0"/>
              </a:spcBef>
              <a:spcAft>
                <a:spcPts val="600"/>
              </a:spcAft>
            </a:pPr>
            <a:endParaRPr lang="en-US" sz="1200" dirty="0">
              <a:solidFill>
                <a:srgbClr val="FFFFFF"/>
              </a:solidFill>
            </a:endParaRPr>
          </a:p>
          <a:p>
            <a:pPr marL="285750" marR="0" lvl="0" indent="0" algn="l" defTabSz="914400" rtl="0" eaLnBrk="1" fontAlgn="auto" latinLnBrk="0" hangingPunct="1">
              <a:lnSpc>
                <a:spcPct val="100000"/>
              </a:lnSpc>
              <a:spcBef>
                <a:spcPts val="0"/>
              </a:spcBef>
              <a:spcAft>
                <a:spcPts val="600"/>
              </a:spcAft>
              <a:buClrTx/>
              <a:buSzTx/>
              <a:buFontTx/>
              <a:buNone/>
              <a:tabLst/>
              <a:defRPr/>
            </a:pPr>
            <a:r>
              <a:rPr lang="en-US" sz="1200" dirty="0">
                <a:solidFill>
                  <a:schemeClr val="tx2">
                    <a:lumMod val="75000"/>
                  </a:schemeClr>
                </a:solidFill>
              </a:rPr>
              <a:t>Cobb, C. G., 2015</a:t>
            </a:r>
            <a:endParaRPr lang="en-US" dirty="0">
              <a:solidFill>
                <a:schemeClr val="tx2">
                  <a:lumMod val="75000"/>
                </a:schemeClr>
              </a:solidFill>
            </a:endParaRPr>
          </a:p>
          <a:p>
            <a:pPr marL="285750">
              <a:spcBef>
                <a:spcPts val="0"/>
              </a:spcBef>
              <a:spcAft>
                <a:spcPts val="600"/>
              </a:spcAft>
            </a:pPr>
            <a:endParaRPr lang="en-US" sz="1200" dirty="0">
              <a:solidFill>
                <a:srgbClr val="FFFFFF"/>
              </a:solidFill>
            </a:endParaRPr>
          </a:p>
          <a:p>
            <a:endParaRPr lang="en-US" dirty="0"/>
          </a:p>
        </p:txBody>
      </p:sp>
      <p:sp>
        <p:nvSpPr>
          <p:cNvPr id="4" name="Slide Number Placeholder 3"/>
          <p:cNvSpPr>
            <a:spLocks noGrp="1"/>
          </p:cNvSpPr>
          <p:nvPr>
            <p:ph type="sldNum" sz="quarter" idx="5"/>
          </p:nvPr>
        </p:nvSpPr>
        <p:spPr/>
        <p:txBody>
          <a:bodyPr/>
          <a:lstStyle/>
          <a:p>
            <a:fld id="{D106E0EE-3A7D-476A-A989-6F5B1CBFEDE1}" type="slidenum">
              <a:rPr lang="en-US" smtClean="0"/>
              <a:t>10</a:t>
            </a:fld>
            <a:endParaRPr lang="en-US"/>
          </a:p>
        </p:txBody>
      </p:sp>
    </p:spTree>
    <p:extLst>
      <p:ext uri="{BB962C8B-B14F-4D97-AF65-F5344CB8AC3E}">
        <p14:creationId xmlns:p14="http://schemas.microsoft.com/office/powerpoint/2010/main" val="2821726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a:t>
            </a:r>
          </a:p>
          <a:p>
            <a:pPr marL="285750">
              <a:spcBef>
                <a:spcPts val="0"/>
              </a:spcBef>
              <a:spcAft>
                <a:spcPts val="600"/>
              </a:spcAft>
            </a:pPr>
            <a:r>
              <a:rPr lang="en-US" sz="1200" dirty="0">
                <a:solidFill>
                  <a:srgbClr val="FFFFFF"/>
                </a:solidFill>
              </a:rPr>
              <a:t>While testing is considered a step, it should be done proactively during development.</a:t>
            </a:r>
          </a:p>
          <a:p>
            <a:pPr marL="285750">
              <a:spcBef>
                <a:spcPts val="0"/>
              </a:spcBef>
              <a:spcAft>
                <a:spcPts val="600"/>
              </a:spcAft>
            </a:pPr>
            <a:r>
              <a:rPr lang="en-US" sz="1200" dirty="0">
                <a:solidFill>
                  <a:srgbClr val="FFFFFF"/>
                </a:solidFill>
              </a:rPr>
              <a:t>Validates that code and features done during development meet User Story functionality, known as acceptance tests.</a:t>
            </a:r>
          </a:p>
          <a:p>
            <a:pPr marL="285750">
              <a:spcBef>
                <a:spcPts val="0"/>
              </a:spcBef>
              <a:spcAft>
                <a:spcPts val="600"/>
              </a:spcAft>
            </a:pPr>
            <a:r>
              <a:rPr lang="en-US" sz="1200" dirty="0">
                <a:solidFill>
                  <a:srgbClr val="FFFFFF"/>
                </a:solidFill>
              </a:rPr>
              <a:t>Repeatable tests implemented to ensure features implemented still function.</a:t>
            </a:r>
          </a:p>
          <a:p>
            <a:pPr marL="285750">
              <a:spcBef>
                <a:spcPts val="0"/>
              </a:spcBef>
              <a:spcAft>
                <a:spcPts val="600"/>
              </a:spcAft>
            </a:pPr>
            <a:r>
              <a:rPr lang="en-US" sz="1200" dirty="0">
                <a:solidFill>
                  <a:srgbClr val="FFFFFF"/>
                </a:solidFill>
              </a:rPr>
              <a:t>Testing for everything is not possible, so tests may be phased out in favor of efficiency.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lumMod val="7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lumMod val="75000"/>
                  </a:schemeClr>
                </a:solidFill>
              </a:rPr>
              <a:t>Cobb, C. G., 2015</a:t>
            </a:r>
            <a:endParaRPr lang="en-US" dirty="0">
              <a:solidFill>
                <a:schemeClr val="tx2">
                  <a:lumMod val="75000"/>
                </a:schemeClr>
              </a:solidFill>
            </a:endParaRPr>
          </a:p>
          <a:p>
            <a:endParaRPr lang="en-US" dirty="0"/>
          </a:p>
        </p:txBody>
      </p:sp>
      <p:sp>
        <p:nvSpPr>
          <p:cNvPr id="4" name="Slide Number Placeholder 3"/>
          <p:cNvSpPr>
            <a:spLocks noGrp="1"/>
          </p:cNvSpPr>
          <p:nvPr>
            <p:ph type="sldNum" sz="quarter" idx="5"/>
          </p:nvPr>
        </p:nvSpPr>
        <p:spPr/>
        <p:txBody>
          <a:bodyPr/>
          <a:lstStyle/>
          <a:p>
            <a:fld id="{D106E0EE-3A7D-476A-A989-6F5B1CBFEDE1}" type="slidenum">
              <a:rPr lang="en-US" smtClean="0"/>
              <a:t>11</a:t>
            </a:fld>
            <a:endParaRPr lang="en-US"/>
          </a:p>
        </p:txBody>
      </p:sp>
    </p:spTree>
    <p:extLst>
      <p:ext uri="{BB962C8B-B14F-4D97-AF65-F5344CB8AC3E}">
        <p14:creationId xmlns:p14="http://schemas.microsoft.com/office/powerpoint/2010/main" val="601587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a:t>
            </a:r>
          </a:p>
          <a:p>
            <a:pPr marL="285750">
              <a:spcBef>
                <a:spcPts val="0"/>
              </a:spcBef>
              <a:spcAft>
                <a:spcPts val="600"/>
              </a:spcAft>
            </a:pPr>
            <a:r>
              <a:rPr lang="en-US" sz="1200" dirty="0">
                <a:solidFill>
                  <a:srgbClr val="FFFFFF"/>
                </a:solidFill>
              </a:rPr>
              <a:t>Continuous Integration is done to implement new features while considering risk. (Cobb, C. G., 2015). </a:t>
            </a:r>
          </a:p>
          <a:p>
            <a:pPr marL="285750">
              <a:spcBef>
                <a:spcPts val="0"/>
              </a:spcBef>
              <a:spcAft>
                <a:spcPts val="600"/>
              </a:spcAft>
            </a:pPr>
            <a:r>
              <a:rPr lang="en-US" sz="1200" dirty="0">
                <a:solidFill>
                  <a:srgbClr val="FFFFFF"/>
                </a:solidFill>
              </a:rPr>
              <a:t>The code developed during the sprint is integrated into the product for iterative product release. </a:t>
            </a:r>
          </a:p>
          <a:p>
            <a:pPr marL="285750">
              <a:spcBef>
                <a:spcPts val="0"/>
              </a:spcBef>
              <a:spcAft>
                <a:spcPts val="600"/>
              </a:spcAft>
            </a:pPr>
            <a:r>
              <a:rPr lang="en-US" sz="1200" dirty="0">
                <a:solidFill>
                  <a:srgbClr val="FFFFFF"/>
                </a:solidFill>
              </a:rPr>
              <a:t>Code deemed non-functional would not be integrated. (</a:t>
            </a:r>
            <a:r>
              <a:rPr lang="en-US" sz="1200" dirty="0" err="1">
                <a:solidFill>
                  <a:srgbClr val="FFFFFF"/>
                </a:solidFill>
              </a:rPr>
              <a:t>Tutorialspoint</a:t>
            </a:r>
            <a:r>
              <a:rPr lang="en-US" sz="1200" dirty="0">
                <a:solidFill>
                  <a:srgbClr val="FFFFFF"/>
                </a:solidFill>
              </a:rPr>
              <a:t>, n.d.).</a:t>
            </a:r>
          </a:p>
          <a:p>
            <a:pPr marL="285750">
              <a:spcBef>
                <a:spcPts val="0"/>
              </a:spcBef>
              <a:spcAft>
                <a:spcPts val="600"/>
              </a:spcAft>
            </a:pPr>
            <a:r>
              <a:rPr lang="en-US" sz="1200" dirty="0">
                <a:solidFill>
                  <a:srgbClr val="FFFFFF"/>
                </a:solidFill>
              </a:rPr>
              <a:t>Conflicts may arise at this step needing to be addressed or noted for the next sprint.</a:t>
            </a:r>
          </a:p>
          <a:p>
            <a:pPr marL="285750">
              <a:spcBef>
                <a:spcPts val="0"/>
              </a:spcBef>
              <a:spcAft>
                <a:spcPts val="600"/>
              </a:spcAft>
            </a:pPr>
            <a:endParaRPr lang="en-US" sz="1200" dirty="0">
              <a:solidFill>
                <a:srgbClr val="FFFFFF"/>
              </a:solidFill>
            </a:endParaRPr>
          </a:p>
          <a:p>
            <a:endParaRPr lang="en-US" dirty="0"/>
          </a:p>
        </p:txBody>
      </p:sp>
      <p:sp>
        <p:nvSpPr>
          <p:cNvPr id="4" name="Slide Number Placeholder 3"/>
          <p:cNvSpPr>
            <a:spLocks noGrp="1"/>
          </p:cNvSpPr>
          <p:nvPr>
            <p:ph type="sldNum" sz="quarter" idx="5"/>
          </p:nvPr>
        </p:nvSpPr>
        <p:spPr/>
        <p:txBody>
          <a:bodyPr/>
          <a:lstStyle/>
          <a:p>
            <a:fld id="{D106E0EE-3A7D-476A-A989-6F5B1CBFEDE1}" type="slidenum">
              <a:rPr lang="en-US" smtClean="0"/>
              <a:t>12</a:t>
            </a:fld>
            <a:endParaRPr lang="en-US"/>
          </a:p>
        </p:txBody>
      </p:sp>
    </p:spTree>
    <p:extLst>
      <p:ext uri="{BB962C8B-B14F-4D97-AF65-F5344CB8AC3E}">
        <p14:creationId xmlns:p14="http://schemas.microsoft.com/office/powerpoint/2010/main" val="1512752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FFFF"/>
                </a:solidFill>
              </a:rPr>
              <a:t>Sprint Retrospective (Review)</a:t>
            </a:r>
          </a:p>
          <a:p>
            <a:pPr marL="285750">
              <a:spcBef>
                <a:spcPts val="0"/>
              </a:spcBef>
              <a:spcAft>
                <a:spcPts val="600"/>
              </a:spcAft>
            </a:pPr>
            <a:r>
              <a:rPr lang="en-US" sz="1200" dirty="0"/>
              <a:t>Team reflection on the last iterative sprint.</a:t>
            </a:r>
          </a:p>
          <a:p>
            <a:pPr marL="285750">
              <a:spcBef>
                <a:spcPts val="0"/>
              </a:spcBef>
              <a:spcAft>
                <a:spcPts val="600"/>
              </a:spcAft>
            </a:pPr>
            <a:r>
              <a:rPr lang="en-US" sz="1200" dirty="0"/>
              <a:t>Topics of discussion will include areas of improvement,  lessons learned, and user stories not fully addressed.</a:t>
            </a:r>
          </a:p>
          <a:p>
            <a:pPr marL="285750">
              <a:spcBef>
                <a:spcPts val="0"/>
              </a:spcBef>
              <a:spcAft>
                <a:spcPts val="600"/>
              </a:spcAft>
            </a:pPr>
            <a:r>
              <a:rPr lang="en-US" sz="1200" dirty="0"/>
              <a:t>Allows for the next iteration to be adaptive.</a:t>
            </a:r>
          </a:p>
          <a:p>
            <a:pPr marL="285750">
              <a:spcBef>
                <a:spcPts val="0"/>
              </a:spcBef>
              <a:spcAft>
                <a:spcPts val="600"/>
              </a:spcAft>
            </a:pPr>
            <a:r>
              <a:rPr lang="en-US" sz="1200" dirty="0"/>
              <a:t>Opportunity for better team cohesion.</a:t>
            </a:r>
          </a:p>
          <a:p>
            <a:pPr marL="285750">
              <a:spcBef>
                <a:spcPts val="0"/>
              </a:spcBef>
              <a:spcAft>
                <a:spcPts val="600"/>
              </a:spcAft>
            </a:pPr>
            <a:r>
              <a:rPr lang="en-US" sz="1200" dirty="0"/>
              <a:t>Just as important as every other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lumMod val="75000"/>
                  </a:schemeClr>
                </a:solidFill>
              </a:rPr>
              <a:t>Cobb, C. G., 2015.</a:t>
            </a:r>
            <a:endParaRPr lang="en-US" dirty="0">
              <a:solidFill>
                <a:schemeClr val="tx2">
                  <a:lumMod val="75000"/>
                </a:schemeClr>
              </a:solidFill>
            </a:endParaRPr>
          </a:p>
          <a:p>
            <a:endParaRPr lang="en-US" dirty="0"/>
          </a:p>
        </p:txBody>
      </p:sp>
      <p:sp>
        <p:nvSpPr>
          <p:cNvPr id="4" name="Slide Number Placeholder 3"/>
          <p:cNvSpPr>
            <a:spLocks noGrp="1"/>
          </p:cNvSpPr>
          <p:nvPr>
            <p:ph type="sldNum" sz="quarter" idx="5"/>
          </p:nvPr>
        </p:nvSpPr>
        <p:spPr/>
        <p:txBody>
          <a:bodyPr/>
          <a:lstStyle/>
          <a:p>
            <a:fld id="{D106E0EE-3A7D-476A-A989-6F5B1CBFEDE1}" type="slidenum">
              <a:rPr lang="en-US" smtClean="0"/>
              <a:t>13</a:t>
            </a:fld>
            <a:endParaRPr lang="en-US"/>
          </a:p>
        </p:txBody>
      </p:sp>
    </p:spTree>
    <p:extLst>
      <p:ext uri="{BB962C8B-B14F-4D97-AF65-F5344CB8AC3E}">
        <p14:creationId xmlns:p14="http://schemas.microsoft.com/office/powerpoint/2010/main" val="491146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2">
                    <a:lumMod val="75000"/>
                  </a:schemeClr>
                </a:solidFill>
              </a:rPr>
              <a:t>Agile Use Case: Changi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bg1"/>
                </a:solidFill>
                <a:effectLst/>
                <a:latin typeface="Lato" panose="020F0502020204030203" pitchFamily="34" charset="0"/>
              </a:rPr>
              <a:t>Had a waterfall model been used in the development of SNHU Travel, the wellness and detox changes could have damaged the product’s success. Agile is an ideal methodology for implementing changes without disrupting time, scope, and budget as product requests change. Due to planning being a recurrent event instead of being done initially at the start of the SDLC.</a:t>
            </a:r>
            <a:endParaRPr lang="en-US" dirty="0"/>
          </a:p>
        </p:txBody>
      </p:sp>
      <p:sp>
        <p:nvSpPr>
          <p:cNvPr id="4" name="Slide Number Placeholder 3"/>
          <p:cNvSpPr>
            <a:spLocks noGrp="1"/>
          </p:cNvSpPr>
          <p:nvPr>
            <p:ph type="sldNum" sz="quarter" idx="5"/>
          </p:nvPr>
        </p:nvSpPr>
        <p:spPr/>
        <p:txBody>
          <a:bodyPr/>
          <a:lstStyle/>
          <a:p>
            <a:fld id="{D106E0EE-3A7D-476A-A989-6F5B1CBFEDE1}" type="slidenum">
              <a:rPr lang="en-US" smtClean="0"/>
              <a:t>14</a:t>
            </a:fld>
            <a:endParaRPr lang="en-US"/>
          </a:p>
        </p:txBody>
      </p:sp>
    </p:spTree>
    <p:extLst>
      <p:ext uri="{BB962C8B-B14F-4D97-AF65-F5344CB8AC3E}">
        <p14:creationId xmlns:p14="http://schemas.microsoft.com/office/powerpoint/2010/main" val="3118868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2">
                    <a:lumMod val="75000"/>
                  </a:schemeClr>
                </a:solidFill>
              </a:rPr>
              <a:t>Considerations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Waterfall</a:t>
            </a:r>
          </a:p>
          <a:p>
            <a:pPr lvl="0">
              <a:buClr>
                <a:srgbClr val="52CAB8"/>
              </a:buClr>
              <a:buSzPct val="150000"/>
              <a:buFont typeface="Courier New" panose="02070309020205020404" pitchFamily="49" charset="0"/>
              <a:buChar char="o"/>
            </a:pPr>
            <a:r>
              <a:rPr lang="en-US" dirty="0">
                <a:solidFill>
                  <a:schemeClr val="bg1"/>
                </a:solidFill>
              </a:rPr>
              <a:t>Requirements are clearly understood upfront</a:t>
            </a:r>
          </a:p>
          <a:p>
            <a:pPr lvl="0">
              <a:buClr>
                <a:srgbClr val="52CAB8"/>
              </a:buClr>
              <a:buSzPct val="150000"/>
              <a:buFont typeface="Courier New" panose="02070309020205020404" pitchFamily="49" charset="0"/>
              <a:buChar char="o"/>
            </a:pPr>
            <a:r>
              <a:rPr lang="en-US" dirty="0">
                <a:solidFill>
                  <a:schemeClr val="bg1"/>
                </a:solidFill>
              </a:rPr>
              <a:t>Project development cycle will be short</a:t>
            </a:r>
          </a:p>
          <a:p>
            <a:pPr lvl="0">
              <a:buClr>
                <a:srgbClr val="52CAB8"/>
              </a:buClr>
              <a:buSzPct val="150000"/>
              <a:buFont typeface="Courier New" panose="02070309020205020404" pitchFamily="49" charset="0"/>
              <a:buChar char="o"/>
            </a:pPr>
            <a:r>
              <a:rPr lang="en-US" dirty="0">
                <a:solidFill>
                  <a:schemeClr val="bg1"/>
                </a:solidFill>
              </a:rPr>
              <a:t>Stages are clearly defined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Agile</a:t>
            </a:r>
          </a:p>
          <a:p>
            <a:pPr lvl="0" rtl="0">
              <a:buClr>
                <a:srgbClr val="52CAB8"/>
              </a:buClr>
              <a:buSzPct val="150000"/>
              <a:buFont typeface="Courier New" panose="02070309020205020404" pitchFamily="49" charset="0"/>
              <a:buChar char="o"/>
            </a:pPr>
            <a:r>
              <a:rPr lang="en-US" dirty="0">
                <a:solidFill>
                  <a:schemeClr val="bg1"/>
                </a:solidFill>
              </a:rPr>
              <a:t>Teamwork encouraged</a:t>
            </a:r>
          </a:p>
          <a:p>
            <a:pPr lvl="0">
              <a:buClr>
                <a:srgbClr val="52CAB8"/>
              </a:buClr>
              <a:buSzPct val="150000"/>
              <a:buFont typeface="Courier New" panose="02070309020205020404" pitchFamily="49" charset="0"/>
              <a:buChar char="o"/>
            </a:pPr>
            <a:r>
              <a:rPr lang="en-US" dirty="0">
                <a:solidFill>
                  <a:schemeClr val="bg1"/>
                </a:solidFill>
              </a:rPr>
              <a:t>Requirement independent</a:t>
            </a:r>
          </a:p>
          <a:p>
            <a:pPr lvl="0">
              <a:buClr>
                <a:srgbClr val="52CAB8"/>
              </a:buClr>
              <a:buSzPct val="150000"/>
              <a:buFont typeface="Courier New" panose="02070309020205020404" pitchFamily="49" charset="0"/>
              <a:buChar char="o"/>
            </a:pPr>
            <a:r>
              <a:rPr lang="en-US" dirty="0">
                <a:solidFill>
                  <a:schemeClr val="bg1"/>
                </a:solidFill>
              </a:rPr>
              <a:t>Product partially functional during SDLC</a:t>
            </a:r>
          </a:p>
          <a:p>
            <a:pPr lvl="0">
              <a:buClr>
                <a:srgbClr val="52CAB8"/>
              </a:buClr>
              <a:buSzPct val="150000"/>
              <a:buFont typeface="Courier New" panose="02070309020205020404" pitchFamily="49" charset="0"/>
              <a:buChar char="o"/>
            </a:pPr>
            <a:r>
              <a:rPr lang="en-US" dirty="0">
                <a:solidFill>
                  <a:schemeClr val="bg1"/>
                </a:solidFill>
              </a:rPr>
              <a:t>Planning is flexible</a:t>
            </a:r>
          </a:p>
          <a:p>
            <a:endParaRPr lang="en-US" dirty="0"/>
          </a:p>
        </p:txBody>
      </p:sp>
      <p:sp>
        <p:nvSpPr>
          <p:cNvPr id="4" name="Slide Number Placeholder 3"/>
          <p:cNvSpPr>
            <a:spLocks noGrp="1"/>
          </p:cNvSpPr>
          <p:nvPr>
            <p:ph type="sldNum" sz="quarter" idx="5"/>
          </p:nvPr>
        </p:nvSpPr>
        <p:spPr/>
        <p:txBody>
          <a:bodyPr/>
          <a:lstStyle/>
          <a:p>
            <a:fld id="{D106E0EE-3A7D-476A-A989-6F5B1CBFEDE1}" type="slidenum">
              <a:rPr lang="en-US" smtClean="0"/>
              <a:t>15</a:t>
            </a:fld>
            <a:endParaRPr lang="en-US"/>
          </a:p>
        </p:txBody>
      </p:sp>
    </p:spTree>
    <p:extLst>
      <p:ext uri="{BB962C8B-B14F-4D97-AF65-F5344CB8AC3E}">
        <p14:creationId xmlns:p14="http://schemas.microsoft.com/office/powerpoint/2010/main" val="1505744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0" indent="0">
              <a:lnSpc>
                <a:spcPct val="200000"/>
              </a:lnSpc>
              <a:spcBef>
                <a:spcPts val="0"/>
              </a:spcBef>
              <a:buNone/>
            </a:pPr>
            <a:r>
              <a:rPr lang="en-US" sz="1200" spc="15" dirty="0">
                <a:solidFill>
                  <a:schemeClr val="bg1"/>
                </a:solidFill>
                <a:effectLst/>
                <a:latin typeface="Lato" panose="020F0502020204030203" pitchFamily="34" charset="0"/>
                <a:ea typeface="Times New Roman" panose="02020603050405020304" pitchFamily="18" charset="0"/>
              </a:rPr>
              <a:t>Cobb, C. G. (2015). </a:t>
            </a:r>
            <a:r>
              <a:rPr lang="en-US" sz="1200" i="1" spc="15" dirty="0">
                <a:solidFill>
                  <a:schemeClr val="bg1"/>
                </a:solidFill>
                <a:effectLst/>
                <a:latin typeface="Lato" panose="020F0502020204030203" pitchFamily="34" charset="0"/>
                <a:ea typeface="Times New Roman" panose="02020603050405020304" pitchFamily="18" charset="0"/>
              </a:rPr>
              <a:t>The Project Manager’s Guide to Mastering Agile: Principles and Practices for an</a:t>
            </a:r>
          </a:p>
          <a:p>
            <a:pPr marL="0" indent="0">
              <a:lnSpc>
                <a:spcPct val="200000"/>
              </a:lnSpc>
              <a:spcBef>
                <a:spcPts val="0"/>
              </a:spcBef>
              <a:buNone/>
            </a:pPr>
            <a:r>
              <a:rPr lang="en-US" sz="1200" i="1" spc="15" dirty="0">
                <a:solidFill>
                  <a:schemeClr val="bg1"/>
                </a:solidFill>
                <a:effectLst/>
                <a:latin typeface="Lato" panose="020F0502020204030203" pitchFamily="34" charset="0"/>
                <a:ea typeface="Times New Roman" panose="02020603050405020304" pitchFamily="18" charset="0"/>
              </a:rPr>
              <a:t> 	Adaptive Approach</a:t>
            </a:r>
            <a:r>
              <a:rPr lang="en-US" sz="1200" spc="15" dirty="0">
                <a:solidFill>
                  <a:schemeClr val="bg1"/>
                </a:solidFill>
                <a:effectLst/>
                <a:latin typeface="Lato" panose="020F0502020204030203" pitchFamily="34" charset="0"/>
                <a:ea typeface="Times New Roman" panose="02020603050405020304" pitchFamily="18" charset="0"/>
              </a:rPr>
              <a:t> (1st ed.). Wiley.</a:t>
            </a:r>
          </a:p>
          <a:p>
            <a:pPr marL="0" indent="0">
              <a:lnSpc>
                <a:spcPct val="200000"/>
              </a:lnSpc>
              <a:spcBef>
                <a:spcPts val="0"/>
              </a:spcBef>
              <a:buNone/>
            </a:pPr>
            <a:r>
              <a:rPr lang="en-US" sz="1200" dirty="0" err="1">
                <a:solidFill>
                  <a:schemeClr val="bg1"/>
                </a:solidFill>
                <a:effectLst/>
                <a:latin typeface="Times New Roman" panose="02020603050405020304" pitchFamily="18" charset="0"/>
                <a:ea typeface="Times New Roman" panose="02020603050405020304" pitchFamily="18" charset="0"/>
              </a:rPr>
              <a:t>Ghahrai</a:t>
            </a:r>
            <a:r>
              <a:rPr lang="en-US" sz="1200" dirty="0">
                <a:solidFill>
                  <a:schemeClr val="bg1"/>
                </a:solidFill>
                <a:effectLst/>
                <a:latin typeface="Times New Roman" panose="02020603050405020304" pitchFamily="18" charset="0"/>
                <a:ea typeface="Times New Roman" panose="02020603050405020304" pitchFamily="18" charset="0"/>
              </a:rPr>
              <a:t>, A. (2017, January 6). Agile Testing Mindset and the Role of the Agile Tester. </a:t>
            </a:r>
            <a:r>
              <a:rPr lang="en-US" sz="1200" dirty="0" err="1">
                <a:solidFill>
                  <a:schemeClr val="bg1"/>
                </a:solidFill>
                <a:effectLst/>
                <a:latin typeface="Times New Roman" panose="02020603050405020304" pitchFamily="18" charset="0"/>
                <a:ea typeface="Times New Roman" panose="02020603050405020304" pitchFamily="18" charset="0"/>
              </a:rPr>
              <a:t>DevQA</a:t>
            </a:r>
            <a:r>
              <a:rPr lang="en-US" sz="1200" dirty="0">
                <a:solidFill>
                  <a:schemeClr val="bg1"/>
                </a:solidFill>
                <a:effectLst/>
                <a:latin typeface="Times New Roman" panose="02020603050405020304" pitchFamily="18" charset="0"/>
                <a:ea typeface="Times New Roman" panose="02020603050405020304" pitchFamily="18" charset="0"/>
              </a:rPr>
              <a:t>. </a:t>
            </a:r>
          </a:p>
          <a:p>
            <a:pPr marL="0" indent="0">
              <a:lnSpc>
                <a:spcPct val="200000"/>
              </a:lnSpc>
              <a:spcBef>
                <a:spcPts val="0"/>
              </a:spcBef>
              <a:buNone/>
            </a:pPr>
            <a:r>
              <a:rPr lang="en-US" sz="1200" dirty="0">
                <a:solidFill>
                  <a:schemeClr val="bg1"/>
                </a:solidFill>
                <a:effectLst/>
                <a:latin typeface="Times New Roman" panose="02020603050405020304" pitchFamily="18" charset="0"/>
                <a:ea typeface="Times New Roman" panose="02020603050405020304" pitchFamily="18" charset="0"/>
              </a:rPr>
              <a:t>	https://devqa.io/agile-testing-mindset-tester-role-agile-team/</a:t>
            </a:r>
          </a:p>
          <a:p>
            <a:pPr marL="0" indent="0">
              <a:lnSpc>
                <a:spcPct val="200000"/>
              </a:lnSpc>
              <a:spcBef>
                <a:spcPts val="0"/>
              </a:spcBef>
              <a:buNone/>
            </a:pPr>
            <a:r>
              <a:rPr lang="en-US" sz="1200" dirty="0" err="1">
                <a:solidFill>
                  <a:schemeClr val="bg1"/>
                </a:solidFill>
                <a:effectLst/>
                <a:latin typeface="Times New Roman" panose="02020603050405020304" pitchFamily="18" charset="0"/>
              </a:rPr>
              <a:t>Schwaber</a:t>
            </a:r>
            <a:r>
              <a:rPr lang="en-US" sz="1200" dirty="0">
                <a:solidFill>
                  <a:schemeClr val="bg1"/>
                </a:solidFill>
                <a:effectLst/>
                <a:latin typeface="Times New Roman" panose="02020603050405020304" pitchFamily="18" charset="0"/>
              </a:rPr>
              <a:t>, K. &amp; Sutherland, J. (2020, November). </a:t>
            </a:r>
            <a:r>
              <a:rPr lang="en-US" sz="1200" i="1" dirty="0">
                <a:solidFill>
                  <a:schemeClr val="bg1"/>
                </a:solidFill>
                <a:effectLst/>
                <a:latin typeface="Times New Roman" panose="02020603050405020304" pitchFamily="18" charset="0"/>
              </a:rPr>
              <a:t>The Scrum Guide</a:t>
            </a:r>
            <a:r>
              <a:rPr lang="en-US" sz="1200" i="1" dirty="0">
                <a:solidFill>
                  <a:schemeClr val="bg1"/>
                </a:solidFill>
                <a:latin typeface="Times New Roman" panose="02020603050405020304" pitchFamily="18" charset="0"/>
              </a:rPr>
              <a:t>: the definitive rules of the game.</a:t>
            </a:r>
          </a:p>
          <a:p>
            <a:pPr marL="0" indent="0">
              <a:lnSpc>
                <a:spcPct val="200000"/>
              </a:lnSpc>
              <a:spcBef>
                <a:spcPts val="0"/>
              </a:spcBef>
              <a:buNone/>
            </a:pPr>
            <a:r>
              <a:rPr lang="en-US" sz="1200" i="1" dirty="0">
                <a:solidFill>
                  <a:schemeClr val="bg1"/>
                </a:solidFill>
                <a:latin typeface="Times New Roman" panose="02020603050405020304" pitchFamily="18" charset="0"/>
              </a:rPr>
              <a:t> 	</a:t>
            </a:r>
            <a:r>
              <a:rPr lang="en-US" sz="1200" dirty="0">
                <a:solidFill>
                  <a:schemeClr val="bg1"/>
                </a:solidFill>
                <a:latin typeface="Times New Roman" panose="02020603050405020304" pitchFamily="18" charset="0"/>
              </a:rPr>
              <a:t>Scrum.org and </a:t>
            </a:r>
            <a:r>
              <a:rPr lang="en-US" sz="1200" dirty="0" err="1">
                <a:solidFill>
                  <a:schemeClr val="bg1"/>
                </a:solidFill>
                <a:latin typeface="Times New Roman" panose="02020603050405020304" pitchFamily="18" charset="0"/>
              </a:rPr>
              <a:t>ScrumInc</a:t>
            </a:r>
            <a:r>
              <a:rPr lang="en-US" sz="1200" dirty="0">
                <a:solidFill>
                  <a:schemeClr val="bg1"/>
                </a:solidFill>
                <a:latin typeface="Times New Roman" panose="02020603050405020304" pitchFamily="18" charset="0"/>
              </a:rPr>
              <a:t>.</a:t>
            </a:r>
            <a:endParaRPr lang="en-US" sz="1200" spc="15" dirty="0">
              <a:solidFill>
                <a:schemeClr val="bg1"/>
              </a:solidFill>
              <a:effectLst/>
              <a:latin typeface="Lato" panose="020F0502020204030203" pitchFamily="34" charset="0"/>
              <a:ea typeface="DengXian" panose="02010600030101010101" pitchFamily="2" charset="-122"/>
              <a:cs typeface="Arial" panose="020B0604020202020204" pitchFamily="34" charset="0"/>
            </a:endParaRPr>
          </a:p>
          <a:p>
            <a:pPr marL="0" indent="0">
              <a:lnSpc>
                <a:spcPct val="200000"/>
              </a:lnSpc>
              <a:spcBef>
                <a:spcPts val="0"/>
              </a:spcBef>
              <a:buNone/>
            </a:pPr>
            <a:r>
              <a:rPr lang="en-US" sz="1200" spc="15" dirty="0">
                <a:solidFill>
                  <a:schemeClr val="bg1"/>
                </a:solidFill>
                <a:effectLst/>
                <a:latin typeface="Lato" panose="020F0502020204030203" pitchFamily="34" charset="0"/>
                <a:ea typeface="DengXian" panose="02010600030101010101" pitchFamily="2" charset="-122"/>
                <a:cs typeface="Arial" panose="020B0604020202020204" pitchFamily="34" charset="0"/>
              </a:rPr>
              <a:t>Tutorials Point. (n.d.). </a:t>
            </a:r>
            <a:r>
              <a:rPr lang="en-US" sz="1200" i="1" spc="15" dirty="0">
                <a:solidFill>
                  <a:schemeClr val="bg1"/>
                </a:solidFill>
                <a:effectLst/>
                <a:latin typeface="Lato" panose="020F0502020204030203" pitchFamily="34" charset="0"/>
                <a:ea typeface="DengXian" panose="02010600030101010101" pitchFamily="2" charset="-122"/>
                <a:cs typeface="Arial" panose="020B0604020202020204" pitchFamily="34" charset="0"/>
              </a:rPr>
              <a:t>SDLC - Waterfall Model</a:t>
            </a:r>
            <a:r>
              <a:rPr lang="en-US" sz="1200" spc="15" dirty="0">
                <a:solidFill>
                  <a:schemeClr val="bg1"/>
                </a:solidFill>
                <a:effectLst/>
                <a:latin typeface="Lato" panose="020F0502020204030203" pitchFamily="34" charset="0"/>
                <a:ea typeface="DengXian" panose="02010600030101010101" pitchFamily="2" charset="-122"/>
                <a:cs typeface="Arial" panose="020B0604020202020204" pitchFamily="34" charset="0"/>
              </a:rPr>
              <a:t>. Retrieved September 2, 2021,</a:t>
            </a:r>
          </a:p>
          <a:p>
            <a:pPr marL="0" indent="0">
              <a:lnSpc>
                <a:spcPct val="200000"/>
              </a:lnSpc>
              <a:spcBef>
                <a:spcPts val="0"/>
              </a:spcBef>
              <a:buNone/>
            </a:pPr>
            <a:r>
              <a:rPr lang="en-US" sz="1200" spc="15" dirty="0">
                <a:solidFill>
                  <a:schemeClr val="bg1"/>
                </a:solidFill>
                <a:effectLst/>
                <a:latin typeface="Lato" panose="020F0502020204030203" pitchFamily="34" charset="0"/>
                <a:ea typeface="DengXian" panose="02010600030101010101" pitchFamily="2" charset="-122"/>
                <a:cs typeface="Arial" panose="020B0604020202020204" pitchFamily="34" charset="0"/>
              </a:rPr>
              <a:t> 	from </a:t>
            </a:r>
            <a:r>
              <a:rPr lang="en-US" sz="1200" u="none" strike="noStrike" spc="15" dirty="0">
                <a:solidFill>
                  <a:schemeClr val="bg1"/>
                </a:solidFill>
                <a:effectLst/>
                <a:latin typeface="Lato" panose="020F0502020204030203" pitchFamily="34" charset="0"/>
                <a:ea typeface="DengXian" panose="02010600030101010101" pitchFamily="2" charset="-122"/>
                <a:cs typeface="Arial" panose="020B0604020202020204" pitchFamily="34" charset="0"/>
                <a:hlinkClick r:id="rId3"/>
              </a:rPr>
              <a:t>https://www.tutorialspoint.com/sdlc/sdlc_waterfall_model.htm</a:t>
            </a:r>
            <a:endParaRPr lang="en-US" sz="1200" dirty="0">
              <a:solidFill>
                <a:schemeClr val="bg1"/>
              </a:solidFill>
              <a:effectLst/>
              <a:latin typeface="Calibri" panose="020F0502020204030204" pitchFamily="34" charset="0"/>
              <a:ea typeface="DengXian" panose="02010600030101010101" pitchFamily="2" charset="-122"/>
              <a:cs typeface="Arial" panose="020B0604020202020204" pitchFamily="34" charset="0"/>
            </a:endParaRPr>
          </a:p>
          <a:p>
            <a:pPr marL="0" indent="0">
              <a:buNone/>
            </a:pPr>
            <a:endParaRPr lang="en-US" sz="1100"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D106E0EE-3A7D-476A-A989-6F5B1CBFEDE1}" type="slidenum">
              <a:rPr lang="en-US" smtClean="0"/>
              <a:t>16</a:t>
            </a:fld>
            <a:endParaRPr lang="en-US"/>
          </a:p>
        </p:txBody>
      </p:sp>
    </p:spTree>
    <p:extLst>
      <p:ext uri="{BB962C8B-B14F-4D97-AF65-F5344CB8AC3E}">
        <p14:creationId xmlns:p14="http://schemas.microsoft.com/office/powerpoint/2010/main" val="3623296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75000"/>
                  </a:schemeClr>
                </a:solidFill>
                <a:latin typeface="+mj-lt"/>
                <a:ea typeface="+mj-ea"/>
                <a:cs typeface="+mj-cs"/>
              </a:rPr>
              <a:t>Roles of an agile team &amp; their importance.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Developer — Without them, there would be no product to deliver.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Product Owner — Maintains the product vision during the SDLC, allowing other team members to focus on their roles without concern for the product’s success.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Scrum Master — Ensures Scrum and its values are implemented correctly, teams and stakeholders communicate effectively, and team cohesion.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Tester —  Provides concise Definitions of Done and continuously assists in product quality.</a:t>
            </a:r>
          </a:p>
          <a:p>
            <a:endParaRPr lang="en-US" dirty="0"/>
          </a:p>
        </p:txBody>
      </p:sp>
      <p:sp>
        <p:nvSpPr>
          <p:cNvPr id="4" name="Slide Number Placeholder 3"/>
          <p:cNvSpPr>
            <a:spLocks noGrp="1"/>
          </p:cNvSpPr>
          <p:nvPr>
            <p:ph type="sldNum" sz="quarter" idx="5"/>
          </p:nvPr>
        </p:nvSpPr>
        <p:spPr/>
        <p:txBody>
          <a:bodyPr/>
          <a:lstStyle/>
          <a:p>
            <a:fld id="{D106E0EE-3A7D-476A-A989-6F5B1CBFEDE1}" type="slidenum">
              <a:rPr lang="en-US" smtClean="0"/>
              <a:t>2</a:t>
            </a:fld>
            <a:endParaRPr lang="en-US"/>
          </a:p>
        </p:txBody>
      </p:sp>
    </p:spTree>
    <p:extLst>
      <p:ext uri="{BB962C8B-B14F-4D97-AF65-F5344CB8AC3E}">
        <p14:creationId xmlns:p14="http://schemas.microsoft.com/office/powerpoint/2010/main" val="979919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Self Organizes into a cohesive team to implement user stories and meet acceptance criteria and Definitions of Done each Sprint.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Will typically utilize cross-functionality, pair programming, continuous integration &amp; code refactoring. </a:t>
            </a:r>
          </a:p>
          <a:p>
            <a:pPr lvl="0"/>
            <a:r>
              <a:rPr lang="en-US" sz="1200" dirty="0"/>
              <a:t>Accountable for: </a:t>
            </a:r>
          </a:p>
          <a:p>
            <a:pPr lvl="0"/>
            <a:r>
              <a:rPr lang="en-US" sz="1200" dirty="0"/>
              <a:t>Creating a plan for the Sprint and Sprint Backlog, Adapting to changes in the Product Backlog, Fellow developers in professionalism and respective work, Collective ownership of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spc="15" dirty="0" err="1">
                <a:solidFill>
                  <a:schemeClr val="tx1">
                    <a:lumMod val="75000"/>
                  </a:schemeClr>
                </a:solidFill>
                <a:effectLst/>
                <a:latin typeface="Lato" panose="020F0502020204030203" pitchFamily="34" charset="0"/>
                <a:ea typeface="Times New Roman" panose="02020603050405020304" pitchFamily="18" charset="0"/>
              </a:rPr>
              <a:t>Schwaber</a:t>
            </a:r>
            <a:r>
              <a:rPr lang="de-DE" sz="1200" spc="15" dirty="0">
                <a:solidFill>
                  <a:schemeClr val="tx1">
                    <a:lumMod val="75000"/>
                  </a:schemeClr>
                </a:solidFill>
                <a:effectLst/>
                <a:latin typeface="Lato" panose="020F0502020204030203" pitchFamily="34" charset="0"/>
                <a:ea typeface="Times New Roman" panose="02020603050405020304" pitchFamily="18" charset="0"/>
              </a:rPr>
              <a:t>, K. &amp; Sutherland, J, 2020</a:t>
            </a:r>
            <a:endParaRPr lang="en-US" dirty="0">
              <a:solidFill>
                <a:schemeClr val="tx1">
                  <a:lumMod val="7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106E0EE-3A7D-476A-A989-6F5B1CBFEDE1}" type="slidenum">
              <a:rPr lang="en-US" smtClean="0"/>
              <a:t>3</a:t>
            </a:fld>
            <a:endParaRPr lang="en-US"/>
          </a:p>
        </p:txBody>
      </p:sp>
    </p:spTree>
    <p:extLst>
      <p:ext uri="{BB962C8B-B14F-4D97-AF65-F5344CB8AC3E}">
        <p14:creationId xmlns:p14="http://schemas.microsoft.com/office/powerpoint/2010/main" val="154827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 Owner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 with stakeholders to define requirements. Communicates effectively with the team to ensure product goals are met.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Product Owner is one person, not a committee.” Represents the users and stakeholders of the product.</a:t>
            </a:r>
          </a:p>
          <a:p>
            <a:pPr lvl="0"/>
            <a:r>
              <a:rPr lang="en-US" sz="1200" dirty="0"/>
              <a:t>Accountable for:</a:t>
            </a:r>
          </a:p>
          <a:p>
            <a:pPr lvl="0"/>
            <a:r>
              <a:rPr lang="en-US" sz="1200" dirty="0"/>
              <a:t>The Product’s success, Communicating Product Vision, Product Backlog Management, Reordering of the backlog on requirement changes. Delegation if necessary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spc="15" dirty="0" err="1">
                <a:solidFill>
                  <a:schemeClr val="tx1">
                    <a:lumMod val="75000"/>
                  </a:schemeClr>
                </a:solidFill>
                <a:effectLst/>
                <a:latin typeface="Lato" panose="020F0502020204030203" pitchFamily="34" charset="0"/>
                <a:ea typeface="Times New Roman" panose="02020603050405020304" pitchFamily="18" charset="0"/>
              </a:rPr>
              <a:t>Schwaber</a:t>
            </a:r>
            <a:r>
              <a:rPr lang="de-DE" sz="1200" spc="15" dirty="0">
                <a:solidFill>
                  <a:schemeClr val="tx1">
                    <a:lumMod val="75000"/>
                  </a:schemeClr>
                </a:solidFill>
                <a:effectLst/>
                <a:latin typeface="Lato" panose="020F0502020204030203" pitchFamily="34" charset="0"/>
                <a:ea typeface="Times New Roman" panose="02020603050405020304" pitchFamily="18" charset="0"/>
              </a:rPr>
              <a:t>, K. &amp; Sutherland, J, 2020</a:t>
            </a:r>
            <a:endParaRPr lang="en-US" dirty="0">
              <a:solidFill>
                <a:schemeClr val="tx1">
                  <a:lumMod val="75000"/>
                </a:schemeClr>
              </a:solidFill>
            </a:endParaRPr>
          </a:p>
          <a:p>
            <a:endParaRPr lang="en-US" dirty="0"/>
          </a:p>
        </p:txBody>
      </p:sp>
      <p:sp>
        <p:nvSpPr>
          <p:cNvPr id="4" name="Slide Number Placeholder 3"/>
          <p:cNvSpPr>
            <a:spLocks noGrp="1"/>
          </p:cNvSpPr>
          <p:nvPr>
            <p:ph type="sldNum" sz="quarter" idx="5"/>
          </p:nvPr>
        </p:nvSpPr>
        <p:spPr/>
        <p:txBody>
          <a:bodyPr/>
          <a:lstStyle/>
          <a:p>
            <a:fld id="{D106E0EE-3A7D-476A-A989-6F5B1CBFEDE1}" type="slidenum">
              <a:rPr lang="en-US" smtClean="0"/>
              <a:t>4</a:t>
            </a:fld>
            <a:endParaRPr lang="en-US"/>
          </a:p>
        </p:txBody>
      </p:sp>
    </p:spTree>
    <p:extLst>
      <p:ext uri="{BB962C8B-B14F-4D97-AF65-F5344CB8AC3E}">
        <p14:creationId xmlns:p14="http://schemas.microsoft.com/office/powerpoint/2010/main" val="207790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Scrum Master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Scrum Master serves the team and organization to assist in the product’s progress by: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Helps the team stay focused, training in cross-functionality and self-organization, organizational communication, and keeping events productive and positive.</a:t>
            </a:r>
          </a:p>
          <a:p>
            <a:pPr lvl="0"/>
            <a:r>
              <a:rPr lang="en-US" sz="1200" dirty="0"/>
              <a:t>Accountable for:</a:t>
            </a:r>
          </a:p>
          <a:p>
            <a:pPr lvl="0"/>
            <a:r>
              <a:rPr lang="en-US" sz="1200" dirty="0"/>
              <a:t>Establishing Scrum, Development Team’s effectiveness, Coaching and training in Scrum, “Removal of impediments to the Scrum Team,” Scrum events, Enacting Empiricism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spc="15" dirty="0" err="1">
                <a:solidFill>
                  <a:schemeClr val="tx1">
                    <a:lumMod val="75000"/>
                  </a:schemeClr>
                </a:solidFill>
                <a:effectLst/>
                <a:latin typeface="Lato" panose="020F0502020204030203" pitchFamily="34" charset="0"/>
                <a:ea typeface="Times New Roman" panose="02020603050405020304" pitchFamily="18" charset="0"/>
              </a:rPr>
              <a:t>Schwaber</a:t>
            </a:r>
            <a:r>
              <a:rPr lang="de-DE" sz="1200" spc="15" dirty="0">
                <a:solidFill>
                  <a:schemeClr val="tx1">
                    <a:lumMod val="75000"/>
                  </a:schemeClr>
                </a:solidFill>
                <a:effectLst/>
                <a:latin typeface="Lato" panose="020F0502020204030203" pitchFamily="34" charset="0"/>
                <a:ea typeface="Times New Roman" panose="02020603050405020304" pitchFamily="18" charset="0"/>
              </a:rPr>
              <a:t>, K. &amp; Sutherland, J, 2020</a:t>
            </a:r>
            <a:endParaRPr lang="en-US" dirty="0">
              <a:solidFill>
                <a:schemeClr val="tx1">
                  <a:lumMod val="75000"/>
                </a:schemeClr>
              </a:solidFill>
            </a:endParaRPr>
          </a:p>
          <a:p>
            <a:endParaRPr lang="en-US" dirty="0"/>
          </a:p>
        </p:txBody>
      </p:sp>
      <p:sp>
        <p:nvSpPr>
          <p:cNvPr id="4" name="Slide Number Placeholder 3"/>
          <p:cNvSpPr>
            <a:spLocks noGrp="1"/>
          </p:cNvSpPr>
          <p:nvPr>
            <p:ph type="sldNum" sz="quarter" idx="5"/>
          </p:nvPr>
        </p:nvSpPr>
        <p:spPr/>
        <p:txBody>
          <a:bodyPr/>
          <a:lstStyle/>
          <a:p>
            <a:fld id="{D106E0EE-3A7D-476A-A989-6F5B1CBFEDE1}" type="slidenum">
              <a:rPr lang="en-US" smtClean="0"/>
              <a:t>5</a:t>
            </a:fld>
            <a:endParaRPr lang="en-US"/>
          </a:p>
        </p:txBody>
      </p:sp>
    </p:spTree>
    <p:extLst>
      <p:ext uri="{BB962C8B-B14F-4D97-AF65-F5344CB8AC3E}">
        <p14:creationId xmlns:p14="http://schemas.microsoft.com/office/powerpoint/2010/main" val="766263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Tester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Works closely with Developers and the Product Owner to provide acceptance criteria, Definition of Done, and product-related testing.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Other duties of testers: proactive participation, user story risk analysis, breaking down user stories, and coaching on testing.</a:t>
            </a:r>
          </a:p>
          <a:p>
            <a:pPr lvl="0"/>
            <a:r>
              <a:rPr lang="en-US" sz="1200" dirty="0"/>
              <a:t>Accountable for:</a:t>
            </a:r>
          </a:p>
          <a:p>
            <a:pPr lvl="0"/>
            <a:r>
              <a:rPr lang="en-US" sz="1200" dirty="0"/>
              <a:t>Acceptance tests, Automated regression testing, Concurrent testing, Testing Environment, Test Levels, ++Determining and reporting what is functional in the product</a:t>
            </a:r>
          </a:p>
          <a:p>
            <a:pPr lvl="0"/>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15" dirty="0" err="1">
                <a:solidFill>
                  <a:schemeClr val="tx1">
                    <a:lumMod val="75000"/>
                  </a:schemeClr>
                </a:solidFill>
                <a:effectLst/>
                <a:latin typeface="Lato" panose="020F0502020204030203" pitchFamily="34" charset="0"/>
                <a:ea typeface="Times New Roman" panose="02020603050405020304" pitchFamily="18" charset="0"/>
              </a:rPr>
              <a:t>CGhahrai</a:t>
            </a:r>
            <a:r>
              <a:rPr lang="en-US" sz="1200" spc="15" dirty="0">
                <a:solidFill>
                  <a:schemeClr val="tx1">
                    <a:lumMod val="75000"/>
                  </a:schemeClr>
                </a:solidFill>
                <a:effectLst/>
                <a:latin typeface="Lato" panose="020F0502020204030203" pitchFamily="34" charset="0"/>
                <a:ea typeface="Times New Roman" panose="02020603050405020304" pitchFamily="18" charset="0"/>
              </a:rPr>
              <a:t>, 2017</a:t>
            </a:r>
            <a:endParaRPr lang="en-US" dirty="0">
              <a:solidFill>
                <a:schemeClr val="tx1">
                  <a:lumMod val="75000"/>
                </a:schemeClr>
              </a:solidFill>
            </a:endParaRPr>
          </a:p>
        </p:txBody>
      </p:sp>
      <p:sp>
        <p:nvSpPr>
          <p:cNvPr id="4" name="Slide Number Placeholder 3"/>
          <p:cNvSpPr>
            <a:spLocks noGrp="1"/>
          </p:cNvSpPr>
          <p:nvPr>
            <p:ph type="sldNum" sz="quarter" idx="5"/>
          </p:nvPr>
        </p:nvSpPr>
        <p:spPr/>
        <p:txBody>
          <a:bodyPr/>
          <a:lstStyle/>
          <a:p>
            <a:fld id="{D106E0EE-3A7D-476A-A989-6F5B1CBFEDE1}" type="slidenum">
              <a:rPr lang="en-US" smtClean="0"/>
              <a:t>6</a:t>
            </a:fld>
            <a:endParaRPr lang="en-US"/>
          </a:p>
        </p:txBody>
      </p:sp>
    </p:spTree>
    <p:extLst>
      <p:ext uri="{BB962C8B-B14F-4D97-AF65-F5344CB8AC3E}">
        <p14:creationId xmlns:p14="http://schemas.microsoft.com/office/powerpoint/2010/main" val="1772455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lumMod val="65000"/>
                  </a:schemeClr>
                </a:solidFill>
              </a:rPr>
              <a:t>SDLC with Agile</a:t>
            </a:r>
          </a:p>
          <a:p>
            <a:r>
              <a:rPr lang="en-US" dirty="0"/>
              <a:t>Plan-&gt;Design-&gt;Develop-&gt;Test-&gt;Deploy-&gt;Review-&gt;Launch</a:t>
            </a:r>
          </a:p>
        </p:txBody>
      </p:sp>
      <p:sp>
        <p:nvSpPr>
          <p:cNvPr id="4" name="Slide Number Placeholder 3"/>
          <p:cNvSpPr>
            <a:spLocks noGrp="1"/>
          </p:cNvSpPr>
          <p:nvPr>
            <p:ph type="sldNum" sz="quarter" idx="5"/>
          </p:nvPr>
        </p:nvSpPr>
        <p:spPr/>
        <p:txBody>
          <a:bodyPr/>
          <a:lstStyle/>
          <a:p>
            <a:fld id="{D106E0EE-3A7D-476A-A989-6F5B1CBFEDE1}" type="slidenum">
              <a:rPr lang="en-US" smtClean="0"/>
              <a:t>7</a:t>
            </a:fld>
            <a:endParaRPr lang="en-US"/>
          </a:p>
        </p:txBody>
      </p:sp>
    </p:spTree>
    <p:extLst>
      <p:ext uri="{BB962C8B-B14F-4D97-AF65-F5344CB8AC3E}">
        <p14:creationId xmlns:p14="http://schemas.microsoft.com/office/powerpoint/2010/main" val="148561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a:t>
            </a:r>
          </a:p>
          <a:p>
            <a:pPr marL="285750">
              <a:spcBef>
                <a:spcPts val="0"/>
              </a:spcBef>
              <a:spcAft>
                <a:spcPts val="600"/>
              </a:spcAft>
            </a:pPr>
            <a:r>
              <a:rPr lang="en-US" sz="1200" dirty="0">
                <a:solidFill>
                  <a:srgbClr val="FFFFFF"/>
                </a:solidFill>
              </a:rPr>
              <a:t>Stakeholders will meet with the Product Owner, then; Product Owner will complete the Product Backlog.</a:t>
            </a:r>
          </a:p>
          <a:p>
            <a:pPr marL="285750">
              <a:spcBef>
                <a:spcPts val="0"/>
              </a:spcBef>
              <a:spcAft>
                <a:spcPts val="600"/>
              </a:spcAft>
            </a:pPr>
            <a:r>
              <a:rPr lang="en-US" sz="1200" dirty="0">
                <a:solidFill>
                  <a:srgbClr val="FFFFFF"/>
                </a:solidFill>
              </a:rPr>
              <a:t>Prior to every Sprint, each User Story will be evaluated for inclusion.</a:t>
            </a:r>
          </a:p>
          <a:p>
            <a:pPr marL="285750">
              <a:spcBef>
                <a:spcPts val="0"/>
              </a:spcBef>
              <a:spcAft>
                <a:spcPts val="600"/>
              </a:spcAft>
            </a:pPr>
            <a:r>
              <a:rPr lang="en-US" sz="1200" dirty="0">
                <a:solidFill>
                  <a:srgbClr val="FFFFFF"/>
                </a:solidFill>
              </a:rPr>
              <a:t>Story points and estimations will be established.</a:t>
            </a:r>
          </a:p>
          <a:p>
            <a:pPr marL="285750">
              <a:spcBef>
                <a:spcPts val="0"/>
              </a:spcBef>
              <a:spcAft>
                <a:spcPts val="600"/>
              </a:spcAft>
            </a:pPr>
            <a:r>
              <a:rPr lang="en-US" sz="1200" dirty="0">
                <a:solidFill>
                  <a:srgbClr val="FFFFFF"/>
                </a:solidFill>
              </a:rPr>
              <a:t>Although the Product Backlog will be ordered prior, finalization for the Sprint will take place.</a:t>
            </a:r>
          </a:p>
          <a:p>
            <a:pPr marL="285750">
              <a:spcBef>
                <a:spcPts val="0"/>
              </a:spcBef>
              <a:spcAft>
                <a:spcPts val="600"/>
              </a:spcAft>
            </a:pPr>
            <a:r>
              <a:rPr lang="en-US" sz="1200" dirty="0">
                <a:solidFill>
                  <a:srgbClr val="FFFFFF"/>
                </a:solidFill>
              </a:rPr>
              <a:t>“Task level planning of the meeting without the product owner.”</a:t>
            </a:r>
          </a:p>
          <a:p>
            <a:endParaRPr lang="en-US" dirty="0"/>
          </a:p>
        </p:txBody>
      </p:sp>
      <p:sp>
        <p:nvSpPr>
          <p:cNvPr id="4" name="Slide Number Placeholder 3"/>
          <p:cNvSpPr>
            <a:spLocks noGrp="1"/>
          </p:cNvSpPr>
          <p:nvPr>
            <p:ph type="sldNum" sz="quarter" idx="5"/>
          </p:nvPr>
        </p:nvSpPr>
        <p:spPr/>
        <p:txBody>
          <a:bodyPr/>
          <a:lstStyle/>
          <a:p>
            <a:fld id="{D106E0EE-3A7D-476A-A989-6F5B1CBFEDE1}" type="slidenum">
              <a:rPr lang="en-US" smtClean="0"/>
              <a:t>8</a:t>
            </a:fld>
            <a:endParaRPr lang="en-US"/>
          </a:p>
        </p:txBody>
      </p:sp>
    </p:spTree>
    <p:extLst>
      <p:ext uri="{BB962C8B-B14F-4D97-AF65-F5344CB8AC3E}">
        <p14:creationId xmlns:p14="http://schemas.microsoft.com/office/powerpoint/2010/main" val="1649872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a:t>
            </a:r>
          </a:p>
          <a:p>
            <a:pPr marL="285750">
              <a:spcBef>
                <a:spcPts val="0"/>
              </a:spcBef>
              <a:spcAft>
                <a:spcPts val="600"/>
              </a:spcAft>
            </a:pPr>
            <a:r>
              <a:rPr lang="en-US" sz="1200" dirty="0">
                <a:solidFill>
                  <a:srgbClr val="FFFFFF"/>
                </a:solidFill>
              </a:rPr>
              <a:t>With the User stories decided on, the Sprint backlog and Sprint Goals will be defined. </a:t>
            </a:r>
          </a:p>
          <a:p>
            <a:pPr marL="285750">
              <a:spcBef>
                <a:spcPts val="0"/>
              </a:spcBef>
              <a:spcAft>
                <a:spcPts val="600"/>
              </a:spcAft>
            </a:pPr>
            <a:r>
              <a:rPr lang="en-US" sz="1200" dirty="0">
                <a:solidFill>
                  <a:srgbClr val="FFFFFF"/>
                </a:solidFill>
              </a:rPr>
              <a:t>Requirement specifications are studied and defined.</a:t>
            </a:r>
          </a:p>
          <a:p>
            <a:pPr marL="285750">
              <a:spcBef>
                <a:spcPts val="0"/>
              </a:spcBef>
              <a:spcAft>
                <a:spcPts val="600"/>
              </a:spcAft>
            </a:pPr>
            <a:r>
              <a:rPr lang="en-US" sz="1200" dirty="0">
                <a:solidFill>
                  <a:srgbClr val="FFFFFF"/>
                </a:solidFill>
              </a:rPr>
              <a:t>Code will be drafted or planned out to implement.</a:t>
            </a:r>
          </a:p>
          <a:p>
            <a:pPr marL="57150" indent="0">
              <a:spcBef>
                <a:spcPts val="0"/>
              </a:spcBef>
              <a:spcAft>
                <a:spcPts val="600"/>
              </a:spcAft>
              <a:buNone/>
            </a:pPr>
            <a:endParaRPr lang="en-US" sz="1200" dirty="0">
              <a:solidFill>
                <a:srgbClr val="FFFFFF"/>
              </a:solidFill>
            </a:endParaRPr>
          </a:p>
          <a:p>
            <a:pPr marL="285750" marR="0" lvl="0" indent="0" algn="l" defTabSz="914400" rtl="0" eaLnBrk="1" fontAlgn="auto" latinLnBrk="0" hangingPunct="1">
              <a:lnSpc>
                <a:spcPct val="100000"/>
              </a:lnSpc>
              <a:spcBef>
                <a:spcPts val="0"/>
              </a:spcBef>
              <a:spcAft>
                <a:spcPts val="600"/>
              </a:spcAft>
              <a:buClrTx/>
              <a:buSzTx/>
              <a:buFontTx/>
              <a:buNone/>
              <a:tabLst/>
              <a:defRPr/>
            </a:pPr>
            <a:r>
              <a:rPr lang="en-US" sz="1200" dirty="0" err="1">
                <a:solidFill>
                  <a:schemeClr val="tx2">
                    <a:lumMod val="75000"/>
                  </a:schemeClr>
                </a:solidFill>
              </a:rPr>
              <a:t>Tutorialspoint</a:t>
            </a:r>
            <a:r>
              <a:rPr lang="en-US" sz="1200" dirty="0">
                <a:solidFill>
                  <a:schemeClr val="tx2">
                    <a:lumMod val="75000"/>
                  </a:schemeClr>
                </a:solidFill>
              </a:rPr>
              <a:t>, n.d.</a:t>
            </a:r>
            <a:endParaRPr lang="en-US" dirty="0">
              <a:solidFill>
                <a:schemeClr val="tx2">
                  <a:lumMod val="75000"/>
                </a:schemeClr>
              </a:solidFill>
            </a:endParaRPr>
          </a:p>
          <a:p>
            <a:pPr marL="285750">
              <a:spcBef>
                <a:spcPts val="0"/>
              </a:spcBef>
              <a:spcAft>
                <a:spcPts val="600"/>
              </a:spcAft>
            </a:pPr>
            <a:endParaRPr lang="en-US" sz="1200" dirty="0">
              <a:solidFill>
                <a:srgbClr val="FFFFFF"/>
              </a:solidFill>
            </a:endParaRPr>
          </a:p>
          <a:p>
            <a:pPr marL="285750">
              <a:spcBef>
                <a:spcPts val="0"/>
              </a:spcBef>
              <a:spcAft>
                <a:spcPts val="600"/>
              </a:spcAft>
            </a:pPr>
            <a:endParaRPr lang="en-US" sz="1200" dirty="0">
              <a:solidFill>
                <a:srgbClr val="FFFFFF"/>
              </a:solidFill>
            </a:endParaRPr>
          </a:p>
          <a:p>
            <a:endParaRPr lang="en-US" dirty="0"/>
          </a:p>
        </p:txBody>
      </p:sp>
      <p:sp>
        <p:nvSpPr>
          <p:cNvPr id="4" name="Slide Number Placeholder 3"/>
          <p:cNvSpPr>
            <a:spLocks noGrp="1"/>
          </p:cNvSpPr>
          <p:nvPr>
            <p:ph type="sldNum" sz="quarter" idx="5"/>
          </p:nvPr>
        </p:nvSpPr>
        <p:spPr/>
        <p:txBody>
          <a:bodyPr/>
          <a:lstStyle/>
          <a:p>
            <a:fld id="{D106E0EE-3A7D-476A-A989-6F5B1CBFEDE1}" type="slidenum">
              <a:rPr lang="en-US" smtClean="0"/>
              <a:t>9</a:t>
            </a:fld>
            <a:endParaRPr lang="en-US"/>
          </a:p>
        </p:txBody>
      </p:sp>
    </p:spTree>
    <p:extLst>
      <p:ext uri="{BB962C8B-B14F-4D97-AF65-F5344CB8AC3E}">
        <p14:creationId xmlns:p14="http://schemas.microsoft.com/office/powerpoint/2010/main" val="1663537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187B-BD99-4F11-B828-1027763C7E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2AA9BE-FB9E-4CE8-A877-CDF202EC81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D50E33-EAAC-486A-87A0-E757B05C675B}"/>
              </a:ext>
            </a:extLst>
          </p:cNvPr>
          <p:cNvSpPr>
            <a:spLocks noGrp="1"/>
          </p:cNvSpPr>
          <p:nvPr>
            <p:ph type="dt" sz="half" idx="10"/>
          </p:nvPr>
        </p:nvSpPr>
        <p:spPr/>
        <p:txBody>
          <a:bodyPr/>
          <a:lstStyle/>
          <a:p>
            <a:fld id="{224F5EB4-FFE1-4FF2-839E-A96D5CF80971}" type="datetimeFigureOut">
              <a:rPr lang="en-US" smtClean="0"/>
              <a:t>10/14/2021</a:t>
            </a:fld>
            <a:endParaRPr lang="en-US"/>
          </a:p>
        </p:txBody>
      </p:sp>
      <p:sp>
        <p:nvSpPr>
          <p:cNvPr id="5" name="Footer Placeholder 4">
            <a:extLst>
              <a:ext uri="{FF2B5EF4-FFF2-40B4-BE49-F238E27FC236}">
                <a16:creationId xmlns:a16="http://schemas.microsoft.com/office/drawing/2014/main" id="{69BB9B0C-1177-4FBF-929F-6360A552D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73998-9F0A-43F9-B25D-23973E213810}"/>
              </a:ext>
            </a:extLst>
          </p:cNvPr>
          <p:cNvSpPr>
            <a:spLocks noGrp="1"/>
          </p:cNvSpPr>
          <p:nvPr>
            <p:ph type="sldNum" sz="quarter" idx="12"/>
          </p:nvPr>
        </p:nvSpPr>
        <p:spPr/>
        <p:txBody>
          <a:bodyPr/>
          <a:lstStyle/>
          <a:p>
            <a:fld id="{3EF6D8A3-3B82-4F83-A31E-82105C5095C9}" type="slidenum">
              <a:rPr lang="en-US" smtClean="0"/>
              <a:t>‹#›</a:t>
            </a:fld>
            <a:endParaRPr lang="en-US"/>
          </a:p>
        </p:txBody>
      </p:sp>
    </p:spTree>
    <p:extLst>
      <p:ext uri="{BB962C8B-B14F-4D97-AF65-F5344CB8AC3E}">
        <p14:creationId xmlns:p14="http://schemas.microsoft.com/office/powerpoint/2010/main" val="2837676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B7B81-B4ED-4EB2-8DE6-56AAB9C703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605165-241B-4CDD-846B-27D1D9D32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C75A4-A2B2-4B92-B8C4-634E240C104A}"/>
              </a:ext>
            </a:extLst>
          </p:cNvPr>
          <p:cNvSpPr>
            <a:spLocks noGrp="1"/>
          </p:cNvSpPr>
          <p:nvPr>
            <p:ph type="dt" sz="half" idx="10"/>
          </p:nvPr>
        </p:nvSpPr>
        <p:spPr/>
        <p:txBody>
          <a:bodyPr/>
          <a:lstStyle/>
          <a:p>
            <a:fld id="{224F5EB4-FFE1-4FF2-839E-A96D5CF80971}" type="datetimeFigureOut">
              <a:rPr lang="en-US" smtClean="0"/>
              <a:t>10/14/2021</a:t>
            </a:fld>
            <a:endParaRPr lang="en-US"/>
          </a:p>
        </p:txBody>
      </p:sp>
      <p:sp>
        <p:nvSpPr>
          <p:cNvPr id="5" name="Footer Placeholder 4">
            <a:extLst>
              <a:ext uri="{FF2B5EF4-FFF2-40B4-BE49-F238E27FC236}">
                <a16:creationId xmlns:a16="http://schemas.microsoft.com/office/drawing/2014/main" id="{DDC9E01D-300C-442A-A273-2B2D04DBD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331A02-C562-431E-A22C-809AEA70EF11}"/>
              </a:ext>
            </a:extLst>
          </p:cNvPr>
          <p:cNvSpPr>
            <a:spLocks noGrp="1"/>
          </p:cNvSpPr>
          <p:nvPr>
            <p:ph type="sldNum" sz="quarter" idx="12"/>
          </p:nvPr>
        </p:nvSpPr>
        <p:spPr/>
        <p:txBody>
          <a:bodyPr/>
          <a:lstStyle/>
          <a:p>
            <a:fld id="{3EF6D8A3-3B82-4F83-A31E-82105C5095C9}" type="slidenum">
              <a:rPr lang="en-US" smtClean="0"/>
              <a:t>‹#›</a:t>
            </a:fld>
            <a:endParaRPr lang="en-US"/>
          </a:p>
        </p:txBody>
      </p:sp>
    </p:spTree>
    <p:extLst>
      <p:ext uri="{BB962C8B-B14F-4D97-AF65-F5344CB8AC3E}">
        <p14:creationId xmlns:p14="http://schemas.microsoft.com/office/powerpoint/2010/main" val="171435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FA7230-0606-412B-ABAD-B588E021B1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25457D-9939-4558-8123-B0EE605B66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62487F-6ADC-446C-A24F-A2BD3739F025}"/>
              </a:ext>
            </a:extLst>
          </p:cNvPr>
          <p:cNvSpPr>
            <a:spLocks noGrp="1"/>
          </p:cNvSpPr>
          <p:nvPr>
            <p:ph type="dt" sz="half" idx="10"/>
          </p:nvPr>
        </p:nvSpPr>
        <p:spPr/>
        <p:txBody>
          <a:bodyPr/>
          <a:lstStyle/>
          <a:p>
            <a:fld id="{224F5EB4-FFE1-4FF2-839E-A96D5CF80971}" type="datetimeFigureOut">
              <a:rPr lang="en-US" smtClean="0"/>
              <a:t>10/14/2021</a:t>
            </a:fld>
            <a:endParaRPr lang="en-US"/>
          </a:p>
        </p:txBody>
      </p:sp>
      <p:sp>
        <p:nvSpPr>
          <p:cNvPr id="5" name="Footer Placeholder 4">
            <a:extLst>
              <a:ext uri="{FF2B5EF4-FFF2-40B4-BE49-F238E27FC236}">
                <a16:creationId xmlns:a16="http://schemas.microsoft.com/office/drawing/2014/main" id="{8BF38DD4-477D-4D0B-89D7-5CE7590ED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D8631-38A7-4FEB-BD3A-D8DA3E090C96}"/>
              </a:ext>
            </a:extLst>
          </p:cNvPr>
          <p:cNvSpPr>
            <a:spLocks noGrp="1"/>
          </p:cNvSpPr>
          <p:nvPr>
            <p:ph type="sldNum" sz="quarter" idx="12"/>
          </p:nvPr>
        </p:nvSpPr>
        <p:spPr/>
        <p:txBody>
          <a:bodyPr/>
          <a:lstStyle/>
          <a:p>
            <a:fld id="{3EF6D8A3-3B82-4F83-A31E-82105C5095C9}" type="slidenum">
              <a:rPr lang="en-US" smtClean="0"/>
              <a:t>‹#›</a:t>
            </a:fld>
            <a:endParaRPr lang="en-US"/>
          </a:p>
        </p:txBody>
      </p:sp>
    </p:spTree>
    <p:extLst>
      <p:ext uri="{BB962C8B-B14F-4D97-AF65-F5344CB8AC3E}">
        <p14:creationId xmlns:p14="http://schemas.microsoft.com/office/powerpoint/2010/main" val="442239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F04A-9288-4811-A55F-72466B818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65BB23-107E-475F-9BBF-4825ED6B5F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12317-17AC-417E-B15E-85197D2C370F}"/>
              </a:ext>
            </a:extLst>
          </p:cNvPr>
          <p:cNvSpPr>
            <a:spLocks noGrp="1"/>
          </p:cNvSpPr>
          <p:nvPr>
            <p:ph type="dt" sz="half" idx="10"/>
          </p:nvPr>
        </p:nvSpPr>
        <p:spPr/>
        <p:txBody>
          <a:bodyPr/>
          <a:lstStyle/>
          <a:p>
            <a:fld id="{224F5EB4-FFE1-4FF2-839E-A96D5CF80971}" type="datetimeFigureOut">
              <a:rPr lang="en-US" smtClean="0"/>
              <a:t>10/14/2021</a:t>
            </a:fld>
            <a:endParaRPr lang="en-US"/>
          </a:p>
        </p:txBody>
      </p:sp>
      <p:sp>
        <p:nvSpPr>
          <p:cNvPr id="5" name="Footer Placeholder 4">
            <a:extLst>
              <a:ext uri="{FF2B5EF4-FFF2-40B4-BE49-F238E27FC236}">
                <a16:creationId xmlns:a16="http://schemas.microsoft.com/office/drawing/2014/main" id="{1C53D397-DED4-4568-B0CE-28F299815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78A1B-AA22-4197-8B0E-B8D3A9BB0CF2}"/>
              </a:ext>
            </a:extLst>
          </p:cNvPr>
          <p:cNvSpPr>
            <a:spLocks noGrp="1"/>
          </p:cNvSpPr>
          <p:nvPr>
            <p:ph type="sldNum" sz="quarter" idx="12"/>
          </p:nvPr>
        </p:nvSpPr>
        <p:spPr/>
        <p:txBody>
          <a:bodyPr/>
          <a:lstStyle/>
          <a:p>
            <a:fld id="{3EF6D8A3-3B82-4F83-A31E-82105C5095C9}" type="slidenum">
              <a:rPr lang="en-US" smtClean="0"/>
              <a:t>‹#›</a:t>
            </a:fld>
            <a:endParaRPr lang="en-US"/>
          </a:p>
        </p:txBody>
      </p:sp>
    </p:spTree>
    <p:extLst>
      <p:ext uri="{BB962C8B-B14F-4D97-AF65-F5344CB8AC3E}">
        <p14:creationId xmlns:p14="http://schemas.microsoft.com/office/powerpoint/2010/main" val="236725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B199-0C5D-4634-9786-D748D854BA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C6CF21-F4FB-4231-BFF1-A9EC998CD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A2EE6E-BC87-4E36-90AC-992DA3EB56C0}"/>
              </a:ext>
            </a:extLst>
          </p:cNvPr>
          <p:cNvSpPr>
            <a:spLocks noGrp="1"/>
          </p:cNvSpPr>
          <p:nvPr>
            <p:ph type="dt" sz="half" idx="10"/>
          </p:nvPr>
        </p:nvSpPr>
        <p:spPr/>
        <p:txBody>
          <a:bodyPr/>
          <a:lstStyle/>
          <a:p>
            <a:fld id="{224F5EB4-FFE1-4FF2-839E-A96D5CF80971}" type="datetimeFigureOut">
              <a:rPr lang="en-US" smtClean="0"/>
              <a:t>10/14/2021</a:t>
            </a:fld>
            <a:endParaRPr lang="en-US"/>
          </a:p>
        </p:txBody>
      </p:sp>
      <p:sp>
        <p:nvSpPr>
          <p:cNvPr id="5" name="Footer Placeholder 4">
            <a:extLst>
              <a:ext uri="{FF2B5EF4-FFF2-40B4-BE49-F238E27FC236}">
                <a16:creationId xmlns:a16="http://schemas.microsoft.com/office/drawing/2014/main" id="{9FA40F7D-CEF1-403E-AEB0-4897F76F4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8F1A04-30BA-44AA-8D9D-4941A2A9F296}"/>
              </a:ext>
            </a:extLst>
          </p:cNvPr>
          <p:cNvSpPr>
            <a:spLocks noGrp="1"/>
          </p:cNvSpPr>
          <p:nvPr>
            <p:ph type="sldNum" sz="quarter" idx="12"/>
          </p:nvPr>
        </p:nvSpPr>
        <p:spPr/>
        <p:txBody>
          <a:bodyPr/>
          <a:lstStyle/>
          <a:p>
            <a:fld id="{3EF6D8A3-3B82-4F83-A31E-82105C5095C9}" type="slidenum">
              <a:rPr lang="en-US" smtClean="0"/>
              <a:t>‹#›</a:t>
            </a:fld>
            <a:endParaRPr lang="en-US"/>
          </a:p>
        </p:txBody>
      </p:sp>
    </p:spTree>
    <p:extLst>
      <p:ext uri="{BB962C8B-B14F-4D97-AF65-F5344CB8AC3E}">
        <p14:creationId xmlns:p14="http://schemas.microsoft.com/office/powerpoint/2010/main" val="1606150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88EF6-947D-4A21-A973-08C72D5D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8552A1-61E0-4BCD-89E6-0AAA324CF4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C64D35-B26B-46DD-B46B-3605255C45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A5B600-840B-4E37-BA61-B2A5CED74DFE}"/>
              </a:ext>
            </a:extLst>
          </p:cNvPr>
          <p:cNvSpPr>
            <a:spLocks noGrp="1"/>
          </p:cNvSpPr>
          <p:nvPr>
            <p:ph type="dt" sz="half" idx="10"/>
          </p:nvPr>
        </p:nvSpPr>
        <p:spPr/>
        <p:txBody>
          <a:bodyPr/>
          <a:lstStyle/>
          <a:p>
            <a:fld id="{224F5EB4-FFE1-4FF2-839E-A96D5CF80971}" type="datetimeFigureOut">
              <a:rPr lang="en-US" smtClean="0"/>
              <a:t>10/14/2021</a:t>
            </a:fld>
            <a:endParaRPr lang="en-US"/>
          </a:p>
        </p:txBody>
      </p:sp>
      <p:sp>
        <p:nvSpPr>
          <p:cNvPr id="6" name="Footer Placeholder 5">
            <a:extLst>
              <a:ext uri="{FF2B5EF4-FFF2-40B4-BE49-F238E27FC236}">
                <a16:creationId xmlns:a16="http://schemas.microsoft.com/office/drawing/2014/main" id="{A48873BE-2837-459F-9B71-B962E5357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80D5BF-2E95-4B33-B12A-83ADEE27E03C}"/>
              </a:ext>
            </a:extLst>
          </p:cNvPr>
          <p:cNvSpPr>
            <a:spLocks noGrp="1"/>
          </p:cNvSpPr>
          <p:nvPr>
            <p:ph type="sldNum" sz="quarter" idx="12"/>
          </p:nvPr>
        </p:nvSpPr>
        <p:spPr/>
        <p:txBody>
          <a:bodyPr/>
          <a:lstStyle/>
          <a:p>
            <a:fld id="{3EF6D8A3-3B82-4F83-A31E-82105C5095C9}" type="slidenum">
              <a:rPr lang="en-US" smtClean="0"/>
              <a:t>‹#›</a:t>
            </a:fld>
            <a:endParaRPr lang="en-US"/>
          </a:p>
        </p:txBody>
      </p:sp>
    </p:spTree>
    <p:extLst>
      <p:ext uri="{BB962C8B-B14F-4D97-AF65-F5344CB8AC3E}">
        <p14:creationId xmlns:p14="http://schemas.microsoft.com/office/powerpoint/2010/main" val="2301527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ACF3-AB35-4EAD-88FD-4F1FA2E298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352CF8-A8DD-4DF0-A845-CE41FAA8C6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60327-6424-4142-B455-F289B0AA05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CE65A6-5F20-4EA7-BA4D-B761095355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62C61-091F-42EF-8515-10947C63A2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E6A8AB-5E9A-4062-B257-0C51A7FD05F5}"/>
              </a:ext>
            </a:extLst>
          </p:cNvPr>
          <p:cNvSpPr>
            <a:spLocks noGrp="1"/>
          </p:cNvSpPr>
          <p:nvPr>
            <p:ph type="dt" sz="half" idx="10"/>
          </p:nvPr>
        </p:nvSpPr>
        <p:spPr/>
        <p:txBody>
          <a:bodyPr/>
          <a:lstStyle/>
          <a:p>
            <a:fld id="{224F5EB4-FFE1-4FF2-839E-A96D5CF80971}" type="datetimeFigureOut">
              <a:rPr lang="en-US" smtClean="0"/>
              <a:t>10/14/2021</a:t>
            </a:fld>
            <a:endParaRPr lang="en-US"/>
          </a:p>
        </p:txBody>
      </p:sp>
      <p:sp>
        <p:nvSpPr>
          <p:cNvPr id="8" name="Footer Placeholder 7">
            <a:extLst>
              <a:ext uri="{FF2B5EF4-FFF2-40B4-BE49-F238E27FC236}">
                <a16:creationId xmlns:a16="http://schemas.microsoft.com/office/drawing/2014/main" id="{EB559543-36E7-4A52-8879-56F193CD0F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85978C-174C-49F3-BC61-9FC6ED1D2BA8}"/>
              </a:ext>
            </a:extLst>
          </p:cNvPr>
          <p:cNvSpPr>
            <a:spLocks noGrp="1"/>
          </p:cNvSpPr>
          <p:nvPr>
            <p:ph type="sldNum" sz="quarter" idx="12"/>
          </p:nvPr>
        </p:nvSpPr>
        <p:spPr/>
        <p:txBody>
          <a:bodyPr/>
          <a:lstStyle/>
          <a:p>
            <a:fld id="{3EF6D8A3-3B82-4F83-A31E-82105C5095C9}" type="slidenum">
              <a:rPr lang="en-US" smtClean="0"/>
              <a:t>‹#›</a:t>
            </a:fld>
            <a:endParaRPr lang="en-US"/>
          </a:p>
        </p:txBody>
      </p:sp>
    </p:spTree>
    <p:extLst>
      <p:ext uri="{BB962C8B-B14F-4D97-AF65-F5344CB8AC3E}">
        <p14:creationId xmlns:p14="http://schemas.microsoft.com/office/powerpoint/2010/main" val="293347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FC0C0-26AF-4112-9467-4F0A0B5AB4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377900-11EC-4B2A-BAD1-64DF5876AA21}"/>
              </a:ext>
            </a:extLst>
          </p:cNvPr>
          <p:cNvSpPr>
            <a:spLocks noGrp="1"/>
          </p:cNvSpPr>
          <p:nvPr>
            <p:ph type="dt" sz="half" idx="10"/>
          </p:nvPr>
        </p:nvSpPr>
        <p:spPr/>
        <p:txBody>
          <a:bodyPr/>
          <a:lstStyle/>
          <a:p>
            <a:fld id="{224F5EB4-FFE1-4FF2-839E-A96D5CF80971}" type="datetimeFigureOut">
              <a:rPr lang="en-US" smtClean="0"/>
              <a:t>10/14/2021</a:t>
            </a:fld>
            <a:endParaRPr lang="en-US"/>
          </a:p>
        </p:txBody>
      </p:sp>
      <p:sp>
        <p:nvSpPr>
          <p:cNvPr id="4" name="Footer Placeholder 3">
            <a:extLst>
              <a:ext uri="{FF2B5EF4-FFF2-40B4-BE49-F238E27FC236}">
                <a16:creationId xmlns:a16="http://schemas.microsoft.com/office/drawing/2014/main" id="{DB7A4EAF-2029-480C-9E32-AA7E8CAAE7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6EC43B-3E8B-4BDA-BBD9-76D82EF1A5F1}"/>
              </a:ext>
            </a:extLst>
          </p:cNvPr>
          <p:cNvSpPr>
            <a:spLocks noGrp="1"/>
          </p:cNvSpPr>
          <p:nvPr>
            <p:ph type="sldNum" sz="quarter" idx="12"/>
          </p:nvPr>
        </p:nvSpPr>
        <p:spPr/>
        <p:txBody>
          <a:bodyPr/>
          <a:lstStyle/>
          <a:p>
            <a:fld id="{3EF6D8A3-3B82-4F83-A31E-82105C5095C9}" type="slidenum">
              <a:rPr lang="en-US" smtClean="0"/>
              <a:t>‹#›</a:t>
            </a:fld>
            <a:endParaRPr lang="en-US"/>
          </a:p>
        </p:txBody>
      </p:sp>
    </p:spTree>
    <p:extLst>
      <p:ext uri="{BB962C8B-B14F-4D97-AF65-F5344CB8AC3E}">
        <p14:creationId xmlns:p14="http://schemas.microsoft.com/office/powerpoint/2010/main" val="85909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12EA1C-831F-4357-B0AC-0A50A528648E}"/>
              </a:ext>
            </a:extLst>
          </p:cNvPr>
          <p:cNvSpPr>
            <a:spLocks noGrp="1"/>
          </p:cNvSpPr>
          <p:nvPr>
            <p:ph type="dt" sz="half" idx="10"/>
          </p:nvPr>
        </p:nvSpPr>
        <p:spPr/>
        <p:txBody>
          <a:bodyPr/>
          <a:lstStyle/>
          <a:p>
            <a:fld id="{224F5EB4-FFE1-4FF2-839E-A96D5CF80971}" type="datetimeFigureOut">
              <a:rPr lang="en-US" smtClean="0"/>
              <a:t>10/14/2021</a:t>
            </a:fld>
            <a:endParaRPr lang="en-US"/>
          </a:p>
        </p:txBody>
      </p:sp>
      <p:sp>
        <p:nvSpPr>
          <p:cNvPr id="3" name="Footer Placeholder 2">
            <a:extLst>
              <a:ext uri="{FF2B5EF4-FFF2-40B4-BE49-F238E27FC236}">
                <a16:creationId xmlns:a16="http://schemas.microsoft.com/office/drawing/2014/main" id="{1D9980D2-77C4-4F8D-A878-59FB8921F8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F7159B-B3D0-4CE3-BD28-81753660536A}"/>
              </a:ext>
            </a:extLst>
          </p:cNvPr>
          <p:cNvSpPr>
            <a:spLocks noGrp="1"/>
          </p:cNvSpPr>
          <p:nvPr>
            <p:ph type="sldNum" sz="quarter" idx="12"/>
          </p:nvPr>
        </p:nvSpPr>
        <p:spPr/>
        <p:txBody>
          <a:bodyPr/>
          <a:lstStyle/>
          <a:p>
            <a:fld id="{3EF6D8A3-3B82-4F83-A31E-82105C5095C9}" type="slidenum">
              <a:rPr lang="en-US" smtClean="0"/>
              <a:t>‹#›</a:t>
            </a:fld>
            <a:endParaRPr lang="en-US"/>
          </a:p>
        </p:txBody>
      </p:sp>
    </p:spTree>
    <p:extLst>
      <p:ext uri="{BB962C8B-B14F-4D97-AF65-F5344CB8AC3E}">
        <p14:creationId xmlns:p14="http://schemas.microsoft.com/office/powerpoint/2010/main" val="53407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8C62-592B-4458-9CF4-570FB38839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EE9121-8A68-461F-8B5D-7C246423BA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A718C2-5751-4B7D-8949-1783F26EA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2A9F4-355B-4AEF-99A7-0E8D8CFC8DC7}"/>
              </a:ext>
            </a:extLst>
          </p:cNvPr>
          <p:cNvSpPr>
            <a:spLocks noGrp="1"/>
          </p:cNvSpPr>
          <p:nvPr>
            <p:ph type="dt" sz="half" idx="10"/>
          </p:nvPr>
        </p:nvSpPr>
        <p:spPr/>
        <p:txBody>
          <a:bodyPr/>
          <a:lstStyle/>
          <a:p>
            <a:fld id="{224F5EB4-FFE1-4FF2-839E-A96D5CF80971}" type="datetimeFigureOut">
              <a:rPr lang="en-US" smtClean="0"/>
              <a:t>10/14/2021</a:t>
            </a:fld>
            <a:endParaRPr lang="en-US"/>
          </a:p>
        </p:txBody>
      </p:sp>
      <p:sp>
        <p:nvSpPr>
          <p:cNvPr id="6" name="Footer Placeholder 5">
            <a:extLst>
              <a:ext uri="{FF2B5EF4-FFF2-40B4-BE49-F238E27FC236}">
                <a16:creationId xmlns:a16="http://schemas.microsoft.com/office/drawing/2014/main" id="{CCE051CA-D52E-46F7-91A2-6786A0132D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27DA8-1E44-4E47-976F-0FC2A28F7F1D}"/>
              </a:ext>
            </a:extLst>
          </p:cNvPr>
          <p:cNvSpPr>
            <a:spLocks noGrp="1"/>
          </p:cNvSpPr>
          <p:nvPr>
            <p:ph type="sldNum" sz="quarter" idx="12"/>
          </p:nvPr>
        </p:nvSpPr>
        <p:spPr/>
        <p:txBody>
          <a:bodyPr/>
          <a:lstStyle/>
          <a:p>
            <a:fld id="{3EF6D8A3-3B82-4F83-A31E-82105C5095C9}" type="slidenum">
              <a:rPr lang="en-US" smtClean="0"/>
              <a:t>‹#›</a:t>
            </a:fld>
            <a:endParaRPr lang="en-US"/>
          </a:p>
        </p:txBody>
      </p:sp>
    </p:spTree>
    <p:extLst>
      <p:ext uri="{BB962C8B-B14F-4D97-AF65-F5344CB8AC3E}">
        <p14:creationId xmlns:p14="http://schemas.microsoft.com/office/powerpoint/2010/main" val="106872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46A4B-6520-4114-882F-26ED4C7327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4E98A2-6207-4F11-A3D2-55D7C675A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835FBE-7FE6-4142-93A0-77BCE6891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7A4C26-27F7-42E1-8FBF-3A2A59B39474}"/>
              </a:ext>
            </a:extLst>
          </p:cNvPr>
          <p:cNvSpPr>
            <a:spLocks noGrp="1"/>
          </p:cNvSpPr>
          <p:nvPr>
            <p:ph type="dt" sz="half" idx="10"/>
          </p:nvPr>
        </p:nvSpPr>
        <p:spPr/>
        <p:txBody>
          <a:bodyPr/>
          <a:lstStyle/>
          <a:p>
            <a:fld id="{224F5EB4-FFE1-4FF2-839E-A96D5CF80971}" type="datetimeFigureOut">
              <a:rPr lang="en-US" smtClean="0"/>
              <a:t>10/14/2021</a:t>
            </a:fld>
            <a:endParaRPr lang="en-US"/>
          </a:p>
        </p:txBody>
      </p:sp>
      <p:sp>
        <p:nvSpPr>
          <p:cNvPr id="6" name="Footer Placeholder 5">
            <a:extLst>
              <a:ext uri="{FF2B5EF4-FFF2-40B4-BE49-F238E27FC236}">
                <a16:creationId xmlns:a16="http://schemas.microsoft.com/office/drawing/2014/main" id="{95A7E487-A3FC-4B94-8E11-5200E86CD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58A659-79AB-4861-89B8-557F94FB6464}"/>
              </a:ext>
            </a:extLst>
          </p:cNvPr>
          <p:cNvSpPr>
            <a:spLocks noGrp="1"/>
          </p:cNvSpPr>
          <p:nvPr>
            <p:ph type="sldNum" sz="quarter" idx="12"/>
          </p:nvPr>
        </p:nvSpPr>
        <p:spPr/>
        <p:txBody>
          <a:bodyPr/>
          <a:lstStyle/>
          <a:p>
            <a:fld id="{3EF6D8A3-3B82-4F83-A31E-82105C5095C9}" type="slidenum">
              <a:rPr lang="en-US" smtClean="0"/>
              <a:t>‹#›</a:t>
            </a:fld>
            <a:endParaRPr lang="en-US"/>
          </a:p>
        </p:txBody>
      </p:sp>
    </p:spTree>
    <p:extLst>
      <p:ext uri="{BB962C8B-B14F-4D97-AF65-F5344CB8AC3E}">
        <p14:creationId xmlns:p14="http://schemas.microsoft.com/office/powerpoint/2010/main" val="2639208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A8B727-0FEF-44E3-8D2E-04A56F5ECD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4231E0-0A72-499F-8CF6-614A6933DB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B6906-B807-4AAF-B224-600859A02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4F5EB4-FFE1-4FF2-839E-A96D5CF80971}" type="datetimeFigureOut">
              <a:rPr lang="en-US" smtClean="0"/>
              <a:t>10/14/2021</a:t>
            </a:fld>
            <a:endParaRPr lang="en-US"/>
          </a:p>
        </p:txBody>
      </p:sp>
      <p:sp>
        <p:nvSpPr>
          <p:cNvPr id="5" name="Footer Placeholder 4">
            <a:extLst>
              <a:ext uri="{FF2B5EF4-FFF2-40B4-BE49-F238E27FC236}">
                <a16:creationId xmlns:a16="http://schemas.microsoft.com/office/drawing/2014/main" id="{93C65532-C6F9-4613-B108-E1016EE3B0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F7BF3B-30FC-4845-9550-480820C21F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6D8A3-3B82-4F83-A31E-82105C5095C9}" type="slidenum">
              <a:rPr lang="en-US" smtClean="0"/>
              <a:t>‹#›</a:t>
            </a:fld>
            <a:endParaRPr lang="en-US"/>
          </a:p>
        </p:txBody>
      </p:sp>
    </p:spTree>
    <p:extLst>
      <p:ext uri="{BB962C8B-B14F-4D97-AF65-F5344CB8AC3E}">
        <p14:creationId xmlns:p14="http://schemas.microsoft.com/office/powerpoint/2010/main" val="494985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sdlc/sdlc_waterfall_model.ht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180A98E-D92B-477F-938C-E7F61E9C3150}"/>
              </a:ext>
            </a:extLst>
          </p:cNvPr>
          <p:cNvSpPr>
            <a:spLocks noGrp="1"/>
          </p:cNvSpPr>
          <p:nvPr>
            <p:ph type="ctrTitle"/>
          </p:nvPr>
        </p:nvSpPr>
        <p:spPr>
          <a:xfrm>
            <a:off x="835649" y="2762894"/>
            <a:ext cx="10520702" cy="1325563"/>
          </a:xfrm>
        </p:spPr>
        <p:txBody>
          <a:bodyPr vert="horz" lIns="91440" tIns="45720" rIns="91440" bIns="45720" rtlCol="0" anchor="ctr">
            <a:normAutofit/>
          </a:bodyPr>
          <a:lstStyle/>
          <a:p>
            <a:r>
              <a:rPr lang="en-US" sz="5400" b="0" i="0" kern="1200" dirty="0">
                <a:solidFill>
                  <a:srgbClr val="FFFFFF"/>
                </a:solidFill>
                <a:effectLst/>
                <a:latin typeface="+mj-lt"/>
                <a:ea typeface="+mj-ea"/>
                <a:cs typeface="+mj-cs"/>
              </a:rPr>
              <a:t>Scrum-Agile Approach Overview</a:t>
            </a:r>
            <a:endParaRPr lang="en-US" sz="54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F1F3D134-FCB4-4E8E-BFA2-BB0F4711D9F3}"/>
              </a:ext>
            </a:extLst>
          </p:cNvPr>
          <p:cNvSpPr>
            <a:spLocks noGrp="1"/>
          </p:cNvSpPr>
          <p:nvPr>
            <p:ph type="subTitle" idx="1"/>
          </p:nvPr>
        </p:nvSpPr>
        <p:spPr>
          <a:xfrm>
            <a:off x="635578" y="4235562"/>
            <a:ext cx="10515598" cy="1812552"/>
          </a:xfrm>
        </p:spPr>
        <p:txBody>
          <a:bodyPr vert="horz" lIns="91440" tIns="45720" rIns="91440" bIns="45720" rtlCol="0">
            <a:normAutofit/>
          </a:bodyPr>
          <a:lstStyle/>
          <a:p>
            <a:r>
              <a:rPr lang="en-US" sz="2000" dirty="0">
                <a:solidFill>
                  <a:schemeClr val="tx1">
                    <a:lumMod val="75000"/>
                  </a:schemeClr>
                </a:solidFill>
              </a:rPr>
              <a:t>Dre’ Scheetz</a:t>
            </a:r>
          </a:p>
          <a:p>
            <a:r>
              <a:rPr lang="en-US" sz="2000" dirty="0">
                <a:solidFill>
                  <a:schemeClr val="tx1">
                    <a:lumMod val="75000"/>
                  </a:schemeClr>
                </a:solidFill>
              </a:rPr>
              <a:t>IDS 100</a:t>
            </a:r>
          </a:p>
          <a:p>
            <a:r>
              <a:rPr lang="en-US" sz="2000" dirty="0">
                <a:solidFill>
                  <a:schemeClr val="tx1">
                    <a:lumMod val="75000"/>
                  </a:schemeClr>
                </a:solidFill>
              </a:rPr>
              <a:t>08/07/2021</a:t>
            </a:r>
          </a:p>
          <a:p>
            <a:pPr indent="-228600" algn="l">
              <a:buFont typeface="Arial" panose="020B0604020202020204" pitchFamily="34" charset="0"/>
              <a:buChar char="•"/>
            </a:pPr>
            <a:endParaRPr lang="en-US" sz="2000" dirty="0">
              <a:solidFill>
                <a:srgbClr val="FFFFFF"/>
              </a:solidFill>
            </a:endParaRPr>
          </a:p>
        </p:txBody>
      </p:sp>
    </p:spTree>
    <p:extLst>
      <p:ext uri="{BB962C8B-B14F-4D97-AF65-F5344CB8AC3E}">
        <p14:creationId xmlns:p14="http://schemas.microsoft.com/office/powerpoint/2010/main" val="40751615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D3718FF9-F204-4698-A913-369F88849CB1}"/>
              </a:ext>
            </a:extLst>
          </p:cNvPr>
          <p:cNvPicPr>
            <a:picLocks noChangeAspect="1"/>
          </p:cNvPicPr>
          <p:nvPr/>
        </p:nvPicPr>
        <p:blipFill rotWithShape="1">
          <a:blip r:embed="rId3">
            <a:alphaModFix amt="35000"/>
          </a:blip>
          <a:srcRect t="8537"/>
          <a:stretch/>
        </p:blipFill>
        <p:spPr>
          <a:xfrm>
            <a:off x="20" y="10"/>
            <a:ext cx="12191980" cy="6857990"/>
          </a:xfrm>
          <a:prstGeom prst="rect">
            <a:avLst/>
          </a:prstGeom>
        </p:spPr>
      </p:pic>
      <p:sp>
        <p:nvSpPr>
          <p:cNvPr id="2" name="Title 1">
            <a:extLst>
              <a:ext uri="{FF2B5EF4-FFF2-40B4-BE49-F238E27FC236}">
                <a16:creationId xmlns:a16="http://schemas.microsoft.com/office/drawing/2014/main" id="{EE05D0AC-CB26-48F5-9C43-32505BEE1CB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solidFill>
                  <a:schemeClr val="tx2">
                    <a:lumMod val="75000"/>
                  </a:schemeClr>
                </a:solidFill>
              </a:rPr>
              <a:t>Develop</a:t>
            </a:r>
          </a:p>
        </p:txBody>
      </p:sp>
      <p:sp>
        <p:nvSpPr>
          <p:cNvPr id="10" name="Subtitle 2">
            <a:extLst>
              <a:ext uri="{FF2B5EF4-FFF2-40B4-BE49-F238E27FC236}">
                <a16:creationId xmlns:a16="http://schemas.microsoft.com/office/drawing/2014/main" id="{076A1FBF-3F88-4627-8CC2-9E3346063B53}"/>
              </a:ext>
            </a:extLst>
          </p:cNvPr>
          <p:cNvSpPr txBox="1">
            <a:spLocks/>
          </p:cNvSpPr>
          <p:nvPr/>
        </p:nvSpPr>
        <p:spPr>
          <a:xfrm>
            <a:off x="838200" y="1690688"/>
            <a:ext cx="1086612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457200">
              <a:spcBef>
                <a:spcPts val="0"/>
              </a:spcBef>
              <a:spcAft>
                <a:spcPts val="600"/>
              </a:spcAft>
              <a:buClr>
                <a:srgbClr val="70AD47"/>
              </a:buClr>
              <a:buFont typeface="Courier New" panose="02070309020205020404" pitchFamily="49" charset="0"/>
              <a:buChar char="o"/>
            </a:pPr>
            <a:r>
              <a:rPr lang="en-US" sz="3200" dirty="0">
                <a:solidFill>
                  <a:srgbClr val="FFFFFF"/>
                </a:solidFill>
              </a:rPr>
              <a:t>The bulk of the sprint.</a:t>
            </a:r>
          </a:p>
          <a:p>
            <a:pPr marL="514350" indent="-457200">
              <a:spcBef>
                <a:spcPts val="0"/>
              </a:spcBef>
              <a:spcAft>
                <a:spcPts val="600"/>
              </a:spcAft>
              <a:buClr>
                <a:srgbClr val="70AD47"/>
              </a:buClr>
              <a:buFont typeface="Courier New" panose="02070309020205020404" pitchFamily="49" charset="0"/>
              <a:buChar char="o"/>
            </a:pPr>
            <a:r>
              <a:rPr lang="en-US" sz="3200" dirty="0">
                <a:solidFill>
                  <a:srgbClr val="FFFFFF"/>
                </a:solidFill>
              </a:rPr>
              <a:t>Step to implement user stories into a viable product.</a:t>
            </a:r>
          </a:p>
          <a:p>
            <a:pPr marL="514350" indent="-457200">
              <a:spcBef>
                <a:spcPts val="0"/>
              </a:spcBef>
              <a:spcAft>
                <a:spcPts val="600"/>
              </a:spcAft>
              <a:buClr>
                <a:srgbClr val="70AD47"/>
              </a:buClr>
              <a:buFont typeface="Courier New" panose="02070309020205020404" pitchFamily="49" charset="0"/>
              <a:buChar char="o"/>
            </a:pPr>
            <a:r>
              <a:rPr lang="en-US" sz="3200" dirty="0">
                <a:solidFill>
                  <a:srgbClr val="FFFFFF"/>
                </a:solidFill>
              </a:rPr>
              <a:t>Rapid development to meet Definitions of Done.</a:t>
            </a:r>
          </a:p>
          <a:p>
            <a:pPr marL="514350" indent="-457200">
              <a:spcBef>
                <a:spcPts val="0"/>
              </a:spcBef>
              <a:spcAft>
                <a:spcPts val="600"/>
              </a:spcAft>
              <a:buClr>
                <a:srgbClr val="70AD47"/>
              </a:buClr>
              <a:buFont typeface="Courier New" panose="02070309020205020404" pitchFamily="49" charset="0"/>
              <a:buChar char="o"/>
            </a:pPr>
            <a:r>
              <a:rPr lang="en-US" sz="3200" dirty="0">
                <a:solidFill>
                  <a:srgbClr val="FFFFFF"/>
                </a:solidFill>
              </a:rPr>
              <a:t>Functionality is prioritized through pair programming.</a:t>
            </a:r>
          </a:p>
          <a:p>
            <a:pPr marL="514350" indent="-457200">
              <a:spcBef>
                <a:spcPts val="0"/>
              </a:spcBef>
              <a:spcAft>
                <a:spcPts val="600"/>
              </a:spcAft>
              <a:buClr>
                <a:srgbClr val="70AD47"/>
              </a:buClr>
              <a:buFont typeface="Courier New" panose="02070309020205020404" pitchFamily="49" charset="0"/>
              <a:buChar char="o"/>
            </a:pPr>
            <a:r>
              <a:rPr lang="en-US" sz="3200" dirty="0">
                <a:solidFill>
                  <a:srgbClr val="FFFFFF"/>
                </a:solidFill>
              </a:rPr>
              <a:t>Code Refactoring takes place to ensure maintainability and reduce redundancy.</a:t>
            </a:r>
          </a:p>
          <a:p>
            <a:pPr marL="514350" indent="-457200">
              <a:spcBef>
                <a:spcPts val="0"/>
              </a:spcBef>
              <a:spcAft>
                <a:spcPts val="600"/>
              </a:spcAft>
              <a:buClr>
                <a:srgbClr val="70AD47"/>
              </a:buClr>
              <a:buFont typeface="Courier New" panose="02070309020205020404" pitchFamily="49" charset="0"/>
              <a:buChar char="o"/>
            </a:pPr>
            <a:r>
              <a:rPr lang="en-US" sz="3200" dirty="0">
                <a:solidFill>
                  <a:srgbClr val="FFFFFF"/>
                </a:solidFill>
              </a:rPr>
              <a:t>Continuous Integration is done to implement new features while considering risk.</a:t>
            </a:r>
          </a:p>
          <a:p>
            <a:pPr marL="285750">
              <a:spcBef>
                <a:spcPts val="0"/>
              </a:spcBef>
              <a:spcAft>
                <a:spcPts val="600"/>
              </a:spcAft>
            </a:pPr>
            <a:endParaRPr lang="en-US" sz="3200" dirty="0">
              <a:solidFill>
                <a:srgbClr val="FFFFFF"/>
              </a:solidFill>
            </a:endParaRPr>
          </a:p>
        </p:txBody>
      </p:sp>
      <p:sp>
        <p:nvSpPr>
          <p:cNvPr id="16" name="TextBox 15">
            <a:extLst>
              <a:ext uri="{FF2B5EF4-FFF2-40B4-BE49-F238E27FC236}">
                <a16:creationId xmlns:a16="http://schemas.microsoft.com/office/drawing/2014/main" id="{E47C52B4-72F0-44C8-9A71-76251A8A4385}"/>
              </a:ext>
            </a:extLst>
          </p:cNvPr>
          <p:cNvSpPr txBox="1"/>
          <p:nvPr/>
        </p:nvSpPr>
        <p:spPr>
          <a:xfrm>
            <a:off x="9413240" y="5672694"/>
            <a:ext cx="1940560" cy="369332"/>
          </a:xfrm>
          <a:prstGeom prst="rect">
            <a:avLst/>
          </a:prstGeom>
          <a:noFill/>
        </p:spPr>
        <p:txBody>
          <a:bodyPr wrap="square">
            <a:spAutoFit/>
          </a:bodyPr>
          <a:lstStyle/>
          <a:p>
            <a:r>
              <a:rPr lang="en-US" sz="1800" dirty="0">
                <a:solidFill>
                  <a:schemeClr val="tx2">
                    <a:lumMod val="75000"/>
                  </a:schemeClr>
                </a:solidFill>
              </a:rPr>
              <a:t>Cobb, C. G., 2015</a:t>
            </a:r>
            <a:endParaRPr lang="en-US" dirty="0">
              <a:solidFill>
                <a:schemeClr val="tx2">
                  <a:lumMod val="75000"/>
                </a:schemeClr>
              </a:solidFill>
            </a:endParaRPr>
          </a:p>
        </p:txBody>
      </p:sp>
    </p:spTree>
    <p:extLst>
      <p:ext uri="{BB962C8B-B14F-4D97-AF65-F5344CB8AC3E}">
        <p14:creationId xmlns:p14="http://schemas.microsoft.com/office/powerpoint/2010/main" val="169732289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pette filling tray with sample">
            <a:extLst>
              <a:ext uri="{FF2B5EF4-FFF2-40B4-BE49-F238E27FC236}">
                <a16:creationId xmlns:a16="http://schemas.microsoft.com/office/drawing/2014/main" id="{D834EBCA-54D2-4997-AB3E-7AAC6E0A4F33}"/>
              </a:ext>
            </a:extLst>
          </p:cNvPr>
          <p:cNvPicPr>
            <a:picLocks noChangeAspect="1"/>
          </p:cNvPicPr>
          <p:nvPr/>
        </p:nvPicPr>
        <p:blipFill rotWithShape="1">
          <a:blip r:embed="rId3">
            <a:alphaModFix amt="35000"/>
          </a:blip>
          <a:srcRect t="13278" b="2452"/>
          <a:stretch/>
        </p:blipFill>
        <p:spPr>
          <a:xfrm>
            <a:off x="20" y="10"/>
            <a:ext cx="12191980" cy="6857990"/>
          </a:xfrm>
          <a:prstGeom prst="rect">
            <a:avLst/>
          </a:prstGeom>
        </p:spPr>
      </p:pic>
      <p:sp>
        <p:nvSpPr>
          <p:cNvPr id="2" name="Title 1">
            <a:extLst>
              <a:ext uri="{FF2B5EF4-FFF2-40B4-BE49-F238E27FC236}">
                <a16:creationId xmlns:a16="http://schemas.microsoft.com/office/drawing/2014/main" id="{1F15FF07-679B-4362-B3AB-28D22D40233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solidFill>
                  <a:schemeClr val="tx2">
                    <a:lumMod val="75000"/>
                  </a:schemeClr>
                </a:solidFill>
              </a:rPr>
              <a:t>Test</a:t>
            </a:r>
          </a:p>
        </p:txBody>
      </p:sp>
      <p:sp>
        <p:nvSpPr>
          <p:cNvPr id="10" name="Subtitle 2">
            <a:extLst>
              <a:ext uri="{FF2B5EF4-FFF2-40B4-BE49-F238E27FC236}">
                <a16:creationId xmlns:a16="http://schemas.microsoft.com/office/drawing/2014/main" id="{85E74EAF-AA7A-4755-B0E1-10D347A719F3}"/>
              </a:ext>
            </a:extLst>
          </p:cNvPr>
          <p:cNvSpPr txBox="1">
            <a:spLocks/>
          </p:cNvSpPr>
          <p:nvPr/>
        </p:nvSpPr>
        <p:spPr>
          <a:xfrm>
            <a:off x="838200" y="1690688"/>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457200">
              <a:spcBef>
                <a:spcPts val="0"/>
              </a:spcBef>
              <a:spcAft>
                <a:spcPts val="600"/>
              </a:spcAft>
              <a:buClr>
                <a:srgbClr val="52CAB8"/>
              </a:buClr>
              <a:buFont typeface="Courier New" panose="02070309020205020404" pitchFamily="49" charset="0"/>
              <a:buChar char="o"/>
            </a:pPr>
            <a:r>
              <a:rPr lang="en-US" sz="3200" dirty="0">
                <a:solidFill>
                  <a:srgbClr val="FFFFFF"/>
                </a:solidFill>
              </a:rPr>
              <a:t>While testing is considered a step, it should be done proactively during development.</a:t>
            </a:r>
          </a:p>
          <a:p>
            <a:pPr marL="514350" indent="-457200">
              <a:spcBef>
                <a:spcPts val="0"/>
              </a:spcBef>
              <a:spcAft>
                <a:spcPts val="600"/>
              </a:spcAft>
              <a:buClr>
                <a:srgbClr val="52CAB8"/>
              </a:buClr>
              <a:buFont typeface="Courier New" panose="02070309020205020404" pitchFamily="49" charset="0"/>
              <a:buChar char="o"/>
            </a:pPr>
            <a:r>
              <a:rPr lang="en-US" sz="3200" dirty="0">
                <a:solidFill>
                  <a:srgbClr val="FFFFFF"/>
                </a:solidFill>
              </a:rPr>
              <a:t>Validates that code and features done during development meet User Story functionality, known as acceptance tests.</a:t>
            </a:r>
          </a:p>
          <a:p>
            <a:pPr marL="514350" indent="-457200">
              <a:spcBef>
                <a:spcPts val="0"/>
              </a:spcBef>
              <a:spcAft>
                <a:spcPts val="600"/>
              </a:spcAft>
              <a:buClr>
                <a:srgbClr val="52CAB8"/>
              </a:buClr>
              <a:buFont typeface="Courier New" panose="02070309020205020404" pitchFamily="49" charset="0"/>
              <a:buChar char="o"/>
            </a:pPr>
            <a:r>
              <a:rPr lang="en-US" sz="3200" dirty="0">
                <a:solidFill>
                  <a:srgbClr val="FFFFFF"/>
                </a:solidFill>
              </a:rPr>
              <a:t>Repeatable tests implemented to ensure features implemented still function.</a:t>
            </a:r>
          </a:p>
          <a:p>
            <a:pPr marL="514350" indent="-457200">
              <a:spcBef>
                <a:spcPts val="0"/>
              </a:spcBef>
              <a:spcAft>
                <a:spcPts val="600"/>
              </a:spcAft>
              <a:buClr>
                <a:srgbClr val="52CAB8"/>
              </a:buClr>
              <a:buFont typeface="Courier New" panose="02070309020205020404" pitchFamily="49" charset="0"/>
              <a:buChar char="o"/>
            </a:pPr>
            <a:r>
              <a:rPr lang="en-US" sz="3200" dirty="0">
                <a:solidFill>
                  <a:srgbClr val="FFFFFF"/>
                </a:solidFill>
              </a:rPr>
              <a:t>Testing for everything is not possible, so tests may be phased out in favor of efficiency.</a:t>
            </a:r>
          </a:p>
        </p:txBody>
      </p:sp>
      <p:sp>
        <p:nvSpPr>
          <p:cNvPr id="12" name="TextBox 11">
            <a:extLst>
              <a:ext uri="{FF2B5EF4-FFF2-40B4-BE49-F238E27FC236}">
                <a16:creationId xmlns:a16="http://schemas.microsoft.com/office/drawing/2014/main" id="{A1FE97A6-A637-4095-B448-6519D1A214DF}"/>
              </a:ext>
            </a:extLst>
          </p:cNvPr>
          <p:cNvSpPr txBox="1"/>
          <p:nvPr/>
        </p:nvSpPr>
        <p:spPr>
          <a:xfrm>
            <a:off x="9413240" y="5672694"/>
            <a:ext cx="1940560" cy="369332"/>
          </a:xfrm>
          <a:prstGeom prst="rect">
            <a:avLst/>
          </a:prstGeom>
          <a:noFill/>
        </p:spPr>
        <p:txBody>
          <a:bodyPr wrap="square">
            <a:spAutoFit/>
          </a:bodyPr>
          <a:lstStyle/>
          <a:p>
            <a:r>
              <a:rPr lang="en-US" sz="1800" dirty="0">
                <a:solidFill>
                  <a:schemeClr val="tx2">
                    <a:lumMod val="75000"/>
                  </a:schemeClr>
                </a:solidFill>
              </a:rPr>
              <a:t>Cobb, C. G., 2015</a:t>
            </a:r>
            <a:endParaRPr lang="en-US" dirty="0">
              <a:solidFill>
                <a:schemeClr val="tx2">
                  <a:lumMod val="75000"/>
                </a:schemeClr>
              </a:solidFill>
            </a:endParaRPr>
          </a:p>
        </p:txBody>
      </p:sp>
    </p:spTree>
    <p:extLst>
      <p:ext uri="{BB962C8B-B14F-4D97-AF65-F5344CB8AC3E}">
        <p14:creationId xmlns:p14="http://schemas.microsoft.com/office/powerpoint/2010/main" val="205257289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cket launch">
            <a:extLst>
              <a:ext uri="{FF2B5EF4-FFF2-40B4-BE49-F238E27FC236}">
                <a16:creationId xmlns:a16="http://schemas.microsoft.com/office/drawing/2014/main" id="{5AC3E290-A790-4CD8-9293-9B12AC62C2B8}"/>
              </a:ext>
            </a:extLst>
          </p:cNvPr>
          <p:cNvPicPr>
            <a:picLocks noChangeAspect="1"/>
          </p:cNvPicPr>
          <p:nvPr/>
        </p:nvPicPr>
        <p:blipFill rotWithShape="1">
          <a:blip r:embed="rId3">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0720AF46-56D8-491E-B616-B342329FBE2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solidFill>
                  <a:schemeClr val="tx2">
                    <a:lumMod val="75000"/>
                  </a:schemeClr>
                </a:solidFill>
              </a:rPr>
              <a:t>Deploy</a:t>
            </a:r>
          </a:p>
        </p:txBody>
      </p:sp>
      <p:sp>
        <p:nvSpPr>
          <p:cNvPr id="10" name="Subtitle 2">
            <a:extLst>
              <a:ext uri="{FF2B5EF4-FFF2-40B4-BE49-F238E27FC236}">
                <a16:creationId xmlns:a16="http://schemas.microsoft.com/office/drawing/2014/main" id="{68C86E37-E0A6-4E54-834A-5A99A228F51C}"/>
              </a:ext>
            </a:extLst>
          </p:cNvPr>
          <p:cNvSpPr txBox="1">
            <a:spLocks/>
          </p:cNvSpPr>
          <p:nvPr/>
        </p:nvSpPr>
        <p:spPr>
          <a:xfrm>
            <a:off x="838200" y="1690688"/>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a:spcBef>
                <a:spcPts val="0"/>
              </a:spcBef>
              <a:spcAft>
                <a:spcPts val="600"/>
              </a:spcAft>
            </a:pPr>
            <a:endParaRPr lang="en-US" sz="3200" dirty="0">
              <a:solidFill>
                <a:srgbClr val="FFFFFF"/>
              </a:solidFill>
            </a:endParaRPr>
          </a:p>
        </p:txBody>
      </p:sp>
      <p:sp>
        <p:nvSpPr>
          <p:cNvPr id="17" name="Subtitle 2">
            <a:extLst>
              <a:ext uri="{FF2B5EF4-FFF2-40B4-BE49-F238E27FC236}">
                <a16:creationId xmlns:a16="http://schemas.microsoft.com/office/drawing/2014/main" id="{58C0DE68-E4F7-46B5-8676-3549F9BED3B6}"/>
              </a:ext>
            </a:extLst>
          </p:cNvPr>
          <p:cNvSpPr txBox="1">
            <a:spLocks/>
          </p:cNvSpPr>
          <p:nvPr/>
        </p:nvSpPr>
        <p:spPr>
          <a:xfrm>
            <a:off x="838200" y="1690688"/>
            <a:ext cx="1086612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457200">
              <a:spcBef>
                <a:spcPts val="0"/>
              </a:spcBef>
              <a:spcAft>
                <a:spcPts val="600"/>
              </a:spcAft>
              <a:buClr>
                <a:srgbClr val="70AD47"/>
              </a:buClr>
              <a:buFont typeface="Courier New" panose="02070309020205020404" pitchFamily="49" charset="0"/>
              <a:buChar char="o"/>
            </a:pPr>
            <a:r>
              <a:rPr lang="en-US" sz="3200" dirty="0">
                <a:solidFill>
                  <a:srgbClr val="FFFFFF"/>
                </a:solidFill>
              </a:rPr>
              <a:t>Continuous Integration is done to implement new features while considering risk. (Cobb, C. G., 2015). </a:t>
            </a:r>
          </a:p>
          <a:p>
            <a:pPr marL="514350" indent="-457200">
              <a:spcBef>
                <a:spcPts val="0"/>
              </a:spcBef>
              <a:spcAft>
                <a:spcPts val="600"/>
              </a:spcAft>
              <a:buClr>
                <a:srgbClr val="70AD47"/>
              </a:buClr>
              <a:buFont typeface="Courier New" panose="02070309020205020404" pitchFamily="49" charset="0"/>
              <a:buChar char="o"/>
            </a:pPr>
            <a:r>
              <a:rPr lang="en-US" sz="3200" dirty="0">
                <a:solidFill>
                  <a:srgbClr val="FFFFFF"/>
                </a:solidFill>
              </a:rPr>
              <a:t>The code developed during the sprint is integrated into the product for iterative product release. </a:t>
            </a:r>
          </a:p>
          <a:p>
            <a:pPr marL="514350" indent="-457200">
              <a:spcBef>
                <a:spcPts val="0"/>
              </a:spcBef>
              <a:spcAft>
                <a:spcPts val="600"/>
              </a:spcAft>
              <a:buClr>
                <a:srgbClr val="70AD47"/>
              </a:buClr>
              <a:buFont typeface="Courier New" panose="02070309020205020404" pitchFamily="49" charset="0"/>
              <a:buChar char="o"/>
            </a:pPr>
            <a:r>
              <a:rPr lang="en-US" sz="3200" dirty="0">
                <a:solidFill>
                  <a:srgbClr val="FFFFFF"/>
                </a:solidFill>
              </a:rPr>
              <a:t>Code deemed non-functional would not be integrated. (</a:t>
            </a:r>
            <a:r>
              <a:rPr lang="en-US" sz="3200" dirty="0" err="1">
                <a:solidFill>
                  <a:srgbClr val="FFFFFF"/>
                </a:solidFill>
              </a:rPr>
              <a:t>Tutorialspoint</a:t>
            </a:r>
            <a:r>
              <a:rPr lang="en-US" sz="3200" dirty="0">
                <a:solidFill>
                  <a:srgbClr val="FFFFFF"/>
                </a:solidFill>
              </a:rPr>
              <a:t>, n.d.).</a:t>
            </a:r>
          </a:p>
          <a:p>
            <a:pPr marL="514350" indent="-457200">
              <a:spcBef>
                <a:spcPts val="0"/>
              </a:spcBef>
              <a:spcAft>
                <a:spcPts val="600"/>
              </a:spcAft>
              <a:buClr>
                <a:srgbClr val="70AD47"/>
              </a:buClr>
              <a:buFont typeface="Courier New" panose="02070309020205020404" pitchFamily="49" charset="0"/>
              <a:buChar char="o"/>
            </a:pPr>
            <a:r>
              <a:rPr lang="en-US" sz="3200" dirty="0">
                <a:solidFill>
                  <a:srgbClr val="FFFFFF"/>
                </a:solidFill>
              </a:rPr>
              <a:t>Conflicts may arise at this step needing to be addressed or noted for the next sprint.</a:t>
            </a:r>
          </a:p>
          <a:p>
            <a:pPr marL="514350" indent="-457200">
              <a:spcBef>
                <a:spcPts val="0"/>
              </a:spcBef>
              <a:spcAft>
                <a:spcPts val="600"/>
              </a:spcAft>
              <a:buClr>
                <a:srgbClr val="70AD47"/>
              </a:buClr>
              <a:buFont typeface="Courier New" panose="02070309020205020404" pitchFamily="49" charset="0"/>
              <a:buChar char="o"/>
            </a:pPr>
            <a:endParaRPr lang="en-US" sz="3200" dirty="0">
              <a:solidFill>
                <a:srgbClr val="FFFFFF"/>
              </a:solidFill>
            </a:endParaRPr>
          </a:p>
        </p:txBody>
      </p:sp>
    </p:spTree>
    <p:extLst>
      <p:ext uri="{BB962C8B-B14F-4D97-AF65-F5344CB8AC3E}">
        <p14:creationId xmlns:p14="http://schemas.microsoft.com/office/powerpoint/2010/main" val="383982678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es">
            <a:extLst>
              <a:ext uri="{FF2B5EF4-FFF2-40B4-BE49-F238E27FC236}">
                <a16:creationId xmlns:a16="http://schemas.microsoft.com/office/drawing/2014/main" id="{2869B7FD-77E0-4807-9BD0-D1E7C5236E1C}"/>
              </a:ext>
            </a:extLst>
          </p:cNvPr>
          <p:cNvPicPr>
            <a:picLocks noChangeAspect="1"/>
          </p:cNvPicPr>
          <p:nvPr/>
        </p:nvPicPr>
        <p:blipFill rotWithShape="1">
          <a:blip r:embed="rId3">
            <a:alphaModFix amt="35000"/>
          </a:blip>
          <a:srcRect b="15730"/>
          <a:stretch/>
        </p:blipFill>
        <p:spPr>
          <a:xfrm>
            <a:off x="20" y="-701030"/>
            <a:ext cx="12191980" cy="6857990"/>
          </a:xfrm>
          <a:prstGeom prst="rect">
            <a:avLst/>
          </a:prstGeom>
        </p:spPr>
      </p:pic>
      <p:sp>
        <p:nvSpPr>
          <p:cNvPr id="2" name="Title 1">
            <a:extLst>
              <a:ext uri="{FF2B5EF4-FFF2-40B4-BE49-F238E27FC236}">
                <a16:creationId xmlns:a16="http://schemas.microsoft.com/office/drawing/2014/main" id="{C4EAB313-62E8-42CC-982B-A5F3596E3EDD}"/>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solidFill>
                  <a:schemeClr val="tx2">
                    <a:lumMod val="75000"/>
                  </a:schemeClr>
                </a:solidFill>
              </a:rPr>
              <a:t>Sprint Retrospective (Review)</a:t>
            </a:r>
          </a:p>
        </p:txBody>
      </p:sp>
      <p:sp>
        <p:nvSpPr>
          <p:cNvPr id="10" name="Subtitle 2">
            <a:extLst>
              <a:ext uri="{FF2B5EF4-FFF2-40B4-BE49-F238E27FC236}">
                <a16:creationId xmlns:a16="http://schemas.microsoft.com/office/drawing/2014/main" id="{E1B64206-C891-459A-B845-34A48C9DD38D}"/>
              </a:ext>
            </a:extLst>
          </p:cNvPr>
          <p:cNvSpPr txBox="1">
            <a:spLocks/>
          </p:cNvSpPr>
          <p:nvPr/>
        </p:nvSpPr>
        <p:spPr>
          <a:xfrm>
            <a:off x="838200" y="1690688"/>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457200">
              <a:spcBef>
                <a:spcPts val="0"/>
              </a:spcBef>
              <a:spcAft>
                <a:spcPts val="600"/>
              </a:spcAft>
              <a:buClr>
                <a:srgbClr val="52CAB8"/>
              </a:buClr>
              <a:buFont typeface="Courier New" panose="02070309020205020404" pitchFamily="49" charset="0"/>
              <a:buChar char="o"/>
            </a:pPr>
            <a:r>
              <a:rPr lang="en-US" sz="3200" dirty="0"/>
              <a:t>Team reflection on the last iterative sprint.</a:t>
            </a:r>
          </a:p>
          <a:p>
            <a:pPr marL="514350" indent="-457200">
              <a:spcBef>
                <a:spcPts val="0"/>
              </a:spcBef>
              <a:spcAft>
                <a:spcPts val="600"/>
              </a:spcAft>
              <a:buClr>
                <a:srgbClr val="52CAB8"/>
              </a:buClr>
              <a:buFont typeface="Courier New" panose="02070309020205020404" pitchFamily="49" charset="0"/>
              <a:buChar char="o"/>
            </a:pPr>
            <a:r>
              <a:rPr lang="en-US" sz="3200" dirty="0"/>
              <a:t>Topics of discussion will include areas of improvement,  lessons learned, and user stories not fully addressed.</a:t>
            </a:r>
          </a:p>
          <a:p>
            <a:pPr marL="514350" indent="-457200">
              <a:spcBef>
                <a:spcPts val="0"/>
              </a:spcBef>
              <a:spcAft>
                <a:spcPts val="600"/>
              </a:spcAft>
              <a:buClr>
                <a:srgbClr val="52CAB8"/>
              </a:buClr>
              <a:buFont typeface="Courier New" panose="02070309020205020404" pitchFamily="49" charset="0"/>
              <a:buChar char="o"/>
            </a:pPr>
            <a:r>
              <a:rPr lang="en-US" sz="3200" dirty="0"/>
              <a:t>Allows for the next iteration to be adaptive.</a:t>
            </a:r>
          </a:p>
          <a:p>
            <a:pPr marL="514350" indent="-457200">
              <a:spcBef>
                <a:spcPts val="0"/>
              </a:spcBef>
              <a:spcAft>
                <a:spcPts val="600"/>
              </a:spcAft>
              <a:buClr>
                <a:srgbClr val="52CAB8"/>
              </a:buClr>
              <a:buFont typeface="Courier New" panose="02070309020205020404" pitchFamily="49" charset="0"/>
              <a:buChar char="o"/>
            </a:pPr>
            <a:r>
              <a:rPr lang="en-US" sz="3200" dirty="0"/>
              <a:t>Opportunity for better team cohesion.</a:t>
            </a:r>
          </a:p>
          <a:p>
            <a:pPr marL="514350" indent="-457200">
              <a:spcBef>
                <a:spcPts val="0"/>
              </a:spcBef>
              <a:spcAft>
                <a:spcPts val="600"/>
              </a:spcAft>
              <a:buClr>
                <a:srgbClr val="52CAB8"/>
              </a:buClr>
              <a:buFont typeface="Courier New" panose="02070309020205020404" pitchFamily="49" charset="0"/>
              <a:buChar char="o"/>
            </a:pPr>
            <a:r>
              <a:rPr lang="en-US" sz="3200" dirty="0"/>
              <a:t>Just as important as every other process.</a:t>
            </a:r>
          </a:p>
        </p:txBody>
      </p:sp>
      <p:sp>
        <p:nvSpPr>
          <p:cNvPr id="4" name="TextBox 3">
            <a:extLst>
              <a:ext uri="{FF2B5EF4-FFF2-40B4-BE49-F238E27FC236}">
                <a16:creationId xmlns:a16="http://schemas.microsoft.com/office/drawing/2014/main" id="{5343E25A-8C6B-47D2-8670-16BBD798DFA2}"/>
              </a:ext>
            </a:extLst>
          </p:cNvPr>
          <p:cNvSpPr txBox="1"/>
          <p:nvPr/>
        </p:nvSpPr>
        <p:spPr>
          <a:xfrm>
            <a:off x="9495599" y="5659360"/>
            <a:ext cx="1858201" cy="369332"/>
          </a:xfrm>
          <a:prstGeom prst="rect">
            <a:avLst/>
          </a:prstGeom>
          <a:noFill/>
        </p:spPr>
        <p:txBody>
          <a:bodyPr wrap="none" rtlCol="0">
            <a:spAutoFit/>
          </a:bodyPr>
          <a:lstStyle/>
          <a:p>
            <a:r>
              <a:rPr lang="en-US" sz="1800" dirty="0">
                <a:solidFill>
                  <a:schemeClr val="tx2">
                    <a:lumMod val="75000"/>
                  </a:schemeClr>
                </a:solidFill>
              </a:rPr>
              <a:t>Cobb, C. G., 2015.</a:t>
            </a:r>
            <a:endParaRPr lang="en-US" dirty="0">
              <a:solidFill>
                <a:schemeClr val="tx2">
                  <a:lumMod val="75000"/>
                </a:schemeClr>
              </a:solidFill>
            </a:endParaRPr>
          </a:p>
        </p:txBody>
      </p:sp>
    </p:spTree>
    <p:extLst>
      <p:ext uri="{BB962C8B-B14F-4D97-AF65-F5344CB8AC3E}">
        <p14:creationId xmlns:p14="http://schemas.microsoft.com/office/powerpoint/2010/main" val="164600758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1" name="Freeform: Shape 50">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3" name="Freeform: Shape 52">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55" name="Freeform: Shape 54">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5C7FAD64-7FCC-42D7-9420-CE8FB34465A4}"/>
              </a:ext>
            </a:extLst>
          </p:cNvPr>
          <p:cNvSpPr>
            <a:spLocks noGrp="1"/>
          </p:cNvSpPr>
          <p:nvPr>
            <p:ph type="title"/>
          </p:nvPr>
        </p:nvSpPr>
        <p:spPr>
          <a:xfrm>
            <a:off x="2771850" y="648635"/>
            <a:ext cx="4834021" cy="1314996"/>
          </a:xfrm>
        </p:spPr>
        <p:txBody>
          <a:bodyPr anchor="b">
            <a:normAutofit/>
          </a:bodyPr>
          <a:lstStyle/>
          <a:p>
            <a:pPr algn="ctr"/>
            <a:r>
              <a:rPr lang="en-US" sz="3700" dirty="0">
                <a:solidFill>
                  <a:schemeClr val="bg2">
                    <a:lumMod val="75000"/>
                  </a:schemeClr>
                </a:solidFill>
              </a:rPr>
              <a:t>Agile Use Case: Changing Requirements</a:t>
            </a:r>
          </a:p>
        </p:txBody>
      </p:sp>
      <p:sp>
        <p:nvSpPr>
          <p:cNvPr id="3" name="Content Placeholder 2">
            <a:extLst>
              <a:ext uri="{FF2B5EF4-FFF2-40B4-BE49-F238E27FC236}">
                <a16:creationId xmlns:a16="http://schemas.microsoft.com/office/drawing/2014/main" id="{AD48E7FB-7DFF-4E06-B7D5-F362C878FF80}"/>
              </a:ext>
            </a:extLst>
          </p:cNvPr>
          <p:cNvSpPr>
            <a:spLocks noGrp="1"/>
          </p:cNvSpPr>
          <p:nvPr>
            <p:ph idx="1"/>
          </p:nvPr>
        </p:nvSpPr>
        <p:spPr>
          <a:xfrm>
            <a:off x="1408097" y="2164902"/>
            <a:ext cx="6357571" cy="4044463"/>
          </a:xfrm>
        </p:spPr>
        <p:txBody>
          <a:bodyPr>
            <a:normAutofit/>
          </a:bodyPr>
          <a:lstStyle/>
          <a:p>
            <a:pPr marL="0" indent="0">
              <a:buNone/>
            </a:pPr>
            <a:r>
              <a:rPr lang="en-US" sz="2400" b="0" i="0" dirty="0">
                <a:solidFill>
                  <a:schemeClr val="bg1"/>
                </a:solidFill>
                <a:effectLst/>
                <a:latin typeface="Lato" panose="020F0502020204030203" pitchFamily="34" charset="0"/>
              </a:rPr>
              <a:t>Had a waterfall model been used in the development of SNHU Travel, the wellness and detox changes could have damaged the product’s success. Agile is an ideal methodology for implementing changes without disrupting time, scope, and budget as product requests change. Due to planning being a recurrent event instead of being done initially at the start of the SDLC.</a:t>
            </a:r>
            <a:endParaRPr lang="en-US" sz="2400" dirty="0">
              <a:solidFill>
                <a:schemeClr val="bg1"/>
              </a:solidFill>
            </a:endParaRPr>
          </a:p>
        </p:txBody>
      </p:sp>
      <p:pic>
        <p:nvPicPr>
          <p:cNvPr id="7" name="Graphic 6" descr="Newspaper with solid fill">
            <a:extLst>
              <a:ext uri="{FF2B5EF4-FFF2-40B4-BE49-F238E27FC236}">
                <a16:creationId xmlns:a16="http://schemas.microsoft.com/office/drawing/2014/main" id="{A3F6190B-CEBE-4A06-96D8-F2C96FFA9C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7235473" y="1200223"/>
            <a:ext cx="4072815" cy="4072815"/>
          </a:xfrm>
          <a:prstGeom prst="rect">
            <a:avLst/>
          </a:prstGeom>
        </p:spPr>
      </p:pic>
      <p:grpSp>
        <p:nvGrpSpPr>
          <p:cNvPr id="57"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58" name="Freeform: Shape 57">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353028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01AE0AB-ED90-4035-9D82-6A6213578B9D}"/>
              </a:ext>
            </a:extLst>
          </p:cNvPr>
          <p:cNvSpPr>
            <a:spLocks noGrp="1"/>
          </p:cNvSpPr>
          <p:nvPr>
            <p:ph type="title"/>
          </p:nvPr>
        </p:nvSpPr>
        <p:spPr>
          <a:xfrm>
            <a:off x="838200" y="669925"/>
            <a:ext cx="4508946" cy="1325563"/>
          </a:xfrm>
        </p:spPr>
        <p:txBody>
          <a:bodyPr anchor="b">
            <a:normAutofit/>
          </a:bodyPr>
          <a:lstStyle/>
          <a:p>
            <a:pPr algn="r"/>
            <a:r>
              <a:rPr lang="en-US" dirty="0">
                <a:solidFill>
                  <a:schemeClr val="bg2">
                    <a:lumMod val="75000"/>
                  </a:schemeClr>
                </a:solidFill>
              </a:rPr>
              <a:t>Considerations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5" name="Content Placeholder 2">
            <a:extLst>
              <a:ext uri="{FF2B5EF4-FFF2-40B4-BE49-F238E27FC236}">
                <a16:creationId xmlns:a16="http://schemas.microsoft.com/office/drawing/2014/main" id="{E5CEA46F-8D89-42C4-9AF8-66FF1149AF29}"/>
              </a:ext>
            </a:extLst>
          </p:cNvPr>
          <p:cNvGraphicFramePr/>
          <p:nvPr>
            <p:extLst>
              <p:ext uri="{D42A27DB-BD31-4B8C-83A1-F6EECF244321}">
                <p14:modId xmlns:p14="http://schemas.microsoft.com/office/powerpoint/2010/main" val="2339457969"/>
              </p:ext>
            </p:extLst>
          </p:nvPr>
        </p:nvGraphicFramePr>
        <p:xfrm>
          <a:off x="6383819" y="2110369"/>
          <a:ext cx="5336124" cy="3526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2" name="Content Placeholder 2">
            <a:extLst>
              <a:ext uri="{FF2B5EF4-FFF2-40B4-BE49-F238E27FC236}">
                <a16:creationId xmlns:a16="http://schemas.microsoft.com/office/drawing/2014/main" id="{58BEAD3D-1FF7-4630-9F1D-08EBEA9E3322}"/>
              </a:ext>
            </a:extLst>
          </p:cNvPr>
          <p:cNvGraphicFramePr/>
          <p:nvPr>
            <p:extLst>
              <p:ext uri="{D42A27DB-BD31-4B8C-83A1-F6EECF244321}">
                <p14:modId xmlns:p14="http://schemas.microsoft.com/office/powerpoint/2010/main" val="634958175"/>
              </p:ext>
            </p:extLst>
          </p:nvPr>
        </p:nvGraphicFramePr>
        <p:xfrm>
          <a:off x="701844" y="2110369"/>
          <a:ext cx="5336124" cy="35261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TextBox 17">
            <a:extLst>
              <a:ext uri="{FF2B5EF4-FFF2-40B4-BE49-F238E27FC236}">
                <a16:creationId xmlns:a16="http://schemas.microsoft.com/office/drawing/2014/main" id="{E2737E16-E6D4-4E22-9854-520B0B6007CB}"/>
              </a:ext>
            </a:extLst>
          </p:cNvPr>
          <p:cNvSpPr txBox="1"/>
          <p:nvPr/>
        </p:nvSpPr>
        <p:spPr>
          <a:xfrm>
            <a:off x="8975324" y="6163773"/>
            <a:ext cx="2193549" cy="369332"/>
          </a:xfrm>
          <a:prstGeom prst="rect">
            <a:avLst/>
          </a:prstGeom>
          <a:noFill/>
        </p:spPr>
        <p:txBody>
          <a:bodyPr wrap="none" rtlCol="0">
            <a:spAutoFit/>
          </a:bodyPr>
          <a:lstStyle/>
          <a:p>
            <a:r>
              <a:rPr lang="en-US" sz="1800" spc="15" dirty="0">
                <a:solidFill>
                  <a:schemeClr val="bg2">
                    <a:lumMod val="75000"/>
                  </a:schemeClr>
                </a:solidFill>
                <a:effectLst/>
                <a:latin typeface="Lato" panose="020F0502020204030203" pitchFamily="34" charset="0"/>
                <a:ea typeface="DengXian" panose="02010600030101010101" pitchFamily="2" charset="-122"/>
                <a:cs typeface="Arial" panose="020B0604020202020204" pitchFamily="34" charset="0"/>
              </a:rPr>
              <a:t>Tutorials Point, </a:t>
            </a:r>
            <a:r>
              <a:rPr lang="en-US" sz="1800" spc="15" dirty="0" err="1">
                <a:solidFill>
                  <a:schemeClr val="bg2">
                    <a:lumMod val="75000"/>
                  </a:schemeClr>
                </a:solidFill>
                <a:effectLst/>
                <a:latin typeface="Lato" panose="020F0502020204030203" pitchFamily="34" charset="0"/>
                <a:ea typeface="DengXian" panose="02010600030101010101" pitchFamily="2" charset="-122"/>
                <a:cs typeface="Arial" panose="020B0604020202020204" pitchFamily="34" charset="0"/>
              </a:rPr>
              <a:t>n.d</a:t>
            </a:r>
            <a:r>
              <a:rPr lang="en-US" sz="1800" spc="15" dirty="0">
                <a:solidFill>
                  <a:schemeClr val="bg1"/>
                </a:solidFill>
                <a:effectLst/>
                <a:latin typeface="Lato" panose="020F0502020204030203" pitchFamily="34" charset="0"/>
                <a:ea typeface="DengXian" panose="02010600030101010101" pitchFamily="2" charset="-122"/>
                <a:cs typeface="Arial" panose="020B0604020202020204" pitchFamily="34" charset="0"/>
              </a:rPr>
              <a:t> </a:t>
            </a:r>
            <a:endParaRPr lang="en-US" dirty="0"/>
          </a:p>
        </p:txBody>
      </p:sp>
    </p:spTree>
    <p:extLst>
      <p:ext uri="{BB962C8B-B14F-4D97-AF65-F5344CB8AC3E}">
        <p14:creationId xmlns:p14="http://schemas.microsoft.com/office/powerpoint/2010/main" val="404402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E9EC9DE-5A91-4329-A360-18D623CD4F30}"/>
              </a:ext>
            </a:extLst>
          </p:cNvPr>
          <p:cNvSpPr>
            <a:spLocks noGrp="1"/>
          </p:cNvSpPr>
          <p:nvPr>
            <p:ph type="title"/>
          </p:nvPr>
        </p:nvSpPr>
        <p:spPr>
          <a:xfrm>
            <a:off x="630936" y="630936"/>
            <a:ext cx="4989918" cy="754610"/>
          </a:xfrm>
          <a:noFill/>
        </p:spPr>
        <p:txBody>
          <a:bodyPr anchor="ctr">
            <a:normAutofit/>
          </a:bodyPr>
          <a:lstStyle/>
          <a:p>
            <a:r>
              <a:rPr lang="en-US" sz="4800" dirty="0">
                <a:solidFill>
                  <a:schemeClr val="bg1"/>
                </a:solidFill>
              </a:rPr>
              <a:t>References</a:t>
            </a: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7EE8B4-D4E8-4A4D-91A7-91AB6AF38ECE}"/>
              </a:ext>
            </a:extLst>
          </p:cNvPr>
          <p:cNvSpPr>
            <a:spLocks noGrp="1"/>
          </p:cNvSpPr>
          <p:nvPr>
            <p:ph idx="1"/>
          </p:nvPr>
        </p:nvSpPr>
        <p:spPr>
          <a:xfrm>
            <a:off x="714301" y="1385546"/>
            <a:ext cx="10934773" cy="4724062"/>
          </a:xfrm>
          <a:noFill/>
        </p:spPr>
        <p:txBody>
          <a:bodyPr anchor="ctr">
            <a:normAutofit fontScale="92500" lnSpcReduction="10000"/>
          </a:bodyPr>
          <a:lstStyle/>
          <a:p>
            <a:pPr marL="0" indent="0">
              <a:lnSpc>
                <a:spcPct val="200000"/>
              </a:lnSpc>
              <a:spcBef>
                <a:spcPts val="0"/>
              </a:spcBef>
              <a:buNone/>
            </a:pPr>
            <a:r>
              <a:rPr lang="en-US" sz="2000" spc="15" dirty="0">
                <a:solidFill>
                  <a:schemeClr val="bg1"/>
                </a:solidFill>
                <a:effectLst/>
                <a:latin typeface="Lato" panose="020F0502020204030203" pitchFamily="34" charset="0"/>
                <a:ea typeface="Times New Roman" panose="02020603050405020304" pitchFamily="18" charset="0"/>
              </a:rPr>
              <a:t>Cobb, C. G. (2015). </a:t>
            </a:r>
            <a:r>
              <a:rPr lang="en-US" sz="2000" i="1" spc="15" dirty="0">
                <a:solidFill>
                  <a:schemeClr val="bg1"/>
                </a:solidFill>
                <a:effectLst/>
                <a:latin typeface="Lato" panose="020F0502020204030203" pitchFamily="34" charset="0"/>
                <a:ea typeface="Times New Roman" panose="02020603050405020304" pitchFamily="18" charset="0"/>
              </a:rPr>
              <a:t>The Project Manager’s Guide to Mastering Agile: Principles and Practices for an</a:t>
            </a:r>
          </a:p>
          <a:p>
            <a:pPr marL="0" indent="0">
              <a:lnSpc>
                <a:spcPct val="200000"/>
              </a:lnSpc>
              <a:spcBef>
                <a:spcPts val="0"/>
              </a:spcBef>
              <a:buNone/>
            </a:pPr>
            <a:r>
              <a:rPr lang="en-US" sz="2000" i="1" spc="15" dirty="0">
                <a:solidFill>
                  <a:schemeClr val="bg1"/>
                </a:solidFill>
                <a:effectLst/>
                <a:latin typeface="Lato" panose="020F0502020204030203" pitchFamily="34" charset="0"/>
                <a:ea typeface="Times New Roman" panose="02020603050405020304" pitchFamily="18" charset="0"/>
              </a:rPr>
              <a:t> 	Adaptive Approach</a:t>
            </a:r>
            <a:r>
              <a:rPr lang="en-US" sz="2000" spc="15" dirty="0">
                <a:solidFill>
                  <a:schemeClr val="bg1"/>
                </a:solidFill>
                <a:effectLst/>
                <a:latin typeface="Lato" panose="020F0502020204030203" pitchFamily="34" charset="0"/>
                <a:ea typeface="Times New Roman" panose="02020603050405020304" pitchFamily="18" charset="0"/>
              </a:rPr>
              <a:t> (1st ed.). Wiley.</a:t>
            </a:r>
          </a:p>
          <a:p>
            <a:pPr marL="0" indent="0">
              <a:lnSpc>
                <a:spcPct val="200000"/>
              </a:lnSpc>
              <a:spcBef>
                <a:spcPts val="0"/>
              </a:spcBef>
              <a:buNone/>
            </a:pPr>
            <a:r>
              <a:rPr lang="en-US" sz="2000" dirty="0" err="1">
                <a:solidFill>
                  <a:schemeClr val="bg1"/>
                </a:solidFill>
                <a:effectLst/>
                <a:latin typeface="Times New Roman" panose="02020603050405020304" pitchFamily="18" charset="0"/>
                <a:ea typeface="Times New Roman" panose="02020603050405020304" pitchFamily="18" charset="0"/>
              </a:rPr>
              <a:t>Ghahrai</a:t>
            </a:r>
            <a:r>
              <a:rPr lang="en-US" sz="2000" dirty="0">
                <a:solidFill>
                  <a:schemeClr val="bg1"/>
                </a:solidFill>
                <a:effectLst/>
                <a:latin typeface="Times New Roman" panose="02020603050405020304" pitchFamily="18" charset="0"/>
                <a:ea typeface="Times New Roman" panose="02020603050405020304" pitchFamily="18" charset="0"/>
              </a:rPr>
              <a:t>, A. (2017, January 6). Agile Testing Mindset and the Role of the Agile Tester. </a:t>
            </a:r>
            <a:r>
              <a:rPr lang="en-US" sz="2000" dirty="0" err="1">
                <a:solidFill>
                  <a:schemeClr val="bg1"/>
                </a:solidFill>
                <a:effectLst/>
                <a:latin typeface="Times New Roman" panose="02020603050405020304" pitchFamily="18" charset="0"/>
                <a:ea typeface="Times New Roman" panose="02020603050405020304" pitchFamily="18" charset="0"/>
              </a:rPr>
              <a:t>DevQA</a:t>
            </a:r>
            <a:r>
              <a:rPr lang="en-US" sz="2000" dirty="0">
                <a:solidFill>
                  <a:schemeClr val="bg1"/>
                </a:solidFill>
                <a:effectLst/>
                <a:latin typeface="Times New Roman" panose="02020603050405020304" pitchFamily="18" charset="0"/>
                <a:ea typeface="Times New Roman" panose="02020603050405020304" pitchFamily="18" charset="0"/>
              </a:rPr>
              <a:t>. 	https://devqa.io/agile-testing-mindset-tester-role-agile-team/</a:t>
            </a:r>
          </a:p>
          <a:p>
            <a:pPr marL="0" indent="0">
              <a:lnSpc>
                <a:spcPct val="200000"/>
              </a:lnSpc>
              <a:spcBef>
                <a:spcPts val="0"/>
              </a:spcBef>
              <a:buNone/>
            </a:pPr>
            <a:r>
              <a:rPr lang="en-US" sz="2000" dirty="0" err="1">
                <a:solidFill>
                  <a:schemeClr val="bg1"/>
                </a:solidFill>
                <a:effectLst/>
                <a:latin typeface="Times New Roman" panose="02020603050405020304" pitchFamily="18" charset="0"/>
              </a:rPr>
              <a:t>Schwaber</a:t>
            </a:r>
            <a:r>
              <a:rPr lang="en-US" sz="2000" dirty="0">
                <a:solidFill>
                  <a:schemeClr val="bg1"/>
                </a:solidFill>
                <a:effectLst/>
                <a:latin typeface="Times New Roman" panose="02020603050405020304" pitchFamily="18" charset="0"/>
              </a:rPr>
              <a:t>, K. &amp; Sutherland, J. (2020, November). </a:t>
            </a:r>
            <a:r>
              <a:rPr lang="en-US" sz="2000" i="1" dirty="0">
                <a:solidFill>
                  <a:schemeClr val="bg1"/>
                </a:solidFill>
                <a:effectLst/>
                <a:latin typeface="Times New Roman" panose="02020603050405020304" pitchFamily="18" charset="0"/>
              </a:rPr>
              <a:t>The Scrum Guide</a:t>
            </a:r>
            <a:r>
              <a:rPr lang="en-US" sz="2000" i="1" dirty="0">
                <a:solidFill>
                  <a:schemeClr val="bg1"/>
                </a:solidFill>
                <a:latin typeface="Times New Roman" panose="02020603050405020304" pitchFamily="18" charset="0"/>
              </a:rPr>
              <a:t>: the definitive rules of the game. 	</a:t>
            </a:r>
            <a:r>
              <a:rPr lang="en-US" sz="2000" dirty="0">
                <a:solidFill>
                  <a:schemeClr val="bg1"/>
                </a:solidFill>
                <a:latin typeface="Times New Roman" panose="02020603050405020304" pitchFamily="18" charset="0"/>
              </a:rPr>
              <a:t>Scrum.org and </a:t>
            </a:r>
            <a:r>
              <a:rPr lang="en-US" sz="2000" dirty="0" err="1">
                <a:solidFill>
                  <a:schemeClr val="bg1"/>
                </a:solidFill>
                <a:latin typeface="Times New Roman" panose="02020603050405020304" pitchFamily="18" charset="0"/>
              </a:rPr>
              <a:t>ScrumInc</a:t>
            </a:r>
            <a:r>
              <a:rPr lang="en-US" sz="2000" dirty="0">
                <a:solidFill>
                  <a:schemeClr val="bg1"/>
                </a:solidFill>
                <a:latin typeface="Times New Roman" panose="02020603050405020304" pitchFamily="18" charset="0"/>
              </a:rPr>
              <a:t>.</a:t>
            </a:r>
            <a:endParaRPr lang="en-US" sz="2000" spc="15" dirty="0">
              <a:solidFill>
                <a:schemeClr val="bg1"/>
              </a:solidFill>
              <a:effectLst/>
              <a:latin typeface="Lato" panose="020F0502020204030203" pitchFamily="34" charset="0"/>
              <a:ea typeface="DengXian" panose="02010600030101010101" pitchFamily="2" charset="-122"/>
              <a:cs typeface="Arial" panose="020B0604020202020204" pitchFamily="34" charset="0"/>
            </a:endParaRPr>
          </a:p>
          <a:p>
            <a:pPr marL="0" indent="0">
              <a:lnSpc>
                <a:spcPct val="200000"/>
              </a:lnSpc>
              <a:spcBef>
                <a:spcPts val="0"/>
              </a:spcBef>
              <a:buNone/>
            </a:pPr>
            <a:r>
              <a:rPr lang="en-US" sz="2000" spc="15" dirty="0">
                <a:solidFill>
                  <a:schemeClr val="bg1"/>
                </a:solidFill>
                <a:effectLst/>
                <a:latin typeface="Lato" panose="020F0502020204030203" pitchFamily="34" charset="0"/>
                <a:ea typeface="DengXian" panose="02010600030101010101" pitchFamily="2" charset="-122"/>
                <a:cs typeface="Arial" panose="020B0604020202020204" pitchFamily="34" charset="0"/>
              </a:rPr>
              <a:t>Tutorials Point. (n.d.). </a:t>
            </a:r>
            <a:r>
              <a:rPr lang="en-US" sz="2000" i="1" spc="15" dirty="0">
                <a:solidFill>
                  <a:schemeClr val="bg1"/>
                </a:solidFill>
                <a:effectLst/>
                <a:latin typeface="Lato" panose="020F0502020204030203" pitchFamily="34" charset="0"/>
                <a:ea typeface="DengXian" panose="02010600030101010101" pitchFamily="2" charset="-122"/>
                <a:cs typeface="Arial" panose="020B0604020202020204" pitchFamily="34" charset="0"/>
              </a:rPr>
              <a:t>SDLC - Waterfall Model</a:t>
            </a:r>
            <a:r>
              <a:rPr lang="en-US" sz="2000" spc="15" dirty="0">
                <a:solidFill>
                  <a:schemeClr val="bg1"/>
                </a:solidFill>
                <a:effectLst/>
                <a:latin typeface="Lato" panose="020F0502020204030203" pitchFamily="34" charset="0"/>
                <a:ea typeface="DengXian" panose="02010600030101010101" pitchFamily="2" charset="-122"/>
                <a:cs typeface="Arial" panose="020B0604020202020204" pitchFamily="34" charset="0"/>
              </a:rPr>
              <a:t>. Retrieved September 2, 2021, 	from </a:t>
            </a:r>
            <a:r>
              <a:rPr lang="en-US" sz="2000" u="none" strike="noStrike" spc="15" dirty="0">
                <a:solidFill>
                  <a:schemeClr val="bg1"/>
                </a:solidFill>
                <a:effectLst/>
                <a:latin typeface="Lato" panose="020F0502020204030203" pitchFamily="34" charset="0"/>
                <a:ea typeface="DengXian" panose="02010600030101010101" pitchFamily="2" charset="-122"/>
                <a:cs typeface="Arial" panose="020B0604020202020204" pitchFamily="34" charset="0"/>
                <a:hlinkClick r:id="rId3"/>
              </a:rPr>
              <a:t>https://www.tutorialspoint.com/sdlc/sdlc_waterfall_model.htm</a:t>
            </a:r>
            <a:endParaRPr lang="en-US" sz="2000" dirty="0">
              <a:solidFill>
                <a:schemeClr val="bg1"/>
              </a:solidFill>
              <a:effectLst/>
              <a:latin typeface="Calibri" panose="020F0502020204030204" pitchFamily="34" charset="0"/>
              <a:ea typeface="DengXian" panose="02010600030101010101" pitchFamily="2" charset="-122"/>
              <a:cs typeface="Arial" panose="020B0604020202020204" pitchFamily="34" charset="0"/>
            </a:endParaRPr>
          </a:p>
          <a:p>
            <a:pPr marL="0" indent="0">
              <a:buNone/>
            </a:pPr>
            <a:endParaRPr lang="en-US" sz="1800" dirty="0">
              <a:solidFill>
                <a:schemeClr val="bg1"/>
              </a:solidFill>
            </a:endParaRPr>
          </a:p>
        </p:txBody>
      </p:sp>
    </p:spTree>
    <p:extLst>
      <p:ext uri="{BB962C8B-B14F-4D97-AF65-F5344CB8AC3E}">
        <p14:creationId xmlns:p14="http://schemas.microsoft.com/office/powerpoint/2010/main" val="10064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1">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23" name="Straight Connector 22">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9" name="Oval 28">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9" name="Straight Connector 38">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7" name="Straight Connector 46">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B8BF32F-0BE3-425D-BECE-D0D8EE0154B9}"/>
              </a:ext>
            </a:extLst>
          </p:cNvPr>
          <p:cNvSpPr>
            <a:spLocks noGrp="1"/>
          </p:cNvSpPr>
          <p:nvPr>
            <p:ph type="title"/>
          </p:nvPr>
        </p:nvSpPr>
        <p:spPr>
          <a:xfrm>
            <a:off x="536448" y="495992"/>
            <a:ext cx="4289628" cy="5638831"/>
          </a:xfrm>
          <a:noFill/>
        </p:spPr>
        <p:txBody>
          <a:bodyPr vert="horz" lIns="91440" tIns="45720" rIns="91440" bIns="45720" rtlCol="0" anchor="ctr">
            <a:normAutofit/>
          </a:bodyPr>
          <a:lstStyle/>
          <a:p>
            <a:r>
              <a:rPr lang="en-US" sz="3600" kern="1200" dirty="0">
                <a:solidFill>
                  <a:schemeClr val="tx1">
                    <a:lumMod val="75000"/>
                  </a:schemeClr>
                </a:solidFill>
                <a:latin typeface="+mj-lt"/>
                <a:ea typeface="+mj-ea"/>
                <a:cs typeface="+mj-cs"/>
              </a:rPr>
              <a:t>Roles of an agile team &amp; their importance. </a:t>
            </a:r>
          </a:p>
        </p:txBody>
      </p:sp>
      <p:graphicFrame>
        <p:nvGraphicFramePr>
          <p:cNvPr id="14" name="Content Placeholder 2">
            <a:extLst>
              <a:ext uri="{FF2B5EF4-FFF2-40B4-BE49-F238E27FC236}">
                <a16:creationId xmlns:a16="http://schemas.microsoft.com/office/drawing/2014/main" id="{5D2AC5B3-A814-4333-9F52-E043C2066C04}"/>
              </a:ext>
            </a:extLst>
          </p:cNvPr>
          <p:cNvGraphicFramePr/>
          <p:nvPr>
            <p:extLst>
              <p:ext uri="{D42A27DB-BD31-4B8C-83A1-F6EECF244321}">
                <p14:modId xmlns:p14="http://schemas.microsoft.com/office/powerpoint/2010/main" val="468651155"/>
              </p:ext>
            </p:extLst>
          </p:nvPr>
        </p:nvGraphicFramePr>
        <p:xfrm>
          <a:off x="4915947" y="495993"/>
          <a:ext cx="6253722" cy="5851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76245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5" name="Straight Connector 14">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1" name="Oval 20">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5E8EBAE-5D8E-41D2-9374-838D21A7889C}"/>
              </a:ext>
            </a:extLst>
          </p:cNvPr>
          <p:cNvSpPr>
            <a:spLocks noGrp="1"/>
          </p:cNvSpPr>
          <p:nvPr>
            <p:ph type="title"/>
          </p:nvPr>
        </p:nvSpPr>
        <p:spPr>
          <a:xfrm>
            <a:off x="705843" y="612640"/>
            <a:ext cx="4195140" cy="896564"/>
          </a:xfrm>
          <a:noFill/>
        </p:spPr>
        <p:txBody>
          <a:bodyPr anchor="ctr">
            <a:normAutofit/>
          </a:bodyPr>
          <a:lstStyle/>
          <a:p>
            <a:pPr algn="just"/>
            <a:r>
              <a:rPr lang="en-US" sz="4800" dirty="0">
                <a:solidFill>
                  <a:schemeClr val="tx2">
                    <a:lumMod val="75000"/>
                  </a:schemeClr>
                </a:solidFill>
              </a:rPr>
              <a:t>Developer</a:t>
            </a:r>
          </a:p>
        </p:txBody>
      </p:sp>
      <p:graphicFrame>
        <p:nvGraphicFramePr>
          <p:cNvPr id="5" name="Content Placeholder 2">
            <a:extLst>
              <a:ext uri="{FF2B5EF4-FFF2-40B4-BE49-F238E27FC236}">
                <a16:creationId xmlns:a16="http://schemas.microsoft.com/office/drawing/2014/main" id="{787832DA-B6FC-4C84-80A9-F487DBFF00BB}"/>
              </a:ext>
            </a:extLst>
          </p:cNvPr>
          <p:cNvGraphicFramePr>
            <a:graphicFrameLocks noGrp="1"/>
          </p:cNvGraphicFramePr>
          <p:nvPr>
            <p:ph idx="1"/>
            <p:extLst>
              <p:ext uri="{D42A27DB-BD31-4B8C-83A1-F6EECF244321}">
                <p14:modId xmlns:p14="http://schemas.microsoft.com/office/powerpoint/2010/main" val="2941883550"/>
              </p:ext>
            </p:extLst>
          </p:nvPr>
        </p:nvGraphicFramePr>
        <p:xfrm>
          <a:off x="284109" y="1674797"/>
          <a:ext cx="7981002" cy="48019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5" name="Content Placeholder 2">
            <a:extLst>
              <a:ext uri="{FF2B5EF4-FFF2-40B4-BE49-F238E27FC236}">
                <a16:creationId xmlns:a16="http://schemas.microsoft.com/office/drawing/2014/main" id="{1D731F35-C4F2-48E4-901B-DA9A90001AED}"/>
              </a:ext>
            </a:extLst>
          </p:cNvPr>
          <p:cNvGraphicFramePr>
            <a:graphicFrameLocks/>
          </p:cNvGraphicFramePr>
          <p:nvPr>
            <p:extLst>
              <p:ext uri="{D42A27DB-BD31-4B8C-83A1-F6EECF244321}">
                <p14:modId xmlns:p14="http://schemas.microsoft.com/office/powerpoint/2010/main" val="2949743267"/>
              </p:ext>
            </p:extLst>
          </p:nvPr>
        </p:nvGraphicFramePr>
        <p:xfrm>
          <a:off x="8493162" y="480515"/>
          <a:ext cx="3002552" cy="60355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7" name="TextBox 36">
            <a:extLst>
              <a:ext uri="{FF2B5EF4-FFF2-40B4-BE49-F238E27FC236}">
                <a16:creationId xmlns:a16="http://schemas.microsoft.com/office/drawing/2014/main" id="{D030AD86-DF11-4F25-B225-5E4C9024FFA9}"/>
              </a:ext>
            </a:extLst>
          </p:cNvPr>
          <p:cNvSpPr txBox="1"/>
          <p:nvPr/>
        </p:nvSpPr>
        <p:spPr>
          <a:xfrm>
            <a:off x="4849260" y="6088038"/>
            <a:ext cx="3926396" cy="369332"/>
          </a:xfrm>
          <a:prstGeom prst="rect">
            <a:avLst/>
          </a:prstGeom>
          <a:noFill/>
        </p:spPr>
        <p:txBody>
          <a:bodyPr wrap="none" rtlCol="0">
            <a:spAutoFit/>
          </a:bodyPr>
          <a:lstStyle/>
          <a:p>
            <a:r>
              <a:rPr lang="de-DE" sz="1800" spc="15" dirty="0" err="1">
                <a:solidFill>
                  <a:schemeClr val="tx1">
                    <a:lumMod val="75000"/>
                  </a:schemeClr>
                </a:solidFill>
                <a:effectLst/>
                <a:latin typeface="Lato" panose="020F0502020204030203" pitchFamily="34" charset="0"/>
                <a:ea typeface="Times New Roman" panose="02020603050405020304" pitchFamily="18" charset="0"/>
              </a:rPr>
              <a:t>Schwaber</a:t>
            </a:r>
            <a:r>
              <a:rPr lang="de-DE" sz="1800" spc="15" dirty="0">
                <a:solidFill>
                  <a:schemeClr val="tx1">
                    <a:lumMod val="75000"/>
                  </a:schemeClr>
                </a:solidFill>
                <a:effectLst/>
                <a:latin typeface="Lato" panose="020F0502020204030203" pitchFamily="34" charset="0"/>
                <a:ea typeface="Times New Roman" panose="02020603050405020304" pitchFamily="18" charset="0"/>
              </a:rPr>
              <a:t>, K. &amp; Sutherland, J, 2020</a:t>
            </a:r>
            <a:endParaRPr lang="en-US" dirty="0">
              <a:solidFill>
                <a:schemeClr val="tx1">
                  <a:lumMod val="75000"/>
                </a:schemeClr>
              </a:solidFill>
            </a:endParaRPr>
          </a:p>
        </p:txBody>
      </p:sp>
    </p:spTree>
    <p:extLst>
      <p:ext uri="{BB962C8B-B14F-4D97-AF65-F5344CB8AC3E}">
        <p14:creationId xmlns:p14="http://schemas.microsoft.com/office/powerpoint/2010/main" val="65370909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5" name="Straight Connector 14">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1" name="Oval 20">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5E8EBAE-5D8E-41D2-9374-838D21A7889C}"/>
              </a:ext>
            </a:extLst>
          </p:cNvPr>
          <p:cNvSpPr>
            <a:spLocks noGrp="1"/>
          </p:cNvSpPr>
          <p:nvPr>
            <p:ph type="title"/>
          </p:nvPr>
        </p:nvSpPr>
        <p:spPr>
          <a:xfrm>
            <a:off x="705843" y="612640"/>
            <a:ext cx="4195140" cy="896564"/>
          </a:xfrm>
          <a:noFill/>
        </p:spPr>
        <p:txBody>
          <a:bodyPr anchor="ctr">
            <a:normAutofit/>
          </a:bodyPr>
          <a:lstStyle/>
          <a:p>
            <a:pPr algn="just"/>
            <a:r>
              <a:rPr lang="en-US" sz="4800" dirty="0">
                <a:solidFill>
                  <a:schemeClr val="tx2">
                    <a:lumMod val="75000"/>
                  </a:schemeClr>
                </a:solidFill>
              </a:rPr>
              <a:t>Product Owner</a:t>
            </a:r>
          </a:p>
        </p:txBody>
      </p:sp>
      <p:graphicFrame>
        <p:nvGraphicFramePr>
          <p:cNvPr id="5" name="Content Placeholder 2">
            <a:extLst>
              <a:ext uri="{FF2B5EF4-FFF2-40B4-BE49-F238E27FC236}">
                <a16:creationId xmlns:a16="http://schemas.microsoft.com/office/drawing/2014/main" id="{787832DA-B6FC-4C84-80A9-F487DBFF00BB}"/>
              </a:ext>
            </a:extLst>
          </p:cNvPr>
          <p:cNvGraphicFramePr>
            <a:graphicFrameLocks noGrp="1"/>
          </p:cNvGraphicFramePr>
          <p:nvPr>
            <p:ph idx="1"/>
            <p:extLst>
              <p:ext uri="{D42A27DB-BD31-4B8C-83A1-F6EECF244321}">
                <p14:modId xmlns:p14="http://schemas.microsoft.com/office/powerpoint/2010/main" val="2475509638"/>
              </p:ext>
            </p:extLst>
          </p:nvPr>
        </p:nvGraphicFramePr>
        <p:xfrm>
          <a:off x="284109" y="1674797"/>
          <a:ext cx="7981002" cy="48019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5" name="Content Placeholder 2">
            <a:extLst>
              <a:ext uri="{FF2B5EF4-FFF2-40B4-BE49-F238E27FC236}">
                <a16:creationId xmlns:a16="http://schemas.microsoft.com/office/drawing/2014/main" id="{1D731F35-C4F2-48E4-901B-DA9A90001AED}"/>
              </a:ext>
            </a:extLst>
          </p:cNvPr>
          <p:cNvGraphicFramePr>
            <a:graphicFrameLocks/>
          </p:cNvGraphicFramePr>
          <p:nvPr>
            <p:extLst>
              <p:ext uri="{D42A27DB-BD31-4B8C-83A1-F6EECF244321}">
                <p14:modId xmlns:p14="http://schemas.microsoft.com/office/powerpoint/2010/main" val="2573311541"/>
              </p:ext>
            </p:extLst>
          </p:nvPr>
        </p:nvGraphicFramePr>
        <p:xfrm>
          <a:off x="8477439" y="635157"/>
          <a:ext cx="3239580" cy="578834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3" name="TextBox 42">
            <a:extLst>
              <a:ext uri="{FF2B5EF4-FFF2-40B4-BE49-F238E27FC236}">
                <a16:creationId xmlns:a16="http://schemas.microsoft.com/office/drawing/2014/main" id="{71391217-24A2-47D1-B977-D882243C707B}"/>
              </a:ext>
            </a:extLst>
          </p:cNvPr>
          <p:cNvSpPr txBox="1"/>
          <p:nvPr/>
        </p:nvSpPr>
        <p:spPr>
          <a:xfrm>
            <a:off x="4545961" y="6075252"/>
            <a:ext cx="3926396" cy="369332"/>
          </a:xfrm>
          <a:prstGeom prst="rect">
            <a:avLst/>
          </a:prstGeom>
          <a:noFill/>
        </p:spPr>
        <p:txBody>
          <a:bodyPr wrap="none" rtlCol="0">
            <a:spAutoFit/>
          </a:bodyPr>
          <a:lstStyle/>
          <a:p>
            <a:r>
              <a:rPr lang="de-DE" sz="1800" spc="15" dirty="0" err="1">
                <a:solidFill>
                  <a:schemeClr val="tx1">
                    <a:lumMod val="75000"/>
                  </a:schemeClr>
                </a:solidFill>
                <a:effectLst/>
                <a:latin typeface="Lato" panose="020F0502020204030203" pitchFamily="34" charset="0"/>
                <a:ea typeface="Times New Roman" panose="02020603050405020304" pitchFamily="18" charset="0"/>
              </a:rPr>
              <a:t>Schwaber</a:t>
            </a:r>
            <a:r>
              <a:rPr lang="de-DE" sz="1800" spc="15" dirty="0">
                <a:solidFill>
                  <a:schemeClr val="tx1">
                    <a:lumMod val="75000"/>
                  </a:schemeClr>
                </a:solidFill>
                <a:effectLst/>
                <a:latin typeface="Lato" panose="020F0502020204030203" pitchFamily="34" charset="0"/>
                <a:ea typeface="Times New Roman" panose="02020603050405020304" pitchFamily="18" charset="0"/>
              </a:rPr>
              <a:t>, K. &amp; Sutherland, J, 2020</a:t>
            </a:r>
            <a:endParaRPr lang="en-US" dirty="0">
              <a:solidFill>
                <a:schemeClr val="tx1">
                  <a:lumMod val="75000"/>
                </a:schemeClr>
              </a:solidFill>
            </a:endParaRPr>
          </a:p>
        </p:txBody>
      </p:sp>
    </p:spTree>
    <p:extLst>
      <p:ext uri="{BB962C8B-B14F-4D97-AF65-F5344CB8AC3E}">
        <p14:creationId xmlns:p14="http://schemas.microsoft.com/office/powerpoint/2010/main" val="379603438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5" name="Straight Connector 14">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1" name="Oval 20">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5E8EBAE-5D8E-41D2-9374-838D21A7889C}"/>
              </a:ext>
            </a:extLst>
          </p:cNvPr>
          <p:cNvSpPr>
            <a:spLocks noGrp="1"/>
          </p:cNvSpPr>
          <p:nvPr>
            <p:ph type="title"/>
          </p:nvPr>
        </p:nvSpPr>
        <p:spPr>
          <a:xfrm>
            <a:off x="705843" y="612640"/>
            <a:ext cx="4195140" cy="896564"/>
          </a:xfrm>
          <a:noFill/>
        </p:spPr>
        <p:txBody>
          <a:bodyPr anchor="ctr">
            <a:normAutofit/>
          </a:bodyPr>
          <a:lstStyle/>
          <a:p>
            <a:pPr algn="just"/>
            <a:r>
              <a:rPr lang="en-US" sz="4800" dirty="0">
                <a:solidFill>
                  <a:schemeClr val="tx2">
                    <a:lumMod val="75000"/>
                  </a:schemeClr>
                </a:solidFill>
              </a:rPr>
              <a:t>Scrum Master</a:t>
            </a:r>
          </a:p>
        </p:txBody>
      </p:sp>
      <p:graphicFrame>
        <p:nvGraphicFramePr>
          <p:cNvPr id="5" name="Content Placeholder 2">
            <a:extLst>
              <a:ext uri="{FF2B5EF4-FFF2-40B4-BE49-F238E27FC236}">
                <a16:creationId xmlns:a16="http://schemas.microsoft.com/office/drawing/2014/main" id="{787832DA-B6FC-4C84-80A9-F487DBFF00BB}"/>
              </a:ext>
            </a:extLst>
          </p:cNvPr>
          <p:cNvGraphicFramePr>
            <a:graphicFrameLocks noGrp="1"/>
          </p:cNvGraphicFramePr>
          <p:nvPr>
            <p:ph idx="1"/>
            <p:extLst>
              <p:ext uri="{D42A27DB-BD31-4B8C-83A1-F6EECF244321}">
                <p14:modId xmlns:p14="http://schemas.microsoft.com/office/powerpoint/2010/main" val="1406087871"/>
              </p:ext>
            </p:extLst>
          </p:nvPr>
        </p:nvGraphicFramePr>
        <p:xfrm>
          <a:off x="284109" y="1674797"/>
          <a:ext cx="7981002" cy="48019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5" name="Content Placeholder 2">
            <a:extLst>
              <a:ext uri="{FF2B5EF4-FFF2-40B4-BE49-F238E27FC236}">
                <a16:creationId xmlns:a16="http://schemas.microsoft.com/office/drawing/2014/main" id="{1D731F35-C4F2-48E4-901B-DA9A90001AED}"/>
              </a:ext>
            </a:extLst>
          </p:cNvPr>
          <p:cNvGraphicFramePr>
            <a:graphicFrameLocks/>
          </p:cNvGraphicFramePr>
          <p:nvPr>
            <p:extLst>
              <p:ext uri="{D42A27DB-BD31-4B8C-83A1-F6EECF244321}">
                <p14:modId xmlns:p14="http://schemas.microsoft.com/office/powerpoint/2010/main" val="1910721640"/>
              </p:ext>
            </p:extLst>
          </p:nvPr>
        </p:nvGraphicFramePr>
        <p:xfrm>
          <a:off x="8603684" y="500580"/>
          <a:ext cx="3070492" cy="599140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TextBox 3">
            <a:extLst>
              <a:ext uri="{FF2B5EF4-FFF2-40B4-BE49-F238E27FC236}">
                <a16:creationId xmlns:a16="http://schemas.microsoft.com/office/drawing/2014/main" id="{94D48278-8195-4DA5-8F17-CC90A26C3BD7}"/>
              </a:ext>
            </a:extLst>
          </p:cNvPr>
          <p:cNvSpPr txBox="1"/>
          <p:nvPr/>
        </p:nvSpPr>
        <p:spPr>
          <a:xfrm>
            <a:off x="4715931" y="6100913"/>
            <a:ext cx="3926396" cy="369332"/>
          </a:xfrm>
          <a:prstGeom prst="rect">
            <a:avLst/>
          </a:prstGeom>
          <a:noFill/>
        </p:spPr>
        <p:txBody>
          <a:bodyPr wrap="none" rtlCol="0">
            <a:spAutoFit/>
          </a:bodyPr>
          <a:lstStyle/>
          <a:p>
            <a:r>
              <a:rPr lang="de-DE" sz="1800" spc="15" dirty="0" err="1">
                <a:solidFill>
                  <a:schemeClr val="tx1">
                    <a:lumMod val="75000"/>
                  </a:schemeClr>
                </a:solidFill>
                <a:effectLst/>
                <a:latin typeface="Lato" panose="020F0502020204030203" pitchFamily="34" charset="0"/>
                <a:ea typeface="Times New Roman" panose="02020603050405020304" pitchFamily="18" charset="0"/>
              </a:rPr>
              <a:t>Schwaber</a:t>
            </a:r>
            <a:r>
              <a:rPr lang="de-DE" sz="1800" spc="15" dirty="0">
                <a:solidFill>
                  <a:schemeClr val="tx1">
                    <a:lumMod val="75000"/>
                  </a:schemeClr>
                </a:solidFill>
                <a:effectLst/>
                <a:latin typeface="Lato" panose="020F0502020204030203" pitchFamily="34" charset="0"/>
                <a:ea typeface="Times New Roman" panose="02020603050405020304" pitchFamily="18" charset="0"/>
              </a:rPr>
              <a:t>, K. &amp; Sutherland, J, 2020</a:t>
            </a:r>
            <a:endParaRPr lang="en-US" dirty="0">
              <a:solidFill>
                <a:schemeClr val="tx1">
                  <a:lumMod val="75000"/>
                </a:schemeClr>
              </a:solidFill>
            </a:endParaRPr>
          </a:p>
        </p:txBody>
      </p:sp>
    </p:spTree>
    <p:extLst>
      <p:ext uri="{BB962C8B-B14F-4D97-AF65-F5344CB8AC3E}">
        <p14:creationId xmlns:p14="http://schemas.microsoft.com/office/powerpoint/2010/main" val="159744461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5" name="Straight Connector 14">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1" name="Oval 20">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5E8EBAE-5D8E-41D2-9374-838D21A7889C}"/>
              </a:ext>
            </a:extLst>
          </p:cNvPr>
          <p:cNvSpPr>
            <a:spLocks noGrp="1"/>
          </p:cNvSpPr>
          <p:nvPr>
            <p:ph type="title"/>
          </p:nvPr>
        </p:nvSpPr>
        <p:spPr>
          <a:xfrm>
            <a:off x="705843" y="612640"/>
            <a:ext cx="4195140" cy="896564"/>
          </a:xfrm>
          <a:noFill/>
        </p:spPr>
        <p:txBody>
          <a:bodyPr anchor="ctr">
            <a:normAutofit/>
          </a:bodyPr>
          <a:lstStyle/>
          <a:p>
            <a:pPr algn="just"/>
            <a:r>
              <a:rPr lang="en-US" sz="4800" dirty="0">
                <a:solidFill>
                  <a:schemeClr val="tx2">
                    <a:lumMod val="75000"/>
                  </a:schemeClr>
                </a:solidFill>
              </a:rPr>
              <a:t>Tester</a:t>
            </a:r>
          </a:p>
        </p:txBody>
      </p:sp>
      <p:graphicFrame>
        <p:nvGraphicFramePr>
          <p:cNvPr id="5" name="Content Placeholder 2">
            <a:extLst>
              <a:ext uri="{FF2B5EF4-FFF2-40B4-BE49-F238E27FC236}">
                <a16:creationId xmlns:a16="http://schemas.microsoft.com/office/drawing/2014/main" id="{787832DA-B6FC-4C84-80A9-F487DBFF00BB}"/>
              </a:ext>
            </a:extLst>
          </p:cNvPr>
          <p:cNvGraphicFramePr>
            <a:graphicFrameLocks noGrp="1"/>
          </p:cNvGraphicFramePr>
          <p:nvPr>
            <p:ph idx="1"/>
            <p:extLst>
              <p:ext uri="{D42A27DB-BD31-4B8C-83A1-F6EECF244321}">
                <p14:modId xmlns:p14="http://schemas.microsoft.com/office/powerpoint/2010/main" val="4064757333"/>
              </p:ext>
            </p:extLst>
          </p:nvPr>
        </p:nvGraphicFramePr>
        <p:xfrm>
          <a:off x="263789" y="1404961"/>
          <a:ext cx="7981002" cy="472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5" name="Content Placeholder 2">
            <a:extLst>
              <a:ext uri="{FF2B5EF4-FFF2-40B4-BE49-F238E27FC236}">
                <a16:creationId xmlns:a16="http://schemas.microsoft.com/office/drawing/2014/main" id="{1D731F35-C4F2-48E4-901B-DA9A90001AED}"/>
              </a:ext>
            </a:extLst>
          </p:cNvPr>
          <p:cNvGraphicFramePr>
            <a:graphicFrameLocks/>
          </p:cNvGraphicFramePr>
          <p:nvPr>
            <p:extLst>
              <p:ext uri="{D42A27DB-BD31-4B8C-83A1-F6EECF244321}">
                <p14:modId xmlns:p14="http://schemas.microsoft.com/office/powerpoint/2010/main" val="2889490568"/>
              </p:ext>
            </p:extLst>
          </p:nvPr>
        </p:nvGraphicFramePr>
        <p:xfrm>
          <a:off x="8201932" y="465961"/>
          <a:ext cx="3760402" cy="56748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TextBox 3">
            <a:extLst>
              <a:ext uri="{FF2B5EF4-FFF2-40B4-BE49-F238E27FC236}">
                <a16:creationId xmlns:a16="http://schemas.microsoft.com/office/drawing/2014/main" id="{94D48278-8195-4DA5-8F17-CC90A26C3BD7}"/>
              </a:ext>
            </a:extLst>
          </p:cNvPr>
          <p:cNvSpPr txBox="1"/>
          <p:nvPr/>
        </p:nvSpPr>
        <p:spPr>
          <a:xfrm>
            <a:off x="6372708" y="6140785"/>
            <a:ext cx="1811393" cy="369332"/>
          </a:xfrm>
          <a:prstGeom prst="rect">
            <a:avLst/>
          </a:prstGeom>
          <a:noFill/>
        </p:spPr>
        <p:txBody>
          <a:bodyPr wrap="none" rtlCol="0">
            <a:spAutoFit/>
          </a:bodyPr>
          <a:lstStyle/>
          <a:p>
            <a:r>
              <a:rPr lang="en-US" sz="1800" spc="15" dirty="0" err="1">
                <a:solidFill>
                  <a:schemeClr val="tx1">
                    <a:lumMod val="75000"/>
                  </a:schemeClr>
                </a:solidFill>
                <a:effectLst/>
                <a:latin typeface="Lato" panose="020F0502020204030203" pitchFamily="34" charset="0"/>
                <a:ea typeface="Times New Roman" panose="02020603050405020304" pitchFamily="18" charset="0"/>
              </a:rPr>
              <a:t>CGhahrai</a:t>
            </a:r>
            <a:r>
              <a:rPr lang="en-US" sz="1800" spc="15" dirty="0">
                <a:solidFill>
                  <a:schemeClr val="tx1">
                    <a:lumMod val="75000"/>
                  </a:schemeClr>
                </a:solidFill>
                <a:effectLst/>
                <a:latin typeface="Lato" panose="020F0502020204030203" pitchFamily="34" charset="0"/>
                <a:ea typeface="Times New Roman" panose="02020603050405020304" pitchFamily="18" charset="0"/>
              </a:rPr>
              <a:t>, 2017</a:t>
            </a:r>
            <a:endParaRPr lang="en-US" dirty="0">
              <a:solidFill>
                <a:schemeClr val="tx1">
                  <a:lumMod val="75000"/>
                </a:schemeClr>
              </a:solidFill>
            </a:endParaRPr>
          </a:p>
        </p:txBody>
      </p:sp>
    </p:spTree>
    <p:extLst>
      <p:ext uri="{BB962C8B-B14F-4D97-AF65-F5344CB8AC3E}">
        <p14:creationId xmlns:p14="http://schemas.microsoft.com/office/powerpoint/2010/main" val="369718647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D110-2AB0-4009-B50E-8F24E272B0A2}"/>
              </a:ext>
            </a:extLst>
          </p:cNvPr>
          <p:cNvSpPr>
            <a:spLocks noGrp="1"/>
          </p:cNvSpPr>
          <p:nvPr>
            <p:ph type="title"/>
          </p:nvPr>
        </p:nvSpPr>
        <p:spPr>
          <a:xfrm>
            <a:off x="8153400" y="412750"/>
            <a:ext cx="3733800" cy="1325563"/>
          </a:xfrm>
        </p:spPr>
        <p:txBody>
          <a:bodyPr/>
          <a:lstStyle/>
          <a:p>
            <a:r>
              <a:rPr lang="en-US" dirty="0">
                <a:solidFill>
                  <a:schemeClr val="bg1">
                    <a:lumMod val="65000"/>
                  </a:schemeClr>
                </a:solidFill>
              </a:rPr>
              <a:t>SDLC with Agile</a:t>
            </a:r>
          </a:p>
        </p:txBody>
      </p:sp>
    </p:spTree>
    <p:extLst>
      <p:ext uri="{BB962C8B-B14F-4D97-AF65-F5344CB8AC3E}">
        <p14:creationId xmlns:p14="http://schemas.microsoft.com/office/powerpoint/2010/main" val="961185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lls of blueprints">
            <a:extLst>
              <a:ext uri="{FF2B5EF4-FFF2-40B4-BE49-F238E27FC236}">
                <a16:creationId xmlns:a16="http://schemas.microsoft.com/office/drawing/2014/main" id="{5D75B570-0B3D-47EE-A8DE-079415D23248}"/>
              </a:ext>
            </a:extLst>
          </p:cNvPr>
          <p:cNvPicPr>
            <a:picLocks noChangeAspect="1"/>
          </p:cNvPicPr>
          <p:nvPr/>
        </p:nvPicPr>
        <p:blipFill rotWithShape="1">
          <a:blip r:embed="rId3">
            <a:alphaModFix amt="35000"/>
          </a:blip>
          <a:srcRect t="11162" b="4569"/>
          <a:stretch/>
        </p:blipFill>
        <p:spPr>
          <a:xfrm>
            <a:off x="20" y="10"/>
            <a:ext cx="12191980" cy="6857990"/>
          </a:xfrm>
          <a:prstGeom prst="rect">
            <a:avLst/>
          </a:prstGeom>
        </p:spPr>
      </p:pic>
      <p:sp>
        <p:nvSpPr>
          <p:cNvPr id="2" name="Title 1">
            <a:extLst>
              <a:ext uri="{FF2B5EF4-FFF2-40B4-BE49-F238E27FC236}">
                <a16:creationId xmlns:a16="http://schemas.microsoft.com/office/drawing/2014/main" id="{E4170526-D976-406F-A501-4A4DDC7A9F8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solidFill>
                  <a:schemeClr val="tx2">
                    <a:lumMod val="75000"/>
                  </a:schemeClr>
                </a:solidFill>
              </a:rPr>
              <a:t>Plan</a:t>
            </a:r>
          </a:p>
        </p:txBody>
      </p:sp>
      <p:sp>
        <p:nvSpPr>
          <p:cNvPr id="34" name="Subtitle 2">
            <a:extLst>
              <a:ext uri="{FF2B5EF4-FFF2-40B4-BE49-F238E27FC236}">
                <a16:creationId xmlns:a16="http://schemas.microsoft.com/office/drawing/2014/main" id="{5317F302-BB27-4CAB-A203-25BDF740DC9E}"/>
              </a:ext>
            </a:extLst>
          </p:cNvPr>
          <p:cNvSpPr txBox="1">
            <a:spLocks/>
          </p:cNvSpPr>
          <p:nvPr/>
        </p:nvSpPr>
        <p:spPr>
          <a:xfrm>
            <a:off x="838200" y="1480184"/>
            <a:ext cx="10703560" cy="47986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457200">
              <a:spcBef>
                <a:spcPts val="0"/>
              </a:spcBef>
              <a:spcAft>
                <a:spcPts val="600"/>
              </a:spcAft>
              <a:buClr>
                <a:srgbClr val="52CAB8"/>
              </a:buClr>
              <a:buFont typeface="Courier New" panose="02070309020205020404" pitchFamily="49" charset="0"/>
              <a:buChar char="o"/>
            </a:pPr>
            <a:r>
              <a:rPr lang="en-US" sz="3200" dirty="0">
                <a:solidFill>
                  <a:srgbClr val="FFFFFF"/>
                </a:solidFill>
              </a:rPr>
              <a:t>Stakeholders will meet with the Product Owner, then; Product Owner will complete the Product Backlog.</a:t>
            </a:r>
          </a:p>
          <a:p>
            <a:pPr marL="514350" indent="-457200">
              <a:spcBef>
                <a:spcPts val="0"/>
              </a:spcBef>
              <a:spcAft>
                <a:spcPts val="600"/>
              </a:spcAft>
              <a:buClr>
                <a:srgbClr val="52CAB8"/>
              </a:buClr>
              <a:buFont typeface="Courier New" panose="02070309020205020404" pitchFamily="49" charset="0"/>
              <a:buChar char="o"/>
            </a:pPr>
            <a:r>
              <a:rPr lang="en-US" sz="3200" dirty="0">
                <a:solidFill>
                  <a:srgbClr val="FFFFFF"/>
                </a:solidFill>
              </a:rPr>
              <a:t>Prior to every Sprint, each User Story will be evaluated for inclusion.</a:t>
            </a:r>
          </a:p>
          <a:p>
            <a:pPr marL="514350" indent="-457200">
              <a:spcBef>
                <a:spcPts val="0"/>
              </a:spcBef>
              <a:spcAft>
                <a:spcPts val="600"/>
              </a:spcAft>
              <a:buClr>
                <a:srgbClr val="52CAB8"/>
              </a:buClr>
              <a:buFont typeface="Courier New" panose="02070309020205020404" pitchFamily="49" charset="0"/>
              <a:buChar char="o"/>
            </a:pPr>
            <a:r>
              <a:rPr lang="en-US" sz="3200" dirty="0">
                <a:solidFill>
                  <a:srgbClr val="FFFFFF"/>
                </a:solidFill>
              </a:rPr>
              <a:t>Story points and estimations will be established.</a:t>
            </a:r>
          </a:p>
          <a:p>
            <a:pPr marL="514350" indent="-457200">
              <a:spcBef>
                <a:spcPts val="0"/>
              </a:spcBef>
              <a:spcAft>
                <a:spcPts val="600"/>
              </a:spcAft>
              <a:buClr>
                <a:srgbClr val="52CAB8"/>
              </a:buClr>
              <a:buFont typeface="Courier New" panose="02070309020205020404" pitchFamily="49" charset="0"/>
              <a:buChar char="o"/>
            </a:pPr>
            <a:r>
              <a:rPr lang="en-US" sz="3200" dirty="0">
                <a:solidFill>
                  <a:srgbClr val="FFFFFF"/>
                </a:solidFill>
              </a:rPr>
              <a:t>Although the Product Backlog will be ordered prior, finalization for the Sprint will take place.</a:t>
            </a:r>
          </a:p>
          <a:p>
            <a:pPr marL="514350" indent="-457200">
              <a:spcBef>
                <a:spcPts val="0"/>
              </a:spcBef>
              <a:spcAft>
                <a:spcPts val="600"/>
              </a:spcAft>
              <a:buClr>
                <a:srgbClr val="52CAB8"/>
              </a:buClr>
              <a:buFont typeface="Courier New" panose="02070309020205020404" pitchFamily="49" charset="0"/>
              <a:buChar char="o"/>
            </a:pPr>
            <a:r>
              <a:rPr lang="en-US" sz="3200" dirty="0">
                <a:solidFill>
                  <a:srgbClr val="FFFFFF"/>
                </a:solidFill>
              </a:rPr>
              <a:t>“Task level planning of the meeting without the product owner.”</a:t>
            </a:r>
          </a:p>
        </p:txBody>
      </p:sp>
      <p:sp>
        <p:nvSpPr>
          <p:cNvPr id="38" name="TextBox 37">
            <a:extLst>
              <a:ext uri="{FF2B5EF4-FFF2-40B4-BE49-F238E27FC236}">
                <a16:creationId xmlns:a16="http://schemas.microsoft.com/office/drawing/2014/main" id="{DA263BB0-8792-485A-9D00-BEAFC9D2FC67}"/>
              </a:ext>
            </a:extLst>
          </p:cNvPr>
          <p:cNvSpPr txBox="1"/>
          <p:nvPr/>
        </p:nvSpPr>
        <p:spPr>
          <a:xfrm>
            <a:off x="9413240" y="5672694"/>
            <a:ext cx="1940560" cy="369332"/>
          </a:xfrm>
          <a:prstGeom prst="rect">
            <a:avLst/>
          </a:prstGeom>
          <a:noFill/>
        </p:spPr>
        <p:txBody>
          <a:bodyPr wrap="square">
            <a:spAutoFit/>
          </a:bodyPr>
          <a:lstStyle/>
          <a:p>
            <a:r>
              <a:rPr lang="en-US" sz="1800" dirty="0">
                <a:solidFill>
                  <a:schemeClr val="tx2">
                    <a:lumMod val="75000"/>
                  </a:schemeClr>
                </a:solidFill>
              </a:rPr>
              <a:t>Cobb</a:t>
            </a:r>
            <a:r>
              <a:rPr lang="en-US" sz="1800" dirty="0">
                <a:solidFill>
                  <a:srgbClr val="FFFFFF"/>
                </a:solidFill>
              </a:rPr>
              <a:t>, C. G., 2015</a:t>
            </a:r>
            <a:endParaRPr lang="en-US" dirty="0"/>
          </a:p>
        </p:txBody>
      </p:sp>
    </p:spTree>
    <p:extLst>
      <p:ext uri="{BB962C8B-B14F-4D97-AF65-F5344CB8AC3E}">
        <p14:creationId xmlns:p14="http://schemas.microsoft.com/office/powerpoint/2010/main" val="19151580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esk with technical drawings, pencil and tools">
            <a:extLst>
              <a:ext uri="{FF2B5EF4-FFF2-40B4-BE49-F238E27FC236}">
                <a16:creationId xmlns:a16="http://schemas.microsoft.com/office/drawing/2014/main" id="{313663DB-C976-434A-A43D-A9C739AD3E5D}"/>
              </a:ext>
            </a:extLst>
          </p:cNvPr>
          <p:cNvPicPr>
            <a:picLocks noChangeAspect="1"/>
          </p:cNvPicPr>
          <p:nvPr/>
        </p:nvPicPr>
        <p:blipFill rotWithShape="1">
          <a:blip r:embed="rId3">
            <a:alphaModFix amt="35000"/>
          </a:blip>
          <a:srcRect t="6277" b="9454"/>
          <a:stretch/>
        </p:blipFill>
        <p:spPr>
          <a:xfrm>
            <a:off x="20" y="0"/>
            <a:ext cx="12191980" cy="6857990"/>
          </a:xfrm>
          <a:prstGeom prst="rect">
            <a:avLst/>
          </a:prstGeom>
        </p:spPr>
      </p:pic>
      <p:sp>
        <p:nvSpPr>
          <p:cNvPr id="2" name="Title 1">
            <a:extLst>
              <a:ext uri="{FF2B5EF4-FFF2-40B4-BE49-F238E27FC236}">
                <a16:creationId xmlns:a16="http://schemas.microsoft.com/office/drawing/2014/main" id="{3677B224-D243-4C85-8203-8BAA4E952415}"/>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solidFill>
                  <a:schemeClr val="tx2">
                    <a:lumMod val="75000"/>
                  </a:schemeClr>
                </a:solidFill>
              </a:rPr>
              <a:t>Design</a:t>
            </a:r>
          </a:p>
        </p:txBody>
      </p:sp>
      <p:sp>
        <p:nvSpPr>
          <p:cNvPr id="18" name="Subtitle 2">
            <a:extLst>
              <a:ext uri="{FF2B5EF4-FFF2-40B4-BE49-F238E27FC236}">
                <a16:creationId xmlns:a16="http://schemas.microsoft.com/office/drawing/2014/main" id="{8F09A55B-012F-449C-B1F6-A6ECCE63EEF1}"/>
              </a:ext>
            </a:extLst>
          </p:cNvPr>
          <p:cNvSpPr txBox="1">
            <a:spLocks/>
          </p:cNvSpPr>
          <p:nvPr/>
        </p:nvSpPr>
        <p:spPr>
          <a:xfrm>
            <a:off x="838200" y="1690688"/>
            <a:ext cx="109982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457200">
              <a:spcBef>
                <a:spcPts val="0"/>
              </a:spcBef>
              <a:spcAft>
                <a:spcPts val="600"/>
              </a:spcAft>
              <a:buClr>
                <a:srgbClr val="52CAB8"/>
              </a:buClr>
              <a:buFont typeface="Courier New" panose="02070309020205020404" pitchFamily="49" charset="0"/>
              <a:buChar char="o"/>
            </a:pPr>
            <a:r>
              <a:rPr lang="en-US" sz="3200" dirty="0">
                <a:solidFill>
                  <a:srgbClr val="FFFFFF"/>
                </a:solidFill>
              </a:rPr>
              <a:t>With the User stories decided on, the Sprint backlog and Sprint Goals will be defined. </a:t>
            </a:r>
          </a:p>
          <a:p>
            <a:pPr marL="514350" indent="-457200">
              <a:spcBef>
                <a:spcPts val="0"/>
              </a:spcBef>
              <a:spcAft>
                <a:spcPts val="600"/>
              </a:spcAft>
              <a:buClr>
                <a:srgbClr val="52CAB8"/>
              </a:buClr>
              <a:buFont typeface="Courier New" panose="02070309020205020404" pitchFamily="49" charset="0"/>
              <a:buChar char="o"/>
            </a:pPr>
            <a:r>
              <a:rPr lang="en-US" sz="3200" dirty="0">
                <a:solidFill>
                  <a:srgbClr val="FFFFFF"/>
                </a:solidFill>
              </a:rPr>
              <a:t>Requirement specifications are studied and defined.</a:t>
            </a:r>
          </a:p>
          <a:p>
            <a:pPr marL="514350" indent="-457200">
              <a:spcBef>
                <a:spcPts val="0"/>
              </a:spcBef>
              <a:spcAft>
                <a:spcPts val="600"/>
              </a:spcAft>
              <a:buClr>
                <a:srgbClr val="52CAB8"/>
              </a:buClr>
              <a:buFont typeface="Courier New" panose="02070309020205020404" pitchFamily="49" charset="0"/>
              <a:buChar char="o"/>
            </a:pPr>
            <a:r>
              <a:rPr lang="en-US" sz="3200" dirty="0">
                <a:solidFill>
                  <a:srgbClr val="FFFFFF"/>
                </a:solidFill>
              </a:rPr>
              <a:t>Code will be drafted or planned out to implement.</a:t>
            </a:r>
          </a:p>
          <a:p>
            <a:pPr marL="57150" indent="0">
              <a:spcBef>
                <a:spcPts val="0"/>
              </a:spcBef>
              <a:spcAft>
                <a:spcPts val="600"/>
              </a:spcAft>
              <a:buNone/>
            </a:pPr>
            <a:endParaRPr lang="en-US" sz="3200" dirty="0">
              <a:solidFill>
                <a:srgbClr val="FFFFFF"/>
              </a:solidFill>
            </a:endParaRPr>
          </a:p>
          <a:p>
            <a:pPr marL="285750">
              <a:spcBef>
                <a:spcPts val="0"/>
              </a:spcBef>
              <a:spcAft>
                <a:spcPts val="600"/>
              </a:spcAft>
            </a:pPr>
            <a:endParaRPr lang="en-US" sz="3200" dirty="0">
              <a:solidFill>
                <a:srgbClr val="FFFFFF"/>
              </a:solidFill>
            </a:endParaRPr>
          </a:p>
          <a:p>
            <a:pPr marL="285750">
              <a:spcBef>
                <a:spcPts val="0"/>
              </a:spcBef>
              <a:spcAft>
                <a:spcPts val="600"/>
              </a:spcAft>
            </a:pPr>
            <a:endParaRPr lang="en-US" sz="3200" dirty="0">
              <a:solidFill>
                <a:srgbClr val="FFFFFF"/>
              </a:solidFill>
            </a:endParaRPr>
          </a:p>
        </p:txBody>
      </p:sp>
      <p:sp>
        <p:nvSpPr>
          <p:cNvPr id="20" name="TextBox 19">
            <a:extLst>
              <a:ext uri="{FF2B5EF4-FFF2-40B4-BE49-F238E27FC236}">
                <a16:creationId xmlns:a16="http://schemas.microsoft.com/office/drawing/2014/main" id="{24915F0C-3E81-4D6A-BAAC-09C15E1ABBE0}"/>
              </a:ext>
            </a:extLst>
          </p:cNvPr>
          <p:cNvSpPr txBox="1"/>
          <p:nvPr/>
        </p:nvSpPr>
        <p:spPr>
          <a:xfrm>
            <a:off x="9123680" y="5672694"/>
            <a:ext cx="2230120" cy="369332"/>
          </a:xfrm>
          <a:prstGeom prst="rect">
            <a:avLst/>
          </a:prstGeom>
          <a:noFill/>
        </p:spPr>
        <p:txBody>
          <a:bodyPr wrap="square">
            <a:spAutoFit/>
          </a:bodyPr>
          <a:lstStyle/>
          <a:p>
            <a:r>
              <a:rPr lang="en-US" sz="1800" dirty="0" err="1">
                <a:solidFill>
                  <a:schemeClr val="tx2">
                    <a:lumMod val="75000"/>
                  </a:schemeClr>
                </a:solidFill>
              </a:rPr>
              <a:t>Tutorialspoint</a:t>
            </a:r>
            <a:r>
              <a:rPr lang="en-US" sz="1800" dirty="0">
                <a:solidFill>
                  <a:schemeClr val="tx2">
                    <a:lumMod val="75000"/>
                  </a:schemeClr>
                </a:solidFill>
              </a:rPr>
              <a:t>, n.d.</a:t>
            </a:r>
            <a:endParaRPr lang="en-US" dirty="0">
              <a:solidFill>
                <a:schemeClr val="tx2">
                  <a:lumMod val="75000"/>
                </a:schemeClr>
              </a:solidFill>
            </a:endParaRPr>
          </a:p>
        </p:txBody>
      </p:sp>
    </p:spTree>
    <p:extLst>
      <p:ext uri="{BB962C8B-B14F-4D97-AF65-F5344CB8AC3E}">
        <p14:creationId xmlns:p14="http://schemas.microsoft.com/office/powerpoint/2010/main" val="114353945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2072</Words>
  <Application>Microsoft Office PowerPoint</Application>
  <PresentationFormat>Widescreen</PresentationFormat>
  <Paragraphs>228</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Lato</vt:lpstr>
      <vt:lpstr>Times New Roman</vt:lpstr>
      <vt:lpstr>Office Theme</vt:lpstr>
      <vt:lpstr>Scrum-Agile Approach Overview</vt:lpstr>
      <vt:lpstr>Roles of an agile team &amp; their importance. </vt:lpstr>
      <vt:lpstr>Developer</vt:lpstr>
      <vt:lpstr>Product Owner</vt:lpstr>
      <vt:lpstr>Scrum Master</vt:lpstr>
      <vt:lpstr>Tester</vt:lpstr>
      <vt:lpstr>SDLC with Agile</vt:lpstr>
      <vt:lpstr>Plan</vt:lpstr>
      <vt:lpstr>Design</vt:lpstr>
      <vt:lpstr>Develop</vt:lpstr>
      <vt:lpstr>Test</vt:lpstr>
      <vt:lpstr>Deploy</vt:lpstr>
      <vt:lpstr>Sprint Retrospective (Review)</vt:lpstr>
      <vt:lpstr>Agile Use Case: Changing Requirements</vt:lpstr>
      <vt:lpstr>Considerations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Approach Overview</dc:title>
  <dc:creator>Dre' Wilde</dc:creator>
  <cp:lastModifiedBy>Dre' Wilde</cp:lastModifiedBy>
  <cp:revision>5</cp:revision>
  <dcterms:created xsi:type="dcterms:W3CDTF">2021-10-12T21:52:29Z</dcterms:created>
  <dcterms:modified xsi:type="dcterms:W3CDTF">2021-10-15T02:22:55Z</dcterms:modified>
</cp:coreProperties>
</file>