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3" r:id="rId5"/>
    <p:sldId id="264" r:id="rId6"/>
    <p:sldId id="265" r:id="rId7"/>
    <p:sldId id="256" r:id="rId8"/>
    <p:sldId id="266" r:id="rId9"/>
    <p:sldId id="257" r:id="rId10"/>
    <p:sldId id="262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D2D3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FD6A8-16F0-9245-A02D-B7245A8050E1}" v="9" dt="2019-11-02T12:48:02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63"/>
  </p:normalViewPr>
  <p:slideViewPr>
    <p:cSldViewPr snapToGrid="0">
      <p:cViewPr varScale="1">
        <p:scale>
          <a:sx n="117" d="100"/>
          <a:sy n="117" d="100"/>
        </p:scale>
        <p:origin x="2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Wild" userId="e6b62a7b-7c04-4c1c-9073-1f0de30ac21f" providerId="ADAL" clId="{4B1680CB-40A0-426A-AA02-447517710467}"/>
    <pc:docChg chg="addSld delSld modSld">
      <pc:chgData name="Simon Wild" userId="e6b62a7b-7c04-4c1c-9073-1f0de30ac21f" providerId="ADAL" clId="{4B1680CB-40A0-426A-AA02-447517710467}" dt="2019-10-25T06:40:21.942" v="2" actId="2696"/>
      <pc:docMkLst>
        <pc:docMk/>
      </pc:docMkLst>
      <pc:sldChg chg="add">
        <pc:chgData name="Simon Wild" userId="e6b62a7b-7c04-4c1c-9073-1f0de30ac21f" providerId="ADAL" clId="{4B1680CB-40A0-426A-AA02-447517710467}" dt="2019-10-25T06:40:19.287" v="0"/>
        <pc:sldMkLst>
          <pc:docMk/>
          <pc:sldMk cId="1211195211" sldId="263"/>
        </pc:sldMkLst>
      </pc:sldChg>
      <pc:sldChg chg="add">
        <pc:chgData name="Simon Wild" userId="e6b62a7b-7c04-4c1c-9073-1f0de30ac21f" providerId="ADAL" clId="{4B1680CB-40A0-426A-AA02-447517710467}" dt="2019-10-25T06:40:19.287" v="0"/>
        <pc:sldMkLst>
          <pc:docMk/>
          <pc:sldMk cId="2387695607" sldId="264"/>
        </pc:sldMkLst>
      </pc:sldChg>
      <pc:sldChg chg="add">
        <pc:chgData name="Simon Wild" userId="e6b62a7b-7c04-4c1c-9073-1f0de30ac21f" providerId="ADAL" clId="{4B1680CB-40A0-426A-AA02-447517710467}" dt="2019-10-25T06:40:19.287" v="0"/>
        <pc:sldMkLst>
          <pc:docMk/>
          <pc:sldMk cId="3268424925" sldId="265"/>
        </pc:sldMkLst>
      </pc:sldChg>
    </pc:docChg>
  </pc:docChgLst>
  <pc:docChgLst>
    <pc:chgData name="Grüner Peter (s)" userId="6b4dd0a1-95ce-4bc1-b719-d98555ea56d9" providerId="ADAL" clId="{9A0FD6A8-16F0-9245-A02D-B7245A8050E1}"/>
    <pc:docChg chg="undo custSel addSld modSld">
      <pc:chgData name="Grüner Peter (s)" userId="6b4dd0a1-95ce-4bc1-b719-d98555ea56d9" providerId="ADAL" clId="{9A0FD6A8-16F0-9245-A02D-B7245A8050E1}" dt="2019-11-02T12:48:09.792" v="112" actId="108"/>
      <pc:docMkLst>
        <pc:docMk/>
      </pc:docMkLst>
      <pc:sldChg chg="addSp delSp modSp">
        <pc:chgData name="Grüner Peter (s)" userId="6b4dd0a1-95ce-4bc1-b719-d98555ea56d9" providerId="ADAL" clId="{9A0FD6A8-16F0-9245-A02D-B7245A8050E1}" dt="2019-11-02T12:48:09.792" v="112" actId="108"/>
        <pc:sldMkLst>
          <pc:docMk/>
          <pc:sldMk cId="1648002134" sldId="256"/>
        </pc:sldMkLst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2" creationId="{74823EB6-42B4-499A-88D7-D2A18B5CAFC8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25" creationId="{8CD97884-07C0-41DB-A698-CCA8A18D8480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32" creationId="{334AE479-1600-4892-A756-1D2E3FAF32BA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33" creationId="{D11330F1-D259-41BA-9EF1-C5FFF1391394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34" creationId="{1CF808FD-C2D9-4B11-99EF-AAD76CF8C207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35" creationId="{B9386496-2FAF-4D60-986A-B8AA461F5104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36" creationId="{05CC9C88-79C8-4345-99A8-74826A35398A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37" creationId="{69252627-F1D3-4694-9E87-814DDCCB1364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38" creationId="{77ACF097-4FB5-4D55-B87B-178365229D1B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39" creationId="{8A8B75C4-7DB7-4D0E-8FDC-39EDDDF99F45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40" creationId="{F8B763C0-EF55-4022-9D51-C46C32E1E4EE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41" creationId="{49E4C716-71BE-4653-9B43-27A90F9E65E6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42" creationId="{5229A4B6-82E9-4E27-B22C-13A7D5EB8C7C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43" creationId="{26ABFAE3-70BE-4355-B037-D8B4FC083DBB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44" creationId="{BB3FDCB3-DF36-4C26-BC3C-0BA69F27C4F1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45" creationId="{F8885B05-2C93-444B-8783-AB481703842E}"/>
          </ac:spMkLst>
        </pc:spChg>
        <pc:spChg chg="del">
          <ac:chgData name="Grüner Peter (s)" userId="6b4dd0a1-95ce-4bc1-b719-d98555ea56d9" providerId="ADAL" clId="{9A0FD6A8-16F0-9245-A02D-B7245A8050E1}" dt="2019-11-02T12:40:43.191" v="4" actId="478"/>
          <ac:spMkLst>
            <pc:docMk/>
            <pc:sldMk cId="1648002134" sldId="256"/>
            <ac:spMk id="46" creationId="{4ECA1543-1307-1A4B-A5F8-CE2C6CA5FA95}"/>
          </ac:spMkLst>
        </pc:spChg>
        <pc:spChg chg="add del mod">
          <ac:chgData name="Grüner Peter (s)" userId="6b4dd0a1-95ce-4bc1-b719-d98555ea56d9" providerId="ADAL" clId="{9A0FD6A8-16F0-9245-A02D-B7245A8050E1}" dt="2019-11-02T12:46:45.767" v="104" actId="478"/>
          <ac:spMkLst>
            <pc:docMk/>
            <pc:sldMk cId="1648002134" sldId="256"/>
            <ac:spMk id="47" creationId="{67C8BEB0-B288-D84B-B99D-36147931AAC7}"/>
          </ac:spMkLst>
        </pc:spChg>
        <pc:spChg chg="add del mod">
          <ac:chgData name="Grüner Peter (s)" userId="6b4dd0a1-95ce-4bc1-b719-d98555ea56d9" providerId="ADAL" clId="{9A0FD6A8-16F0-9245-A02D-B7245A8050E1}" dt="2019-11-02T12:46:47.019" v="105" actId="478"/>
          <ac:spMkLst>
            <pc:docMk/>
            <pc:sldMk cId="1648002134" sldId="256"/>
            <ac:spMk id="48" creationId="{B7F3ADED-00F5-164B-A44C-D1E79389283F}"/>
          </ac:spMkLst>
        </pc:spChg>
        <pc:spChg chg="add del mod">
          <ac:chgData name="Grüner Peter (s)" userId="6b4dd0a1-95ce-4bc1-b719-d98555ea56d9" providerId="ADAL" clId="{9A0FD6A8-16F0-9245-A02D-B7245A8050E1}" dt="2019-11-02T12:46:48.569" v="106" actId="478"/>
          <ac:spMkLst>
            <pc:docMk/>
            <pc:sldMk cId="1648002134" sldId="256"/>
            <ac:spMk id="49" creationId="{06A665B5-5D27-D84A-A30C-9BE225D4CA2C}"/>
          </ac:spMkLst>
        </pc:spChg>
        <pc:spChg chg="add mod">
          <ac:chgData name="Grüner Peter (s)" userId="6b4dd0a1-95ce-4bc1-b719-d98555ea56d9" providerId="ADAL" clId="{9A0FD6A8-16F0-9245-A02D-B7245A8050E1}" dt="2019-11-02T12:48:02.362" v="111" actId="207"/>
          <ac:spMkLst>
            <pc:docMk/>
            <pc:sldMk cId="1648002134" sldId="256"/>
            <ac:spMk id="50" creationId="{DAEE04CB-7ED1-224E-A064-AB38F7506531}"/>
          </ac:spMkLst>
        </pc:spChg>
        <pc:spChg chg="add mod">
          <ac:chgData name="Grüner Peter (s)" userId="6b4dd0a1-95ce-4bc1-b719-d98555ea56d9" providerId="ADAL" clId="{9A0FD6A8-16F0-9245-A02D-B7245A8050E1}" dt="2019-11-02T12:48:09.792" v="112" actId="108"/>
          <ac:spMkLst>
            <pc:docMk/>
            <pc:sldMk cId="1648002134" sldId="256"/>
            <ac:spMk id="51" creationId="{50D4FD3F-9E96-844C-8DC9-6CD15C9B242D}"/>
          </ac:spMkLst>
        </pc:spChg>
        <pc:grpChg chg="mod">
          <ac:chgData name="Grüner Peter (s)" userId="6b4dd0a1-95ce-4bc1-b719-d98555ea56d9" providerId="ADAL" clId="{9A0FD6A8-16F0-9245-A02D-B7245A8050E1}" dt="2019-11-02T12:41:28.297" v="12" actId="1076"/>
          <ac:grpSpMkLst>
            <pc:docMk/>
            <pc:sldMk cId="1648002134" sldId="256"/>
            <ac:grpSpMk id="31" creationId="{30E1CB04-2B85-464A-A35E-507FF6A4411D}"/>
          </ac:grpSpMkLst>
        </pc:grpChg>
      </pc:sldChg>
      <pc:sldChg chg="modSp">
        <pc:chgData name="Grüner Peter (s)" userId="6b4dd0a1-95ce-4bc1-b719-d98555ea56d9" providerId="ADAL" clId="{9A0FD6A8-16F0-9245-A02D-B7245A8050E1}" dt="2019-10-25T13:04:03.720" v="2" actId="1076"/>
        <pc:sldMkLst>
          <pc:docMk/>
          <pc:sldMk cId="1211195211" sldId="263"/>
        </pc:sldMkLst>
        <pc:spChg chg="mod">
          <ac:chgData name="Grüner Peter (s)" userId="6b4dd0a1-95ce-4bc1-b719-d98555ea56d9" providerId="ADAL" clId="{9A0FD6A8-16F0-9245-A02D-B7245A8050E1}" dt="2019-10-25T13:04:03.720" v="2" actId="1076"/>
          <ac:spMkLst>
            <pc:docMk/>
            <pc:sldMk cId="1211195211" sldId="263"/>
            <ac:spMk id="45" creationId="{3D0EF6D0-1039-0145-8054-146A7882B0B5}"/>
          </ac:spMkLst>
        </pc:spChg>
        <pc:picChg chg="mod">
          <ac:chgData name="Grüner Peter (s)" userId="6b4dd0a1-95ce-4bc1-b719-d98555ea56d9" providerId="ADAL" clId="{9A0FD6A8-16F0-9245-A02D-B7245A8050E1}" dt="2019-10-25T13:03:59.673" v="1" actId="1076"/>
          <ac:picMkLst>
            <pc:docMk/>
            <pc:sldMk cId="1211195211" sldId="263"/>
            <ac:picMk id="2" creationId="{F6D5DD34-C588-2A41-9482-75B6749D4F35}"/>
          </ac:picMkLst>
        </pc:picChg>
      </pc:sldChg>
      <pc:sldChg chg="add">
        <pc:chgData name="Grüner Peter (s)" userId="6b4dd0a1-95ce-4bc1-b719-d98555ea56d9" providerId="ADAL" clId="{9A0FD6A8-16F0-9245-A02D-B7245A8050E1}" dt="2019-11-02T12:40:25.878" v="3"/>
        <pc:sldMkLst>
          <pc:docMk/>
          <pc:sldMk cId="1951307909" sldId="266"/>
        </pc:sldMkLst>
      </pc:sldChg>
    </pc:docChg>
  </pc:docChgLst>
  <pc:docChgLst>
    <pc:chgData name="Simon Wild" userId="e6b62a7b-7c04-4c1c-9073-1f0de30ac21f" providerId="ADAL" clId="{85C82D03-B249-47DF-A42C-923D9E7BB113}"/>
    <pc:docChg chg="undo custSel delSld modSld">
      <pc:chgData name="Simon Wild" userId="e6b62a7b-7c04-4c1c-9073-1f0de30ac21f" providerId="ADAL" clId="{85C82D03-B249-47DF-A42C-923D9E7BB113}" dt="2019-10-18T15:21:35.270" v="71"/>
      <pc:docMkLst>
        <pc:docMk/>
      </pc:docMkLst>
      <pc:sldChg chg="addSp modSp">
        <pc:chgData name="Simon Wild" userId="e6b62a7b-7c04-4c1c-9073-1f0de30ac21f" providerId="ADAL" clId="{85C82D03-B249-47DF-A42C-923D9E7BB113}" dt="2019-10-18T15:11:30.346" v="69" actId="1035"/>
        <pc:sldMkLst>
          <pc:docMk/>
          <pc:sldMk cId="2535145888" sldId="257"/>
        </pc:sldMkLst>
        <pc:spChg chg="mod">
          <ac:chgData name="Simon Wild" userId="e6b62a7b-7c04-4c1c-9073-1f0de30ac21f" providerId="ADAL" clId="{85C82D03-B249-47DF-A42C-923D9E7BB113}" dt="2019-10-18T15:11:30.346" v="69" actId="1035"/>
          <ac:spMkLst>
            <pc:docMk/>
            <pc:sldMk cId="2535145888" sldId="257"/>
            <ac:spMk id="2" creationId="{76A2514A-3D8D-4C28-BA89-5F586728368E}"/>
          </ac:spMkLst>
        </pc:spChg>
        <pc:spChg chg="mod">
          <ac:chgData name="Simon Wild" userId="e6b62a7b-7c04-4c1c-9073-1f0de30ac21f" providerId="ADAL" clId="{85C82D03-B249-47DF-A42C-923D9E7BB113}" dt="2019-10-18T14:54:29.941" v="18" actId="1038"/>
          <ac:spMkLst>
            <pc:docMk/>
            <pc:sldMk cId="2535145888" sldId="257"/>
            <ac:spMk id="46" creationId="{DC622C92-0B79-452A-82E6-CDD9EB76EDA5}"/>
          </ac:spMkLst>
        </pc:spChg>
        <pc:spChg chg="mod">
          <ac:chgData name="Simon Wild" userId="e6b62a7b-7c04-4c1c-9073-1f0de30ac21f" providerId="ADAL" clId="{85C82D03-B249-47DF-A42C-923D9E7BB113}" dt="2019-10-18T14:59:12.028" v="48" actId="1076"/>
          <ac:spMkLst>
            <pc:docMk/>
            <pc:sldMk cId="2535145888" sldId="257"/>
            <ac:spMk id="48" creationId="{B26A896C-026C-4E5F-9826-C503265E739A}"/>
          </ac:spMkLst>
        </pc:spChg>
        <pc:spChg chg="add mod">
          <ac:chgData name="Simon Wild" userId="e6b62a7b-7c04-4c1c-9073-1f0de30ac21f" providerId="ADAL" clId="{85C82D03-B249-47DF-A42C-923D9E7BB113}" dt="2019-10-18T14:59:06.745" v="47" actId="14100"/>
          <ac:spMkLst>
            <pc:docMk/>
            <pc:sldMk cId="2535145888" sldId="257"/>
            <ac:spMk id="97" creationId="{08866091-FAD8-4483-BC94-3868121CC80B}"/>
          </ac:spMkLst>
        </pc:spChg>
        <pc:grpChg chg="mod">
          <ac:chgData name="Simon Wild" userId="e6b62a7b-7c04-4c1c-9073-1f0de30ac21f" providerId="ADAL" clId="{85C82D03-B249-47DF-A42C-923D9E7BB113}" dt="2019-10-18T14:58:55.656" v="43" actId="1076"/>
          <ac:grpSpMkLst>
            <pc:docMk/>
            <pc:sldMk cId="2535145888" sldId="257"/>
            <ac:grpSpMk id="4" creationId="{93C6351B-8442-4560-93B9-B21A2BB78F99}"/>
          </ac:grpSpMkLst>
        </pc:grpChg>
      </pc:sldChg>
      <pc:sldChg chg="modTransition">
        <pc:chgData name="Simon Wild" userId="e6b62a7b-7c04-4c1c-9073-1f0de30ac21f" providerId="ADAL" clId="{85C82D03-B249-47DF-A42C-923D9E7BB113}" dt="2019-10-18T15:21:35.270" v="71"/>
        <pc:sldMkLst>
          <pc:docMk/>
          <pc:sldMk cId="394028560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91D8F-2CE9-4B43-AE7E-81DB6717551F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40AD8-47C9-4563-AC7A-A9491541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2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0AD8-47C9-4563-AC7A-A9491541A1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7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0AD8-47C9-4563-AC7A-A9491541A1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Platform Innovation Canvas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0AD8-47C9-4563-AC7A-A9491541A1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7C004-535D-4E91-8957-EC2D74218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0C9629-A5CA-49D4-BFFC-E21DA1E83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11291-92E3-4BB1-A7C6-889B29B8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D4EB-7C92-4CA6-A21C-030B229571D3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6E105-E3A9-46CE-9608-C52A3BD7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29F1D-4D9A-4E71-8C0D-349DDB0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DD5-7C43-40D5-B24A-F858848D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41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96629-153A-4D7C-B9B5-1AFD147C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A7A0DF-4E1C-4326-A631-B07992F8A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0DEA4-7B44-46CC-A330-689807FF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D4EB-7C92-4CA6-A21C-030B229571D3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9CC05-06A1-4C92-99F0-5E9B9F20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FC624-F878-46F8-8F12-F1507BC8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DD5-7C43-40D5-B24A-F858848D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94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6DFFF0-AAE0-4C2C-875B-4DF5ECBF7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701FCD-446D-43CD-A1CB-B83AAF320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4BD28C-E9A0-479E-B213-8E6D549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D4EB-7C92-4CA6-A21C-030B229571D3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CF67F4-75B3-478D-ACFC-F679E2A8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45E81-DDA3-4733-889C-EB2ABCCA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DD5-7C43-40D5-B24A-F858848D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72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5BCF5-6D78-441D-B5DB-8E4DB21C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3BE8-D257-4D70-8BAE-0AD85CF2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790FA6-C716-4B40-973F-7C8E6C76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D4EB-7C92-4CA6-A21C-030B229571D3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56442A-D2ED-4D15-BD70-F5968F8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3A92E6-68A2-4F29-8B81-9562F449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DD5-7C43-40D5-B24A-F858848D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09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9BCA8-849D-4AEB-8150-7B7CC204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3F176-9482-43E2-91C7-7B2A8AE1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9A7A0-3E09-4B5E-BBB6-F5407258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D4EB-7C92-4CA6-A21C-030B229571D3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5054A5-5BAA-4C0F-B65A-3E094F8E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EBEA87-6B4C-403A-9FD5-43CE797F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DD5-7C43-40D5-B24A-F858848D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8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A7211-A575-4F0D-BC43-79DCA538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C1BA5-2543-4625-8A7E-46E744DC8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FD1D24-B9EE-49D6-8A19-51C340823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D8685-4721-475E-8462-37F2A22E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D4EB-7C92-4CA6-A21C-030B229571D3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B6117B-D5C0-4449-B2A4-48B85F36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9A4FE8-87E5-4F2F-A8D8-7807D4A9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DD5-7C43-40D5-B24A-F858848D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5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70D40-0FE8-4206-A576-D7AEF615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A9502-0FB6-4C04-94A6-6D2BB6BC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34497A-4BEB-41B9-8D1A-234C07876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AEC0E6-7421-460B-A616-031E74349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C4499-36DF-452B-A87A-E7768476A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BB1673-BF80-4F8B-BB0F-C4721B34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D4EB-7C92-4CA6-A21C-030B229571D3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7FDE3D-E438-4AB0-888B-32AE3F7A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E27062-89DA-45C1-8656-EC30005A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DD5-7C43-40D5-B24A-F858848D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3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317F9-ABE9-42D0-A02E-63A6F68D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1F1C1F-AC3C-4ECF-8876-69F16178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D4EB-7C92-4CA6-A21C-030B229571D3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F99421-9C4E-4C86-A983-CE334F9E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97F2F3-4323-4816-B053-E61D7D6D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DD5-7C43-40D5-B24A-F858848D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2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B3947A-B793-46CA-AED5-89A5936F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D4EB-7C92-4CA6-A21C-030B229571D3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0B7D39-03F4-4C36-84B3-FAA4A5C4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2BFA0B-9AA1-4FCE-8197-585191FC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DD5-7C43-40D5-B24A-F858848D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23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70229-1FAF-4064-994D-E90BBAF4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1BBA0-F832-4984-96E3-F82A2282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EBE4FE-7D05-469A-B3D6-55AB45300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620EA2-591E-46DF-B569-1C0CB3FD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D4EB-7C92-4CA6-A21C-030B229571D3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1D956B-0260-450B-95DD-369AAF0E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FD4B8-B132-4293-8900-09F860F6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DD5-7C43-40D5-B24A-F858848D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8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518CA-B272-4A80-8C9E-3B0ABBA6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D21E13-6A0B-41F8-A680-FFBD30E35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CF1B46-7D48-40D7-8D87-D7D9FCCBC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7DF3A1-8539-4102-B4D4-9A48AF1E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D4EB-7C92-4CA6-A21C-030B229571D3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9057EB-CC03-4733-97FD-B0258DD7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5E0A56-952C-46CA-B6C9-3EE98FB6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DD5-7C43-40D5-B24A-F858848D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7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6B54A2-A445-42F5-91AA-4B590416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30E21C-B916-4123-A1D9-ACF9B780A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1CD4E-CD17-4577-AFF4-73B049CDA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D4EB-7C92-4CA6-A21C-030B229571D3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DEBA21-A182-4118-B7ED-977332D31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29766E-AF1A-4919-AFF6-49A8E23F3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9DD5-7C43-40D5-B24A-F858848D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79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D5DD34-C588-2A41-9482-75B6749D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03"/>
            <a:ext cx="12194729" cy="5997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6C2EC-4827-D645-8E5C-E5E01433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029" y="1236"/>
            <a:ext cx="1240971" cy="1397490"/>
          </a:xfrm>
          <a:prstGeom prst="rect">
            <a:avLst/>
          </a:prstGeom>
        </p:spPr>
      </p:pic>
      <p:sp>
        <p:nvSpPr>
          <p:cNvPr id="41" name="Rechteck: eine Ecke abgeschnitten 30">
            <a:extLst>
              <a:ext uri="{FF2B5EF4-FFF2-40B4-BE49-F238E27FC236}">
                <a16:creationId xmlns:a16="http://schemas.microsoft.com/office/drawing/2014/main" id="{BFAD6FAD-616D-7347-ACD8-3E475ABF1F03}"/>
              </a:ext>
            </a:extLst>
          </p:cNvPr>
          <p:cNvSpPr/>
          <p:nvPr/>
        </p:nvSpPr>
        <p:spPr>
          <a:xfrm>
            <a:off x="10454357" y="2772797"/>
            <a:ext cx="1301019" cy="58045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Finding and applying to the right jobs</a:t>
            </a:r>
            <a:endParaRPr lang="en-US" dirty="0"/>
          </a:p>
        </p:txBody>
      </p:sp>
      <p:sp>
        <p:nvSpPr>
          <p:cNvPr id="42" name="Rechteck: eine Ecke abgeschnitten 31">
            <a:extLst>
              <a:ext uri="{FF2B5EF4-FFF2-40B4-BE49-F238E27FC236}">
                <a16:creationId xmlns:a16="http://schemas.microsoft.com/office/drawing/2014/main" id="{AC78D397-C719-CE44-885D-4703751BDADF}"/>
              </a:ext>
            </a:extLst>
          </p:cNvPr>
          <p:cNvSpPr/>
          <p:nvPr/>
        </p:nvSpPr>
        <p:spPr>
          <a:xfrm>
            <a:off x="8774033" y="2440566"/>
            <a:ext cx="1240971" cy="40091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Automated data-collection</a:t>
            </a:r>
            <a:endParaRPr lang="en-US"/>
          </a:p>
        </p:txBody>
      </p:sp>
      <p:sp>
        <p:nvSpPr>
          <p:cNvPr id="43" name="Rechteck: eine Ecke abgeschnitten 30">
            <a:extLst>
              <a:ext uri="{FF2B5EF4-FFF2-40B4-BE49-F238E27FC236}">
                <a16:creationId xmlns:a16="http://schemas.microsoft.com/office/drawing/2014/main" id="{4B3472A9-248A-D54C-BE6B-634C627A4DA9}"/>
              </a:ext>
            </a:extLst>
          </p:cNvPr>
          <p:cNvSpPr/>
          <p:nvPr/>
        </p:nvSpPr>
        <p:spPr>
          <a:xfrm>
            <a:off x="7097486" y="1960576"/>
            <a:ext cx="1897927" cy="44613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Matching previews and recommendations</a:t>
            </a:r>
            <a:endParaRPr lang="en-US"/>
          </a:p>
        </p:txBody>
      </p:sp>
      <p:sp>
        <p:nvSpPr>
          <p:cNvPr id="44" name="Rechteck: eine Ecke abgeschnitten 31">
            <a:extLst>
              <a:ext uri="{FF2B5EF4-FFF2-40B4-BE49-F238E27FC236}">
                <a16:creationId xmlns:a16="http://schemas.microsoft.com/office/drawing/2014/main" id="{7332255C-B474-9747-BD1B-EE14698383C1}"/>
              </a:ext>
            </a:extLst>
          </p:cNvPr>
          <p:cNvSpPr/>
          <p:nvPr/>
        </p:nvSpPr>
        <p:spPr>
          <a:xfrm>
            <a:off x="9548723" y="1940649"/>
            <a:ext cx="976104" cy="43129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Automated CV-Update</a:t>
            </a:r>
            <a:endParaRPr lang="en-US"/>
          </a:p>
        </p:txBody>
      </p:sp>
      <p:sp>
        <p:nvSpPr>
          <p:cNvPr id="45" name="Rechteck: eine Ecke abgeschnitten 30">
            <a:extLst>
              <a:ext uri="{FF2B5EF4-FFF2-40B4-BE49-F238E27FC236}">
                <a16:creationId xmlns:a16="http://schemas.microsoft.com/office/drawing/2014/main" id="{3D0EF6D0-1039-0145-8054-146A7882B0B5}"/>
              </a:ext>
            </a:extLst>
          </p:cNvPr>
          <p:cNvSpPr/>
          <p:nvPr/>
        </p:nvSpPr>
        <p:spPr>
          <a:xfrm>
            <a:off x="9460358" y="5621677"/>
            <a:ext cx="1490671" cy="5804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Collecting relevant experience and references</a:t>
            </a:r>
            <a:endParaRPr lang="en-US"/>
          </a:p>
        </p:txBody>
      </p:sp>
      <p:sp>
        <p:nvSpPr>
          <p:cNvPr id="46" name="Rechteck: eine Ecke abgeschnitten 31">
            <a:extLst>
              <a:ext uri="{FF2B5EF4-FFF2-40B4-BE49-F238E27FC236}">
                <a16:creationId xmlns:a16="http://schemas.microsoft.com/office/drawing/2014/main" id="{1823C742-C6D1-DA44-B686-04308068B57E}"/>
              </a:ext>
            </a:extLst>
          </p:cNvPr>
          <p:cNvSpPr/>
          <p:nvPr/>
        </p:nvSpPr>
        <p:spPr>
          <a:xfrm>
            <a:off x="6999661" y="2600415"/>
            <a:ext cx="1240971" cy="40091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1-Click application</a:t>
            </a:r>
            <a:endParaRPr lang="en-US"/>
          </a:p>
        </p:txBody>
      </p:sp>
      <p:sp>
        <p:nvSpPr>
          <p:cNvPr id="47" name="Rechteck: eine Ecke abgeschnitten 31">
            <a:extLst>
              <a:ext uri="{FF2B5EF4-FFF2-40B4-BE49-F238E27FC236}">
                <a16:creationId xmlns:a16="http://schemas.microsoft.com/office/drawing/2014/main" id="{045AA18D-11AD-DB44-8978-DBEAAC850873}"/>
              </a:ext>
            </a:extLst>
          </p:cNvPr>
          <p:cNvSpPr/>
          <p:nvPr/>
        </p:nvSpPr>
        <p:spPr>
          <a:xfrm>
            <a:off x="6477000" y="3340020"/>
            <a:ext cx="1448132" cy="40091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Transparent application process</a:t>
            </a:r>
            <a:endParaRPr lang="en-US"/>
          </a:p>
        </p:txBody>
      </p:sp>
      <p:sp>
        <p:nvSpPr>
          <p:cNvPr id="48" name="Rechteck: eine Ecke abgeschnitten 31">
            <a:extLst>
              <a:ext uri="{FF2B5EF4-FFF2-40B4-BE49-F238E27FC236}">
                <a16:creationId xmlns:a16="http://schemas.microsoft.com/office/drawing/2014/main" id="{D1653CFE-BB09-154F-84D8-F247FCC34BFB}"/>
              </a:ext>
            </a:extLst>
          </p:cNvPr>
          <p:cNvSpPr/>
          <p:nvPr/>
        </p:nvSpPr>
        <p:spPr>
          <a:xfrm>
            <a:off x="6596703" y="4015634"/>
            <a:ext cx="1328429" cy="400915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Broad offers</a:t>
            </a:r>
          </a:p>
          <a:p>
            <a:pPr algn="ctr"/>
            <a:r>
              <a:rPr lang="en-US" sz="1200">
                <a:cs typeface="Calibri"/>
              </a:rPr>
              <a:t>on job market </a:t>
            </a:r>
            <a:endParaRPr lang="en-US"/>
          </a:p>
        </p:txBody>
      </p:sp>
      <p:sp>
        <p:nvSpPr>
          <p:cNvPr id="49" name="Rechteck: eine Ecke abgeschnitten 31">
            <a:extLst>
              <a:ext uri="{FF2B5EF4-FFF2-40B4-BE49-F238E27FC236}">
                <a16:creationId xmlns:a16="http://schemas.microsoft.com/office/drawing/2014/main" id="{53CEFA66-3B9E-F742-93CA-D5CD8BE9F5ED}"/>
              </a:ext>
            </a:extLst>
          </p:cNvPr>
          <p:cNvSpPr/>
          <p:nvPr/>
        </p:nvSpPr>
        <p:spPr>
          <a:xfrm>
            <a:off x="7162796" y="4467065"/>
            <a:ext cx="1524672" cy="446136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Different formats of application </a:t>
            </a:r>
            <a:endParaRPr lang="en-US"/>
          </a:p>
        </p:txBody>
      </p:sp>
      <p:sp>
        <p:nvSpPr>
          <p:cNvPr id="50" name="Rechteck: eine Ecke abgeschnitten 31">
            <a:extLst>
              <a:ext uri="{FF2B5EF4-FFF2-40B4-BE49-F238E27FC236}">
                <a16:creationId xmlns:a16="http://schemas.microsoft.com/office/drawing/2014/main" id="{F3525451-2F71-B147-9A26-EB778D4E6440}"/>
              </a:ext>
            </a:extLst>
          </p:cNvPr>
          <p:cNvSpPr/>
          <p:nvPr/>
        </p:nvSpPr>
        <p:spPr>
          <a:xfrm>
            <a:off x="7425963" y="5061684"/>
            <a:ext cx="1240971" cy="850219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Inconvenient and time intense task of application</a:t>
            </a:r>
            <a:endParaRPr lang="en-US"/>
          </a:p>
        </p:txBody>
      </p:sp>
      <p:sp>
        <p:nvSpPr>
          <p:cNvPr id="51" name="Rechteck: eine Ecke abgeschnitten 31">
            <a:extLst>
              <a:ext uri="{FF2B5EF4-FFF2-40B4-BE49-F238E27FC236}">
                <a16:creationId xmlns:a16="http://schemas.microsoft.com/office/drawing/2014/main" id="{36A0AD2F-3125-A74A-B4DF-C80B5B3ED3C2}"/>
              </a:ext>
            </a:extLst>
          </p:cNvPr>
          <p:cNvSpPr/>
          <p:nvPr/>
        </p:nvSpPr>
        <p:spPr>
          <a:xfrm>
            <a:off x="8928237" y="4776287"/>
            <a:ext cx="1240971" cy="850219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Uncertainty about success rate</a:t>
            </a:r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C9E345-83B8-6044-9141-777C52277EE5}"/>
              </a:ext>
            </a:extLst>
          </p:cNvPr>
          <p:cNvSpPr txBox="1"/>
          <p:nvPr/>
        </p:nvSpPr>
        <p:spPr>
          <a:xfrm>
            <a:off x="0" y="176761"/>
            <a:ext cx="742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Value Proposition Canvas for Student Side</a:t>
            </a:r>
          </a:p>
        </p:txBody>
      </p:sp>
      <p:sp>
        <p:nvSpPr>
          <p:cNvPr id="16" name="Rechteck: eine Ecke abgeschnitten 31">
            <a:extLst>
              <a:ext uri="{FF2B5EF4-FFF2-40B4-BE49-F238E27FC236}">
                <a16:creationId xmlns:a16="http://schemas.microsoft.com/office/drawing/2014/main" id="{6C715A5F-4E2A-41FA-84FE-92043DDA6ACC}"/>
              </a:ext>
            </a:extLst>
          </p:cNvPr>
          <p:cNvSpPr/>
          <p:nvPr/>
        </p:nvSpPr>
        <p:spPr>
          <a:xfrm>
            <a:off x="3417968" y="1929256"/>
            <a:ext cx="1850571" cy="55331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Machine learning algorithm for matching</a:t>
            </a:r>
          </a:p>
        </p:txBody>
      </p:sp>
      <p:sp>
        <p:nvSpPr>
          <p:cNvPr id="17" name="Rechteck: eine Ecke abgeschnitten 31">
            <a:extLst>
              <a:ext uri="{FF2B5EF4-FFF2-40B4-BE49-F238E27FC236}">
                <a16:creationId xmlns:a16="http://schemas.microsoft.com/office/drawing/2014/main" id="{F8E76C69-9FCC-4F5D-8A87-08258A6E4319}"/>
              </a:ext>
            </a:extLst>
          </p:cNvPr>
          <p:cNvSpPr/>
          <p:nvPr/>
        </p:nvSpPr>
        <p:spPr>
          <a:xfrm>
            <a:off x="1304618" y="1299182"/>
            <a:ext cx="1850571" cy="55331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Close collaboration with universities and possible employers</a:t>
            </a:r>
            <a:endParaRPr lang="de-DE"/>
          </a:p>
        </p:txBody>
      </p:sp>
      <p:sp>
        <p:nvSpPr>
          <p:cNvPr id="18" name="Rechteck: eine Ecke abgeschnitten 31">
            <a:extLst>
              <a:ext uri="{FF2B5EF4-FFF2-40B4-BE49-F238E27FC236}">
                <a16:creationId xmlns:a16="http://schemas.microsoft.com/office/drawing/2014/main" id="{66D1D66E-7548-4C54-83B0-C88A020E6CB0}"/>
              </a:ext>
            </a:extLst>
          </p:cNvPr>
          <p:cNvSpPr/>
          <p:nvPr/>
        </p:nvSpPr>
        <p:spPr>
          <a:xfrm>
            <a:off x="2939102" y="4015633"/>
            <a:ext cx="1442729" cy="591415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Recommend suitable job offers</a:t>
            </a:r>
          </a:p>
        </p:txBody>
      </p:sp>
      <p:sp>
        <p:nvSpPr>
          <p:cNvPr id="19" name="Rechteck: eine Ecke abgeschnitten 31">
            <a:extLst>
              <a:ext uri="{FF2B5EF4-FFF2-40B4-BE49-F238E27FC236}">
                <a16:creationId xmlns:a16="http://schemas.microsoft.com/office/drawing/2014/main" id="{C5D02671-4DBD-4E50-BBB0-0553CA59B0BB}"/>
              </a:ext>
            </a:extLst>
          </p:cNvPr>
          <p:cNvSpPr/>
          <p:nvPr/>
        </p:nvSpPr>
        <p:spPr>
          <a:xfrm>
            <a:off x="4196402" y="4714133"/>
            <a:ext cx="1328429" cy="705715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Significantly reduce time of application</a:t>
            </a:r>
            <a:endParaRPr lang="de-DE"/>
          </a:p>
        </p:txBody>
      </p:sp>
      <p:sp>
        <p:nvSpPr>
          <p:cNvPr id="20" name="Rechteck: eine Ecke abgeschnitten 30">
            <a:extLst>
              <a:ext uri="{FF2B5EF4-FFF2-40B4-BE49-F238E27FC236}">
                <a16:creationId xmlns:a16="http://schemas.microsoft.com/office/drawing/2014/main" id="{74853F20-D1C9-4B28-BFD7-7A95C69E8895}"/>
              </a:ext>
            </a:extLst>
          </p:cNvPr>
          <p:cNvSpPr/>
          <p:nvPr/>
        </p:nvSpPr>
        <p:spPr>
          <a:xfrm>
            <a:off x="141957" y="2137796"/>
            <a:ext cx="1313719" cy="121545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Platform matching students to employers to get relevant job experience</a:t>
            </a:r>
          </a:p>
        </p:txBody>
      </p:sp>
      <p:sp>
        <p:nvSpPr>
          <p:cNvPr id="21" name="Rechteck: eine Ecke abgeschnitten 30">
            <a:extLst>
              <a:ext uri="{FF2B5EF4-FFF2-40B4-BE49-F238E27FC236}">
                <a16:creationId xmlns:a16="http://schemas.microsoft.com/office/drawing/2014/main" id="{9786361B-4B4C-4C2B-BB95-DE6847DDCFD8}"/>
              </a:ext>
            </a:extLst>
          </p:cNvPr>
          <p:cNvSpPr/>
          <p:nvPr/>
        </p:nvSpPr>
        <p:spPr>
          <a:xfrm>
            <a:off x="141957" y="3814196"/>
            <a:ext cx="2012219" cy="79635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Connection to other platforms, such as LinkedIn, to  create CVs/applications in seconds</a:t>
            </a:r>
          </a:p>
        </p:txBody>
      </p:sp>
      <p:sp>
        <p:nvSpPr>
          <p:cNvPr id="22" name="Rechteck: eine Ecke abgeschnitten 31">
            <a:extLst>
              <a:ext uri="{FF2B5EF4-FFF2-40B4-BE49-F238E27FC236}">
                <a16:creationId xmlns:a16="http://schemas.microsoft.com/office/drawing/2014/main" id="{7B3D42C1-EAD2-421D-8EF1-BC8D7DC8D582}"/>
              </a:ext>
            </a:extLst>
          </p:cNvPr>
          <p:cNvSpPr/>
          <p:nvPr/>
        </p:nvSpPr>
        <p:spPr>
          <a:xfrm>
            <a:off x="2969365" y="2761419"/>
            <a:ext cx="1850571" cy="55331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Automated analysis of their skillset</a:t>
            </a:r>
          </a:p>
        </p:txBody>
      </p:sp>
      <p:sp>
        <p:nvSpPr>
          <p:cNvPr id="24" name="Rechteck: eine Ecke abgeschnitten 31">
            <a:extLst>
              <a:ext uri="{FF2B5EF4-FFF2-40B4-BE49-F238E27FC236}">
                <a16:creationId xmlns:a16="http://schemas.microsoft.com/office/drawing/2014/main" id="{0278A413-7732-4B13-8E5B-F7448F5A6DEC}"/>
              </a:ext>
            </a:extLst>
          </p:cNvPr>
          <p:cNvSpPr/>
          <p:nvPr/>
        </p:nvSpPr>
        <p:spPr>
          <a:xfrm>
            <a:off x="1700764" y="5291676"/>
            <a:ext cx="2012218" cy="796350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The student doesn’t have to narrow down his/her 3-5 years of studying to 2-5 key words</a:t>
            </a:r>
          </a:p>
        </p:txBody>
      </p:sp>
      <p:sp>
        <p:nvSpPr>
          <p:cNvPr id="25" name="Rechteck: eine Ecke abgeschnitten 31">
            <a:extLst>
              <a:ext uri="{FF2B5EF4-FFF2-40B4-BE49-F238E27FC236}">
                <a16:creationId xmlns:a16="http://schemas.microsoft.com/office/drawing/2014/main" id="{2A746D3A-01D7-8D48-963A-9BC7EF7A08B1}"/>
              </a:ext>
            </a:extLst>
          </p:cNvPr>
          <p:cNvSpPr/>
          <p:nvPr/>
        </p:nvSpPr>
        <p:spPr>
          <a:xfrm>
            <a:off x="7991791" y="3075214"/>
            <a:ext cx="1240971" cy="40091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Holistic solution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9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D5DD34-C588-2A41-9482-75B6749D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03"/>
            <a:ext cx="12194729" cy="5997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sp>
        <p:nvSpPr>
          <p:cNvPr id="41" name="Rechteck: eine Ecke abgeschnitten 30">
            <a:extLst>
              <a:ext uri="{FF2B5EF4-FFF2-40B4-BE49-F238E27FC236}">
                <a16:creationId xmlns:a16="http://schemas.microsoft.com/office/drawing/2014/main" id="{BFAD6FAD-616D-7347-ACD8-3E475ABF1F03}"/>
              </a:ext>
            </a:extLst>
          </p:cNvPr>
          <p:cNvSpPr/>
          <p:nvPr/>
        </p:nvSpPr>
        <p:spPr>
          <a:xfrm>
            <a:off x="10454357" y="2772796"/>
            <a:ext cx="1301019" cy="656203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Finding and recruiting the right talents</a:t>
            </a:r>
            <a:endParaRPr lang="en-US"/>
          </a:p>
        </p:txBody>
      </p:sp>
      <p:sp>
        <p:nvSpPr>
          <p:cNvPr id="42" name="Rechteck: eine Ecke abgeschnitten 31">
            <a:extLst>
              <a:ext uri="{FF2B5EF4-FFF2-40B4-BE49-F238E27FC236}">
                <a16:creationId xmlns:a16="http://schemas.microsoft.com/office/drawing/2014/main" id="{AC78D397-C719-CE44-885D-4703751BDADF}"/>
              </a:ext>
            </a:extLst>
          </p:cNvPr>
          <p:cNvSpPr/>
          <p:nvPr/>
        </p:nvSpPr>
        <p:spPr>
          <a:xfrm>
            <a:off x="9333396" y="1646744"/>
            <a:ext cx="1240971" cy="40091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Automated data-collection</a:t>
            </a:r>
            <a:endParaRPr lang="en-US"/>
          </a:p>
        </p:txBody>
      </p:sp>
      <p:sp>
        <p:nvSpPr>
          <p:cNvPr id="43" name="Rechteck: eine Ecke abgeschnitten 30">
            <a:extLst>
              <a:ext uri="{FF2B5EF4-FFF2-40B4-BE49-F238E27FC236}">
                <a16:creationId xmlns:a16="http://schemas.microsoft.com/office/drawing/2014/main" id="{4B3472A9-248A-D54C-BE6B-634C627A4DA9}"/>
              </a:ext>
            </a:extLst>
          </p:cNvPr>
          <p:cNvSpPr/>
          <p:nvPr/>
        </p:nvSpPr>
        <p:spPr>
          <a:xfrm>
            <a:off x="6888709" y="1518839"/>
            <a:ext cx="1897927" cy="65672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Fast and convenient recommendation of ideal candidates</a:t>
            </a:r>
            <a:endParaRPr lang="en-US"/>
          </a:p>
        </p:txBody>
      </p:sp>
      <p:sp>
        <p:nvSpPr>
          <p:cNvPr id="44" name="Rechteck: eine Ecke abgeschnitten 31">
            <a:extLst>
              <a:ext uri="{FF2B5EF4-FFF2-40B4-BE49-F238E27FC236}">
                <a16:creationId xmlns:a16="http://schemas.microsoft.com/office/drawing/2014/main" id="{7332255C-B474-9747-BD1B-EE14698383C1}"/>
              </a:ext>
            </a:extLst>
          </p:cNvPr>
          <p:cNvSpPr/>
          <p:nvPr/>
        </p:nvSpPr>
        <p:spPr>
          <a:xfrm>
            <a:off x="9145378" y="2260170"/>
            <a:ext cx="1019320" cy="82828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Automated database and talent pool</a:t>
            </a:r>
            <a:endParaRPr lang="en-US"/>
          </a:p>
        </p:txBody>
      </p:sp>
      <p:sp>
        <p:nvSpPr>
          <p:cNvPr id="45" name="Rechteck: eine Ecke abgeschnitten 30">
            <a:extLst>
              <a:ext uri="{FF2B5EF4-FFF2-40B4-BE49-F238E27FC236}">
                <a16:creationId xmlns:a16="http://schemas.microsoft.com/office/drawing/2014/main" id="{3D0EF6D0-1039-0145-8054-146A7882B0B5}"/>
              </a:ext>
            </a:extLst>
          </p:cNvPr>
          <p:cNvSpPr/>
          <p:nvPr/>
        </p:nvSpPr>
        <p:spPr>
          <a:xfrm>
            <a:off x="10359530" y="4427768"/>
            <a:ext cx="1490671" cy="58045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Offering open positions for talents</a:t>
            </a:r>
            <a:endParaRPr lang="en-US"/>
          </a:p>
        </p:txBody>
      </p:sp>
      <p:sp>
        <p:nvSpPr>
          <p:cNvPr id="46" name="Rechteck: eine Ecke abgeschnitten 31">
            <a:extLst>
              <a:ext uri="{FF2B5EF4-FFF2-40B4-BE49-F238E27FC236}">
                <a16:creationId xmlns:a16="http://schemas.microsoft.com/office/drawing/2014/main" id="{1823C742-C6D1-DA44-B686-04308068B57E}"/>
              </a:ext>
            </a:extLst>
          </p:cNvPr>
          <p:cNvSpPr/>
          <p:nvPr/>
        </p:nvSpPr>
        <p:spPr>
          <a:xfrm>
            <a:off x="6276102" y="2507477"/>
            <a:ext cx="1240971" cy="40091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1-Click hiring</a:t>
            </a:r>
            <a:endParaRPr lang="en-US"/>
          </a:p>
        </p:txBody>
      </p:sp>
      <p:sp>
        <p:nvSpPr>
          <p:cNvPr id="47" name="Rechteck: eine Ecke abgeschnitten 31">
            <a:extLst>
              <a:ext uri="{FF2B5EF4-FFF2-40B4-BE49-F238E27FC236}">
                <a16:creationId xmlns:a16="http://schemas.microsoft.com/office/drawing/2014/main" id="{045AA18D-11AD-DB44-8978-DBEAAC850873}"/>
              </a:ext>
            </a:extLst>
          </p:cNvPr>
          <p:cNvSpPr/>
          <p:nvPr/>
        </p:nvSpPr>
        <p:spPr>
          <a:xfrm>
            <a:off x="7753403" y="2375290"/>
            <a:ext cx="1240971" cy="40091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Holistic solution</a:t>
            </a:r>
            <a:endParaRPr lang="en-US"/>
          </a:p>
        </p:txBody>
      </p:sp>
      <p:sp>
        <p:nvSpPr>
          <p:cNvPr id="48" name="Rechteck: eine Ecke abgeschnitten 31">
            <a:extLst>
              <a:ext uri="{FF2B5EF4-FFF2-40B4-BE49-F238E27FC236}">
                <a16:creationId xmlns:a16="http://schemas.microsoft.com/office/drawing/2014/main" id="{D1653CFE-BB09-154F-84D8-F247FCC34BFB}"/>
              </a:ext>
            </a:extLst>
          </p:cNvPr>
          <p:cNvSpPr/>
          <p:nvPr/>
        </p:nvSpPr>
        <p:spPr>
          <a:xfrm>
            <a:off x="6761748" y="4517535"/>
            <a:ext cx="1328429" cy="400915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Selection of the right skills </a:t>
            </a:r>
            <a:endParaRPr lang="en-US"/>
          </a:p>
        </p:txBody>
      </p:sp>
      <p:sp>
        <p:nvSpPr>
          <p:cNvPr id="49" name="Rechteck: eine Ecke abgeschnitten 31">
            <a:extLst>
              <a:ext uri="{FF2B5EF4-FFF2-40B4-BE49-F238E27FC236}">
                <a16:creationId xmlns:a16="http://schemas.microsoft.com/office/drawing/2014/main" id="{53CEFA66-3B9E-F742-93CA-D5CD8BE9F5ED}"/>
              </a:ext>
            </a:extLst>
          </p:cNvPr>
          <p:cNvSpPr/>
          <p:nvPr/>
        </p:nvSpPr>
        <p:spPr>
          <a:xfrm>
            <a:off x="7347595" y="5008445"/>
            <a:ext cx="1524672" cy="446136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Expensive Hire-And-Fire situations</a:t>
            </a:r>
            <a:endParaRPr lang="en-US"/>
          </a:p>
        </p:txBody>
      </p:sp>
      <p:sp>
        <p:nvSpPr>
          <p:cNvPr id="50" name="Rechteck: eine Ecke abgeschnitten 31">
            <a:extLst>
              <a:ext uri="{FF2B5EF4-FFF2-40B4-BE49-F238E27FC236}">
                <a16:creationId xmlns:a16="http://schemas.microsoft.com/office/drawing/2014/main" id="{F3525451-2F71-B147-9A26-EB778D4E6440}"/>
              </a:ext>
            </a:extLst>
          </p:cNvPr>
          <p:cNvSpPr/>
          <p:nvPr/>
        </p:nvSpPr>
        <p:spPr>
          <a:xfrm>
            <a:off x="7415730" y="5582056"/>
            <a:ext cx="1504138" cy="446136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Many offers from multiply suppliers</a:t>
            </a:r>
            <a:endParaRPr lang="en-US"/>
          </a:p>
        </p:txBody>
      </p:sp>
      <p:sp>
        <p:nvSpPr>
          <p:cNvPr id="51" name="Rechteck: eine Ecke abgeschnitten 31">
            <a:extLst>
              <a:ext uri="{FF2B5EF4-FFF2-40B4-BE49-F238E27FC236}">
                <a16:creationId xmlns:a16="http://schemas.microsoft.com/office/drawing/2014/main" id="{36A0AD2F-3125-A74A-B4DF-C80B5B3ED3C2}"/>
              </a:ext>
            </a:extLst>
          </p:cNvPr>
          <p:cNvSpPr/>
          <p:nvPr/>
        </p:nvSpPr>
        <p:spPr>
          <a:xfrm>
            <a:off x="8995413" y="4913201"/>
            <a:ext cx="1240971" cy="850219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Time intense definition of job-descriptions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93BAD-AFCC-7844-80FD-599740C44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121" y="-25620"/>
            <a:ext cx="1682305" cy="1386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086BE-01B4-F247-A3C5-B39CA5B961FC}"/>
              </a:ext>
            </a:extLst>
          </p:cNvPr>
          <p:cNvSpPr txBox="1"/>
          <p:nvPr/>
        </p:nvSpPr>
        <p:spPr>
          <a:xfrm>
            <a:off x="0" y="176761"/>
            <a:ext cx="742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Value Proposition Canvas for Company Side</a:t>
            </a:r>
          </a:p>
        </p:txBody>
      </p:sp>
      <p:sp>
        <p:nvSpPr>
          <p:cNvPr id="18" name="Rechteck: eine Ecke abgeschnitten 31">
            <a:extLst>
              <a:ext uri="{FF2B5EF4-FFF2-40B4-BE49-F238E27FC236}">
                <a16:creationId xmlns:a16="http://schemas.microsoft.com/office/drawing/2014/main" id="{35B9CE97-C4B1-204D-83DB-81AAA7C72FED}"/>
              </a:ext>
            </a:extLst>
          </p:cNvPr>
          <p:cNvSpPr/>
          <p:nvPr/>
        </p:nvSpPr>
        <p:spPr>
          <a:xfrm>
            <a:off x="7217188" y="4026625"/>
            <a:ext cx="1328429" cy="400915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Broad offer of new skills</a:t>
            </a:r>
            <a:endParaRPr lang="en-US"/>
          </a:p>
        </p:txBody>
      </p:sp>
      <p:sp>
        <p:nvSpPr>
          <p:cNvPr id="17" name="Rechteck: eine Ecke abgeschnitten 30">
            <a:extLst>
              <a:ext uri="{FF2B5EF4-FFF2-40B4-BE49-F238E27FC236}">
                <a16:creationId xmlns:a16="http://schemas.microsoft.com/office/drawing/2014/main" id="{F1FB3407-3364-48C0-8D8D-9EE031AE6A3F}"/>
              </a:ext>
            </a:extLst>
          </p:cNvPr>
          <p:cNvSpPr/>
          <p:nvPr/>
        </p:nvSpPr>
        <p:spPr>
          <a:xfrm>
            <a:off x="3704489" y="2041762"/>
            <a:ext cx="1897927" cy="65672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Multi feature search with job description</a:t>
            </a:r>
            <a:endParaRPr lang="en-US"/>
          </a:p>
        </p:txBody>
      </p:sp>
      <p:sp>
        <p:nvSpPr>
          <p:cNvPr id="19" name="Rechteck: eine Ecke abgeschnitten 30">
            <a:extLst>
              <a:ext uri="{FF2B5EF4-FFF2-40B4-BE49-F238E27FC236}">
                <a16:creationId xmlns:a16="http://schemas.microsoft.com/office/drawing/2014/main" id="{FAB08AEC-2C6E-4B71-A4E3-4A986C6F7B75}"/>
              </a:ext>
            </a:extLst>
          </p:cNvPr>
          <p:cNvSpPr/>
          <p:nvPr/>
        </p:nvSpPr>
        <p:spPr>
          <a:xfrm>
            <a:off x="1398982" y="1138885"/>
            <a:ext cx="1897927" cy="65672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Summary of relevant skills from applicates </a:t>
            </a:r>
            <a:endParaRPr lang="en-US"/>
          </a:p>
        </p:txBody>
      </p:sp>
      <p:sp>
        <p:nvSpPr>
          <p:cNvPr id="20" name="Rechteck: eine Ecke abgeschnitten 30">
            <a:extLst>
              <a:ext uri="{FF2B5EF4-FFF2-40B4-BE49-F238E27FC236}">
                <a16:creationId xmlns:a16="http://schemas.microsoft.com/office/drawing/2014/main" id="{2AF0983F-85E8-4578-B03F-7799C156158C}"/>
              </a:ext>
            </a:extLst>
          </p:cNvPr>
          <p:cNvSpPr/>
          <p:nvPr/>
        </p:nvSpPr>
        <p:spPr>
          <a:xfrm>
            <a:off x="2791650" y="2885822"/>
            <a:ext cx="1897927" cy="65672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Large amount of possible and flexible candidates</a:t>
            </a:r>
            <a:endParaRPr lang="en-US"/>
          </a:p>
        </p:txBody>
      </p:sp>
      <p:sp>
        <p:nvSpPr>
          <p:cNvPr id="21" name="Rechteck: eine Ecke abgeschnitten 31">
            <a:extLst>
              <a:ext uri="{FF2B5EF4-FFF2-40B4-BE49-F238E27FC236}">
                <a16:creationId xmlns:a16="http://schemas.microsoft.com/office/drawing/2014/main" id="{11E3651C-DE80-4095-B402-B782F59911FE}"/>
              </a:ext>
            </a:extLst>
          </p:cNvPr>
          <p:cNvSpPr/>
          <p:nvPr/>
        </p:nvSpPr>
        <p:spPr>
          <a:xfrm>
            <a:off x="3040274" y="4112375"/>
            <a:ext cx="2007214" cy="400915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The newest skills on the market can easily be hired</a:t>
            </a:r>
            <a:endParaRPr lang="en-US"/>
          </a:p>
        </p:txBody>
      </p:sp>
      <p:sp>
        <p:nvSpPr>
          <p:cNvPr id="22" name="Rechteck: eine Ecke abgeschnitten 31">
            <a:extLst>
              <a:ext uri="{FF2B5EF4-FFF2-40B4-BE49-F238E27FC236}">
                <a16:creationId xmlns:a16="http://schemas.microsoft.com/office/drawing/2014/main" id="{D4BEEFCB-1217-4760-96AF-15EB1F9533BD}"/>
              </a:ext>
            </a:extLst>
          </p:cNvPr>
          <p:cNvSpPr/>
          <p:nvPr/>
        </p:nvSpPr>
        <p:spPr>
          <a:xfrm>
            <a:off x="3328571" y="4632759"/>
            <a:ext cx="2007214" cy="400915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A substitute of a job is found faster then ever</a:t>
            </a:r>
            <a:endParaRPr lang="en-US"/>
          </a:p>
        </p:txBody>
      </p:sp>
      <p:sp>
        <p:nvSpPr>
          <p:cNvPr id="23" name="Rechteck: eine Ecke abgeschnitten 31">
            <a:extLst>
              <a:ext uri="{FF2B5EF4-FFF2-40B4-BE49-F238E27FC236}">
                <a16:creationId xmlns:a16="http://schemas.microsoft.com/office/drawing/2014/main" id="{2FD70CF1-8C8F-4EA1-923D-39376B2FF112}"/>
              </a:ext>
            </a:extLst>
          </p:cNvPr>
          <p:cNvSpPr/>
          <p:nvPr/>
        </p:nvSpPr>
        <p:spPr>
          <a:xfrm>
            <a:off x="1846282" y="5276361"/>
            <a:ext cx="2007214" cy="400915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No random application with little to no matching rate</a:t>
            </a:r>
            <a:endParaRPr lang="en-US"/>
          </a:p>
        </p:txBody>
      </p:sp>
      <p:sp>
        <p:nvSpPr>
          <p:cNvPr id="24" name="Rechteck: eine Ecke abgeschnitten 30">
            <a:extLst>
              <a:ext uri="{FF2B5EF4-FFF2-40B4-BE49-F238E27FC236}">
                <a16:creationId xmlns:a16="http://schemas.microsoft.com/office/drawing/2014/main" id="{07969DA9-E2C5-4317-A22A-CB222471EEC9}"/>
              </a:ext>
            </a:extLst>
          </p:cNvPr>
          <p:cNvSpPr/>
          <p:nvPr/>
        </p:nvSpPr>
        <p:spPr>
          <a:xfrm>
            <a:off x="147919" y="2572465"/>
            <a:ext cx="1704325" cy="931915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Platform matching students to employers to get relevant job experience</a:t>
            </a:r>
          </a:p>
        </p:txBody>
      </p:sp>
      <p:sp>
        <p:nvSpPr>
          <p:cNvPr id="25" name="Rechteck: eine Ecke abgeschnitten 30">
            <a:extLst>
              <a:ext uri="{FF2B5EF4-FFF2-40B4-BE49-F238E27FC236}">
                <a16:creationId xmlns:a16="http://schemas.microsoft.com/office/drawing/2014/main" id="{A68318D8-65D8-4C3A-92CC-8202AE468C63}"/>
              </a:ext>
            </a:extLst>
          </p:cNvPr>
          <p:cNvSpPr/>
          <p:nvPr/>
        </p:nvSpPr>
        <p:spPr>
          <a:xfrm>
            <a:off x="1121306" y="3422959"/>
            <a:ext cx="1490671" cy="79635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Automated skill and knowledge extraction from written text</a:t>
            </a:r>
          </a:p>
        </p:txBody>
      </p:sp>
      <p:sp>
        <p:nvSpPr>
          <p:cNvPr id="26" name="Rechteck: eine Ecke abgeschnitten 30">
            <a:extLst>
              <a:ext uri="{FF2B5EF4-FFF2-40B4-BE49-F238E27FC236}">
                <a16:creationId xmlns:a16="http://schemas.microsoft.com/office/drawing/2014/main" id="{4E323994-4050-4581-A931-24CAB0261590}"/>
              </a:ext>
            </a:extLst>
          </p:cNvPr>
          <p:cNvSpPr/>
          <p:nvPr/>
        </p:nvSpPr>
        <p:spPr>
          <a:xfrm>
            <a:off x="173614" y="4234209"/>
            <a:ext cx="1490672" cy="73053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Vast numbers of young and motivated students</a:t>
            </a:r>
          </a:p>
        </p:txBody>
      </p:sp>
      <p:sp>
        <p:nvSpPr>
          <p:cNvPr id="27" name="Rechteck: eine Ecke abgeschnitten 31">
            <a:extLst>
              <a:ext uri="{FF2B5EF4-FFF2-40B4-BE49-F238E27FC236}">
                <a16:creationId xmlns:a16="http://schemas.microsoft.com/office/drawing/2014/main" id="{D60C9F3C-6A4E-D241-97C9-366DC4688F6C}"/>
              </a:ext>
            </a:extLst>
          </p:cNvPr>
          <p:cNvSpPr/>
          <p:nvPr/>
        </p:nvSpPr>
        <p:spPr>
          <a:xfrm>
            <a:off x="6482717" y="3085049"/>
            <a:ext cx="2068712" cy="555371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Ability to compare potential applicants easily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9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D5DD34-C588-2A41-9482-75B6749D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03"/>
            <a:ext cx="12194729" cy="5997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sp>
        <p:nvSpPr>
          <p:cNvPr id="41" name="Rechteck: eine Ecke abgeschnitten 30">
            <a:extLst>
              <a:ext uri="{FF2B5EF4-FFF2-40B4-BE49-F238E27FC236}">
                <a16:creationId xmlns:a16="http://schemas.microsoft.com/office/drawing/2014/main" id="{BFAD6FAD-616D-7347-ACD8-3E475ABF1F03}"/>
              </a:ext>
            </a:extLst>
          </p:cNvPr>
          <p:cNvSpPr/>
          <p:nvPr/>
        </p:nvSpPr>
        <p:spPr>
          <a:xfrm>
            <a:off x="10454355" y="2728398"/>
            <a:ext cx="1301019" cy="656203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Justification for their action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086BE-01B4-F247-A3C5-B39CA5B961FC}"/>
              </a:ext>
            </a:extLst>
          </p:cNvPr>
          <p:cNvSpPr txBox="1"/>
          <p:nvPr/>
        </p:nvSpPr>
        <p:spPr>
          <a:xfrm>
            <a:off x="0" y="176761"/>
            <a:ext cx="742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Value Proposition Canvas for University Side</a:t>
            </a:r>
          </a:p>
        </p:txBody>
      </p:sp>
      <p:sp>
        <p:nvSpPr>
          <p:cNvPr id="20" name="Rechteck: eine Ecke abgeschnitten 30">
            <a:extLst>
              <a:ext uri="{FF2B5EF4-FFF2-40B4-BE49-F238E27FC236}">
                <a16:creationId xmlns:a16="http://schemas.microsoft.com/office/drawing/2014/main" id="{2AF0983F-85E8-4578-B03F-7799C156158C}"/>
              </a:ext>
            </a:extLst>
          </p:cNvPr>
          <p:cNvSpPr/>
          <p:nvPr/>
        </p:nvSpPr>
        <p:spPr>
          <a:xfrm>
            <a:off x="1380736" y="1175664"/>
            <a:ext cx="1897927" cy="65672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Data about the relevance of their modules</a:t>
            </a:r>
            <a:endParaRPr lang="en-US"/>
          </a:p>
        </p:txBody>
      </p:sp>
      <p:sp>
        <p:nvSpPr>
          <p:cNvPr id="23" name="Rechteck: eine Ecke abgeschnitten 31">
            <a:extLst>
              <a:ext uri="{FF2B5EF4-FFF2-40B4-BE49-F238E27FC236}">
                <a16:creationId xmlns:a16="http://schemas.microsoft.com/office/drawing/2014/main" id="{2FD70CF1-8C8F-4EA1-923D-39376B2FF112}"/>
              </a:ext>
            </a:extLst>
          </p:cNvPr>
          <p:cNvSpPr/>
          <p:nvPr/>
        </p:nvSpPr>
        <p:spPr>
          <a:xfrm>
            <a:off x="3457774" y="4127874"/>
            <a:ext cx="2007214" cy="656727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No need for expensive and tedious post graduation surveys </a:t>
            </a:r>
            <a:endParaRPr lang="en-US"/>
          </a:p>
        </p:txBody>
      </p:sp>
      <p:pic>
        <p:nvPicPr>
          <p:cNvPr id="4" name="Grafik 3" descr="Abschlusshut">
            <a:extLst>
              <a:ext uri="{FF2B5EF4-FFF2-40B4-BE49-F238E27FC236}">
                <a16:creationId xmlns:a16="http://schemas.microsoft.com/office/drawing/2014/main" id="{AE98E6C5-CEAF-4D57-9D6E-FC6AB9C1C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4865" y="77664"/>
            <a:ext cx="914400" cy="914400"/>
          </a:xfrm>
          <a:prstGeom prst="rect">
            <a:avLst/>
          </a:prstGeom>
        </p:spPr>
      </p:pic>
      <p:sp>
        <p:nvSpPr>
          <p:cNvPr id="25" name="Rechteck: eine Ecke abgeschnitten 31">
            <a:extLst>
              <a:ext uri="{FF2B5EF4-FFF2-40B4-BE49-F238E27FC236}">
                <a16:creationId xmlns:a16="http://schemas.microsoft.com/office/drawing/2014/main" id="{A48FBD94-1EA9-43A7-8A6E-FA91139688C7}"/>
              </a:ext>
            </a:extLst>
          </p:cNvPr>
          <p:cNvSpPr/>
          <p:nvPr/>
        </p:nvSpPr>
        <p:spPr>
          <a:xfrm>
            <a:off x="2081297" y="5048370"/>
            <a:ext cx="2007214" cy="656727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Quantitative data on how important / relevant a course of study is </a:t>
            </a:r>
            <a:endParaRPr lang="en-US"/>
          </a:p>
        </p:txBody>
      </p:sp>
      <p:sp>
        <p:nvSpPr>
          <p:cNvPr id="26" name="Rechteck: eine Ecke abgeschnitten 30">
            <a:extLst>
              <a:ext uri="{FF2B5EF4-FFF2-40B4-BE49-F238E27FC236}">
                <a16:creationId xmlns:a16="http://schemas.microsoft.com/office/drawing/2014/main" id="{2925ED2E-294F-48E0-929D-1A25C89406CB}"/>
              </a:ext>
            </a:extLst>
          </p:cNvPr>
          <p:cNvSpPr/>
          <p:nvPr/>
        </p:nvSpPr>
        <p:spPr>
          <a:xfrm>
            <a:off x="2081297" y="1976571"/>
            <a:ext cx="1897927" cy="65672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Clear focus on what to improve</a:t>
            </a:r>
            <a:endParaRPr lang="en-US"/>
          </a:p>
        </p:txBody>
      </p:sp>
      <p:sp>
        <p:nvSpPr>
          <p:cNvPr id="28" name="Rechteck: eine Ecke abgeschnitten 30">
            <a:extLst>
              <a:ext uri="{FF2B5EF4-FFF2-40B4-BE49-F238E27FC236}">
                <a16:creationId xmlns:a16="http://schemas.microsoft.com/office/drawing/2014/main" id="{F1BBE5C3-31C7-4D2F-8FAC-6DBAE352D63C}"/>
              </a:ext>
            </a:extLst>
          </p:cNvPr>
          <p:cNvSpPr/>
          <p:nvPr/>
        </p:nvSpPr>
        <p:spPr>
          <a:xfrm>
            <a:off x="7081679" y="2071671"/>
            <a:ext cx="1897927" cy="65672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Realtime feedback on the performance of their students</a:t>
            </a:r>
            <a:endParaRPr lang="en-US"/>
          </a:p>
        </p:txBody>
      </p:sp>
      <p:sp>
        <p:nvSpPr>
          <p:cNvPr id="29" name="Rechteck: eine Ecke abgeschnitten 31">
            <a:extLst>
              <a:ext uri="{FF2B5EF4-FFF2-40B4-BE49-F238E27FC236}">
                <a16:creationId xmlns:a16="http://schemas.microsoft.com/office/drawing/2014/main" id="{1A6FF97A-F683-46E9-851D-FF2C9FE08809}"/>
              </a:ext>
            </a:extLst>
          </p:cNvPr>
          <p:cNvSpPr/>
          <p:nvPr/>
        </p:nvSpPr>
        <p:spPr>
          <a:xfrm>
            <a:off x="6727014" y="4391643"/>
            <a:ext cx="2007214" cy="656727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Opacity of the career path and performance after graduation. </a:t>
            </a:r>
            <a:endParaRPr lang="en-US"/>
          </a:p>
        </p:txBody>
      </p:sp>
      <p:sp>
        <p:nvSpPr>
          <p:cNvPr id="30" name="Rechteck: eine Ecke abgeschnitten 30">
            <a:extLst>
              <a:ext uri="{FF2B5EF4-FFF2-40B4-BE49-F238E27FC236}">
                <a16:creationId xmlns:a16="http://schemas.microsoft.com/office/drawing/2014/main" id="{FFD12183-E021-47E4-A7C4-982E952B896B}"/>
              </a:ext>
            </a:extLst>
          </p:cNvPr>
          <p:cNvSpPr/>
          <p:nvPr/>
        </p:nvSpPr>
        <p:spPr>
          <a:xfrm>
            <a:off x="167108" y="2772797"/>
            <a:ext cx="1840180" cy="656203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Data feedback of the students after graduation</a:t>
            </a:r>
            <a:endParaRPr lang="en-US"/>
          </a:p>
        </p:txBody>
      </p:sp>
      <p:sp>
        <p:nvSpPr>
          <p:cNvPr id="13" name="Rechteck: eine Ecke abgeschnitten 30">
            <a:extLst>
              <a:ext uri="{FF2B5EF4-FFF2-40B4-BE49-F238E27FC236}">
                <a16:creationId xmlns:a16="http://schemas.microsoft.com/office/drawing/2014/main" id="{D370A49C-8975-6447-B7B0-4EF04FF7B6BA}"/>
              </a:ext>
            </a:extLst>
          </p:cNvPr>
          <p:cNvSpPr/>
          <p:nvPr/>
        </p:nvSpPr>
        <p:spPr>
          <a:xfrm>
            <a:off x="10454355" y="4357336"/>
            <a:ext cx="1301019" cy="854529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Ensure competitive programs for the job market</a:t>
            </a:r>
            <a:endParaRPr lang="en-US"/>
          </a:p>
        </p:txBody>
      </p:sp>
      <p:sp>
        <p:nvSpPr>
          <p:cNvPr id="14" name="Rechteck: eine Ecke abgeschnitten 30">
            <a:extLst>
              <a:ext uri="{FF2B5EF4-FFF2-40B4-BE49-F238E27FC236}">
                <a16:creationId xmlns:a16="http://schemas.microsoft.com/office/drawing/2014/main" id="{FD664657-8DB8-024C-B36F-313B787080B6}"/>
              </a:ext>
            </a:extLst>
          </p:cNvPr>
          <p:cNvSpPr/>
          <p:nvPr/>
        </p:nvSpPr>
        <p:spPr>
          <a:xfrm>
            <a:off x="6585072" y="3056237"/>
            <a:ext cx="1897927" cy="65672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Know the requirements from the job market and student side</a:t>
            </a:r>
            <a:endParaRPr lang="en-US"/>
          </a:p>
        </p:txBody>
      </p:sp>
      <p:sp>
        <p:nvSpPr>
          <p:cNvPr id="15" name="Rechteck: eine Ecke abgeschnitten 31">
            <a:extLst>
              <a:ext uri="{FF2B5EF4-FFF2-40B4-BE49-F238E27FC236}">
                <a16:creationId xmlns:a16="http://schemas.microsoft.com/office/drawing/2014/main" id="{3ED2BB79-1405-CF4F-ACA8-41935ECD49B8}"/>
              </a:ext>
            </a:extLst>
          </p:cNvPr>
          <p:cNvSpPr/>
          <p:nvPr/>
        </p:nvSpPr>
        <p:spPr>
          <a:xfrm>
            <a:off x="8370756" y="5100587"/>
            <a:ext cx="2007214" cy="656727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laborious market research regarding the programs</a:t>
            </a:r>
            <a:endParaRPr lang="en-US"/>
          </a:p>
        </p:txBody>
      </p:sp>
      <p:sp>
        <p:nvSpPr>
          <p:cNvPr id="16" name="Rechteck: eine Ecke abgeschnitten 30">
            <a:extLst>
              <a:ext uri="{FF2B5EF4-FFF2-40B4-BE49-F238E27FC236}">
                <a16:creationId xmlns:a16="http://schemas.microsoft.com/office/drawing/2014/main" id="{57496E5C-7520-6144-B9FE-9FE962EE1342}"/>
              </a:ext>
            </a:extLst>
          </p:cNvPr>
          <p:cNvSpPr/>
          <p:nvPr/>
        </p:nvSpPr>
        <p:spPr>
          <a:xfrm>
            <a:off x="3664752" y="2799620"/>
            <a:ext cx="1897927" cy="65672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Real time market feedback about the added value of the courses</a:t>
            </a:r>
            <a:endParaRPr lang="en-US"/>
          </a:p>
        </p:txBody>
      </p:sp>
      <p:sp>
        <p:nvSpPr>
          <p:cNvPr id="17" name="Rechteck: eine Ecke abgeschnitten 30">
            <a:extLst>
              <a:ext uri="{FF2B5EF4-FFF2-40B4-BE49-F238E27FC236}">
                <a16:creationId xmlns:a16="http://schemas.microsoft.com/office/drawing/2014/main" id="{8BD65887-7C98-934F-A953-E50AE35A0B26}"/>
              </a:ext>
            </a:extLst>
          </p:cNvPr>
          <p:cNvSpPr/>
          <p:nvPr/>
        </p:nvSpPr>
        <p:spPr>
          <a:xfrm>
            <a:off x="167108" y="4391643"/>
            <a:ext cx="1570539" cy="656203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Predictions about possible market trends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2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0E1CB04-2B85-464A-A35E-507FF6A4411D}"/>
              </a:ext>
            </a:extLst>
          </p:cNvPr>
          <p:cNvGrpSpPr/>
          <p:nvPr/>
        </p:nvGrpSpPr>
        <p:grpSpPr>
          <a:xfrm>
            <a:off x="114300" y="114300"/>
            <a:ext cx="11963400" cy="6629400"/>
            <a:chOff x="114300" y="114300"/>
            <a:chExt cx="11963400" cy="66294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E47A0D4-2E15-4A1B-B139-88A7B8A5AF22}"/>
                </a:ext>
              </a:extLst>
            </p:cNvPr>
            <p:cNvSpPr/>
            <p:nvPr/>
          </p:nvSpPr>
          <p:spPr>
            <a:xfrm>
              <a:off x="114300" y="114300"/>
              <a:ext cx="11963400" cy="6629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7F777FA3-67B0-41F4-8383-B539B4F00BF7}"/>
                </a:ext>
              </a:extLst>
            </p:cNvPr>
            <p:cNvCxnSpPr/>
            <p:nvPr/>
          </p:nvCxnSpPr>
          <p:spPr>
            <a:xfrm>
              <a:off x="114300" y="4600575"/>
              <a:ext cx="1196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FD911FF4-AA3C-46CD-957A-534437DD2E20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114300"/>
              <a:ext cx="0" cy="4486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FD85257D-13DE-4855-B6D4-DC2336E130D1}"/>
                </a:ext>
              </a:extLst>
            </p:cNvPr>
            <p:cNvCxnSpPr>
              <a:cxnSpLocks/>
            </p:cNvCxnSpPr>
            <p:nvPr/>
          </p:nvCxnSpPr>
          <p:spPr>
            <a:xfrm>
              <a:off x="9744075" y="114300"/>
              <a:ext cx="0" cy="4486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864BE0AB-61DF-4B72-AEA2-599B52991EB3}"/>
                </a:ext>
              </a:extLst>
            </p:cNvPr>
            <p:cNvCxnSpPr>
              <a:cxnSpLocks/>
            </p:cNvCxnSpPr>
            <p:nvPr/>
          </p:nvCxnSpPr>
          <p:spPr>
            <a:xfrm>
              <a:off x="7324725" y="114300"/>
              <a:ext cx="0" cy="4486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6DA4BD8C-C684-48CE-9C83-53729058C184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50" y="114300"/>
              <a:ext cx="0" cy="4486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BBB4AD9-3F6C-40AF-BD6B-E59520BE4AD1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371725"/>
              <a:ext cx="24193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6D643AD-DAF3-4E77-8541-033822B90546}"/>
                </a:ext>
              </a:extLst>
            </p:cNvPr>
            <p:cNvCxnSpPr>
              <a:cxnSpLocks/>
            </p:cNvCxnSpPr>
            <p:nvPr/>
          </p:nvCxnSpPr>
          <p:spPr>
            <a:xfrm>
              <a:off x="7324725" y="2371725"/>
              <a:ext cx="24193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51C6637-16B8-48CD-BDDA-51ED1FD40F05}"/>
                </a:ext>
              </a:extLst>
            </p:cNvPr>
            <p:cNvSpPr txBox="1"/>
            <p:nvPr/>
          </p:nvSpPr>
          <p:spPr>
            <a:xfrm>
              <a:off x="114300" y="219076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Problem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CC06237-5BDD-40AA-8DDE-AD35DDAFE502}"/>
                </a:ext>
              </a:extLst>
            </p:cNvPr>
            <p:cNvSpPr txBox="1"/>
            <p:nvPr/>
          </p:nvSpPr>
          <p:spPr>
            <a:xfrm>
              <a:off x="2486024" y="219075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Solution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C90F994-5713-4F08-A4AE-931AE072F6A9}"/>
                </a:ext>
              </a:extLst>
            </p:cNvPr>
            <p:cNvSpPr txBox="1"/>
            <p:nvPr/>
          </p:nvSpPr>
          <p:spPr>
            <a:xfrm>
              <a:off x="4929188" y="219074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Unique Value Proposition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7D02C66-A1A2-4B7D-AF9F-877F75BD1B33}"/>
                </a:ext>
              </a:extLst>
            </p:cNvPr>
            <p:cNvSpPr txBox="1"/>
            <p:nvPr/>
          </p:nvSpPr>
          <p:spPr>
            <a:xfrm>
              <a:off x="7372350" y="219074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Unfair Advantage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D6F3160-A829-4B41-A0CF-2FE3D3A3E168}"/>
                </a:ext>
              </a:extLst>
            </p:cNvPr>
            <p:cNvSpPr txBox="1"/>
            <p:nvPr/>
          </p:nvSpPr>
          <p:spPr>
            <a:xfrm>
              <a:off x="9744073" y="222050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Customer Segments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6350BE-C7E9-460B-BBF2-65A81B67EB72}"/>
                </a:ext>
              </a:extLst>
            </p:cNvPr>
            <p:cNvSpPr txBox="1"/>
            <p:nvPr/>
          </p:nvSpPr>
          <p:spPr>
            <a:xfrm>
              <a:off x="7372350" y="2457451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Channels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00A2B5F-F23C-45AD-AE47-03F5CE609BF8}"/>
                </a:ext>
              </a:extLst>
            </p:cNvPr>
            <p:cNvSpPr txBox="1"/>
            <p:nvPr/>
          </p:nvSpPr>
          <p:spPr>
            <a:xfrm>
              <a:off x="2486024" y="2457451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Key Metrics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A00FC1C4-40F8-417B-882F-DCC5CE40928C}"/>
                </a:ext>
              </a:extLst>
            </p:cNvPr>
            <p:cNvCxnSpPr>
              <a:cxnSpLocks/>
            </p:cNvCxnSpPr>
            <p:nvPr/>
          </p:nvCxnSpPr>
          <p:spPr>
            <a:xfrm>
              <a:off x="6088856" y="4600575"/>
              <a:ext cx="7144" cy="2143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8DC86C6-A423-4BA4-A07C-6A2D48F0B3A6}"/>
                </a:ext>
              </a:extLst>
            </p:cNvPr>
            <p:cNvSpPr txBox="1"/>
            <p:nvPr/>
          </p:nvSpPr>
          <p:spPr>
            <a:xfrm>
              <a:off x="1939529" y="4679753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Cost Structure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FC49998-7D55-4D72-8072-A4A8D24ED0D8}"/>
                </a:ext>
              </a:extLst>
            </p:cNvPr>
            <p:cNvSpPr txBox="1"/>
            <p:nvPr/>
          </p:nvSpPr>
          <p:spPr>
            <a:xfrm>
              <a:off x="7921228" y="4679752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Revenue Streams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8DC2610B-4115-4C31-93C0-8503C39CA787}"/>
                </a:ext>
              </a:extLst>
            </p:cNvPr>
            <p:cNvSpPr txBox="1"/>
            <p:nvPr/>
          </p:nvSpPr>
          <p:spPr>
            <a:xfrm>
              <a:off x="9744072" y="3135510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/>
                <a:t>Early Adopters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BBD2F33-9581-4A3D-8395-B7C034E4F232}"/>
                </a:ext>
              </a:extLst>
            </p:cNvPr>
            <p:cNvSpPr txBox="1"/>
            <p:nvPr/>
          </p:nvSpPr>
          <p:spPr>
            <a:xfrm>
              <a:off x="4924426" y="3135509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/>
                <a:t>High-Level Concept 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5855EA6-E44F-4A19-BA6B-5F076EE11D7B}"/>
                </a:ext>
              </a:extLst>
            </p:cNvPr>
            <p:cNvSpPr txBox="1"/>
            <p:nvPr/>
          </p:nvSpPr>
          <p:spPr>
            <a:xfrm>
              <a:off x="119065" y="3135509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/>
                <a:t>Existing Alternatives</a:t>
              </a:r>
            </a:p>
          </p:txBody>
        </p:sp>
      </p:grpSp>
      <p:sp>
        <p:nvSpPr>
          <p:cNvPr id="50" name="Rechteck: eine Ecke abgeschnitten 30">
            <a:extLst>
              <a:ext uri="{FF2B5EF4-FFF2-40B4-BE49-F238E27FC236}">
                <a16:creationId xmlns:a16="http://schemas.microsoft.com/office/drawing/2014/main" id="{DAEE04CB-7ED1-224E-A064-AB38F7506531}"/>
              </a:ext>
            </a:extLst>
          </p:cNvPr>
          <p:cNvSpPr/>
          <p:nvPr/>
        </p:nvSpPr>
        <p:spPr>
          <a:xfrm>
            <a:off x="240006" y="606030"/>
            <a:ext cx="2126947" cy="863541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Finding the right matches between applicants and entry-level jobs </a:t>
            </a:r>
            <a:endParaRPr lang="en-US" dirty="0"/>
          </a:p>
        </p:txBody>
      </p:sp>
      <p:sp>
        <p:nvSpPr>
          <p:cNvPr id="51" name="Rechteck: eine Ecke abgeschnitten 25">
            <a:extLst>
              <a:ext uri="{FF2B5EF4-FFF2-40B4-BE49-F238E27FC236}">
                <a16:creationId xmlns:a16="http://schemas.microsoft.com/office/drawing/2014/main" id="{50D4FD3F-9E96-844C-8DC9-6CD15C9B242D}"/>
              </a:ext>
            </a:extLst>
          </p:cNvPr>
          <p:cNvSpPr/>
          <p:nvPr/>
        </p:nvSpPr>
        <p:spPr>
          <a:xfrm>
            <a:off x="5289959" y="689294"/>
            <a:ext cx="1554929" cy="1141886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cs typeface="Calibri"/>
              </a:rPr>
              <a:t>Text mining, collaborative / content based filtering</a:t>
            </a:r>
            <a:r>
              <a:rPr lang="en-GB" sz="1200">
                <a:cs typeface="Calibri"/>
              </a:rPr>
              <a:t>, automation</a:t>
            </a:r>
            <a:endParaRPr lang="en-GB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00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0E1CB04-2B85-464A-A35E-507FF6A4411D}"/>
              </a:ext>
            </a:extLst>
          </p:cNvPr>
          <p:cNvGrpSpPr/>
          <p:nvPr/>
        </p:nvGrpSpPr>
        <p:grpSpPr>
          <a:xfrm>
            <a:off x="114300" y="114300"/>
            <a:ext cx="11963400" cy="6629400"/>
            <a:chOff x="114300" y="114300"/>
            <a:chExt cx="11963400" cy="66294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E47A0D4-2E15-4A1B-B139-88A7B8A5AF22}"/>
                </a:ext>
              </a:extLst>
            </p:cNvPr>
            <p:cNvSpPr/>
            <p:nvPr/>
          </p:nvSpPr>
          <p:spPr>
            <a:xfrm>
              <a:off x="114300" y="114300"/>
              <a:ext cx="11963400" cy="6629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7F777FA3-67B0-41F4-8383-B539B4F00BF7}"/>
                </a:ext>
              </a:extLst>
            </p:cNvPr>
            <p:cNvCxnSpPr/>
            <p:nvPr/>
          </p:nvCxnSpPr>
          <p:spPr>
            <a:xfrm>
              <a:off x="114300" y="4600575"/>
              <a:ext cx="1196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FD911FF4-AA3C-46CD-957A-534437DD2E20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114300"/>
              <a:ext cx="0" cy="4486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FD85257D-13DE-4855-B6D4-DC2336E130D1}"/>
                </a:ext>
              </a:extLst>
            </p:cNvPr>
            <p:cNvCxnSpPr>
              <a:cxnSpLocks/>
            </p:cNvCxnSpPr>
            <p:nvPr/>
          </p:nvCxnSpPr>
          <p:spPr>
            <a:xfrm>
              <a:off x="9744075" y="114300"/>
              <a:ext cx="0" cy="4486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864BE0AB-61DF-4B72-AEA2-599B52991EB3}"/>
                </a:ext>
              </a:extLst>
            </p:cNvPr>
            <p:cNvCxnSpPr>
              <a:cxnSpLocks/>
            </p:cNvCxnSpPr>
            <p:nvPr/>
          </p:nvCxnSpPr>
          <p:spPr>
            <a:xfrm>
              <a:off x="7324725" y="114300"/>
              <a:ext cx="0" cy="4486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6DA4BD8C-C684-48CE-9C83-53729058C184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50" y="114300"/>
              <a:ext cx="0" cy="4486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BBB4AD9-3F6C-40AF-BD6B-E59520BE4AD1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371725"/>
              <a:ext cx="24193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6D643AD-DAF3-4E77-8541-033822B90546}"/>
                </a:ext>
              </a:extLst>
            </p:cNvPr>
            <p:cNvCxnSpPr>
              <a:cxnSpLocks/>
            </p:cNvCxnSpPr>
            <p:nvPr/>
          </p:nvCxnSpPr>
          <p:spPr>
            <a:xfrm>
              <a:off x="7324725" y="2371725"/>
              <a:ext cx="24193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51C6637-16B8-48CD-BDDA-51ED1FD40F05}"/>
                </a:ext>
              </a:extLst>
            </p:cNvPr>
            <p:cNvSpPr txBox="1"/>
            <p:nvPr/>
          </p:nvSpPr>
          <p:spPr>
            <a:xfrm>
              <a:off x="114300" y="219076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Problem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CC06237-5BDD-40AA-8DDE-AD35DDAFE502}"/>
                </a:ext>
              </a:extLst>
            </p:cNvPr>
            <p:cNvSpPr txBox="1"/>
            <p:nvPr/>
          </p:nvSpPr>
          <p:spPr>
            <a:xfrm>
              <a:off x="2486024" y="219075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Solution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C90F994-5713-4F08-A4AE-931AE072F6A9}"/>
                </a:ext>
              </a:extLst>
            </p:cNvPr>
            <p:cNvSpPr txBox="1"/>
            <p:nvPr/>
          </p:nvSpPr>
          <p:spPr>
            <a:xfrm>
              <a:off x="4929188" y="219074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Unique Value Proposition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7D02C66-A1A2-4B7D-AF9F-877F75BD1B33}"/>
                </a:ext>
              </a:extLst>
            </p:cNvPr>
            <p:cNvSpPr txBox="1"/>
            <p:nvPr/>
          </p:nvSpPr>
          <p:spPr>
            <a:xfrm>
              <a:off x="7372350" y="219074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Unfair Advantage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D6F3160-A829-4B41-A0CF-2FE3D3A3E168}"/>
                </a:ext>
              </a:extLst>
            </p:cNvPr>
            <p:cNvSpPr txBox="1"/>
            <p:nvPr/>
          </p:nvSpPr>
          <p:spPr>
            <a:xfrm>
              <a:off x="9744073" y="222050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Customer Segments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6350BE-C7E9-460B-BBF2-65A81B67EB72}"/>
                </a:ext>
              </a:extLst>
            </p:cNvPr>
            <p:cNvSpPr txBox="1"/>
            <p:nvPr/>
          </p:nvSpPr>
          <p:spPr>
            <a:xfrm>
              <a:off x="7372350" y="2457451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Channels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00A2B5F-F23C-45AD-AE47-03F5CE609BF8}"/>
                </a:ext>
              </a:extLst>
            </p:cNvPr>
            <p:cNvSpPr txBox="1"/>
            <p:nvPr/>
          </p:nvSpPr>
          <p:spPr>
            <a:xfrm>
              <a:off x="2486024" y="2457451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Key Metrics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A00FC1C4-40F8-417B-882F-DCC5CE40928C}"/>
                </a:ext>
              </a:extLst>
            </p:cNvPr>
            <p:cNvCxnSpPr>
              <a:cxnSpLocks/>
            </p:cNvCxnSpPr>
            <p:nvPr/>
          </p:nvCxnSpPr>
          <p:spPr>
            <a:xfrm>
              <a:off x="6088856" y="4600575"/>
              <a:ext cx="7144" cy="2143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8DC86C6-A423-4BA4-A07C-6A2D48F0B3A6}"/>
                </a:ext>
              </a:extLst>
            </p:cNvPr>
            <p:cNvSpPr txBox="1"/>
            <p:nvPr/>
          </p:nvSpPr>
          <p:spPr>
            <a:xfrm>
              <a:off x="1939529" y="4679753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Cost Structure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FC49998-7D55-4D72-8072-A4A8D24ED0D8}"/>
                </a:ext>
              </a:extLst>
            </p:cNvPr>
            <p:cNvSpPr txBox="1"/>
            <p:nvPr/>
          </p:nvSpPr>
          <p:spPr>
            <a:xfrm>
              <a:off x="7921228" y="4679752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Revenue Streams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8DC2610B-4115-4C31-93C0-8503C39CA787}"/>
                </a:ext>
              </a:extLst>
            </p:cNvPr>
            <p:cNvSpPr txBox="1"/>
            <p:nvPr/>
          </p:nvSpPr>
          <p:spPr>
            <a:xfrm>
              <a:off x="9744072" y="3135510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/>
                <a:t>Early Adopters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BBD2F33-9581-4A3D-8395-B7C034E4F232}"/>
                </a:ext>
              </a:extLst>
            </p:cNvPr>
            <p:cNvSpPr txBox="1"/>
            <p:nvPr/>
          </p:nvSpPr>
          <p:spPr>
            <a:xfrm>
              <a:off x="4924426" y="3135509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/>
                <a:t>High-Level Concept 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5855EA6-E44F-4A19-BA6B-5F076EE11D7B}"/>
                </a:ext>
              </a:extLst>
            </p:cNvPr>
            <p:cNvSpPr txBox="1"/>
            <p:nvPr/>
          </p:nvSpPr>
          <p:spPr>
            <a:xfrm>
              <a:off x="119065" y="3135509"/>
              <a:ext cx="232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/>
                <a:t>Existing Alternatives</a:t>
              </a:r>
            </a:p>
          </p:txBody>
        </p:sp>
      </p:grpSp>
      <p:sp>
        <p:nvSpPr>
          <p:cNvPr id="2" name="Rechteck: eine Ecke abgeschnitten 1">
            <a:extLst>
              <a:ext uri="{FF2B5EF4-FFF2-40B4-BE49-F238E27FC236}">
                <a16:creationId xmlns:a16="http://schemas.microsoft.com/office/drawing/2014/main" id="{74823EB6-42B4-499A-88D7-D2A18B5CAFC8}"/>
              </a:ext>
            </a:extLst>
          </p:cNvPr>
          <p:cNvSpPr/>
          <p:nvPr/>
        </p:nvSpPr>
        <p:spPr>
          <a:xfrm>
            <a:off x="9893300" y="647700"/>
            <a:ext cx="1003300" cy="330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Students </a:t>
            </a:r>
          </a:p>
        </p:txBody>
      </p:sp>
      <p:sp>
        <p:nvSpPr>
          <p:cNvPr id="25" name="Rechteck: eine Ecke abgeschnitten 24">
            <a:extLst>
              <a:ext uri="{FF2B5EF4-FFF2-40B4-BE49-F238E27FC236}">
                <a16:creationId xmlns:a16="http://schemas.microsoft.com/office/drawing/2014/main" id="{8CD97884-07C0-41DB-A698-CCA8A18D8480}"/>
              </a:ext>
            </a:extLst>
          </p:cNvPr>
          <p:cNvSpPr/>
          <p:nvPr/>
        </p:nvSpPr>
        <p:spPr>
          <a:xfrm>
            <a:off x="10261600" y="1117600"/>
            <a:ext cx="1181100" cy="330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Organisations</a:t>
            </a:r>
          </a:p>
        </p:txBody>
      </p:sp>
      <p:sp>
        <p:nvSpPr>
          <p:cNvPr id="32" name="Rechteck: eine Ecke abgeschnitten 31">
            <a:extLst>
              <a:ext uri="{FF2B5EF4-FFF2-40B4-BE49-F238E27FC236}">
                <a16:creationId xmlns:a16="http://schemas.microsoft.com/office/drawing/2014/main" id="{334AE479-1600-4892-A756-1D2E3FAF32BA}"/>
              </a:ext>
            </a:extLst>
          </p:cNvPr>
          <p:cNvSpPr/>
          <p:nvPr/>
        </p:nvSpPr>
        <p:spPr>
          <a:xfrm>
            <a:off x="165100" y="647700"/>
            <a:ext cx="2171700" cy="635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Students often cannot gain relevant work experience in their field of study </a:t>
            </a:r>
          </a:p>
        </p:txBody>
      </p:sp>
      <p:sp>
        <p:nvSpPr>
          <p:cNvPr id="33" name="Rechteck: eine Ecke abgeschnitten 32">
            <a:extLst>
              <a:ext uri="{FF2B5EF4-FFF2-40B4-BE49-F238E27FC236}">
                <a16:creationId xmlns:a16="http://schemas.microsoft.com/office/drawing/2014/main" id="{D11330F1-D259-41BA-9EF1-C5FFF1391394}"/>
              </a:ext>
            </a:extLst>
          </p:cNvPr>
          <p:cNvSpPr/>
          <p:nvPr/>
        </p:nvSpPr>
        <p:spPr>
          <a:xfrm>
            <a:off x="2628900" y="647699"/>
            <a:ext cx="2032000" cy="119042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Platform connecting students looking for work experience and organizations in need of exactly these skills as support</a:t>
            </a:r>
          </a:p>
        </p:txBody>
      </p:sp>
      <p:sp>
        <p:nvSpPr>
          <p:cNvPr id="34" name="Rechteck: eine Ecke abgeschnitten 33">
            <a:extLst>
              <a:ext uri="{FF2B5EF4-FFF2-40B4-BE49-F238E27FC236}">
                <a16:creationId xmlns:a16="http://schemas.microsoft.com/office/drawing/2014/main" id="{1CF808FD-C2D9-4B11-99EF-AAD76CF8C207}"/>
              </a:ext>
            </a:extLst>
          </p:cNvPr>
          <p:cNvSpPr/>
          <p:nvPr/>
        </p:nvSpPr>
        <p:spPr>
          <a:xfrm>
            <a:off x="7492999" y="2819399"/>
            <a:ext cx="1181100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Online application</a:t>
            </a:r>
            <a:endParaRPr lang="en-US"/>
          </a:p>
        </p:txBody>
      </p:sp>
      <p:sp>
        <p:nvSpPr>
          <p:cNvPr id="35" name="Rechteck: eine Ecke abgeschnitten 34">
            <a:extLst>
              <a:ext uri="{FF2B5EF4-FFF2-40B4-BE49-F238E27FC236}">
                <a16:creationId xmlns:a16="http://schemas.microsoft.com/office/drawing/2014/main" id="{B9386496-2FAF-4D60-986A-B8AA461F5104}"/>
              </a:ext>
            </a:extLst>
          </p:cNvPr>
          <p:cNvSpPr/>
          <p:nvPr/>
        </p:nvSpPr>
        <p:spPr>
          <a:xfrm>
            <a:off x="5080000" y="647700"/>
            <a:ext cx="2032000" cy="7366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Online job market platform specifically tailored to student needs</a:t>
            </a:r>
          </a:p>
        </p:txBody>
      </p:sp>
      <p:sp>
        <p:nvSpPr>
          <p:cNvPr id="36" name="Rechteck: eine Ecke abgeschnitten 35">
            <a:extLst>
              <a:ext uri="{FF2B5EF4-FFF2-40B4-BE49-F238E27FC236}">
                <a16:creationId xmlns:a16="http://schemas.microsoft.com/office/drawing/2014/main" id="{05CC9C88-79C8-4345-99A8-74826A35398A}"/>
              </a:ext>
            </a:extLst>
          </p:cNvPr>
          <p:cNvSpPr/>
          <p:nvPr/>
        </p:nvSpPr>
        <p:spPr>
          <a:xfrm>
            <a:off x="10106762" y="1707648"/>
            <a:ext cx="1181100" cy="330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FHNW</a:t>
            </a:r>
          </a:p>
        </p:txBody>
      </p:sp>
      <p:sp>
        <p:nvSpPr>
          <p:cNvPr id="37" name="Rechteck: eine Ecke abgeschnitten 36">
            <a:extLst>
              <a:ext uri="{FF2B5EF4-FFF2-40B4-BE49-F238E27FC236}">
                <a16:creationId xmlns:a16="http://schemas.microsoft.com/office/drawing/2014/main" id="{69252627-F1D3-4694-9E87-814DDCCB1364}"/>
              </a:ext>
            </a:extLst>
          </p:cNvPr>
          <p:cNvSpPr/>
          <p:nvPr/>
        </p:nvSpPr>
        <p:spPr>
          <a:xfrm>
            <a:off x="7921228" y="800099"/>
            <a:ext cx="1181100" cy="48259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integration of University</a:t>
            </a:r>
          </a:p>
        </p:txBody>
      </p:sp>
      <p:sp>
        <p:nvSpPr>
          <p:cNvPr id="38" name="Rechteck: eine Ecke abgeschnitten 37">
            <a:extLst>
              <a:ext uri="{FF2B5EF4-FFF2-40B4-BE49-F238E27FC236}">
                <a16:creationId xmlns:a16="http://schemas.microsoft.com/office/drawing/2014/main" id="{77ACF097-4FB5-4D55-B87B-178365229D1B}"/>
              </a:ext>
            </a:extLst>
          </p:cNvPr>
          <p:cNvSpPr/>
          <p:nvPr/>
        </p:nvSpPr>
        <p:spPr>
          <a:xfrm>
            <a:off x="7921228" y="3568702"/>
            <a:ext cx="1181100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Career fairs</a:t>
            </a:r>
            <a:endParaRPr lang="en-US"/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8A8B75C4-7DB7-4D0E-8FDC-39EDDDF99F45}"/>
              </a:ext>
            </a:extLst>
          </p:cNvPr>
          <p:cNvSpPr/>
          <p:nvPr/>
        </p:nvSpPr>
        <p:spPr>
          <a:xfrm>
            <a:off x="6521450" y="5053112"/>
            <a:ext cx="1181100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Brokerage fee</a:t>
            </a:r>
            <a:endParaRPr lang="en-US"/>
          </a:p>
        </p:txBody>
      </p:sp>
      <p:sp>
        <p:nvSpPr>
          <p:cNvPr id="40" name="Rechteck: eine Ecke abgeschnitten 39">
            <a:extLst>
              <a:ext uri="{FF2B5EF4-FFF2-40B4-BE49-F238E27FC236}">
                <a16:creationId xmlns:a16="http://schemas.microsoft.com/office/drawing/2014/main" id="{F8B763C0-EF55-4022-9D51-C46C32E1E4EE}"/>
              </a:ext>
            </a:extLst>
          </p:cNvPr>
          <p:cNvSpPr/>
          <p:nvPr/>
        </p:nvSpPr>
        <p:spPr>
          <a:xfrm>
            <a:off x="295276" y="1609723"/>
            <a:ext cx="1934313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Students search </a:t>
            </a:r>
            <a:r>
              <a:rPr lang="en-US" sz="1200">
                <a:ea typeface="+mn-lt"/>
                <a:cs typeface="+mn-lt"/>
              </a:rPr>
              <a:t>for a matching job</a:t>
            </a:r>
            <a:r>
              <a:rPr lang="en-US" sz="1200">
                <a:cs typeface="Calibri"/>
              </a:rPr>
              <a:t> for too long </a:t>
            </a:r>
          </a:p>
        </p:txBody>
      </p:sp>
      <p:sp>
        <p:nvSpPr>
          <p:cNvPr id="41" name="Rechteck: eine Ecke abgeschnitten 40">
            <a:extLst>
              <a:ext uri="{FF2B5EF4-FFF2-40B4-BE49-F238E27FC236}">
                <a16:creationId xmlns:a16="http://schemas.microsoft.com/office/drawing/2014/main" id="{49E4C716-71BE-4653-9B43-27A90F9E65E6}"/>
              </a:ext>
            </a:extLst>
          </p:cNvPr>
          <p:cNvSpPr/>
          <p:nvPr/>
        </p:nvSpPr>
        <p:spPr>
          <a:xfrm>
            <a:off x="7544621" y="1508123"/>
            <a:ext cx="1934313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ML algorithm for optimized matching</a:t>
            </a:r>
            <a:endParaRPr lang="en-US"/>
          </a:p>
        </p:txBody>
      </p:sp>
      <p:sp>
        <p:nvSpPr>
          <p:cNvPr id="42" name="Rechteck: eine Ecke abgeschnitten 41">
            <a:extLst>
              <a:ext uri="{FF2B5EF4-FFF2-40B4-BE49-F238E27FC236}">
                <a16:creationId xmlns:a16="http://schemas.microsoft.com/office/drawing/2014/main" id="{5229A4B6-82E9-4E27-B22C-13A7D5EB8C7C}"/>
              </a:ext>
            </a:extLst>
          </p:cNvPr>
          <p:cNvSpPr/>
          <p:nvPr/>
        </p:nvSpPr>
        <p:spPr>
          <a:xfrm>
            <a:off x="1973464" y="5431515"/>
            <a:ext cx="1934313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Development costs</a:t>
            </a:r>
            <a:endParaRPr lang="en-US"/>
          </a:p>
        </p:txBody>
      </p:sp>
      <p:sp>
        <p:nvSpPr>
          <p:cNvPr id="43" name="Rechteck: eine Ecke abgeschnitten 42">
            <a:extLst>
              <a:ext uri="{FF2B5EF4-FFF2-40B4-BE49-F238E27FC236}">
                <a16:creationId xmlns:a16="http://schemas.microsoft.com/office/drawing/2014/main" id="{26ABFAE3-70BE-4355-B037-D8B4FC083DBB}"/>
              </a:ext>
            </a:extLst>
          </p:cNvPr>
          <p:cNvSpPr/>
          <p:nvPr/>
        </p:nvSpPr>
        <p:spPr>
          <a:xfrm>
            <a:off x="3944149" y="4903986"/>
            <a:ext cx="1934313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Marketing costs</a:t>
            </a:r>
            <a:endParaRPr lang="en-US"/>
          </a:p>
        </p:txBody>
      </p:sp>
      <p:sp>
        <p:nvSpPr>
          <p:cNvPr id="44" name="Rechteck: eine Ecke abgeschnitten 43">
            <a:extLst>
              <a:ext uri="{FF2B5EF4-FFF2-40B4-BE49-F238E27FC236}">
                <a16:creationId xmlns:a16="http://schemas.microsoft.com/office/drawing/2014/main" id="{BB3FDCB3-DF36-4C26-BC3C-0BA69F27C4F1}"/>
              </a:ext>
            </a:extLst>
          </p:cNvPr>
          <p:cNvSpPr/>
          <p:nvPr/>
        </p:nvSpPr>
        <p:spPr>
          <a:xfrm>
            <a:off x="281056" y="3475037"/>
            <a:ext cx="1934313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Jobs.ch, monster, coople, traditional headhunting</a:t>
            </a:r>
            <a:endParaRPr lang="en-US"/>
          </a:p>
        </p:txBody>
      </p:sp>
      <p:sp>
        <p:nvSpPr>
          <p:cNvPr id="45" name="Rechteck: eine Ecke abgeschnitten 38">
            <a:extLst>
              <a:ext uri="{FF2B5EF4-FFF2-40B4-BE49-F238E27FC236}">
                <a16:creationId xmlns:a16="http://schemas.microsoft.com/office/drawing/2014/main" id="{F8885B05-2C93-444B-8783-AB481703842E}"/>
              </a:ext>
            </a:extLst>
          </p:cNvPr>
          <p:cNvSpPr/>
          <p:nvPr/>
        </p:nvSpPr>
        <p:spPr>
          <a:xfrm>
            <a:off x="8176079" y="5676902"/>
            <a:ext cx="1181100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Pay per Lead</a:t>
            </a:r>
            <a:endParaRPr lang="en-US"/>
          </a:p>
        </p:txBody>
      </p:sp>
      <p:sp>
        <p:nvSpPr>
          <p:cNvPr id="46" name="Rechteck: eine Ecke abgeschnitten 41">
            <a:extLst>
              <a:ext uri="{FF2B5EF4-FFF2-40B4-BE49-F238E27FC236}">
                <a16:creationId xmlns:a16="http://schemas.microsoft.com/office/drawing/2014/main" id="{4ECA1543-1307-1A4B-A5F8-CE2C6CA5FA95}"/>
              </a:ext>
            </a:extLst>
          </p:cNvPr>
          <p:cNvSpPr/>
          <p:nvPr/>
        </p:nvSpPr>
        <p:spPr>
          <a:xfrm>
            <a:off x="3064003" y="6078438"/>
            <a:ext cx="1934313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3C6351B-8442-4560-93B9-B21A2BB78F99}"/>
              </a:ext>
            </a:extLst>
          </p:cNvPr>
          <p:cNvGrpSpPr/>
          <p:nvPr/>
        </p:nvGrpSpPr>
        <p:grpSpPr>
          <a:xfrm>
            <a:off x="114300" y="77778"/>
            <a:ext cx="11963400" cy="6685556"/>
            <a:chOff x="114300" y="58144"/>
            <a:chExt cx="11963400" cy="6685556"/>
          </a:xfrm>
          <a:solidFill>
            <a:schemeClr val="bg1"/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FF8370B-6F7D-4CF7-98D5-EA468D8A4867}"/>
                </a:ext>
              </a:extLst>
            </p:cNvPr>
            <p:cNvSpPr/>
            <p:nvPr/>
          </p:nvSpPr>
          <p:spPr>
            <a:xfrm>
              <a:off x="114300" y="114300"/>
              <a:ext cx="11963400" cy="6629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D1F4D21-85F1-45C8-A9B7-3C205B84D39A}"/>
                </a:ext>
              </a:extLst>
            </p:cNvPr>
            <p:cNvCxnSpPr/>
            <p:nvPr/>
          </p:nvCxnSpPr>
          <p:spPr>
            <a:xfrm>
              <a:off x="114300" y="4600575"/>
              <a:ext cx="1196340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8758F22-78B8-4803-994D-71C179A4BCE9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114300"/>
              <a:ext cx="0" cy="448627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EFE53E41-B5B0-4425-9DC3-32D94A369AC1}"/>
                </a:ext>
              </a:extLst>
            </p:cNvPr>
            <p:cNvCxnSpPr>
              <a:cxnSpLocks/>
            </p:cNvCxnSpPr>
            <p:nvPr/>
          </p:nvCxnSpPr>
          <p:spPr>
            <a:xfrm>
              <a:off x="9744075" y="114300"/>
              <a:ext cx="0" cy="448627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5F06F89F-03D7-410A-B504-EA9FECCADCEB}"/>
                </a:ext>
              </a:extLst>
            </p:cNvPr>
            <p:cNvCxnSpPr>
              <a:cxnSpLocks/>
            </p:cNvCxnSpPr>
            <p:nvPr/>
          </p:nvCxnSpPr>
          <p:spPr>
            <a:xfrm>
              <a:off x="7324725" y="114300"/>
              <a:ext cx="0" cy="448627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FA0CC3B-BE6F-4805-A035-4E0E49241877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50" y="114300"/>
              <a:ext cx="0" cy="448627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A14B0DEC-9346-4A1E-8B47-8E01E0291104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371725"/>
              <a:ext cx="241935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6BA54CB-147D-49B6-8FFF-3E516FC63043}"/>
                </a:ext>
              </a:extLst>
            </p:cNvPr>
            <p:cNvCxnSpPr>
              <a:cxnSpLocks/>
            </p:cNvCxnSpPr>
            <p:nvPr/>
          </p:nvCxnSpPr>
          <p:spPr>
            <a:xfrm>
              <a:off x="7324725" y="2371725"/>
              <a:ext cx="241935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2F32227-D33A-4FE6-A685-3E4F42255FC6}"/>
                </a:ext>
              </a:extLst>
            </p:cNvPr>
            <p:cNvSpPr txBox="1"/>
            <p:nvPr/>
          </p:nvSpPr>
          <p:spPr>
            <a:xfrm>
              <a:off x="152400" y="219076"/>
              <a:ext cx="22859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Key Partners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296B1DA-5D08-43EC-92B4-7B78A52DE3C3}"/>
                </a:ext>
              </a:extLst>
            </p:cNvPr>
            <p:cNvSpPr txBox="1"/>
            <p:nvPr/>
          </p:nvSpPr>
          <p:spPr>
            <a:xfrm>
              <a:off x="2486024" y="219075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Key Activities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3B8241C-2ED3-4AB9-8E54-71FFE0A711C8}"/>
                </a:ext>
              </a:extLst>
            </p:cNvPr>
            <p:cNvSpPr txBox="1"/>
            <p:nvPr/>
          </p:nvSpPr>
          <p:spPr>
            <a:xfrm>
              <a:off x="4929188" y="58144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Value Propositions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434C197-D997-42D5-A1C0-9FE8D5191462}"/>
                </a:ext>
              </a:extLst>
            </p:cNvPr>
            <p:cNvSpPr txBox="1"/>
            <p:nvPr/>
          </p:nvSpPr>
          <p:spPr>
            <a:xfrm>
              <a:off x="7348535" y="228665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Customer Relationships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891F527-3F28-477A-A4AC-C9199CBD9C7C}"/>
                </a:ext>
              </a:extLst>
            </p:cNvPr>
            <p:cNvSpPr txBox="1"/>
            <p:nvPr/>
          </p:nvSpPr>
          <p:spPr>
            <a:xfrm>
              <a:off x="9815517" y="222050"/>
              <a:ext cx="225265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Customer Segments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DB23833-6D7F-4C9D-89F4-F8C9EBC330A1}"/>
                </a:ext>
              </a:extLst>
            </p:cNvPr>
            <p:cNvSpPr txBox="1"/>
            <p:nvPr/>
          </p:nvSpPr>
          <p:spPr>
            <a:xfrm>
              <a:off x="7372350" y="2391616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Channels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323181F-0756-427E-BAD6-794B8C3BA9AC}"/>
                </a:ext>
              </a:extLst>
            </p:cNvPr>
            <p:cNvSpPr txBox="1"/>
            <p:nvPr/>
          </p:nvSpPr>
          <p:spPr>
            <a:xfrm>
              <a:off x="2486024" y="2457451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Key Resources</a:t>
              </a: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AAC42072-37CF-4453-B007-87998BEE2890}"/>
                </a:ext>
              </a:extLst>
            </p:cNvPr>
            <p:cNvCxnSpPr>
              <a:cxnSpLocks/>
            </p:cNvCxnSpPr>
            <p:nvPr/>
          </p:nvCxnSpPr>
          <p:spPr>
            <a:xfrm>
              <a:off x="6088856" y="4600575"/>
              <a:ext cx="7144" cy="214312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6783EB8-4002-49CC-AB85-BE188F6F4FDF}"/>
                </a:ext>
              </a:extLst>
            </p:cNvPr>
            <p:cNvSpPr txBox="1"/>
            <p:nvPr/>
          </p:nvSpPr>
          <p:spPr>
            <a:xfrm>
              <a:off x="1939529" y="4679753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Cost Structure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D980039-23D7-4183-AC85-4580EF1F655E}"/>
                </a:ext>
              </a:extLst>
            </p:cNvPr>
            <p:cNvSpPr txBox="1"/>
            <p:nvPr/>
          </p:nvSpPr>
          <p:spPr>
            <a:xfrm>
              <a:off x="7921228" y="4679752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Revenue Streams</a:t>
              </a:r>
            </a:p>
          </p:txBody>
        </p:sp>
      </p:grpSp>
      <p:sp>
        <p:nvSpPr>
          <p:cNvPr id="23" name="Rechteck: eine Ecke abgeschnitten 22">
            <a:extLst>
              <a:ext uri="{FF2B5EF4-FFF2-40B4-BE49-F238E27FC236}">
                <a16:creationId xmlns:a16="http://schemas.microsoft.com/office/drawing/2014/main" id="{2187F734-9E68-4909-977D-7F1EBB7017DD}"/>
              </a:ext>
            </a:extLst>
          </p:cNvPr>
          <p:cNvSpPr/>
          <p:nvPr/>
        </p:nvSpPr>
        <p:spPr>
          <a:xfrm>
            <a:off x="10252893" y="980876"/>
            <a:ext cx="1306461" cy="46990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Students</a:t>
            </a:r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10104BF5-244F-4D93-A581-8FC84D3E2632}"/>
              </a:ext>
            </a:extLst>
          </p:cNvPr>
          <p:cNvSpPr/>
          <p:nvPr/>
        </p:nvSpPr>
        <p:spPr>
          <a:xfrm>
            <a:off x="10252893" y="1666875"/>
            <a:ext cx="1306461" cy="469900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SEM</a:t>
            </a:r>
          </a:p>
        </p:txBody>
      </p:sp>
      <p:sp>
        <p:nvSpPr>
          <p:cNvPr id="25" name="Rechteck: eine Ecke abgeschnitten 24">
            <a:extLst>
              <a:ext uri="{FF2B5EF4-FFF2-40B4-BE49-F238E27FC236}">
                <a16:creationId xmlns:a16="http://schemas.microsoft.com/office/drawing/2014/main" id="{BAC7B3CD-9E7E-4D75-A699-5019D88F34E5}"/>
              </a:ext>
            </a:extLst>
          </p:cNvPr>
          <p:cNvSpPr/>
          <p:nvPr/>
        </p:nvSpPr>
        <p:spPr>
          <a:xfrm>
            <a:off x="10252893" y="2352874"/>
            <a:ext cx="1306461" cy="469900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Start up</a:t>
            </a:r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078E90D4-F815-4FB4-8120-0588131E2A8D}"/>
              </a:ext>
            </a:extLst>
          </p:cNvPr>
          <p:cNvSpPr/>
          <p:nvPr/>
        </p:nvSpPr>
        <p:spPr>
          <a:xfrm>
            <a:off x="10252891" y="3051173"/>
            <a:ext cx="1306461" cy="469900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Enterprises</a:t>
            </a:r>
          </a:p>
        </p:txBody>
      </p:sp>
      <p:sp>
        <p:nvSpPr>
          <p:cNvPr id="27" name="Rechteck: eine Ecke abgeschnitten 26">
            <a:extLst>
              <a:ext uri="{FF2B5EF4-FFF2-40B4-BE49-F238E27FC236}">
                <a16:creationId xmlns:a16="http://schemas.microsoft.com/office/drawing/2014/main" id="{D346B0C3-1DB4-4811-B0E5-4D2BF8F42D0A}"/>
              </a:ext>
            </a:extLst>
          </p:cNvPr>
          <p:cNvSpPr/>
          <p:nvPr/>
        </p:nvSpPr>
        <p:spPr>
          <a:xfrm>
            <a:off x="10245327" y="3737172"/>
            <a:ext cx="1306461" cy="46990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Pupils</a:t>
            </a:r>
          </a:p>
        </p:txBody>
      </p:sp>
      <p:sp>
        <p:nvSpPr>
          <p:cNvPr id="28" name="Rechteck: eine Ecke abgeschnitten 27">
            <a:extLst>
              <a:ext uri="{FF2B5EF4-FFF2-40B4-BE49-F238E27FC236}">
                <a16:creationId xmlns:a16="http://schemas.microsoft.com/office/drawing/2014/main" id="{2769C5B3-221F-4A7C-B9BD-8A5EAA46619A}"/>
              </a:ext>
            </a:extLst>
          </p:cNvPr>
          <p:cNvSpPr/>
          <p:nvPr/>
        </p:nvSpPr>
        <p:spPr>
          <a:xfrm>
            <a:off x="5426252" y="2126122"/>
            <a:ext cx="1897522" cy="522065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Interesting real world cases for students</a:t>
            </a:r>
          </a:p>
        </p:txBody>
      </p:sp>
      <p:sp>
        <p:nvSpPr>
          <p:cNvPr id="30" name="Rechteck: eine Ecke abgeschnitten 29">
            <a:extLst>
              <a:ext uri="{FF2B5EF4-FFF2-40B4-BE49-F238E27FC236}">
                <a16:creationId xmlns:a16="http://schemas.microsoft.com/office/drawing/2014/main" id="{E13BE666-8675-447A-9AC8-839B255D575D}"/>
              </a:ext>
            </a:extLst>
          </p:cNvPr>
          <p:cNvSpPr/>
          <p:nvPr/>
        </p:nvSpPr>
        <p:spPr>
          <a:xfrm>
            <a:off x="5484240" y="540702"/>
            <a:ext cx="1816017" cy="575584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External perspective for their work</a:t>
            </a:r>
          </a:p>
        </p:txBody>
      </p:sp>
      <p:sp>
        <p:nvSpPr>
          <p:cNvPr id="31" name="Rechteck: eine Ecke abgeschnitten 30">
            <a:extLst>
              <a:ext uri="{FF2B5EF4-FFF2-40B4-BE49-F238E27FC236}">
                <a16:creationId xmlns:a16="http://schemas.microsoft.com/office/drawing/2014/main" id="{1CF10C12-F375-4935-A23E-0661BEADADAE}"/>
              </a:ext>
            </a:extLst>
          </p:cNvPr>
          <p:cNvSpPr/>
          <p:nvPr/>
        </p:nvSpPr>
        <p:spPr>
          <a:xfrm>
            <a:off x="5482163" y="2687509"/>
            <a:ext cx="1813316" cy="351327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Attractive modules </a:t>
            </a:r>
          </a:p>
        </p:txBody>
      </p:sp>
      <p:sp>
        <p:nvSpPr>
          <p:cNvPr id="32" name="Rechteck: eine Ecke abgeschnitten 31">
            <a:extLst>
              <a:ext uri="{FF2B5EF4-FFF2-40B4-BE49-F238E27FC236}">
                <a16:creationId xmlns:a16="http://schemas.microsoft.com/office/drawing/2014/main" id="{48A61F18-B2E0-4020-9BD6-B5AA7795683E}"/>
              </a:ext>
            </a:extLst>
          </p:cNvPr>
          <p:cNvSpPr/>
          <p:nvPr/>
        </p:nvSpPr>
        <p:spPr>
          <a:xfrm>
            <a:off x="613593" y="745926"/>
            <a:ext cx="1306461" cy="46990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FH / Uni</a:t>
            </a:r>
          </a:p>
        </p:txBody>
      </p:sp>
      <p:sp>
        <p:nvSpPr>
          <p:cNvPr id="34" name="Rechteck: eine Ecke abgeschnitten 33">
            <a:extLst>
              <a:ext uri="{FF2B5EF4-FFF2-40B4-BE49-F238E27FC236}">
                <a16:creationId xmlns:a16="http://schemas.microsoft.com/office/drawing/2014/main" id="{0F1500BA-88D7-46EF-B6B4-A306A7DE2146}"/>
              </a:ext>
            </a:extLst>
          </p:cNvPr>
          <p:cNvSpPr/>
          <p:nvPr/>
        </p:nvSpPr>
        <p:spPr>
          <a:xfrm>
            <a:off x="7573224" y="2674193"/>
            <a:ext cx="1960453" cy="46990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Career fairs </a:t>
            </a:r>
          </a:p>
        </p:txBody>
      </p:sp>
      <p:sp>
        <p:nvSpPr>
          <p:cNvPr id="35" name="Rechteck: eine Ecke abgeschnitten 34">
            <a:extLst>
              <a:ext uri="{FF2B5EF4-FFF2-40B4-BE49-F238E27FC236}">
                <a16:creationId xmlns:a16="http://schemas.microsoft.com/office/drawing/2014/main" id="{6171B3BB-658F-46F6-8F3D-84936E07C753}"/>
              </a:ext>
            </a:extLst>
          </p:cNvPr>
          <p:cNvSpPr/>
          <p:nvPr/>
        </p:nvSpPr>
        <p:spPr>
          <a:xfrm>
            <a:off x="7573224" y="3185606"/>
            <a:ext cx="1960453" cy="46990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Online marketing</a:t>
            </a:r>
          </a:p>
        </p:txBody>
      </p:sp>
      <p:sp>
        <p:nvSpPr>
          <p:cNvPr id="36" name="Rechteck: eine Ecke abgeschnitten 35">
            <a:extLst>
              <a:ext uri="{FF2B5EF4-FFF2-40B4-BE49-F238E27FC236}">
                <a16:creationId xmlns:a16="http://schemas.microsoft.com/office/drawing/2014/main" id="{E3B9D986-BEB9-45DF-A6EA-FDD2605BFAE9}"/>
              </a:ext>
            </a:extLst>
          </p:cNvPr>
          <p:cNvSpPr/>
          <p:nvPr/>
        </p:nvSpPr>
        <p:spPr>
          <a:xfrm>
            <a:off x="7565758" y="3698501"/>
            <a:ext cx="1960453" cy="46990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Mobile app</a:t>
            </a:r>
          </a:p>
        </p:txBody>
      </p:sp>
      <p:sp>
        <p:nvSpPr>
          <p:cNvPr id="38" name="Rechteck: eine Ecke abgeschnitten 37">
            <a:extLst>
              <a:ext uri="{FF2B5EF4-FFF2-40B4-BE49-F238E27FC236}">
                <a16:creationId xmlns:a16="http://schemas.microsoft.com/office/drawing/2014/main" id="{04DC6D1F-E236-471A-95E3-BD13AFBD6783}"/>
              </a:ext>
            </a:extLst>
          </p:cNvPr>
          <p:cNvSpPr/>
          <p:nvPr/>
        </p:nvSpPr>
        <p:spPr>
          <a:xfrm>
            <a:off x="6151557" y="1124765"/>
            <a:ext cx="1218848" cy="575584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Refactoring of job descriptions</a:t>
            </a:r>
          </a:p>
        </p:txBody>
      </p:sp>
      <p:sp>
        <p:nvSpPr>
          <p:cNvPr id="40" name="Rechteck: eine Ecke abgeschnitten 39">
            <a:extLst>
              <a:ext uri="{FF2B5EF4-FFF2-40B4-BE49-F238E27FC236}">
                <a16:creationId xmlns:a16="http://schemas.microsoft.com/office/drawing/2014/main" id="{FE7B2714-F68C-4904-989F-222A03940F5A}"/>
              </a:ext>
            </a:extLst>
          </p:cNvPr>
          <p:cNvSpPr/>
          <p:nvPr/>
        </p:nvSpPr>
        <p:spPr>
          <a:xfrm>
            <a:off x="7529213" y="547296"/>
            <a:ext cx="1960453" cy="58391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Automated communication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A2514A-3D8D-4C28-BA89-5F586728368E}"/>
              </a:ext>
            </a:extLst>
          </p:cNvPr>
          <p:cNvSpPr txBox="1"/>
          <p:nvPr/>
        </p:nvSpPr>
        <p:spPr>
          <a:xfrm>
            <a:off x="4608576" y="4996286"/>
            <a:ext cx="2644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solidFill>
                  <a:srgbClr val="E7E7E7"/>
                </a:solidFill>
              </a:rPr>
              <a:t>MVP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27AF410-F22D-41AC-A3A5-A113FF29882C}"/>
              </a:ext>
            </a:extLst>
          </p:cNvPr>
          <p:cNvCxnSpPr>
            <a:cxnSpLocks/>
          </p:cNvCxnSpPr>
          <p:nvPr/>
        </p:nvCxnSpPr>
        <p:spPr>
          <a:xfrm>
            <a:off x="4857750" y="3263602"/>
            <a:ext cx="2466975" cy="0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63E908F-1B97-457E-8FBE-E7BE7D9E28E5}"/>
              </a:ext>
            </a:extLst>
          </p:cNvPr>
          <p:cNvCxnSpPr>
            <a:cxnSpLocks/>
          </p:cNvCxnSpPr>
          <p:nvPr/>
        </p:nvCxnSpPr>
        <p:spPr>
          <a:xfrm>
            <a:off x="4855368" y="1809373"/>
            <a:ext cx="2466975" cy="0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C517498-B526-444B-9E16-090A3725A7CC}"/>
              </a:ext>
            </a:extLst>
          </p:cNvPr>
          <p:cNvSpPr txBox="1"/>
          <p:nvPr/>
        </p:nvSpPr>
        <p:spPr>
          <a:xfrm>
            <a:off x="5836624" y="186616"/>
            <a:ext cx="158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E7E7E7"/>
                </a:solidFill>
              </a:rPr>
              <a:t>Job matching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D53238C-B2FC-44FC-9366-E621E4108562}"/>
              </a:ext>
            </a:extLst>
          </p:cNvPr>
          <p:cNvSpPr txBox="1"/>
          <p:nvPr/>
        </p:nvSpPr>
        <p:spPr>
          <a:xfrm>
            <a:off x="5200800" y="1753661"/>
            <a:ext cx="216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E7E7E7"/>
                </a:solidFill>
              </a:rPr>
              <a:t>Group assignments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C622C92-0B79-452A-82E6-CDD9EB76EDA5}"/>
              </a:ext>
            </a:extLst>
          </p:cNvPr>
          <p:cNvSpPr txBox="1"/>
          <p:nvPr/>
        </p:nvSpPr>
        <p:spPr>
          <a:xfrm>
            <a:off x="5241188" y="3286096"/>
            <a:ext cx="23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E7E7E7"/>
                </a:solidFill>
              </a:rPr>
              <a:t>Sprout-Scout Project</a:t>
            </a:r>
          </a:p>
        </p:txBody>
      </p:sp>
      <p:sp>
        <p:nvSpPr>
          <p:cNvPr id="29" name="Rechteck: eine Ecke abgeschnitten 28">
            <a:extLst>
              <a:ext uri="{FF2B5EF4-FFF2-40B4-BE49-F238E27FC236}">
                <a16:creationId xmlns:a16="http://schemas.microsoft.com/office/drawing/2014/main" id="{8BD1E27A-0AB9-4224-AFBF-7C8DD1D6EDA2}"/>
              </a:ext>
            </a:extLst>
          </p:cNvPr>
          <p:cNvSpPr/>
          <p:nvPr/>
        </p:nvSpPr>
        <p:spPr>
          <a:xfrm rot="16200000">
            <a:off x="3266834" y="2483700"/>
            <a:ext cx="3824974" cy="299187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References and network</a:t>
            </a:r>
          </a:p>
        </p:txBody>
      </p:sp>
      <p:sp>
        <p:nvSpPr>
          <p:cNvPr id="47" name="Rechteck: eine Ecke abgeschnitten 46">
            <a:extLst>
              <a:ext uri="{FF2B5EF4-FFF2-40B4-BE49-F238E27FC236}">
                <a16:creationId xmlns:a16="http://schemas.microsoft.com/office/drawing/2014/main" id="{DC24B39B-1250-4870-93D9-65AFB3D830FB}"/>
              </a:ext>
            </a:extLst>
          </p:cNvPr>
          <p:cNvSpPr/>
          <p:nvPr/>
        </p:nvSpPr>
        <p:spPr>
          <a:xfrm>
            <a:off x="5252069" y="1146362"/>
            <a:ext cx="881628" cy="575581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Career promising jobs</a:t>
            </a:r>
          </a:p>
        </p:txBody>
      </p:sp>
      <p:sp>
        <p:nvSpPr>
          <p:cNvPr id="48" name="Rechteck: eine Ecke abgeschnitten 47">
            <a:extLst>
              <a:ext uri="{FF2B5EF4-FFF2-40B4-BE49-F238E27FC236}">
                <a16:creationId xmlns:a16="http://schemas.microsoft.com/office/drawing/2014/main" id="{B26A896C-026C-4E5F-9826-C503265E739A}"/>
              </a:ext>
            </a:extLst>
          </p:cNvPr>
          <p:cNvSpPr/>
          <p:nvPr/>
        </p:nvSpPr>
        <p:spPr>
          <a:xfrm>
            <a:off x="5459324" y="3615523"/>
            <a:ext cx="896759" cy="575581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Career promising jobs</a:t>
            </a:r>
          </a:p>
        </p:txBody>
      </p:sp>
      <p:sp>
        <p:nvSpPr>
          <p:cNvPr id="49" name="Rechteck: eine Ecke abgeschnitten 48">
            <a:extLst>
              <a:ext uri="{FF2B5EF4-FFF2-40B4-BE49-F238E27FC236}">
                <a16:creationId xmlns:a16="http://schemas.microsoft.com/office/drawing/2014/main" id="{15E57911-9288-4FDF-A8F1-EA87B250A28B}"/>
              </a:ext>
            </a:extLst>
          </p:cNvPr>
          <p:cNvSpPr/>
          <p:nvPr/>
        </p:nvSpPr>
        <p:spPr>
          <a:xfrm>
            <a:off x="6392249" y="3628333"/>
            <a:ext cx="896756" cy="575584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Flexible contracts</a:t>
            </a:r>
          </a:p>
        </p:txBody>
      </p:sp>
      <p:sp>
        <p:nvSpPr>
          <p:cNvPr id="50" name="Rechteck: eine Ecke abgeschnitten 49">
            <a:extLst>
              <a:ext uri="{FF2B5EF4-FFF2-40B4-BE49-F238E27FC236}">
                <a16:creationId xmlns:a16="http://schemas.microsoft.com/office/drawing/2014/main" id="{01CF71C1-CB36-4F1B-A2F5-3A39AFED3D80}"/>
              </a:ext>
            </a:extLst>
          </p:cNvPr>
          <p:cNvSpPr/>
          <p:nvPr/>
        </p:nvSpPr>
        <p:spPr>
          <a:xfrm>
            <a:off x="5065627" y="279377"/>
            <a:ext cx="811979" cy="363164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Talent on demand</a:t>
            </a:r>
          </a:p>
        </p:txBody>
      </p:sp>
      <p:sp>
        <p:nvSpPr>
          <p:cNvPr id="51" name="Rechteck: eine Ecke abgeschnitten 50">
            <a:extLst>
              <a:ext uri="{FF2B5EF4-FFF2-40B4-BE49-F238E27FC236}">
                <a16:creationId xmlns:a16="http://schemas.microsoft.com/office/drawing/2014/main" id="{33F21326-8050-4F95-AD59-574153115B26}"/>
              </a:ext>
            </a:extLst>
          </p:cNvPr>
          <p:cNvSpPr/>
          <p:nvPr/>
        </p:nvSpPr>
        <p:spPr>
          <a:xfrm>
            <a:off x="2555560" y="527420"/>
            <a:ext cx="1829440" cy="85017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Establish connection to Prof / Demand</a:t>
            </a:r>
          </a:p>
        </p:txBody>
      </p:sp>
      <p:sp>
        <p:nvSpPr>
          <p:cNvPr id="52" name="Rechteck: eine Ecke abgeschnitten 51">
            <a:extLst>
              <a:ext uri="{FF2B5EF4-FFF2-40B4-BE49-F238E27FC236}">
                <a16:creationId xmlns:a16="http://schemas.microsoft.com/office/drawing/2014/main" id="{8707E3BB-E50B-42F2-9251-DDD4DC660E91}"/>
              </a:ext>
            </a:extLst>
          </p:cNvPr>
          <p:cNvSpPr/>
          <p:nvPr/>
        </p:nvSpPr>
        <p:spPr>
          <a:xfrm>
            <a:off x="2539714" y="1432711"/>
            <a:ext cx="1829440" cy="85017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Establish relationship to companies</a:t>
            </a:r>
          </a:p>
        </p:txBody>
      </p:sp>
      <p:sp>
        <p:nvSpPr>
          <p:cNvPr id="53" name="Rechteck: eine Ecke abgeschnitten 52">
            <a:extLst>
              <a:ext uri="{FF2B5EF4-FFF2-40B4-BE49-F238E27FC236}">
                <a16:creationId xmlns:a16="http://schemas.microsoft.com/office/drawing/2014/main" id="{3EA1D0F6-9C59-4DB0-9D9F-94F47624988B}"/>
              </a:ext>
            </a:extLst>
          </p:cNvPr>
          <p:cNvSpPr/>
          <p:nvPr/>
        </p:nvSpPr>
        <p:spPr>
          <a:xfrm>
            <a:off x="2545474" y="2817875"/>
            <a:ext cx="1829440" cy="44572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Platform</a:t>
            </a:r>
          </a:p>
        </p:txBody>
      </p:sp>
      <p:sp>
        <p:nvSpPr>
          <p:cNvPr id="54" name="Rechteck: eine Ecke abgeschnitten 53">
            <a:extLst>
              <a:ext uri="{FF2B5EF4-FFF2-40B4-BE49-F238E27FC236}">
                <a16:creationId xmlns:a16="http://schemas.microsoft.com/office/drawing/2014/main" id="{EE068975-320E-4816-82BD-F1FFAD280233}"/>
              </a:ext>
            </a:extLst>
          </p:cNvPr>
          <p:cNvSpPr/>
          <p:nvPr/>
        </p:nvSpPr>
        <p:spPr>
          <a:xfrm>
            <a:off x="7129814" y="4982483"/>
            <a:ext cx="1829440" cy="85017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Body leasing 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B0139D4-572E-4EB7-9450-CF3110D624CE}"/>
              </a:ext>
            </a:extLst>
          </p:cNvPr>
          <p:cNvSpPr txBox="1"/>
          <p:nvPr/>
        </p:nvSpPr>
        <p:spPr>
          <a:xfrm>
            <a:off x="7042013" y="4967968"/>
            <a:ext cx="207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E7E7E7"/>
                </a:solidFill>
              </a:rPr>
              <a:t>Sprout-Scout Project</a:t>
            </a:r>
          </a:p>
        </p:txBody>
      </p:sp>
      <p:sp>
        <p:nvSpPr>
          <p:cNvPr id="56" name="Rechteck: eine Ecke abgeschnitten 55">
            <a:extLst>
              <a:ext uri="{FF2B5EF4-FFF2-40B4-BE49-F238E27FC236}">
                <a16:creationId xmlns:a16="http://schemas.microsoft.com/office/drawing/2014/main" id="{47E3268C-0AA8-4634-9ADF-A5A4A06F2A10}"/>
              </a:ext>
            </a:extLst>
          </p:cNvPr>
          <p:cNvSpPr/>
          <p:nvPr/>
        </p:nvSpPr>
        <p:spPr>
          <a:xfrm>
            <a:off x="9207301" y="4967968"/>
            <a:ext cx="1829440" cy="85017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Pay-per-lead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6D10D4C-B059-440C-AC4B-F72193EDF491}"/>
              </a:ext>
            </a:extLst>
          </p:cNvPr>
          <p:cNvSpPr txBox="1"/>
          <p:nvPr/>
        </p:nvSpPr>
        <p:spPr>
          <a:xfrm>
            <a:off x="9314236" y="4931582"/>
            <a:ext cx="181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E7E7E7"/>
                </a:solidFill>
              </a:rPr>
              <a:t>Job matching</a:t>
            </a:r>
          </a:p>
        </p:txBody>
      </p:sp>
      <p:sp>
        <p:nvSpPr>
          <p:cNvPr id="58" name="Rechteck: eine Ecke abgeschnitten 57">
            <a:extLst>
              <a:ext uri="{FF2B5EF4-FFF2-40B4-BE49-F238E27FC236}">
                <a16:creationId xmlns:a16="http://schemas.microsoft.com/office/drawing/2014/main" id="{C772FF98-7F65-4A21-B990-BE1744458541}"/>
              </a:ext>
            </a:extLst>
          </p:cNvPr>
          <p:cNvSpPr/>
          <p:nvPr/>
        </p:nvSpPr>
        <p:spPr>
          <a:xfrm>
            <a:off x="9587523" y="5860956"/>
            <a:ext cx="1829440" cy="85017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Network effect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261F983-4D06-419A-9F76-05FD156946E2}"/>
              </a:ext>
            </a:extLst>
          </p:cNvPr>
          <p:cNvSpPr txBox="1"/>
          <p:nvPr/>
        </p:nvSpPr>
        <p:spPr>
          <a:xfrm>
            <a:off x="9519096" y="5848691"/>
            <a:ext cx="21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E7E7E7"/>
                </a:solidFill>
              </a:rPr>
              <a:t>Group assignment</a:t>
            </a:r>
          </a:p>
        </p:txBody>
      </p:sp>
      <p:sp>
        <p:nvSpPr>
          <p:cNvPr id="61" name="Rechteck: eine Ecke abgeschnitten 60">
            <a:extLst>
              <a:ext uri="{FF2B5EF4-FFF2-40B4-BE49-F238E27FC236}">
                <a16:creationId xmlns:a16="http://schemas.microsoft.com/office/drawing/2014/main" id="{B578564C-0194-4B19-BC3D-0D519287573C}"/>
              </a:ext>
            </a:extLst>
          </p:cNvPr>
          <p:cNvSpPr/>
          <p:nvPr/>
        </p:nvSpPr>
        <p:spPr>
          <a:xfrm>
            <a:off x="7565757" y="4203917"/>
            <a:ext cx="1960453" cy="46990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Platform</a:t>
            </a:r>
          </a:p>
        </p:txBody>
      </p:sp>
      <p:sp>
        <p:nvSpPr>
          <p:cNvPr id="62" name="Rechteck: eine Ecke abgeschnitten 61">
            <a:extLst>
              <a:ext uri="{FF2B5EF4-FFF2-40B4-BE49-F238E27FC236}">
                <a16:creationId xmlns:a16="http://schemas.microsoft.com/office/drawing/2014/main" id="{B365C682-A7FC-4B48-B5E3-872EDDD5FB12}"/>
              </a:ext>
            </a:extLst>
          </p:cNvPr>
          <p:cNvSpPr/>
          <p:nvPr/>
        </p:nvSpPr>
        <p:spPr>
          <a:xfrm>
            <a:off x="2556170" y="3332856"/>
            <a:ext cx="1829440" cy="5787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Matching algorithm </a:t>
            </a:r>
          </a:p>
        </p:txBody>
      </p:sp>
      <p:sp>
        <p:nvSpPr>
          <p:cNvPr id="63" name="Rechteck: eine Ecke abgeschnitten 62">
            <a:extLst>
              <a:ext uri="{FF2B5EF4-FFF2-40B4-BE49-F238E27FC236}">
                <a16:creationId xmlns:a16="http://schemas.microsoft.com/office/drawing/2014/main" id="{AB081121-4C5E-447F-BBD3-180AE989E172}"/>
              </a:ext>
            </a:extLst>
          </p:cNvPr>
          <p:cNvSpPr/>
          <p:nvPr/>
        </p:nvSpPr>
        <p:spPr>
          <a:xfrm>
            <a:off x="2555560" y="3968853"/>
            <a:ext cx="1829440" cy="5787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Different data sources</a:t>
            </a:r>
          </a:p>
        </p:txBody>
      </p:sp>
      <p:sp>
        <p:nvSpPr>
          <p:cNvPr id="65" name="Rechteck: eine Ecke abgeschnitten 64">
            <a:extLst>
              <a:ext uri="{FF2B5EF4-FFF2-40B4-BE49-F238E27FC236}">
                <a16:creationId xmlns:a16="http://schemas.microsoft.com/office/drawing/2014/main" id="{301BD7BD-942B-4A4E-9245-B98E4F7C1D0B}"/>
              </a:ext>
            </a:extLst>
          </p:cNvPr>
          <p:cNvSpPr/>
          <p:nvPr/>
        </p:nvSpPr>
        <p:spPr>
          <a:xfrm>
            <a:off x="266524" y="4719043"/>
            <a:ext cx="1829440" cy="5787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Development cost</a:t>
            </a:r>
          </a:p>
        </p:txBody>
      </p:sp>
      <p:sp>
        <p:nvSpPr>
          <p:cNvPr id="33" name="Rechteck: eine Ecke abgeschnitten 32">
            <a:extLst>
              <a:ext uri="{FF2B5EF4-FFF2-40B4-BE49-F238E27FC236}">
                <a16:creationId xmlns:a16="http://schemas.microsoft.com/office/drawing/2014/main" id="{1AC27606-CAA8-445E-AE7F-01FEA5CD9964}"/>
              </a:ext>
            </a:extLst>
          </p:cNvPr>
          <p:cNvSpPr/>
          <p:nvPr/>
        </p:nvSpPr>
        <p:spPr>
          <a:xfrm rot="16200000">
            <a:off x="2955482" y="2483698"/>
            <a:ext cx="3824972" cy="29918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Realtime feedback </a:t>
            </a:r>
          </a:p>
        </p:txBody>
      </p:sp>
      <p:sp>
        <p:nvSpPr>
          <p:cNvPr id="66" name="Rechteck: eine Ecke abgeschnitten 65">
            <a:extLst>
              <a:ext uri="{FF2B5EF4-FFF2-40B4-BE49-F238E27FC236}">
                <a16:creationId xmlns:a16="http://schemas.microsoft.com/office/drawing/2014/main" id="{3AD6AE85-7AA7-42C0-A2F0-291A89E9F3A4}"/>
              </a:ext>
            </a:extLst>
          </p:cNvPr>
          <p:cNvSpPr/>
          <p:nvPr/>
        </p:nvSpPr>
        <p:spPr>
          <a:xfrm>
            <a:off x="7527140" y="1232220"/>
            <a:ext cx="2006534" cy="58391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Recommendations </a:t>
            </a:r>
          </a:p>
        </p:txBody>
      </p:sp>
      <p:sp>
        <p:nvSpPr>
          <p:cNvPr id="67" name="Rechteck: eine Ecke abgeschnitten 66">
            <a:extLst>
              <a:ext uri="{FF2B5EF4-FFF2-40B4-BE49-F238E27FC236}">
                <a16:creationId xmlns:a16="http://schemas.microsoft.com/office/drawing/2014/main" id="{6FFB0114-4668-444C-8B47-4A9705756600}"/>
              </a:ext>
            </a:extLst>
          </p:cNvPr>
          <p:cNvSpPr/>
          <p:nvPr/>
        </p:nvSpPr>
        <p:spPr>
          <a:xfrm>
            <a:off x="2333088" y="4975471"/>
            <a:ext cx="1829440" cy="5787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Operational cost</a:t>
            </a:r>
          </a:p>
        </p:txBody>
      </p:sp>
      <p:sp>
        <p:nvSpPr>
          <p:cNvPr id="68" name="Rechteck: eine Ecke abgeschnitten 67">
            <a:extLst>
              <a:ext uri="{FF2B5EF4-FFF2-40B4-BE49-F238E27FC236}">
                <a16:creationId xmlns:a16="http://schemas.microsoft.com/office/drawing/2014/main" id="{4899E6D0-68F5-40DB-B8EB-17B118B4D1C8}"/>
              </a:ext>
            </a:extLst>
          </p:cNvPr>
          <p:cNvSpPr/>
          <p:nvPr/>
        </p:nvSpPr>
        <p:spPr>
          <a:xfrm>
            <a:off x="370099" y="3444675"/>
            <a:ext cx="1829440" cy="5787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Companies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5072BC1-B25C-4A4E-B384-DDAA0B190535}"/>
              </a:ext>
            </a:extLst>
          </p:cNvPr>
          <p:cNvSpPr txBox="1"/>
          <p:nvPr/>
        </p:nvSpPr>
        <p:spPr>
          <a:xfrm>
            <a:off x="301512" y="3406962"/>
            <a:ext cx="216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E7E7E7"/>
                </a:solidFill>
              </a:rPr>
              <a:t>Group assignments</a:t>
            </a:r>
          </a:p>
        </p:txBody>
      </p:sp>
      <p:sp>
        <p:nvSpPr>
          <p:cNvPr id="89" name="Rechteck: eine Ecke abgeschnitten 88">
            <a:extLst>
              <a:ext uri="{FF2B5EF4-FFF2-40B4-BE49-F238E27FC236}">
                <a16:creationId xmlns:a16="http://schemas.microsoft.com/office/drawing/2014/main" id="{FDBFD0A1-3E72-4840-8B78-7E6F8FE0F437}"/>
              </a:ext>
            </a:extLst>
          </p:cNvPr>
          <p:cNvSpPr/>
          <p:nvPr/>
        </p:nvSpPr>
        <p:spPr>
          <a:xfrm>
            <a:off x="356886" y="2341602"/>
            <a:ext cx="1829440" cy="5787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Venture capital</a:t>
            </a:r>
          </a:p>
        </p:txBody>
      </p:sp>
      <p:sp>
        <p:nvSpPr>
          <p:cNvPr id="90" name="Rechteck: eine Ecke abgeschnitten 89">
            <a:extLst>
              <a:ext uri="{FF2B5EF4-FFF2-40B4-BE49-F238E27FC236}">
                <a16:creationId xmlns:a16="http://schemas.microsoft.com/office/drawing/2014/main" id="{233116F6-93B4-4EB1-B0C3-310AC5B0ADE4}"/>
              </a:ext>
            </a:extLst>
          </p:cNvPr>
          <p:cNvSpPr/>
          <p:nvPr/>
        </p:nvSpPr>
        <p:spPr>
          <a:xfrm>
            <a:off x="2417262" y="5629838"/>
            <a:ext cx="1829440" cy="5787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Infrastructure </a:t>
            </a:r>
          </a:p>
        </p:txBody>
      </p:sp>
      <p:sp>
        <p:nvSpPr>
          <p:cNvPr id="91" name="Rechteck: eine Ecke abgeschnitten 90">
            <a:extLst>
              <a:ext uri="{FF2B5EF4-FFF2-40B4-BE49-F238E27FC236}">
                <a16:creationId xmlns:a16="http://schemas.microsoft.com/office/drawing/2014/main" id="{415F7A07-8C32-4DC2-8E24-E074836934DE}"/>
              </a:ext>
            </a:extLst>
          </p:cNvPr>
          <p:cNvSpPr/>
          <p:nvPr/>
        </p:nvSpPr>
        <p:spPr>
          <a:xfrm>
            <a:off x="282546" y="5399444"/>
            <a:ext cx="1829440" cy="5787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Consulting</a:t>
            </a:r>
          </a:p>
        </p:txBody>
      </p:sp>
      <p:sp>
        <p:nvSpPr>
          <p:cNvPr id="92" name="Rechteck: eine Ecke abgeschnitten 91">
            <a:extLst>
              <a:ext uri="{FF2B5EF4-FFF2-40B4-BE49-F238E27FC236}">
                <a16:creationId xmlns:a16="http://schemas.microsoft.com/office/drawing/2014/main" id="{F3C63323-0FD3-40D2-89AF-4B28F677FFD1}"/>
              </a:ext>
            </a:extLst>
          </p:cNvPr>
          <p:cNvSpPr/>
          <p:nvPr/>
        </p:nvSpPr>
        <p:spPr>
          <a:xfrm>
            <a:off x="301512" y="6026811"/>
            <a:ext cx="1829440" cy="5787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Marketing</a:t>
            </a:r>
          </a:p>
        </p:txBody>
      </p:sp>
      <p:sp>
        <p:nvSpPr>
          <p:cNvPr id="93" name="Rechteck: eine Ecke abgeschnitten 92">
            <a:extLst>
              <a:ext uri="{FF2B5EF4-FFF2-40B4-BE49-F238E27FC236}">
                <a16:creationId xmlns:a16="http://schemas.microsoft.com/office/drawing/2014/main" id="{7844A76C-3D44-47B8-80EB-65CB9B2E269B}"/>
              </a:ext>
            </a:extLst>
          </p:cNvPr>
          <p:cNvSpPr/>
          <p:nvPr/>
        </p:nvSpPr>
        <p:spPr>
          <a:xfrm>
            <a:off x="4228123" y="4808972"/>
            <a:ext cx="1829440" cy="5787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HR </a:t>
            </a:r>
          </a:p>
        </p:txBody>
      </p:sp>
      <p:sp>
        <p:nvSpPr>
          <p:cNvPr id="94" name="Rechteck: eine Ecke abgeschnitten 93">
            <a:extLst>
              <a:ext uri="{FF2B5EF4-FFF2-40B4-BE49-F238E27FC236}">
                <a16:creationId xmlns:a16="http://schemas.microsoft.com/office/drawing/2014/main" id="{A6F1329D-85FF-44B0-A8CA-998105CB5710}"/>
              </a:ext>
            </a:extLst>
          </p:cNvPr>
          <p:cNvSpPr/>
          <p:nvPr/>
        </p:nvSpPr>
        <p:spPr>
          <a:xfrm>
            <a:off x="6368376" y="6128512"/>
            <a:ext cx="1564244" cy="5787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Advertising </a:t>
            </a:r>
          </a:p>
        </p:txBody>
      </p:sp>
      <p:sp>
        <p:nvSpPr>
          <p:cNvPr id="95" name="Rechteck: eine Ecke abgeschnitten 94">
            <a:extLst>
              <a:ext uri="{FF2B5EF4-FFF2-40B4-BE49-F238E27FC236}">
                <a16:creationId xmlns:a16="http://schemas.microsoft.com/office/drawing/2014/main" id="{5D3A3DD5-8C61-49A2-AC15-08673A6E8FA0}"/>
              </a:ext>
            </a:extLst>
          </p:cNvPr>
          <p:cNvSpPr/>
          <p:nvPr/>
        </p:nvSpPr>
        <p:spPr>
          <a:xfrm>
            <a:off x="282546" y="1585230"/>
            <a:ext cx="1829440" cy="5787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SBFI</a:t>
            </a:r>
            <a:endParaRPr lang="en-GB"/>
          </a:p>
        </p:txBody>
      </p:sp>
      <p:sp>
        <p:nvSpPr>
          <p:cNvPr id="96" name="Rechteck: eine Ecke abgeschnitten 95">
            <a:extLst>
              <a:ext uri="{FF2B5EF4-FFF2-40B4-BE49-F238E27FC236}">
                <a16:creationId xmlns:a16="http://schemas.microsoft.com/office/drawing/2014/main" id="{973D34BD-0940-48F8-95E8-7ACACB65F05C}"/>
              </a:ext>
            </a:extLst>
          </p:cNvPr>
          <p:cNvSpPr/>
          <p:nvPr/>
        </p:nvSpPr>
        <p:spPr>
          <a:xfrm>
            <a:off x="8055739" y="5976816"/>
            <a:ext cx="1298304" cy="5787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Funding</a:t>
            </a:r>
            <a:endParaRPr lang="en-GB"/>
          </a:p>
        </p:txBody>
      </p:sp>
      <p:sp>
        <p:nvSpPr>
          <p:cNvPr id="97" name="Rechteck: eine Ecke abgeschnitten 96">
            <a:extLst>
              <a:ext uri="{FF2B5EF4-FFF2-40B4-BE49-F238E27FC236}">
                <a16:creationId xmlns:a16="http://schemas.microsoft.com/office/drawing/2014/main" id="{08866091-FAD8-4483-BC94-3868121CC80B}"/>
              </a:ext>
            </a:extLst>
          </p:cNvPr>
          <p:cNvSpPr/>
          <p:nvPr/>
        </p:nvSpPr>
        <p:spPr>
          <a:xfrm>
            <a:off x="5471617" y="4244711"/>
            <a:ext cx="1805483" cy="299188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Automated contract</a:t>
            </a:r>
          </a:p>
        </p:txBody>
      </p:sp>
    </p:spTree>
    <p:extLst>
      <p:ext uri="{BB962C8B-B14F-4D97-AF65-F5344CB8AC3E}">
        <p14:creationId xmlns:p14="http://schemas.microsoft.com/office/powerpoint/2010/main" val="253514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3C6351B-8442-4560-93B9-B21A2BB78F99}"/>
              </a:ext>
            </a:extLst>
          </p:cNvPr>
          <p:cNvGrpSpPr/>
          <p:nvPr/>
        </p:nvGrpSpPr>
        <p:grpSpPr>
          <a:xfrm>
            <a:off x="114300" y="114300"/>
            <a:ext cx="11963400" cy="6629400"/>
            <a:chOff x="114300" y="114300"/>
            <a:chExt cx="11963400" cy="6629400"/>
          </a:xfrm>
          <a:solidFill>
            <a:schemeClr val="bg1"/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FF8370B-6F7D-4CF7-98D5-EA468D8A4867}"/>
                </a:ext>
              </a:extLst>
            </p:cNvPr>
            <p:cNvSpPr/>
            <p:nvPr/>
          </p:nvSpPr>
          <p:spPr>
            <a:xfrm>
              <a:off x="114300" y="114300"/>
              <a:ext cx="11963400" cy="6629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D1F4D21-85F1-45C8-A9B7-3C205B84D39A}"/>
                </a:ext>
              </a:extLst>
            </p:cNvPr>
            <p:cNvCxnSpPr/>
            <p:nvPr/>
          </p:nvCxnSpPr>
          <p:spPr>
            <a:xfrm>
              <a:off x="114300" y="4600575"/>
              <a:ext cx="1196340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8758F22-78B8-4803-994D-71C179A4BCE9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114300"/>
              <a:ext cx="0" cy="448627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EFE53E41-B5B0-4425-9DC3-32D94A369AC1}"/>
                </a:ext>
              </a:extLst>
            </p:cNvPr>
            <p:cNvCxnSpPr>
              <a:cxnSpLocks/>
            </p:cNvCxnSpPr>
            <p:nvPr/>
          </p:nvCxnSpPr>
          <p:spPr>
            <a:xfrm>
              <a:off x="9744075" y="114300"/>
              <a:ext cx="0" cy="448627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5F06F89F-03D7-410A-B504-EA9FECCADCEB}"/>
                </a:ext>
              </a:extLst>
            </p:cNvPr>
            <p:cNvCxnSpPr>
              <a:cxnSpLocks/>
            </p:cNvCxnSpPr>
            <p:nvPr/>
          </p:nvCxnSpPr>
          <p:spPr>
            <a:xfrm>
              <a:off x="7324725" y="114300"/>
              <a:ext cx="0" cy="448627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FA0CC3B-BE6F-4805-A035-4E0E49241877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50" y="114300"/>
              <a:ext cx="0" cy="448627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A14B0DEC-9346-4A1E-8B47-8E01E0291104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371725"/>
              <a:ext cx="241935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6BA54CB-147D-49B6-8FFF-3E516FC63043}"/>
                </a:ext>
              </a:extLst>
            </p:cNvPr>
            <p:cNvCxnSpPr>
              <a:cxnSpLocks/>
            </p:cNvCxnSpPr>
            <p:nvPr/>
          </p:nvCxnSpPr>
          <p:spPr>
            <a:xfrm>
              <a:off x="7324725" y="2371725"/>
              <a:ext cx="241935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2F32227-D33A-4FE6-A685-3E4F42255FC6}"/>
                </a:ext>
              </a:extLst>
            </p:cNvPr>
            <p:cNvSpPr txBox="1"/>
            <p:nvPr/>
          </p:nvSpPr>
          <p:spPr>
            <a:xfrm>
              <a:off x="152400" y="219076"/>
              <a:ext cx="22859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Key Partners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296B1DA-5D08-43EC-92B4-7B78A52DE3C3}"/>
                </a:ext>
              </a:extLst>
            </p:cNvPr>
            <p:cNvSpPr txBox="1"/>
            <p:nvPr/>
          </p:nvSpPr>
          <p:spPr>
            <a:xfrm>
              <a:off x="2486024" y="219075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Key Activities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3B8241C-2ED3-4AB9-8E54-71FFE0A711C8}"/>
                </a:ext>
              </a:extLst>
            </p:cNvPr>
            <p:cNvSpPr txBox="1"/>
            <p:nvPr/>
          </p:nvSpPr>
          <p:spPr>
            <a:xfrm>
              <a:off x="4929188" y="219074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Value Propositions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434C197-D997-42D5-A1C0-9FE8D5191462}"/>
                </a:ext>
              </a:extLst>
            </p:cNvPr>
            <p:cNvSpPr txBox="1"/>
            <p:nvPr/>
          </p:nvSpPr>
          <p:spPr>
            <a:xfrm>
              <a:off x="7348535" y="228665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Customer Relationships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891F527-3F28-477A-A4AC-C9199CBD9C7C}"/>
                </a:ext>
              </a:extLst>
            </p:cNvPr>
            <p:cNvSpPr txBox="1"/>
            <p:nvPr/>
          </p:nvSpPr>
          <p:spPr>
            <a:xfrm>
              <a:off x="9815517" y="222050"/>
              <a:ext cx="225265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Customer Segments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DB23833-6D7F-4C9D-89F4-F8C9EBC330A1}"/>
                </a:ext>
              </a:extLst>
            </p:cNvPr>
            <p:cNvSpPr txBox="1"/>
            <p:nvPr/>
          </p:nvSpPr>
          <p:spPr>
            <a:xfrm>
              <a:off x="7372350" y="2457451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Channels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323181F-0756-427E-BAD6-794B8C3BA9AC}"/>
                </a:ext>
              </a:extLst>
            </p:cNvPr>
            <p:cNvSpPr txBox="1"/>
            <p:nvPr/>
          </p:nvSpPr>
          <p:spPr>
            <a:xfrm>
              <a:off x="2486024" y="2457451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Key Resources</a:t>
              </a: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AAC42072-37CF-4453-B007-87998BEE2890}"/>
                </a:ext>
              </a:extLst>
            </p:cNvPr>
            <p:cNvCxnSpPr>
              <a:cxnSpLocks/>
            </p:cNvCxnSpPr>
            <p:nvPr/>
          </p:nvCxnSpPr>
          <p:spPr>
            <a:xfrm>
              <a:off x="6088856" y="4600575"/>
              <a:ext cx="7144" cy="214312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6783EB8-4002-49CC-AB85-BE188F6F4FDF}"/>
                </a:ext>
              </a:extLst>
            </p:cNvPr>
            <p:cNvSpPr txBox="1"/>
            <p:nvPr/>
          </p:nvSpPr>
          <p:spPr>
            <a:xfrm>
              <a:off x="1939529" y="4679753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Cost Structure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D980039-23D7-4183-AC85-4580EF1F655E}"/>
                </a:ext>
              </a:extLst>
            </p:cNvPr>
            <p:cNvSpPr txBox="1"/>
            <p:nvPr/>
          </p:nvSpPr>
          <p:spPr>
            <a:xfrm>
              <a:off x="7921228" y="4679752"/>
              <a:ext cx="23240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/>
                <a:t>Revenue Streams</a:t>
              </a:r>
            </a:p>
          </p:txBody>
        </p:sp>
      </p:grpSp>
      <p:sp>
        <p:nvSpPr>
          <p:cNvPr id="23" name="Rechteck: eine Ecke abgeschnitten 22">
            <a:extLst>
              <a:ext uri="{FF2B5EF4-FFF2-40B4-BE49-F238E27FC236}">
                <a16:creationId xmlns:a16="http://schemas.microsoft.com/office/drawing/2014/main" id="{2187F734-9E68-4909-977D-7F1EBB7017DD}"/>
              </a:ext>
            </a:extLst>
          </p:cNvPr>
          <p:cNvSpPr/>
          <p:nvPr/>
        </p:nvSpPr>
        <p:spPr>
          <a:xfrm>
            <a:off x="10252893" y="980876"/>
            <a:ext cx="1306461" cy="46990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Students</a:t>
            </a:r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10104BF5-244F-4D93-A581-8FC84D3E2632}"/>
              </a:ext>
            </a:extLst>
          </p:cNvPr>
          <p:cNvSpPr/>
          <p:nvPr/>
        </p:nvSpPr>
        <p:spPr>
          <a:xfrm>
            <a:off x="10252893" y="1666875"/>
            <a:ext cx="1306461" cy="469900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SEM</a:t>
            </a:r>
          </a:p>
        </p:txBody>
      </p:sp>
      <p:sp>
        <p:nvSpPr>
          <p:cNvPr id="25" name="Rechteck: eine Ecke abgeschnitten 24">
            <a:extLst>
              <a:ext uri="{FF2B5EF4-FFF2-40B4-BE49-F238E27FC236}">
                <a16:creationId xmlns:a16="http://schemas.microsoft.com/office/drawing/2014/main" id="{BAC7B3CD-9E7E-4D75-A699-5019D88F34E5}"/>
              </a:ext>
            </a:extLst>
          </p:cNvPr>
          <p:cNvSpPr/>
          <p:nvPr/>
        </p:nvSpPr>
        <p:spPr>
          <a:xfrm>
            <a:off x="10252893" y="2352874"/>
            <a:ext cx="1306461" cy="469900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Start up</a:t>
            </a:r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078E90D4-F815-4FB4-8120-0588131E2A8D}"/>
              </a:ext>
            </a:extLst>
          </p:cNvPr>
          <p:cNvSpPr/>
          <p:nvPr/>
        </p:nvSpPr>
        <p:spPr>
          <a:xfrm>
            <a:off x="10252891" y="3051173"/>
            <a:ext cx="1306461" cy="469900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Enterprises</a:t>
            </a:r>
          </a:p>
        </p:txBody>
      </p:sp>
      <p:sp>
        <p:nvSpPr>
          <p:cNvPr id="27" name="Rechteck: eine Ecke abgeschnitten 26">
            <a:extLst>
              <a:ext uri="{FF2B5EF4-FFF2-40B4-BE49-F238E27FC236}">
                <a16:creationId xmlns:a16="http://schemas.microsoft.com/office/drawing/2014/main" id="{D346B0C3-1DB4-4811-B0E5-4D2BF8F42D0A}"/>
              </a:ext>
            </a:extLst>
          </p:cNvPr>
          <p:cNvSpPr/>
          <p:nvPr/>
        </p:nvSpPr>
        <p:spPr>
          <a:xfrm>
            <a:off x="10245327" y="3737172"/>
            <a:ext cx="1306461" cy="46990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Pupils</a:t>
            </a:r>
          </a:p>
        </p:txBody>
      </p:sp>
      <p:sp>
        <p:nvSpPr>
          <p:cNvPr id="28" name="Rechteck: eine Ecke abgeschnitten 27">
            <a:extLst>
              <a:ext uri="{FF2B5EF4-FFF2-40B4-BE49-F238E27FC236}">
                <a16:creationId xmlns:a16="http://schemas.microsoft.com/office/drawing/2014/main" id="{2769C5B3-221F-4A7C-B9BD-8A5EAA46619A}"/>
              </a:ext>
            </a:extLst>
          </p:cNvPr>
          <p:cNvSpPr/>
          <p:nvPr/>
        </p:nvSpPr>
        <p:spPr>
          <a:xfrm>
            <a:off x="4929188" y="484040"/>
            <a:ext cx="2347906" cy="522065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Interesting real world cases for students</a:t>
            </a:r>
          </a:p>
        </p:txBody>
      </p:sp>
      <p:sp>
        <p:nvSpPr>
          <p:cNvPr id="29" name="Rechteck: eine Ecke abgeschnitten 28">
            <a:extLst>
              <a:ext uri="{FF2B5EF4-FFF2-40B4-BE49-F238E27FC236}">
                <a16:creationId xmlns:a16="http://schemas.microsoft.com/office/drawing/2014/main" id="{8BD1E27A-0AB9-4224-AFBF-7C8DD1D6EDA2}"/>
              </a:ext>
            </a:extLst>
          </p:cNvPr>
          <p:cNvSpPr/>
          <p:nvPr/>
        </p:nvSpPr>
        <p:spPr>
          <a:xfrm>
            <a:off x="5062238" y="1062741"/>
            <a:ext cx="1735732" cy="593056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References and network</a:t>
            </a:r>
          </a:p>
        </p:txBody>
      </p:sp>
      <p:sp>
        <p:nvSpPr>
          <p:cNvPr id="30" name="Rechteck: eine Ecke abgeschnitten 29">
            <a:extLst>
              <a:ext uri="{FF2B5EF4-FFF2-40B4-BE49-F238E27FC236}">
                <a16:creationId xmlns:a16="http://schemas.microsoft.com/office/drawing/2014/main" id="{E13BE666-8675-447A-9AC8-839B255D575D}"/>
              </a:ext>
            </a:extLst>
          </p:cNvPr>
          <p:cNvSpPr/>
          <p:nvPr/>
        </p:nvSpPr>
        <p:spPr>
          <a:xfrm>
            <a:off x="5190487" y="1697565"/>
            <a:ext cx="2138713" cy="575584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External perspective for their work</a:t>
            </a:r>
          </a:p>
        </p:txBody>
      </p:sp>
      <p:sp>
        <p:nvSpPr>
          <p:cNvPr id="31" name="Rechteck: eine Ecke abgeschnitten 30">
            <a:extLst>
              <a:ext uri="{FF2B5EF4-FFF2-40B4-BE49-F238E27FC236}">
                <a16:creationId xmlns:a16="http://schemas.microsoft.com/office/drawing/2014/main" id="{1CF10C12-F375-4935-A23E-0661BEADADAE}"/>
              </a:ext>
            </a:extLst>
          </p:cNvPr>
          <p:cNvSpPr/>
          <p:nvPr/>
        </p:nvSpPr>
        <p:spPr>
          <a:xfrm>
            <a:off x="4905373" y="2330673"/>
            <a:ext cx="2138713" cy="351327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Attractive modules </a:t>
            </a:r>
          </a:p>
        </p:txBody>
      </p:sp>
      <p:sp>
        <p:nvSpPr>
          <p:cNvPr id="32" name="Rechteck: eine Ecke abgeschnitten 31">
            <a:extLst>
              <a:ext uri="{FF2B5EF4-FFF2-40B4-BE49-F238E27FC236}">
                <a16:creationId xmlns:a16="http://schemas.microsoft.com/office/drawing/2014/main" id="{48A61F18-B2E0-4020-9BD6-B5AA7795683E}"/>
              </a:ext>
            </a:extLst>
          </p:cNvPr>
          <p:cNvSpPr/>
          <p:nvPr/>
        </p:nvSpPr>
        <p:spPr>
          <a:xfrm>
            <a:off x="613593" y="745926"/>
            <a:ext cx="1306461" cy="46990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FH / Uni</a:t>
            </a:r>
          </a:p>
        </p:txBody>
      </p:sp>
      <p:sp>
        <p:nvSpPr>
          <p:cNvPr id="33" name="Rechteck: eine Ecke abgeschnitten 32">
            <a:extLst>
              <a:ext uri="{FF2B5EF4-FFF2-40B4-BE49-F238E27FC236}">
                <a16:creationId xmlns:a16="http://schemas.microsoft.com/office/drawing/2014/main" id="{1AC27606-CAA8-445E-AE7F-01FEA5CD9964}"/>
              </a:ext>
            </a:extLst>
          </p:cNvPr>
          <p:cNvSpPr/>
          <p:nvPr/>
        </p:nvSpPr>
        <p:spPr>
          <a:xfrm>
            <a:off x="4893472" y="3396965"/>
            <a:ext cx="1960453" cy="338824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Realtime feedback </a:t>
            </a:r>
          </a:p>
        </p:txBody>
      </p:sp>
      <p:sp>
        <p:nvSpPr>
          <p:cNvPr id="34" name="Rechteck: eine Ecke abgeschnitten 33">
            <a:extLst>
              <a:ext uri="{FF2B5EF4-FFF2-40B4-BE49-F238E27FC236}">
                <a16:creationId xmlns:a16="http://schemas.microsoft.com/office/drawing/2014/main" id="{0F1500BA-88D7-46EF-B6B4-A306A7DE2146}"/>
              </a:ext>
            </a:extLst>
          </p:cNvPr>
          <p:cNvSpPr/>
          <p:nvPr/>
        </p:nvSpPr>
        <p:spPr>
          <a:xfrm>
            <a:off x="7573224" y="2805865"/>
            <a:ext cx="1960453" cy="46990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Career fairs </a:t>
            </a:r>
          </a:p>
        </p:txBody>
      </p:sp>
      <p:sp>
        <p:nvSpPr>
          <p:cNvPr id="35" name="Rechteck: eine Ecke abgeschnitten 34">
            <a:extLst>
              <a:ext uri="{FF2B5EF4-FFF2-40B4-BE49-F238E27FC236}">
                <a16:creationId xmlns:a16="http://schemas.microsoft.com/office/drawing/2014/main" id="{6171B3BB-658F-46F6-8F3D-84936E07C753}"/>
              </a:ext>
            </a:extLst>
          </p:cNvPr>
          <p:cNvSpPr/>
          <p:nvPr/>
        </p:nvSpPr>
        <p:spPr>
          <a:xfrm>
            <a:off x="7573224" y="3434318"/>
            <a:ext cx="1960453" cy="46990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Online marketing</a:t>
            </a:r>
          </a:p>
        </p:txBody>
      </p:sp>
      <p:sp>
        <p:nvSpPr>
          <p:cNvPr id="36" name="Rechteck: eine Ecke abgeschnitten 35">
            <a:extLst>
              <a:ext uri="{FF2B5EF4-FFF2-40B4-BE49-F238E27FC236}">
                <a16:creationId xmlns:a16="http://schemas.microsoft.com/office/drawing/2014/main" id="{E3B9D986-BEB9-45DF-A6EA-FDD2605BFAE9}"/>
              </a:ext>
            </a:extLst>
          </p:cNvPr>
          <p:cNvSpPr/>
          <p:nvPr/>
        </p:nvSpPr>
        <p:spPr>
          <a:xfrm>
            <a:off x="7565758" y="4005736"/>
            <a:ext cx="1960453" cy="46990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Social marketing</a:t>
            </a:r>
          </a:p>
        </p:txBody>
      </p:sp>
      <p:sp>
        <p:nvSpPr>
          <p:cNvPr id="38" name="Rechteck: eine Ecke abgeschnitten 37">
            <a:extLst>
              <a:ext uri="{FF2B5EF4-FFF2-40B4-BE49-F238E27FC236}">
                <a16:creationId xmlns:a16="http://schemas.microsoft.com/office/drawing/2014/main" id="{04DC6D1F-E236-471A-95E3-BD13AFBD6783}"/>
              </a:ext>
            </a:extLst>
          </p:cNvPr>
          <p:cNvSpPr/>
          <p:nvPr/>
        </p:nvSpPr>
        <p:spPr>
          <a:xfrm>
            <a:off x="5150291" y="2757947"/>
            <a:ext cx="2138713" cy="575584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Refactoring of job descriptions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88F481A3-A656-4C6D-A609-66677E4B546C}"/>
              </a:ext>
            </a:extLst>
          </p:cNvPr>
          <p:cNvSpPr/>
          <p:nvPr/>
        </p:nvSpPr>
        <p:spPr>
          <a:xfrm>
            <a:off x="5359002" y="3792741"/>
            <a:ext cx="1960453" cy="363164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Talent on demand</a:t>
            </a:r>
          </a:p>
        </p:txBody>
      </p:sp>
      <p:sp>
        <p:nvSpPr>
          <p:cNvPr id="40" name="Rechteck: eine Ecke abgeschnitten 39">
            <a:extLst>
              <a:ext uri="{FF2B5EF4-FFF2-40B4-BE49-F238E27FC236}">
                <a16:creationId xmlns:a16="http://schemas.microsoft.com/office/drawing/2014/main" id="{FE7B2714-F68C-4904-989F-222A03940F5A}"/>
              </a:ext>
            </a:extLst>
          </p:cNvPr>
          <p:cNvSpPr/>
          <p:nvPr/>
        </p:nvSpPr>
        <p:spPr>
          <a:xfrm>
            <a:off x="7529213" y="547296"/>
            <a:ext cx="1960453" cy="58391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Automated communication 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03F9EE3-16D8-411F-B0F2-8A547DFB5BA3}"/>
              </a:ext>
            </a:extLst>
          </p:cNvPr>
          <p:cNvSpPr txBox="1"/>
          <p:nvPr/>
        </p:nvSpPr>
        <p:spPr>
          <a:xfrm>
            <a:off x="3111224" y="5148876"/>
            <a:ext cx="5983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solidFill>
                  <a:srgbClr val="E7E7E7"/>
                </a:solidFill>
              </a:rPr>
              <a:t>Full Service</a:t>
            </a:r>
          </a:p>
        </p:txBody>
      </p:sp>
      <p:sp>
        <p:nvSpPr>
          <p:cNvPr id="42" name="Rechteck: eine Ecke abgeschnitten 41">
            <a:extLst>
              <a:ext uri="{FF2B5EF4-FFF2-40B4-BE49-F238E27FC236}">
                <a16:creationId xmlns:a16="http://schemas.microsoft.com/office/drawing/2014/main" id="{98BA5B8F-2863-487A-86A4-D6A8D8EA938A}"/>
              </a:ext>
            </a:extLst>
          </p:cNvPr>
          <p:cNvSpPr/>
          <p:nvPr/>
        </p:nvSpPr>
        <p:spPr>
          <a:xfrm>
            <a:off x="329189" y="1514376"/>
            <a:ext cx="1868175" cy="116761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Staatssekretariat für Bildung, Forschung und Innovation SBFI</a:t>
            </a:r>
            <a:endParaRPr lang="en-GB"/>
          </a:p>
        </p:txBody>
      </p:sp>
      <p:sp>
        <p:nvSpPr>
          <p:cNvPr id="43" name="Rechteck: eine Ecke abgeschnitten 42">
            <a:extLst>
              <a:ext uri="{FF2B5EF4-FFF2-40B4-BE49-F238E27FC236}">
                <a16:creationId xmlns:a16="http://schemas.microsoft.com/office/drawing/2014/main" id="{66F564DC-502E-4A0D-9BB2-0ECB8BE3F6B3}"/>
              </a:ext>
            </a:extLst>
          </p:cNvPr>
          <p:cNvSpPr/>
          <p:nvPr/>
        </p:nvSpPr>
        <p:spPr>
          <a:xfrm>
            <a:off x="4893472" y="4191735"/>
            <a:ext cx="1960453" cy="363164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Premium Job</a:t>
            </a:r>
          </a:p>
        </p:txBody>
      </p:sp>
      <p:sp>
        <p:nvSpPr>
          <p:cNvPr id="44" name="Rechteck: eine Ecke abgeschnitten 43">
            <a:extLst>
              <a:ext uri="{FF2B5EF4-FFF2-40B4-BE49-F238E27FC236}">
                <a16:creationId xmlns:a16="http://schemas.microsoft.com/office/drawing/2014/main" id="{0F62CD7B-DD2A-4F17-A739-4399943CE984}"/>
              </a:ext>
            </a:extLst>
          </p:cNvPr>
          <p:cNvSpPr/>
          <p:nvPr/>
        </p:nvSpPr>
        <p:spPr>
          <a:xfrm>
            <a:off x="5300233" y="4600574"/>
            <a:ext cx="1960453" cy="363164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Students Projects</a:t>
            </a:r>
          </a:p>
        </p:txBody>
      </p:sp>
    </p:spTree>
    <p:extLst>
      <p:ext uri="{BB962C8B-B14F-4D97-AF65-F5344CB8AC3E}">
        <p14:creationId xmlns:p14="http://schemas.microsoft.com/office/powerpoint/2010/main" val="394028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D54128-32AA-4D72-A6EA-75C82F4F7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93"/>
          <a:stretch/>
        </p:blipFill>
        <p:spPr>
          <a:xfrm>
            <a:off x="1611553" y="643467"/>
            <a:ext cx="8968893" cy="5571066"/>
          </a:xfrm>
          <a:prstGeom prst="rect">
            <a:avLst/>
          </a:prstGeom>
        </p:spPr>
      </p:pic>
      <p:sp>
        <p:nvSpPr>
          <p:cNvPr id="6" name="Rechteck: eine Ecke abgeschnitten 5">
            <a:extLst>
              <a:ext uri="{FF2B5EF4-FFF2-40B4-BE49-F238E27FC236}">
                <a16:creationId xmlns:a16="http://schemas.microsoft.com/office/drawing/2014/main" id="{CBD11F82-799D-47F6-A8A7-735DA82642FF}"/>
              </a:ext>
            </a:extLst>
          </p:cNvPr>
          <p:cNvSpPr/>
          <p:nvPr/>
        </p:nvSpPr>
        <p:spPr>
          <a:xfrm>
            <a:off x="796612" y="5810920"/>
            <a:ext cx="1306461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Course description</a:t>
            </a:r>
            <a:endParaRPr lang="en-GB"/>
          </a:p>
        </p:txBody>
      </p:sp>
      <p:sp>
        <p:nvSpPr>
          <p:cNvPr id="7" name="Rechteck: eine Ecke abgeschnitten 6">
            <a:extLst>
              <a:ext uri="{FF2B5EF4-FFF2-40B4-BE49-F238E27FC236}">
                <a16:creationId xmlns:a16="http://schemas.microsoft.com/office/drawing/2014/main" id="{EF74E770-ED49-4D20-B824-E1EEF28C3905}"/>
              </a:ext>
            </a:extLst>
          </p:cNvPr>
          <p:cNvSpPr/>
          <p:nvPr/>
        </p:nvSpPr>
        <p:spPr>
          <a:xfrm>
            <a:off x="9512491" y="845442"/>
            <a:ext cx="1306461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Industry</a:t>
            </a:r>
            <a:endParaRPr lang="en-GB"/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8D0928C0-6395-435F-8968-E06E4A8FE681}"/>
              </a:ext>
            </a:extLst>
          </p:cNvPr>
          <p:cNvSpPr/>
          <p:nvPr/>
        </p:nvSpPr>
        <p:spPr>
          <a:xfrm>
            <a:off x="2350212" y="5826337"/>
            <a:ext cx="1306461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Students data</a:t>
            </a:r>
            <a:endParaRPr lang="en-GB"/>
          </a:p>
        </p:txBody>
      </p:sp>
      <p:sp>
        <p:nvSpPr>
          <p:cNvPr id="11" name="Rechteck: eine Ecke abgeschnitten 10">
            <a:extLst>
              <a:ext uri="{FF2B5EF4-FFF2-40B4-BE49-F238E27FC236}">
                <a16:creationId xmlns:a16="http://schemas.microsoft.com/office/drawing/2014/main" id="{A9370AAF-F921-4E2A-AAA0-84DB000DEC4F}"/>
              </a:ext>
            </a:extLst>
          </p:cNvPr>
          <p:cNvSpPr/>
          <p:nvPr/>
        </p:nvSpPr>
        <p:spPr>
          <a:xfrm>
            <a:off x="1288132" y="1370179"/>
            <a:ext cx="1306461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Students from the FHNW</a:t>
            </a:r>
            <a:endParaRPr lang="en-GB"/>
          </a:p>
        </p:txBody>
      </p:sp>
      <p:sp>
        <p:nvSpPr>
          <p:cNvPr id="12" name="Rechteck: eine Ecke abgeschnitten 11">
            <a:extLst>
              <a:ext uri="{FF2B5EF4-FFF2-40B4-BE49-F238E27FC236}">
                <a16:creationId xmlns:a16="http://schemas.microsoft.com/office/drawing/2014/main" id="{F392FFF3-2CA4-4989-9042-8A3A3661FEAA}"/>
              </a:ext>
            </a:extLst>
          </p:cNvPr>
          <p:cNvSpPr/>
          <p:nvPr/>
        </p:nvSpPr>
        <p:spPr>
          <a:xfrm>
            <a:off x="958322" y="5125191"/>
            <a:ext cx="1306461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FHNW</a:t>
            </a:r>
            <a:endParaRPr lang="en-GB"/>
          </a:p>
        </p:txBody>
      </p:sp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7E671E20-E5EE-4636-8C5B-A6EF18C23662}"/>
              </a:ext>
            </a:extLst>
          </p:cNvPr>
          <p:cNvSpPr/>
          <p:nvPr/>
        </p:nvSpPr>
        <p:spPr>
          <a:xfrm>
            <a:off x="9683974" y="1527607"/>
            <a:ext cx="1732190" cy="80901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The industry has a demand on skilled workers and create job opportunities</a:t>
            </a:r>
            <a:endParaRPr lang="en-GB"/>
          </a:p>
        </p:txBody>
      </p:sp>
      <p:sp>
        <p:nvSpPr>
          <p:cNvPr id="14" name="Rechteck: eine Ecke abgeschnitten 13">
            <a:extLst>
              <a:ext uri="{FF2B5EF4-FFF2-40B4-BE49-F238E27FC236}">
                <a16:creationId xmlns:a16="http://schemas.microsoft.com/office/drawing/2014/main" id="{D4CD6865-F8FA-4920-9740-D94900BB0717}"/>
              </a:ext>
            </a:extLst>
          </p:cNvPr>
          <p:cNvSpPr/>
          <p:nvPr/>
        </p:nvSpPr>
        <p:spPr>
          <a:xfrm>
            <a:off x="3656673" y="845442"/>
            <a:ext cx="1471282" cy="469900"/>
          </a:xfrm>
          <a:prstGeom prst="snip1Rect">
            <a:avLst/>
          </a:prstGeom>
          <a:solidFill>
            <a:srgbClr val="D2D3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Find the matching job faster</a:t>
            </a:r>
            <a:endParaRPr lang="en-GB"/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693D9126-BCD2-47A6-8F28-12CCC986C6FD}"/>
              </a:ext>
            </a:extLst>
          </p:cNvPr>
          <p:cNvSpPr/>
          <p:nvPr/>
        </p:nvSpPr>
        <p:spPr>
          <a:xfrm>
            <a:off x="8050982" y="1884324"/>
            <a:ext cx="1471282" cy="469900"/>
          </a:xfrm>
          <a:prstGeom prst="snip1Rect">
            <a:avLst/>
          </a:prstGeom>
          <a:solidFill>
            <a:srgbClr val="D2D3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Find better fitting employees</a:t>
            </a:r>
            <a:endParaRPr lang="en-GB"/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BE01F788-BC8F-4E21-8146-FA27FF03C2DD}"/>
              </a:ext>
            </a:extLst>
          </p:cNvPr>
          <p:cNvSpPr/>
          <p:nvPr/>
        </p:nvSpPr>
        <p:spPr>
          <a:xfrm>
            <a:off x="8144860" y="4503777"/>
            <a:ext cx="1471282" cy="469900"/>
          </a:xfrm>
          <a:prstGeom prst="snip1Rect">
            <a:avLst/>
          </a:prstGeom>
          <a:solidFill>
            <a:srgbClr val="D2D3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Earn money for each hire</a:t>
            </a:r>
            <a:endParaRPr lang="en-GB"/>
          </a:p>
        </p:txBody>
      </p:sp>
      <p:sp>
        <p:nvSpPr>
          <p:cNvPr id="17" name="Rechteck: eine Ecke abgeschnitten 16">
            <a:extLst>
              <a:ext uri="{FF2B5EF4-FFF2-40B4-BE49-F238E27FC236}">
                <a16:creationId xmlns:a16="http://schemas.microsoft.com/office/drawing/2014/main" id="{9BD9B66E-0E01-4E26-A208-FD0B791BE5A2}"/>
              </a:ext>
            </a:extLst>
          </p:cNvPr>
          <p:cNvSpPr/>
          <p:nvPr/>
        </p:nvSpPr>
        <p:spPr>
          <a:xfrm>
            <a:off x="2481200" y="4300191"/>
            <a:ext cx="1608108" cy="825000"/>
          </a:xfrm>
          <a:prstGeom prst="snip1Rect">
            <a:avLst/>
          </a:prstGeom>
          <a:solidFill>
            <a:srgbClr val="D2D3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Get e real-time feedback on the relevance of the courses</a:t>
            </a:r>
            <a:endParaRPr lang="en-GB"/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F07D8106-32F9-4354-AD7C-7B6E6E5A7183}"/>
              </a:ext>
            </a:extLst>
          </p:cNvPr>
          <p:cNvSpPr/>
          <p:nvPr/>
        </p:nvSpPr>
        <p:spPr>
          <a:xfrm>
            <a:off x="3733987" y="2495470"/>
            <a:ext cx="1028513" cy="469900"/>
          </a:xfrm>
          <a:prstGeom prst="snip1Rect">
            <a:avLst/>
          </a:prstGeom>
          <a:solidFill>
            <a:srgbClr val="E7E7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Offers his knowledge</a:t>
            </a:r>
            <a:endParaRPr lang="en-GB"/>
          </a:p>
        </p:txBody>
      </p:sp>
      <p:sp>
        <p:nvSpPr>
          <p:cNvPr id="19" name="Rechteck: eine Ecke abgeschnitten 18">
            <a:extLst>
              <a:ext uri="{FF2B5EF4-FFF2-40B4-BE49-F238E27FC236}">
                <a16:creationId xmlns:a16="http://schemas.microsoft.com/office/drawing/2014/main" id="{C77FAFD9-1DC3-4124-8C54-BD2D6119D0C3}"/>
              </a:ext>
            </a:extLst>
          </p:cNvPr>
          <p:cNvSpPr/>
          <p:nvPr/>
        </p:nvSpPr>
        <p:spPr>
          <a:xfrm>
            <a:off x="4649029" y="1598377"/>
            <a:ext cx="1198033" cy="469900"/>
          </a:xfrm>
          <a:prstGeom prst="snip1Rect">
            <a:avLst/>
          </a:prstGeom>
          <a:solidFill>
            <a:srgbClr val="E7E7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Gains money and experience</a:t>
            </a:r>
            <a:endParaRPr lang="en-GB"/>
          </a:p>
        </p:txBody>
      </p:sp>
      <p:sp>
        <p:nvSpPr>
          <p:cNvPr id="20" name="Rechteck: eine Ecke abgeschnitten 19">
            <a:extLst>
              <a:ext uri="{FF2B5EF4-FFF2-40B4-BE49-F238E27FC236}">
                <a16:creationId xmlns:a16="http://schemas.microsoft.com/office/drawing/2014/main" id="{0D0EAFB0-D3D2-420D-9E1B-26CE2F81B243}"/>
              </a:ext>
            </a:extLst>
          </p:cNvPr>
          <p:cNvSpPr/>
          <p:nvPr/>
        </p:nvSpPr>
        <p:spPr>
          <a:xfrm>
            <a:off x="6170483" y="1141469"/>
            <a:ext cx="1028513" cy="469900"/>
          </a:xfrm>
          <a:prstGeom prst="snip1Rect">
            <a:avLst/>
          </a:prstGeom>
          <a:solidFill>
            <a:srgbClr val="E7E7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Offers a job / Platform</a:t>
            </a:r>
            <a:endParaRPr lang="en-GB"/>
          </a:p>
        </p:txBody>
      </p:sp>
      <p:sp>
        <p:nvSpPr>
          <p:cNvPr id="21" name="Rechteck: eine Ecke abgeschnitten 20">
            <a:extLst>
              <a:ext uri="{FF2B5EF4-FFF2-40B4-BE49-F238E27FC236}">
                <a16:creationId xmlns:a16="http://schemas.microsoft.com/office/drawing/2014/main" id="{651311AB-D69D-4209-B8A3-57357427CFEB}"/>
              </a:ext>
            </a:extLst>
          </p:cNvPr>
          <p:cNvSpPr/>
          <p:nvPr/>
        </p:nvSpPr>
        <p:spPr>
          <a:xfrm>
            <a:off x="7408717" y="2584184"/>
            <a:ext cx="1189565" cy="574665"/>
          </a:xfrm>
          <a:prstGeom prst="snip1Rect">
            <a:avLst/>
          </a:prstGeom>
          <a:solidFill>
            <a:srgbClr val="E7E7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Gets the right person for the right position</a:t>
            </a:r>
            <a:endParaRPr lang="en-GB"/>
          </a:p>
        </p:txBody>
      </p:sp>
      <p:sp>
        <p:nvSpPr>
          <p:cNvPr id="22" name="Rechteck: eine Ecke abgeschnitten 21">
            <a:extLst>
              <a:ext uri="{FF2B5EF4-FFF2-40B4-BE49-F238E27FC236}">
                <a16:creationId xmlns:a16="http://schemas.microsoft.com/office/drawing/2014/main" id="{901B1697-09F4-4A05-87C7-3B58502CCB90}"/>
              </a:ext>
            </a:extLst>
          </p:cNvPr>
          <p:cNvSpPr/>
          <p:nvPr/>
        </p:nvSpPr>
        <p:spPr>
          <a:xfrm>
            <a:off x="7366002" y="3623761"/>
            <a:ext cx="1024464" cy="574665"/>
          </a:xfrm>
          <a:prstGeom prst="snip1Rect">
            <a:avLst/>
          </a:prstGeom>
          <a:solidFill>
            <a:srgbClr val="E7E7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Provides the technology</a:t>
            </a:r>
            <a:endParaRPr lang="en-GB"/>
          </a:p>
        </p:txBody>
      </p:sp>
      <p:sp>
        <p:nvSpPr>
          <p:cNvPr id="23" name="Rechteck: eine Ecke abgeschnitten 22">
            <a:extLst>
              <a:ext uri="{FF2B5EF4-FFF2-40B4-BE49-F238E27FC236}">
                <a16:creationId xmlns:a16="http://schemas.microsoft.com/office/drawing/2014/main" id="{2F3FB64D-6CF5-459F-896D-35E849FF9E1B}"/>
              </a:ext>
            </a:extLst>
          </p:cNvPr>
          <p:cNvSpPr/>
          <p:nvPr/>
        </p:nvSpPr>
        <p:spPr>
          <a:xfrm>
            <a:off x="6415536" y="4719187"/>
            <a:ext cx="1189564" cy="574665"/>
          </a:xfrm>
          <a:prstGeom prst="snip1Rect">
            <a:avLst/>
          </a:prstGeom>
          <a:solidFill>
            <a:srgbClr val="E7E7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Customer data and money </a:t>
            </a:r>
            <a:endParaRPr lang="en-GB"/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ED46DD73-26CA-47DE-8F82-D669D5F2D661}"/>
              </a:ext>
            </a:extLst>
          </p:cNvPr>
          <p:cNvSpPr/>
          <p:nvPr/>
        </p:nvSpPr>
        <p:spPr>
          <a:xfrm>
            <a:off x="4615082" y="4800085"/>
            <a:ext cx="1275436" cy="574665"/>
          </a:xfrm>
          <a:prstGeom prst="snip1Rect">
            <a:avLst/>
          </a:prstGeom>
          <a:solidFill>
            <a:srgbClr val="E7E7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Provides data and connections</a:t>
            </a:r>
            <a:endParaRPr lang="en-GB"/>
          </a:p>
        </p:txBody>
      </p:sp>
      <p:sp>
        <p:nvSpPr>
          <p:cNvPr id="25" name="Rechteck: eine Ecke abgeschnitten 24">
            <a:extLst>
              <a:ext uri="{FF2B5EF4-FFF2-40B4-BE49-F238E27FC236}">
                <a16:creationId xmlns:a16="http://schemas.microsoft.com/office/drawing/2014/main" id="{9A21EF2F-303E-4326-B920-B34A3EA9259D}"/>
              </a:ext>
            </a:extLst>
          </p:cNvPr>
          <p:cNvSpPr/>
          <p:nvPr/>
        </p:nvSpPr>
        <p:spPr>
          <a:xfrm>
            <a:off x="3487064" y="3608651"/>
            <a:ext cx="1275436" cy="574665"/>
          </a:xfrm>
          <a:prstGeom prst="snip1Rect">
            <a:avLst/>
          </a:prstGeom>
          <a:solidFill>
            <a:srgbClr val="E7E7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Receives feed-back</a:t>
            </a:r>
            <a:endParaRPr lang="en-GB"/>
          </a:p>
        </p:txBody>
      </p:sp>
      <p:sp>
        <p:nvSpPr>
          <p:cNvPr id="26" name="Rechteck: eine Ecke abgeschnitten 25">
            <a:extLst>
              <a:ext uri="{FF2B5EF4-FFF2-40B4-BE49-F238E27FC236}">
                <a16:creationId xmlns:a16="http://schemas.microsoft.com/office/drawing/2014/main" id="{93D7626F-8212-4FDB-9FE7-4422A012A524}"/>
              </a:ext>
            </a:extLst>
          </p:cNvPr>
          <p:cNvSpPr/>
          <p:nvPr/>
        </p:nvSpPr>
        <p:spPr>
          <a:xfrm>
            <a:off x="5376776" y="2731203"/>
            <a:ext cx="1554929" cy="114188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Text mining, collaborative / content based filtering, automation</a:t>
            </a:r>
            <a:endParaRPr lang="en-GB"/>
          </a:p>
        </p:txBody>
      </p:sp>
      <p:sp>
        <p:nvSpPr>
          <p:cNvPr id="27" name="Rechteck: eine Ecke abgeschnitten 26">
            <a:extLst>
              <a:ext uri="{FF2B5EF4-FFF2-40B4-BE49-F238E27FC236}">
                <a16:creationId xmlns:a16="http://schemas.microsoft.com/office/drawing/2014/main" id="{31EA226A-3011-4C71-8F58-03D92E07AE69}"/>
              </a:ext>
            </a:extLst>
          </p:cNvPr>
          <p:cNvSpPr/>
          <p:nvPr/>
        </p:nvSpPr>
        <p:spPr>
          <a:xfrm>
            <a:off x="863665" y="4410181"/>
            <a:ext cx="1306461" cy="4699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LinkedIn</a:t>
            </a:r>
            <a:endParaRPr lang="en-GB"/>
          </a:p>
        </p:txBody>
      </p:sp>
      <p:sp>
        <p:nvSpPr>
          <p:cNvPr id="29" name="Rechteck: eine Ecke abgeschnitten 28">
            <a:extLst>
              <a:ext uri="{FF2B5EF4-FFF2-40B4-BE49-F238E27FC236}">
                <a16:creationId xmlns:a16="http://schemas.microsoft.com/office/drawing/2014/main" id="{3E9E2BE7-3E5E-4FA8-9AE2-FE8181E41181}"/>
              </a:ext>
            </a:extLst>
          </p:cNvPr>
          <p:cNvSpPr/>
          <p:nvPr/>
        </p:nvSpPr>
        <p:spPr>
          <a:xfrm>
            <a:off x="6500293" y="1651845"/>
            <a:ext cx="1028513" cy="469900"/>
          </a:xfrm>
          <a:prstGeom prst="snip1Rect">
            <a:avLst/>
          </a:prstGeom>
          <a:solidFill>
            <a:srgbClr val="E7E7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Offers a job / Platform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3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9C105D7E31046BC4F809853EC8C0E" ma:contentTypeVersion="7" ma:contentTypeDescription="Create a new document." ma:contentTypeScope="" ma:versionID="d793d0ae2e89a012317d5b2d43106d61">
  <xsd:schema xmlns:xsd="http://www.w3.org/2001/XMLSchema" xmlns:xs="http://www.w3.org/2001/XMLSchema" xmlns:p="http://schemas.microsoft.com/office/2006/metadata/properties" xmlns:ns2="dcd3b7ff-f528-4170-a52f-e83b844e5d81" targetNamespace="http://schemas.microsoft.com/office/2006/metadata/properties" ma:root="true" ma:fieldsID="d9d640d17bdf74d3490569b84816aeda" ns2:_="">
    <xsd:import namespace="dcd3b7ff-f528-4170-a52f-e83b844e5d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3b7ff-f528-4170-a52f-e83b844e5d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B852F-DD00-4864-8B7E-CA1D7588F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d3b7ff-f528-4170-a52f-e83b844e5d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713C3F-17E1-47B5-ADB5-6EC183F4B3CD}">
  <ds:schemaRefs>
    <ds:schemaRef ds:uri="http://www.w3.org/XML/1998/namespace"/>
    <ds:schemaRef ds:uri="dcd3b7ff-f528-4170-a52f-e83b844e5d81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425811A-BB0D-4131-AD32-17340FC67C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Macintosh PowerPoint</Application>
  <PresentationFormat>Widescreen</PresentationFormat>
  <Paragraphs>216</Paragraphs>
  <Slides>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Wild</dc:creator>
  <cp:lastModifiedBy>Grüner Peter (s)</cp:lastModifiedBy>
  <cp:revision>1</cp:revision>
  <dcterms:created xsi:type="dcterms:W3CDTF">2019-10-15T15:40:13Z</dcterms:created>
  <dcterms:modified xsi:type="dcterms:W3CDTF">2019-11-02T12:48:12Z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0x010100A819C105D7E31046BC4F809853EC8C0E</vt:lpwstr>
  </property>
</Properties>
</file>