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1352" r:id="rId2"/>
    <p:sldId id="1717" r:id="rId3"/>
    <p:sldId id="1735" r:id="rId4"/>
    <p:sldId id="1736" r:id="rId5"/>
    <p:sldId id="1737" r:id="rId6"/>
    <p:sldId id="1740" r:id="rId7"/>
    <p:sldId id="1672" r:id="rId8"/>
    <p:sldId id="1666" r:id="rId9"/>
    <p:sldId id="1667" r:id="rId10"/>
    <p:sldId id="1668" r:id="rId11"/>
    <p:sldId id="1669" r:id="rId12"/>
    <p:sldId id="1675" r:id="rId13"/>
    <p:sldId id="1673" r:id="rId14"/>
    <p:sldId id="1671" r:id="rId15"/>
    <p:sldId id="1676" r:id="rId16"/>
    <p:sldId id="1679" r:id="rId17"/>
    <p:sldId id="1678" r:id="rId18"/>
    <p:sldId id="1680" r:id="rId19"/>
    <p:sldId id="1681" r:id="rId20"/>
    <p:sldId id="1682" r:id="rId21"/>
    <p:sldId id="1683" r:id="rId22"/>
    <p:sldId id="1684" r:id="rId23"/>
    <p:sldId id="1685" r:id="rId24"/>
    <p:sldId id="1687" r:id="rId25"/>
    <p:sldId id="1686" r:id="rId26"/>
    <p:sldId id="1688" r:id="rId27"/>
    <p:sldId id="1689" r:id="rId28"/>
    <p:sldId id="1690" r:id="rId29"/>
    <p:sldId id="1691" r:id="rId30"/>
    <p:sldId id="1741" r:id="rId31"/>
    <p:sldId id="1742" r:id="rId32"/>
    <p:sldId id="1744" r:id="rId33"/>
    <p:sldId id="1696" r:id="rId34"/>
    <p:sldId id="1745" r:id="rId35"/>
    <p:sldId id="1747" r:id="rId36"/>
    <p:sldId id="1693" r:id="rId37"/>
    <p:sldId id="1751" r:id="rId38"/>
    <p:sldId id="1694" r:id="rId39"/>
    <p:sldId id="1750" r:id="rId40"/>
    <p:sldId id="1749" r:id="rId41"/>
    <p:sldId id="1695" r:id="rId42"/>
    <p:sldId id="1698" r:id="rId43"/>
    <p:sldId id="1700" r:id="rId44"/>
    <p:sldId id="1697" r:id="rId45"/>
    <p:sldId id="1699" r:id="rId46"/>
    <p:sldId id="1633" r:id="rId47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5120" autoAdjust="0"/>
  </p:normalViewPr>
  <p:slideViewPr>
    <p:cSldViewPr snapToGrid="0">
      <p:cViewPr varScale="1">
        <p:scale>
          <a:sx n="120" d="100"/>
          <a:sy n="120" d="100"/>
        </p:scale>
        <p:origin x="200" y="3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reads RANDOM locations in proof π,  and checks look like  a*b=c.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8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generalizes to </a:t>
            </a:r>
            <a:r>
              <a:rPr lang="en-US" dirty="0" err="1"/>
              <a:t>multivariates</a:t>
            </a:r>
            <a:r>
              <a:rPr lang="en-US" dirty="0"/>
              <a:t>:   Schwartz-</a:t>
            </a:r>
            <a:r>
              <a:rPr lang="en-US" dirty="0" err="1"/>
              <a:t>Zipple</a:t>
            </a:r>
            <a:r>
              <a:rPr lang="en-US" dirty="0"/>
              <a:t> lemma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1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Soundness:  if 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200" dirty="0">
                    <a:latin typeface="+mn-lt"/>
                  </a:rPr>
                  <a:t>   then  f</a:t>
                </a:r>
                <a:r>
                  <a:rPr lang="en-US" sz="1200" baseline="0" dirty="0">
                    <a:latin typeface="+mn-lt"/>
                  </a:rPr>
                  <a:t> </a:t>
                </a:r>
                <a:r>
                  <a:rPr lang="en-US" sz="1200" baseline="0">
                    <a:latin typeface="+mn-lt"/>
                  </a:rPr>
                  <a:t>is indeed zero </a:t>
                </a:r>
                <a:r>
                  <a:rPr lang="en-US" sz="1200" baseline="0" dirty="0">
                    <a:latin typeface="+mn-lt"/>
                  </a:rPr>
                  <a:t>on H.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Soundness:  if 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𝑓(𝑋)=𝑞(𝑋)(</a:t>
                </a:r>
                <a:r>
                  <a:rPr lang="en-US" sz="1200" b="0" i="0" dirty="0">
                    <a:latin typeface="Cambria Math" panose="02040503050406030204" pitchFamily="18" charset="0"/>
                  </a:rPr>
                  <a:t>𝑋^𝑘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−1)</a:t>
                </a:r>
                <a:r>
                  <a:rPr lang="en-US" sz="1200" dirty="0">
                    <a:latin typeface="+mn-lt"/>
                  </a:rPr>
                  <a:t>   then  f</a:t>
                </a:r>
                <a:r>
                  <a:rPr lang="en-US" sz="1200" baseline="0" dirty="0">
                    <a:latin typeface="+mn-lt"/>
                  </a:rPr>
                  <a:t> </a:t>
                </a:r>
                <a:r>
                  <a:rPr lang="en-US" sz="1200" baseline="0">
                    <a:latin typeface="+mn-lt"/>
                  </a:rPr>
                  <a:t>is indeed zero </a:t>
                </a:r>
                <a:r>
                  <a:rPr lang="en-US" sz="1200" baseline="0" dirty="0">
                    <a:latin typeface="+mn-lt"/>
                  </a:rPr>
                  <a:t>on H.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R1CS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2" Type="http://schemas.openxmlformats.org/officeDocument/2006/relationships/image" Target="../media/image19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5.png"/><Relationship Id="rId15" Type="http://schemas.openxmlformats.org/officeDocument/2006/relationships/image" Target="../media/image240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1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1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.png"/><Relationship Id="rId5" Type="http://schemas.openxmlformats.org/officeDocument/2006/relationships/image" Target="../media/image440.png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73.png"/><Relationship Id="rId5" Type="http://schemas.openxmlformats.org/officeDocument/2006/relationships/image" Target="../media/image62.png"/><Relationship Id="rId10" Type="http://schemas.openxmlformats.org/officeDocument/2006/relationships/image" Target="../media/image72.png"/><Relationship Id="rId4" Type="http://schemas.openxmlformats.org/officeDocument/2006/relationships/image" Target="../media/image61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4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150.png"/><Relationship Id="rId10" Type="http://schemas.openxmlformats.org/officeDocument/2006/relationships/image" Target="../media/image76.png"/><Relationship Id="rId4" Type="http://schemas.openxmlformats.org/officeDocument/2006/relationships/image" Target="../media/image142.png"/><Relationship Id="rId9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Relationship Id="rId9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93.png"/><Relationship Id="rId7" Type="http://schemas.openxmlformats.org/officeDocument/2006/relationships/image" Target="../media/image99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57.png"/><Relationship Id="rId7" Type="http://schemas.openxmlformats.org/officeDocument/2006/relationships/image" Target="../media/image1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41.png"/><Relationship Id="rId10" Type="http://schemas.openxmlformats.org/officeDocument/2006/relationships/image" Target="../media/image130.png"/><Relationship Id="rId4" Type="http://schemas.openxmlformats.org/officeDocument/2006/relationships/image" Target="../media/image58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70" y="1765005"/>
            <a:ext cx="8502354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Building a SNARK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F1188-11C7-D44B-B40B-6A3A0424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84621"/>
            <a:ext cx="1223505" cy="122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C6456-65FF-AE4F-BF1C-E2E0C33D64E8}"/>
              </a:ext>
            </a:extLst>
          </p:cNvPr>
          <p:cNvSpPr txBox="1"/>
          <p:nvPr/>
        </p:nvSpPr>
        <p:spPr>
          <a:xfrm>
            <a:off x="3444768" y="23470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CS251 Fall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82417-0D84-1647-8BC9-3591C6CAE862}"/>
              </a:ext>
            </a:extLst>
          </p:cNvPr>
          <p:cNvSpPr txBox="1"/>
          <p:nvPr/>
        </p:nvSpPr>
        <p:spPr>
          <a:xfrm>
            <a:off x="3306539" y="719965"/>
            <a:ext cx="27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(cs251.stanford.edu)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BE49-D5B5-6345-A235-211F5413DB85}"/>
              </a:ext>
            </a:extLst>
          </p:cNvPr>
          <p:cNvSpPr txBox="1"/>
          <p:nvPr/>
        </p:nvSpPr>
        <p:spPr>
          <a:xfrm>
            <a:off x="3677364" y="3086230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Dan Boneh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0D82-E715-7D41-A954-45235E6E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the proof 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DB1F-E866-3F41-8C56-B2F61638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19395"/>
            <a:ext cx="8580475" cy="137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The </a:t>
            </a:r>
            <a:r>
              <a:rPr lang="en-US" b="1" u="sng" dirty="0"/>
              <a:t>Fiat-Shamir transform</a:t>
            </a:r>
            <a:r>
              <a:rPr lang="en-US" b="1" dirty="0"/>
              <a:t>:</a:t>
            </a:r>
          </a:p>
          <a:p>
            <a:r>
              <a:rPr lang="en-US" dirty="0"/>
              <a:t>public-coin interactive protocol  ⇒  non-interactive protocol</a:t>
            </a:r>
          </a:p>
          <a:p>
            <a:pPr marL="0" indent="0">
              <a:buNone/>
            </a:pPr>
            <a:r>
              <a:rPr lang="en-US" dirty="0"/>
              <a:t>			public coin:  all verifier randomness is public (no secrets)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1F555B-A66E-1E42-8EC0-9E2ECDD35CA7}"/>
                  </a:ext>
                </a:extLst>
              </p:cNvPr>
              <p:cNvSpPr txBox="1"/>
              <p:nvPr/>
            </p:nvSpPr>
            <p:spPr>
              <a:xfrm>
                <a:off x="666426" y="2730522"/>
                <a:ext cx="2754280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Prover P(</a:t>
                </a:r>
                <a:r>
                  <a:rPr lang="en-US" b="1" i="1" u="sng" dirty="0" err="1"/>
                  <a:t>S</a:t>
                </a:r>
                <a:r>
                  <a:rPr lang="en-US" b="1" i="1" u="sng" baseline="-25000" dirty="0" err="1"/>
                  <a:t>p</a:t>
                </a:r>
                <a:r>
                  <a:rPr lang="en-US" u="sng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1F555B-A66E-1E42-8EC0-9E2ECDD35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6" y="2730522"/>
                <a:ext cx="2754280" cy="513282"/>
              </a:xfrm>
              <a:prstGeom prst="rect">
                <a:avLst/>
              </a:prstGeom>
              <a:blipFill>
                <a:blip r:embed="rId2"/>
                <a:stretch>
                  <a:fillRect l="-321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A09E0B-1568-EE45-8A93-B16043C77D29}"/>
                  </a:ext>
                </a:extLst>
              </p:cNvPr>
              <p:cNvSpPr txBox="1"/>
              <p:nvPr/>
            </p:nvSpPr>
            <p:spPr>
              <a:xfrm>
                <a:off x="5723295" y="2730522"/>
                <a:ext cx="233493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Verifier V(</a:t>
                </a:r>
                <a:r>
                  <a:rPr lang="en-US" b="1" i="1" u="sng" dirty="0" err="1"/>
                  <a:t>S</a:t>
                </a:r>
                <a:r>
                  <a:rPr lang="en-US" b="1" i="1" u="sng" baseline="-25000" dirty="0" err="1"/>
                  <a:t>v</a:t>
                </a:r>
                <a:r>
                  <a:rPr lang="en-US" u="sng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A09E0B-1568-EE45-8A93-B16043C77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295" y="2730522"/>
                <a:ext cx="2334935" cy="513282"/>
              </a:xfrm>
              <a:prstGeom prst="rect">
                <a:avLst/>
              </a:prstGeom>
              <a:blipFill>
                <a:blip r:embed="rId3"/>
                <a:stretch>
                  <a:fillRect l="-3784" r="-3243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0D262F-C795-F447-BD19-E17DB91B436C}"/>
              </a:ext>
            </a:extLst>
          </p:cNvPr>
          <p:cNvCxnSpPr/>
          <p:nvPr/>
        </p:nvCxnSpPr>
        <p:spPr>
          <a:xfrm>
            <a:off x="2955851" y="357254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E779C0-AE20-9B45-B97A-928C61C24286}"/>
              </a:ext>
            </a:extLst>
          </p:cNvPr>
          <p:cNvSpPr txBox="1"/>
          <p:nvPr/>
        </p:nvSpPr>
        <p:spPr>
          <a:xfrm>
            <a:off x="4029739" y="313301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msg1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328AF-FB13-9340-BE80-B3B9D9B20610}"/>
              </a:ext>
            </a:extLst>
          </p:cNvPr>
          <p:cNvCxnSpPr>
            <a:cxnSpLocks/>
          </p:cNvCxnSpPr>
          <p:nvPr/>
        </p:nvCxnSpPr>
        <p:spPr>
          <a:xfrm flipH="1">
            <a:off x="2955851" y="4053209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A040DC-535C-5145-8002-17B508396A64}"/>
              </a:ext>
            </a:extLst>
          </p:cNvPr>
          <p:cNvSpPr txBox="1"/>
          <p:nvPr/>
        </p:nvSpPr>
        <p:spPr>
          <a:xfrm>
            <a:off x="4327778" y="364296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B5044D-E180-1449-A8B9-4D3783B6B91D}"/>
              </a:ext>
            </a:extLst>
          </p:cNvPr>
          <p:cNvCxnSpPr/>
          <p:nvPr/>
        </p:nvCxnSpPr>
        <p:spPr>
          <a:xfrm>
            <a:off x="2971800" y="4511099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887516-0057-5E48-A110-C82F6B52C52B}"/>
              </a:ext>
            </a:extLst>
          </p:cNvPr>
          <p:cNvSpPr txBox="1"/>
          <p:nvPr/>
        </p:nvSpPr>
        <p:spPr>
          <a:xfrm>
            <a:off x="4041689" y="415077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msg2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70C5E-4D0B-024E-A069-8D8DA15989CA}"/>
              </a:ext>
            </a:extLst>
          </p:cNvPr>
          <p:cNvSpPr txBox="1"/>
          <p:nvPr/>
        </p:nvSpPr>
        <p:spPr>
          <a:xfrm>
            <a:off x="6358270" y="4442613"/>
            <a:ext cx="2133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accept or 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4DCEC-41BE-134E-8358-F44D3DA569FB}"/>
              </a:ext>
            </a:extLst>
          </p:cNvPr>
          <p:cNvSpPr/>
          <p:nvPr/>
        </p:nvSpPr>
        <p:spPr>
          <a:xfrm>
            <a:off x="329609" y="2614283"/>
            <a:ext cx="8580475" cy="22899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6C9C3-5B23-E446-BE3D-68DBD15AD49E}"/>
              </a:ext>
            </a:extLst>
          </p:cNvPr>
          <p:cNvSpPr txBox="1"/>
          <p:nvPr/>
        </p:nvSpPr>
        <p:spPr>
          <a:xfrm>
            <a:off x="6013271" y="3624657"/>
            <a:ext cx="282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choose random bits r</a:t>
            </a:r>
          </a:p>
        </p:txBody>
      </p:sp>
    </p:spTree>
    <p:extLst>
      <p:ext uri="{BB962C8B-B14F-4D97-AF65-F5344CB8AC3E}">
        <p14:creationId xmlns:p14="http://schemas.microsoft.com/office/powerpoint/2010/main" val="134828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8" grpId="0"/>
      <p:bldP spid="43" grpId="0"/>
      <p:bldP spid="45" grpId="0"/>
      <p:bldP spid="10" grpId="0"/>
      <p:bldP spid="24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0D82-E715-7D41-A954-45235E6E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the proof non-interactive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DDB1F-E866-3F41-8C56-B2F61638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66230"/>
                <a:ext cx="8569842" cy="11522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Fiat-Shamir transform</a:t>
                </a:r>
                <a:r>
                  <a:rPr lang="en-US" b="1" dirty="0"/>
                  <a:t>: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a cryptographic hash function</a:t>
                </a:r>
              </a:p>
              <a:p>
                <a:pPr>
                  <a:spcBef>
                    <a:spcPts val="1776"/>
                  </a:spcBef>
                </a:pPr>
                <a:r>
                  <a:rPr lang="en-US" dirty="0"/>
                  <a:t>idea:  prover generates random bits on its own (!)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DDB1F-E866-3F41-8C56-B2F61638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66230"/>
                <a:ext cx="8569842" cy="1152273"/>
              </a:xfrm>
              <a:blipFill>
                <a:blip r:embed="rId2"/>
                <a:stretch>
                  <a:fillRect l="-1185" t="-434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1F555B-A66E-1E42-8EC0-9E2ECDD35CA7}"/>
                  </a:ext>
                </a:extLst>
              </p:cNvPr>
              <p:cNvSpPr txBox="1"/>
              <p:nvPr/>
            </p:nvSpPr>
            <p:spPr>
              <a:xfrm>
                <a:off x="666426" y="2209519"/>
                <a:ext cx="2754280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Prover P(</a:t>
                </a:r>
                <a:r>
                  <a:rPr lang="en-US" b="1" i="1" u="sng" dirty="0" err="1"/>
                  <a:t>S</a:t>
                </a:r>
                <a:r>
                  <a:rPr lang="en-US" b="1" i="1" u="sng" baseline="-25000" dirty="0" err="1"/>
                  <a:t>p</a:t>
                </a:r>
                <a:r>
                  <a:rPr lang="en-US" u="sng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1F555B-A66E-1E42-8EC0-9E2ECDD35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6" y="2209519"/>
                <a:ext cx="2754280" cy="513282"/>
              </a:xfrm>
              <a:prstGeom prst="rect">
                <a:avLst/>
              </a:prstGeom>
              <a:blipFill>
                <a:blip r:embed="rId3"/>
                <a:stretch>
                  <a:fillRect l="-32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A09E0B-1568-EE45-8A93-B16043C77D29}"/>
                  </a:ext>
                </a:extLst>
              </p:cNvPr>
              <p:cNvSpPr txBox="1"/>
              <p:nvPr/>
            </p:nvSpPr>
            <p:spPr>
              <a:xfrm>
                <a:off x="5723295" y="2209519"/>
                <a:ext cx="233493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Verifier V(</a:t>
                </a:r>
                <a:r>
                  <a:rPr lang="en-US" b="1" i="1" u="sng" dirty="0" err="1"/>
                  <a:t>S</a:t>
                </a:r>
                <a:r>
                  <a:rPr lang="en-US" b="1" i="1" u="sng" baseline="-25000" dirty="0" err="1"/>
                  <a:t>v</a:t>
                </a:r>
                <a:r>
                  <a:rPr lang="en-US" u="sng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A09E0B-1568-EE45-8A93-B16043C77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295" y="2209519"/>
                <a:ext cx="2334935" cy="513282"/>
              </a:xfrm>
              <a:prstGeom prst="rect">
                <a:avLst/>
              </a:prstGeom>
              <a:blipFill>
                <a:blip r:embed="rId4"/>
                <a:stretch>
                  <a:fillRect l="-3784" r="-3243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C59F39A-2303-224D-AFA6-A99B50696775}"/>
              </a:ext>
            </a:extLst>
          </p:cNvPr>
          <p:cNvGrpSpPr/>
          <p:nvPr/>
        </p:nvGrpSpPr>
        <p:grpSpPr>
          <a:xfrm>
            <a:off x="2971800" y="3488767"/>
            <a:ext cx="3200400" cy="923330"/>
            <a:chOff x="2971800" y="4009770"/>
            <a:chExt cx="3200400" cy="92333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1B5044D-E180-1449-A8B9-4D3783B6B91D}"/>
                </a:ext>
              </a:extLst>
            </p:cNvPr>
            <p:cNvCxnSpPr/>
            <p:nvPr/>
          </p:nvCxnSpPr>
          <p:spPr>
            <a:xfrm>
              <a:off x="2971800" y="4429454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D887516-0057-5E48-A110-C82F6B52C52B}"/>
                    </a:ext>
                  </a:extLst>
                </p:cNvPr>
                <p:cNvSpPr txBox="1"/>
                <p:nvPr/>
              </p:nvSpPr>
              <p:spPr>
                <a:xfrm>
                  <a:off x="3455411" y="4009770"/>
                  <a:ext cx="232807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>
                      <a:latin typeface="+mn-lt"/>
                    </a:rPr>
                    <a:t> = (msg1, msg2)</a:t>
                  </a:r>
                </a:p>
                <a:p>
                  <a:pPr algn="ctr"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= O(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1" dirty="0" err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|) </m:t>
                      </m:r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D887516-0057-5E48-A110-C82F6B52C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411" y="4009770"/>
                  <a:ext cx="2328073" cy="923330"/>
                </a:xfrm>
                <a:prstGeom prst="rect">
                  <a:avLst/>
                </a:prstGeom>
                <a:blipFill>
                  <a:blip r:embed="rId5"/>
                  <a:stretch>
                    <a:fillRect t="-4054" r="-3261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270C5E-4D0B-024E-A069-8D8DA15989CA}"/>
                  </a:ext>
                </a:extLst>
              </p:cNvPr>
              <p:cNvSpPr txBox="1"/>
              <p:nvPr/>
            </p:nvSpPr>
            <p:spPr>
              <a:xfrm>
                <a:off x="6287823" y="3488767"/>
                <a:ext cx="2214068" cy="98488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r ⇽ H(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+mn-lt"/>
                  </a:rPr>
                  <a:t>, msg1)</a:t>
                </a:r>
              </a:p>
              <a:p>
                <a:pPr algn="l">
                  <a:spcBef>
                    <a:spcPts val="1200"/>
                  </a:spcBef>
                </a:pPr>
                <a:r>
                  <a:rPr lang="en-US" dirty="0">
                    <a:latin typeface="+mn-lt"/>
                  </a:rPr>
                  <a:t>accept or reject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270C5E-4D0B-024E-A069-8D8DA1598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23" y="3488767"/>
                <a:ext cx="2214068" cy="984885"/>
              </a:xfrm>
              <a:prstGeom prst="rect">
                <a:avLst/>
              </a:prstGeom>
              <a:blipFill>
                <a:blip r:embed="rId6"/>
                <a:stretch>
                  <a:fillRect l="-3955" t="-5063" b="-1139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0354DCEC-41BE-134E-8358-F44D3DA569FB}"/>
              </a:ext>
            </a:extLst>
          </p:cNvPr>
          <p:cNvSpPr/>
          <p:nvPr/>
        </p:nvSpPr>
        <p:spPr>
          <a:xfrm>
            <a:off x="202019" y="2093279"/>
            <a:ext cx="8708065" cy="24468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F1560D-1133-3A41-8201-51627792F997}"/>
              </a:ext>
            </a:extLst>
          </p:cNvPr>
          <p:cNvGrpSpPr/>
          <p:nvPr/>
        </p:nvGrpSpPr>
        <p:grpSpPr>
          <a:xfrm>
            <a:off x="637168" y="2839041"/>
            <a:ext cx="2071401" cy="1473750"/>
            <a:chOff x="573370" y="2839041"/>
            <a:chExt cx="2071401" cy="1473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F02088A-186E-0A4E-A087-E76E090B1CC4}"/>
                    </a:ext>
                  </a:extLst>
                </p:cNvPr>
                <p:cNvSpPr txBox="1"/>
                <p:nvPr/>
              </p:nvSpPr>
              <p:spPr>
                <a:xfrm>
                  <a:off x="573370" y="3313396"/>
                  <a:ext cx="20714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r ⇽ H(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dirty="0">
                      <a:latin typeface="+mn-lt"/>
                    </a:rPr>
                    <a:t>, msg1)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F02088A-186E-0A4E-A087-E76E090B1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70" y="3313396"/>
                  <a:ext cx="207140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4878" t="-13514" r="-3659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13AD76-A275-2349-8A8C-99C76814DC49}"/>
                </a:ext>
              </a:extLst>
            </p:cNvPr>
            <p:cNvSpPr txBox="1"/>
            <p:nvPr/>
          </p:nvSpPr>
          <p:spPr>
            <a:xfrm>
              <a:off x="594529" y="2839041"/>
              <a:ext cx="2029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generate msg1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7AE2F7-25A2-6F46-A2B6-0EF8259B4263}"/>
                </a:ext>
              </a:extLst>
            </p:cNvPr>
            <p:cNvSpPr txBox="1"/>
            <p:nvPr/>
          </p:nvSpPr>
          <p:spPr>
            <a:xfrm>
              <a:off x="594529" y="3851126"/>
              <a:ext cx="2029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generate msg2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611FBB3-4D08-FA4C-965F-34B025CDBD90}"/>
              </a:ext>
            </a:extLst>
          </p:cNvPr>
          <p:cNvSpPr/>
          <p:nvPr/>
        </p:nvSpPr>
        <p:spPr>
          <a:xfrm>
            <a:off x="457200" y="2874493"/>
            <a:ext cx="2451890" cy="14911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4D96F-A5EA-0344-804F-0934E310EE5E}"/>
              </a:ext>
            </a:extLst>
          </p:cNvPr>
          <p:cNvSpPr txBox="1"/>
          <p:nvPr/>
        </p:nvSpPr>
        <p:spPr>
          <a:xfrm>
            <a:off x="138723" y="4653628"/>
            <a:ext cx="896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Fiat-Shamir:   certain secure interactive protocols   ⟹   non-interactive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1D13BB-262F-444E-8700-7827C79E4D46}"/>
              </a:ext>
            </a:extLst>
          </p:cNvPr>
          <p:cNvSpPr/>
          <p:nvPr/>
        </p:nvSpPr>
        <p:spPr>
          <a:xfrm>
            <a:off x="3420706" y="4033157"/>
            <a:ext cx="2362778" cy="3789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9439-844C-9D44-8CAC-BC2EF463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Why is this an argument of knowledge?   </a:t>
            </a:r>
            <a:r>
              <a:rPr lang="en-US" sz="1600" dirty="0"/>
              <a:t>(can skip)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1C1E8-A4A2-C941-9C57-A7A2B26D6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976" y="1075232"/>
                <a:ext cx="8686801" cy="394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Let’s build an extractor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for the interactive protocol:</a:t>
                </a:r>
              </a:p>
              <a:p>
                <a:r>
                  <a:rPr lang="en-US" sz="2000" dirty="0"/>
                  <a:t>After prover commits to Merkle root of proof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asks prover to open many batches of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sz="2000" dirty="0"/>
                  <a:t>positions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		(by rewinding prover)</a:t>
                </a:r>
              </a:p>
              <a:p>
                <a:pPr>
                  <a:spcBef>
                    <a:spcPts val="1224"/>
                  </a:spcBef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fails to extract cell #j of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 if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(1)	prover produces a false Merkle proofs  (efficient prover cannot), or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(2)   prover fails (i.e., verifier rejects) whenever j is in batch to open:</a:t>
                </a:r>
              </a:p>
              <a:p>
                <a:pPr marL="0" indent="0">
                  <a:buNone/>
                </a:pPr>
                <a:r>
                  <a:rPr lang="en-US" sz="2000" dirty="0"/>
                  <a:t>				Pr[prover fails]   ≥   Pr[ j in batch ]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 1 –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1−1/|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0" dirty="0">
                    <a:latin typeface="+mj-lt"/>
                  </a:rPr>
                  <a:t> .</a:t>
                </a:r>
                <a:endParaRPr lang="en-US" sz="2000" i="0" baseline="30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</a:rPr>
                  <a:t>		so:   this cannot happen if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 is sufficiently large</a:t>
                </a:r>
              </a:p>
              <a:p>
                <a:pPr marL="0" indent="0">
                  <a:spcBef>
                    <a:spcPts val="1224"/>
                  </a:spcBef>
                  <a:buNone/>
                </a:pPr>
                <a:r>
                  <a:rPr lang="en-US" sz="2000" dirty="0"/>
                  <a:t>⇒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 extracts entire proof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.       Once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 is known,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can obtain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1C1E8-A4A2-C941-9C57-A7A2B26D6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976" y="1075232"/>
                <a:ext cx="8686801" cy="3943349"/>
              </a:xfrm>
              <a:blipFill>
                <a:blip r:embed="rId2"/>
                <a:stretch>
                  <a:fillRect l="-584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4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B945-D2CF-9943-A60D-122CBA76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we done?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3556F-7234-C04B-9A6C-276EA352D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Simple transparent SNARK from the PCP theorem</a:t>
                </a:r>
              </a:p>
              <a:p>
                <a:r>
                  <a:rPr lang="en-US" dirty="0"/>
                  <a:t>Use Fiat-Shamir transform to make non-interactive</a:t>
                </a:r>
              </a:p>
              <a:p>
                <a:r>
                  <a:rPr lang="en-US" dirty="0"/>
                  <a:t>We will apply Fiat-Shamir in many other settings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bad news:   an impractical SNARK --- Prover time too high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Better SNARKs:      Goal:  Time(Prover)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/>
                  <a:t>(|C|)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3556F-7234-C04B-9A6C-276EA352D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1A3226C-5D2B-CF4D-8378-B2A8390200C9}"/>
              </a:ext>
            </a:extLst>
          </p:cNvPr>
          <p:cNvSpPr/>
          <p:nvPr/>
        </p:nvSpPr>
        <p:spPr>
          <a:xfrm>
            <a:off x="233916" y="2860157"/>
            <a:ext cx="8676167" cy="1562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B2D0A9-6EA9-4143-A1ED-BEFA6984E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7E7C12-BC83-684B-B676-5E24FEE5D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efficient SNARK</a:t>
            </a:r>
          </a:p>
        </p:txBody>
      </p:sp>
    </p:spTree>
    <p:extLst>
      <p:ext uri="{BB962C8B-B14F-4D97-AF65-F5344CB8AC3E}">
        <p14:creationId xmlns:p14="http://schemas.microsoft.com/office/powerpoint/2010/main" val="224848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5F94-F2FA-A849-A008-D0FFF62D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7CF7-DA97-6948-8794-C26FCC61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230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SNARKs are built in two steps: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F5E0A-0FB7-6F48-9388-AE276A9C08F9}"/>
              </a:ext>
            </a:extLst>
          </p:cNvPr>
          <p:cNvSpPr txBox="1"/>
          <p:nvPr/>
        </p:nvSpPr>
        <p:spPr>
          <a:xfrm>
            <a:off x="4360459" y="2051292"/>
            <a:ext cx="179824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polynomial</a:t>
            </a:r>
          </a:p>
          <a:p>
            <a:pPr algn="ctr"/>
            <a:r>
              <a:rPr lang="en-US" dirty="0">
                <a:latin typeface="+mn-lt"/>
              </a:rPr>
              <a:t>commitment</a:t>
            </a:r>
          </a:p>
          <a:p>
            <a:pPr algn="ctr"/>
            <a:r>
              <a:rPr lang="en-US" dirty="0">
                <a:latin typeface="+mn-lt"/>
              </a:rPr>
              <a:t>scheme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432DF-5C1A-9048-BF5E-C2D590A52C06}"/>
              </a:ext>
            </a:extLst>
          </p:cNvPr>
          <p:cNvSpPr txBox="1"/>
          <p:nvPr/>
        </p:nvSpPr>
        <p:spPr>
          <a:xfrm>
            <a:off x="791360" y="1926512"/>
            <a:ext cx="181729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polynomial</a:t>
            </a:r>
          </a:p>
          <a:p>
            <a:pPr algn="ctr"/>
            <a:r>
              <a:rPr lang="en-US" dirty="0">
                <a:latin typeface="+mn-lt"/>
              </a:rPr>
              <a:t>interactive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oracle proofs</a:t>
            </a:r>
          </a:p>
          <a:p>
            <a:pPr algn="ctr"/>
            <a:r>
              <a:rPr lang="en-US" dirty="0">
                <a:latin typeface="+mn-lt"/>
              </a:rPr>
              <a:t>(poly-IOP)</a:t>
            </a:r>
          </a:p>
        </p:txBody>
      </p:sp>
      <p:pic>
        <p:nvPicPr>
          <p:cNvPr id="1028" name="Picture 4" descr="blender clipart - Clip Art Library">
            <a:extLst>
              <a:ext uri="{FF2B5EF4-FFF2-40B4-BE49-F238E27FC236}">
                <a16:creationId xmlns:a16="http://schemas.microsoft.com/office/drawing/2014/main" id="{E677520B-2F79-2341-B985-5B6F6DE4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04" y="3320253"/>
            <a:ext cx="548176" cy="9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8DFB659-25B7-AD41-AD6F-6592FD077184}"/>
              </a:ext>
            </a:extLst>
          </p:cNvPr>
          <p:cNvSpPr/>
          <p:nvPr/>
        </p:nvSpPr>
        <p:spPr>
          <a:xfrm>
            <a:off x="2626242" y="2381314"/>
            <a:ext cx="829339" cy="914779"/>
          </a:xfrm>
          <a:custGeom>
            <a:avLst/>
            <a:gdLst>
              <a:gd name="connsiteX0" fmla="*/ 0 w 829339"/>
              <a:gd name="connsiteY0" fmla="*/ 379 h 914779"/>
              <a:gd name="connsiteX1" fmla="*/ 457200 w 829339"/>
              <a:gd name="connsiteY1" fmla="*/ 149235 h 914779"/>
              <a:gd name="connsiteX2" fmla="*/ 829339 w 829339"/>
              <a:gd name="connsiteY2" fmla="*/ 914779 h 91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339" h="914779">
                <a:moveTo>
                  <a:pt x="0" y="379"/>
                </a:moveTo>
                <a:cubicBezTo>
                  <a:pt x="159488" y="-1393"/>
                  <a:pt x="318977" y="-3165"/>
                  <a:pt x="457200" y="149235"/>
                </a:cubicBezTo>
                <a:cubicBezTo>
                  <a:pt x="595423" y="301635"/>
                  <a:pt x="712381" y="608207"/>
                  <a:pt x="829339" y="914779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5BC774C-F8D4-9944-864C-33048AA11218}"/>
              </a:ext>
            </a:extLst>
          </p:cNvPr>
          <p:cNvSpPr/>
          <p:nvPr/>
        </p:nvSpPr>
        <p:spPr>
          <a:xfrm>
            <a:off x="3646967" y="2509284"/>
            <a:ext cx="680484" cy="786809"/>
          </a:xfrm>
          <a:custGeom>
            <a:avLst/>
            <a:gdLst>
              <a:gd name="connsiteX0" fmla="*/ 680484 w 680484"/>
              <a:gd name="connsiteY0" fmla="*/ 0 h 712381"/>
              <a:gd name="connsiteX1" fmla="*/ 255182 w 680484"/>
              <a:gd name="connsiteY1" fmla="*/ 170121 h 712381"/>
              <a:gd name="connsiteX2" fmla="*/ 0 w 680484"/>
              <a:gd name="connsiteY2" fmla="*/ 712381 h 71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484" h="712381">
                <a:moveTo>
                  <a:pt x="680484" y="0"/>
                </a:moveTo>
                <a:cubicBezTo>
                  <a:pt x="524540" y="25695"/>
                  <a:pt x="368596" y="51391"/>
                  <a:pt x="255182" y="170121"/>
                </a:cubicBezTo>
                <a:cubicBezTo>
                  <a:pt x="141768" y="288851"/>
                  <a:pt x="70884" y="500616"/>
                  <a:pt x="0" y="71238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72C0A48-872D-2F4F-AAFE-1D7F3153D102}"/>
              </a:ext>
            </a:extLst>
          </p:cNvPr>
          <p:cNvSpPr/>
          <p:nvPr/>
        </p:nvSpPr>
        <p:spPr>
          <a:xfrm>
            <a:off x="3540642" y="4274288"/>
            <a:ext cx="1254642" cy="400087"/>
          </a:xfrm>
          <a:custGeom>
            <a:avLst/>
            <a:gdLst>
              <a:gd name="connsiteX0" fmla="*/ 0 w 1254642"/>
              <a:gd name="connsiteY0" fmla="*/ 0 h 400087"/>
              <a:gd name="connsiteX1" fmla="*/ 202018 w 1254642"/>
              <a:gd name="connsiteY1" fmla="*/ 244549 h 400087"/>
              <a:gd name="connsiteX2" fmla="*/ 786809 w 1254642"/>
              <a:gd name="connsiteY2" fmla="*/ 382772 h 400087"/>
              <a:gd name="connsiteX3" fmla="*/ 1254642 w 1254642"/>
              <a:gd name="connsiteY3" fmla="*/ 393405 h 4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642" h="400087">
                <a:moveTo>
                  <a:pt x="0" y="0"/>
                </a:moveTo>
                <a:cubicBezTo>
                  <a:pt x="35441" y="90377"/>
                  <a:pt x="70883" y="180754"/>
                  <a:pt x="202018" y="244549"/>
                </a:cubicBezTo>
                <a:cubicBezTo>
                  <a:pt x="333153" y="308344"/>
                  <a:pt x="611372" y="357963"/>
                  <a:pt x="786809" y="382772"/>
                </a:cubicBezTo>
                <a:cubicBezTo>
                  <a:pt x="962246" y="407581"/>
                  <a:pt x="1108444" y="400493"/>
                  <a:pt x="1254642" y="39340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534B3-8F8B-FA4B-8196-27E74083FFED}"/>
              </a:ext>
            </a:extLst>
          </p:cNvPr>
          <p:cNvSpPr txBox="1"/>
          <p:nvPr/>
        </p:nvSpPr>
        <p:spPr>
          <a:xfrm>
            <a:off x="4881691" y="4443542"/>
            <a:ext cx="385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zk</a:t>
            </a:r>
            <a:r>
              <a:rPr lang="en-US" dirty="0">
                <a:latin typeface="+mn-lt"/>
              </a:rPr>
              <a:t>)SNARK for general circuits</a:t>
            </a:r>
          </a:p>
        </p:txBody>
      </p:sp>
    </p:spTree>
    <p:extLst>
      <p:ext uri="{BB962C8B-B14F-4D97-AF65-F5344CB8AC3E}">
        <p14:creationId xmlns:p14="http://schemas.microsoft.com/office/powerpoint/2010/main" val="195032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BADC-2DA1-8A45-A55A-E4CB9F73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 commitments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010AE-AF3F-9B4E-8EE0-5E9B131B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Two algorithms:</a:t>
                </a:r>
              </a:p>
              <a:p>
                <a:pPr>
                  <a:spcBef>
                    <a:spcPts val="1776"/>
                  </a:spcBef>
                </a:pPr>
                <a:r>
                  <a:rPr lang="en-US" i="1" dirty="0"/>
                  <a:t>commit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⇾ </a:t>
                </a:r>
                <a:r>
                  <a:rPr lang="en-US" b="1" i="1" dirty="0"/>
                  <a:t>com</a:t>
                </a:r>
                <a:r>
                  <a:rPr lang="en-US" dirty="0"/>
                  <a:t>		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chose at random)</a:t>
                </a:r>
                <a:endParaRPr lang="en-US" sz="2000" b="1" i="1" dirty="0"/>
              </a:p>
              <a:p>
                <a:pPr>
                  <a:spcBef>
                    <a:spcPts val="1776"/>
                  </a:spcBef>
                </a:pPr>
                <a:r>
                  <a:rPr lang="en-US" i="1" dirty="0"/>
                  <a:t>verify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i="1" dirty="0"/>
                  <a:t>com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⇾ accept or reject</a:t>
                </a:r>
              </a:p>
              <a:p>
                <a:pPr marL="0" indent="0">
                  <a:spcBef>
                    <a:spcPts val="2976"/>
                  </a:spcBef>
                  <a:buNone/>
                </a:pPr>
                <a:r>
                  <a:rPr lang="en-US" dirty="0"/>
                  <a:t>Properties:</a:t>
                </a:r>
              </a:p>
              <a:p>
                <a:pPr>
                  <a:spcBef>
                    <a:spcPts val="1776"/>
                  </a:spcBef>
                </a:pPr>
                <a:r>
                  <a:rPr lang="en-US" dirty="0"/>
                  <a:t>binding: cannot produce two valid openings for </a:t>
                </a:r>
                <a:r>
                  <a:rPr lang="en-US" b="1" i="1" dirty="0"/>
                  <a:t>com</a:t>
                </a:r>
                <a:r>
                  <a:rPr lang="en-US" dirty="0"/>
                  <a:t>.</a:t>
                </a:r>
              </a:p>
              <a:p>
                <a:pPr>
                  <a:spcBef>
                    <a:spcPts val="1776"/>
                  </a:spcBef>
                </a:pPr>
                <a:r>
                  <a:rPr lang="en-US" dirty="0"/>
                  <a:t>hiding: </a:t>
                </a:r>
                <a:r>
                  <a:rPr lang="en-US" b="1" i="1" dirty="0"/>
                  <a:t>com</a:t>
                </a:r>
                <a:r>
                  <a:rPr lang="en-US" dirty="0"/>
                  <a:t> reveals nothing about committed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010AE-AF3F-9B4E-8EE0-5E9B131B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17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DB10-3C5B-4940-94B1-86DA4BBB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(1) Polynomial commitment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8D602-F264-7344-BE3F-A0BFEBC8C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28700"/>
                <a:ext cx="8539843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Notation: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Fix a finite field: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all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degree ≤ d.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8D602-F264-7344-BE3F-A0BFEBC8C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28700"/>
                <a:ext cx="8539843" cy="4114800"/>
              </a:xfrm>
              <a:blipFill>
                <a:blip r:embed="rId2"/>
                <a:stretch>
                  <a:fillRect l="-1189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62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DB10-3C5B-4940-94B1-86DA4BBB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(1) Polynomial commitment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8D602-F264-7344-BE3F-A0BFEBC8C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161" y="954269"/>
                <a:ext cx="8784775" cy="4114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u="sng" dirty="0"/>
                  <a:t>setup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 ⇾ </a:t>
                </a:r>
                <a:r>
                  <a:rPr lang="en-US" i="1" dirty="0"/>
                  <a:t>pp</a:t>
                </a:r>
                <a:r>
                  <a:rPr lang="en-US" dirty="0"/>
                  <a:t>,      public parameters for polynomials of degree ≤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>
                  <a:spcBef>
                    <a:spcPts val="1776"/>
                  </a:spcBef>
                </a:pPr>
                <a:r>
                  <a:rPr lang="en-US" i="1" u="sng" dirty="0"/>
                  <a:t>commit</a:t>
                </a:r>
                <a:r>
                  <a:rPr lang="en-US" dirty="0"/>
                  <a:t>(</a:t>
                </a:r>
                <a:r>
                  <a:rPr lang="en-US" i="1" dirty="0"/>
                  <a:t>pp</a:t>
                </a:r>
                <a:r>
                  <a:rPr lang="en-US" dirty="0"/>
                  <a:t>, f,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⇾ </a:t>
                </a:r>
                <a:r>
                  <a:rPr lang="en-US" b="1" i="1" dirty="0" err="1"/>
                  <a:t>com</a:t>
                </a:r>
                <a:r>
                  <a:rPr lang="en-US" b="1" i="1" baseline="-25000" dirty="0" err="1"/>
                  <a:t>f</a:t>
                </a:r>
                <a:r>
                  <a:rPr lang="en-US" dirty="0"/>
                  <a:t>        commitment to f 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1" i="1" baseline="-25000" dirty="0"/>
              </a:p>
              <a:p>
                <a:pPr>
                  <a:spcBef>
                    <a:spcPts val="1776"/>
                  </a:spcBef>
                </a:pPr>
                <a:r>
                  <a:rPr lang="en-US" i="1" u="sng" dirty="0"/>
                  <a:t>eval</a:t>
                </a:r>
                <a:r>
                  <a:rPr lang="en-US" dirty="0"/>
                  <a:t>:    goal:   for a given </a:t>
                </a:r>
                <a:r>
                  <a:rPr lang="en-US" b="1" i="1" dirty="0" err="1"/>
                  <a:t>com</a:t>
                </a:r>
                <a:r>
                  <a:rPr lang="en-US" b="1" i="1" baseline="-25000" dirty="0" err="1"/>
                  <a:t>f</a:t>
                </a:r>
                <a:r>
                  <a:rPr lang="en-US" b="1" i="1" baseline="-25000" dirty="0"/>
                  <a:t> </a:t>
                </a:r>
                <a:r>
                  <a:rPr lang="en-US" baseline="-25000" dirty="0"/>
                  <a:t> </a:t>
                </a:r>
                <a:r>
                  <a:rPr lang="en-US" dirty="0"/>
                  <a:t> and  x, y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 prove that  f(x) = y.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1176"/>
                  </a:spcBef>
                  <a:buNone/>
                  <a:tabLst>
                    <a:tab pos="385763" algn="l"/>
                    <a:tab pos="674688" algn="l"/>
                  </a:tabLst>
                </a:pPr>
                <a:r>
                  <a:rPr lang="en-US" dirty="0"/>
                  <a:t>	Formally:   </a:t>
                </a:r>
                <a:r>
                  <a:rPr lang="en-US" i="1" dirty="0"/>
                  <a:t>eval</a:t>
                </a:r>
                <a:r>
                  <a:rPr lang="en-US" dirty="0"/>
                  <a:t> = (P, V) is a SNARK for:</a:t>
                </a:r>
                <a:br>
                  <a:rPr lang="en-US" dirty="0"/>
                </a:br>
                <a:r>
                  <a:rPr lang="en-US" dirty="0"/>
                  <a:t>		statement  </a:t>
                </a:r>
                <a:r>
                  <a:rPr lang="en-US" i="1" dirty="0" err="1"/>
                  <a:t>st</a:t>
                </a:r>
                <a:r>
                  <a:rPr lang="en-US" dirty="0"/>
                  <a:t> = (</a:t>
                </a:r>
                <a:r>
                  <a:rPr lang="en-US" i="1" dirty="0"/>
                  <a:t>pp</a:t>
                </a:r>
                <a:r>
                  <a:rPr lang="en-US" dirty="0"/>
                  <a:t>, </a:t>
                </a:r>
                <a:r>
                  <a:rPr lang="en-US" b="1" i="1" dirty="0" err="1"/>
                  <a:t>com</a:t>
                </a:r>
                <a:r>
                  <a:rPr lang="en-US" b="1" i="1" baseline="-25000" dirty="0" err="1"/>
                  <a:t>f</a:t>
                </a:r>
                <a:r>
                  <a:rPr lang="en-US" b="1" i="1" dirty="0"/>
                  <a:t> </a:t>
                </a:r>
                <a:r>
                  <a:rPr lang="en-US" dirty="0"/>
                  <a:t>, x,  y)   with  witness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= (f,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576"/>
                  </a:spcBef>
                  <a:buNone/>
                  <a:tabLst>
                    <a:tab pos="385763" algn="l"/>
                    <a:tab pos="674688" algn="l"/>
                  </a:tabLst>
                </a:pPr>
                <a:r>
                  <a:rPr lang="en-US" dirty="0"/>
                  <a:t>		where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 err="1"/>
                  <a:t>st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 = 0  </a:t>
                </a:r>
                <a:r>
                  <a:rPr lang="en-US" dirty="0" err="1"/>
                  <a:t>iff</a:t>
                </a:r>
                <a:r>
                  <a:rPr lang="en-US" dirty="0"/>
                  <a:t>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576"/>
                  </a:spcBef>
                  <a:buNone/>
                  <a:tabLst>
                    <a:tab pos="385763" algn="l"/>
                    <a:tab pos="674688" algn="l"/>
                  </a:tabLst>
                </a:pPr>
                <a:r>
                  <a:rPr lang="en-US" sz="2800" dirty="0"/>
                  <a:t>			  </a:t>
                </a:r>
                <a:r>
                  <a:rPr lang="en-US" sz="3200" dirty="0"/>
                  <a:t>[</a:t>
                </a:r>
                <a:r>
                  <a:rPr lang="en-US" dirty="0"/>
                  <a:t> f(x) = y   </a:t>
                </a:r>
                <a:r>
                  <a:rPr lang="en-US" i="1" dirty="0"/>
                  <a:t>and</a:t>
                </a:r>
                <a:r>
                  <a:rPr lang="en-US" dirty="0"/>
                  <a:t>   f 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  and   commit</a:t>
                </a:r>
                <a:r>
                  <a:rPr lang="en-US" dirty="0"/>
                  <a:t>(</a:t>
                </a:r>
                <a:r>
                  <a:rPr lang="en-US" i="1" dirty="0"/>
                  <a:t>pp</a:t>
                </a:r>
                <a:r>
                  <a:rPr lang="en-US" dirty="0"/>
                  <a:t>, f,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= </a:t>
                </a:r>
                <a:r>
                  <a:rPr lang="en-US" b="1" i="1" dirty="0" err="1"/>
                  <a:t>com</a:t>
                </a:r>
                <a:r>
                  <a:rPr lang="en-US" baseline="-25000" dirty="0" err="1"/>
                  <a:t>f</a:t>
                </a:r>
                <a:r>
                  <a:rPr lang="en-US" dirty="0"/>
                  <a:t> </a:t>
                </a:r>
                <a:r>
                  <a:rPr lang="en-US" sz="3200" dirty="0"/>
                  <a:t>]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8D602-F264-7344-BE3F-A0BFEBC8C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161" y="954269"/>
                <a:ext cx="8784775" cy="4114800"/>
              </a:xfrm>
              <a:blipFill>
                <a:blip r:embed="rId2"/>
                <a:stretch>
                  <a:fillRect l="-1010" t="-1846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DB10-3C5B-4940-94B1-86DA4BBB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(1) Polynomial commitment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D602-F264-7344-BE3F-A0BFEBC8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43" y="1028700"/>
            <a:ext cx="883375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Properties</a:t>
            </a:r>
            <a:r>
              <a:rPr lang="en-US" dirty="0"/>
              <a:t>:  </a:t>
            </a:r>
          </a:p>
          <a:p>
            <a:pPr>
              <a:spcBef>
                <a:spcPts val="2376"/>
              </a:spcBef>
            </a:pPr>
            <a:r>
              <a:rPr lang="en-US" dirty="0"/>
              <a:t>Binding: cannot produce two valid openings (f</a:t>
            </a:r>
            <a:r>
              <a:rPr lang="en-US" baseline="-25000" dirty="0"/>
              <a:t>1,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), (f</a:t>
            </a:r>
            <a:r>
              <a:rPr lang="en-US" baseline="-25000" dirty="0"/>
              <a:t>2,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)  for </a:t>
            </a:r>
            <a:r>
              <a:rPr lang="en-US" b="1" i="1" dirty="0" err="1"/>
              <a:t>com</a:t>
            </a:r>
            <a:r>
              <a:rPr lang="en-US" b="1" i="1" baseline="-25000" dirty="0" err="1"/>
              <a:t>f</a:t>
            </a:r>
            <a:r>
              <a:rPr lang="en-US" dirty="0"/>
              <a:t>.</a:t>
            </a:r>
          </a:p>
          <a:p>
            <a:pPr>
              <a:spcBef>
                <a:spcPts val="2376"/>
              </a:spcBef>
            </a:pPr>
            <a:r>
              <a:rPr lang="en-US" dirty="0"/>
              <a:t>eval is knowledge sounds </a:t>
            </a:r>
            <a:r>
              <a:rPr lang="en-US" sz="1800" dirty="0"/>
              <a:t>(can extract  (f, r) from a successful prover)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/>
              <a:t>optional:   </a:t>
            </a:r>
          </a:p>
          <a:p>
            <a:pPr lvl="2">
              <a:spcBef>
                <a:spcPts val="1176"/>
              </a:spcBef>
            </a:pPr>
            <a:r>
              <a:rPr lang="en-US" dirty="0"/>
              <a:t>commitment is hiding</a:t>
            </a:r>
          </a:p>
          <a:p>
            <a:pPr lvl="2">
              <a:spcBef>
                <a:spcPts val="1176"/>
              </a:spcBef>
            </a:pPr>
            <a:r>
              <a:rPr lang="en-US" dirty="0"/>
              <a:t>eval is zero knowledge</a:t>
            </a:r>
          </a:p>
        </p:txBody>
      </p:sp>
    </p:spTree>
    <p:extLst>
      <p:ext uri="{BB962C8B-B14F-4D97-AF65-F5344CB8AC3E}">
        <p14:creationId xmlns:p14="http://schemas.microsoft.com/office/powerpoint/2010/main" val="36355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23EF8-2B02-B547-B592-6DD314E61292}"/>
              </a:ext>
            </a:extLst>
          </p:cNvPr>
          <p:cNvSpPr/>
          <p:nvPr/>
        </p:nvSpPr>
        <p:spPr>
          <a:xfrm>
            <a:off x="171450" y="914401"/>
            <a:ext cx="6912521" cy="1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C8EC5-97E5-2D47-AED7-F5FD7A1A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  </a:t>
            </a:r>
            <a:r>
              <a:rPr lang="en-US" dirty="0" err="1"/>
              <a:t>zk</a:t>
            </a:r>
            <a:r>
              <a:rPr lang="en-US" dirty="0"/>
              <a:t>-SNARK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91E7-0114-C943-ACB0-9D1CE37AF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14401"/>
            <a:ext cx="8686800" cy="4229099"/>
          </a:xfrm>
        </p:spPr>
        <p:txBody>
          <a:bodyPr>
            <a:normAutofit/>
          </a:bodyPr>
          <a:lstStyle/>
          <a:p>
            <a:pPr marL="0" indent="0">
              <a:spcBef>
                <a:spcPts val="1776"/>
              </a:spcBef>
              <a:buNone/>
            </a:pPr>
            <a:r>
              <a:rPr lang="en-US" b="1" dirty="0"/>
              <a:t>Private Tx on a public blockchain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Confidential transactions</a:t>
            </a:r>
          </a:p>
          <a:p>
            <a:pPr lvl="1"/>
            <a:r>
              <a:rPr lang="en-US" dirty="0"/>
              <a:t>Tornado cash,  </a:t>
            </a:r>
            <a:r>
              <a:rPr lang="en-US" dirty="0" err="1"/>
              <a:t>Zcash</a:t>
            </a:r>
            <a:r>
              <a:rPr lang="en-US" dirty="0"/>
              <a:t>,  </a:t>
            </a:r>
            <a:r>
              <a:rPr lang="en-US" dirty="0" err="1"/>
              <a:t>IronFish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err="1"/>
              <a:t>Dapps</a:t>
            </a:r>
            <a:r>
              <a:rPr lang="en-US" dirty="0"/>
              <a:t>:  </a:t>
            </a:r>
            <a:r>
              <a:rPr lang="en-US" dirty="0" err="1"/>
              <a:t>Aleo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b="1" dirty="0"/>
              <a:t>Compliance:</a:t>
            </a:r>
          </a:p>
          <a:p>
            <a:pPr lvl="1"/>
            <a:r>
              <a:rPr lang="en-US" dirty="0"/>
              <a:t>Proving solvency in zero-knowledge</a:t>
            </a:r>
          </a:p>
          <a:p>
            <a:pPr lvl="1"/>
            <a:r>
              <a:rPr lang="en-US" dirty="0"/>
              <a:t>Zero-knowledge taxes</a:t>
            </a:r>
          </a:p>
          <a:p>
            <a:pPr marL="57150" indent="0">
              <a:spcBef>
                <a:spcPts val="1872"/>
              </a:spcBef>
              <a:buNone/>
            </a:pPr>
            <a:r>
              <a:rPr lang="en-US" b="1" dirty="0"/>
              <a:t>Scalability:   </a:t>
            </a:r>
            <a:r>
              <a:rPr lang="en-US" dirty="0"/>
              <a:t>privacy in </a:t>
            </a:r>
            <a:r>
              <a:rPr lang="en-US" dirty="0" err="1"/>
              <a:t>zk</a:t>
            </a:r>
            <a:r>
              <a:rPr lang="en-US" dirty="0"/>
              <a:t>-SNARK Rollup  (next week)</a:t>
            </a:r>
          </a:p>
        </p:txBody>
      </p:sp>
    </p:spTree>
    <p:extLst>
      <p:ext uri="{BB962C8B-B14F-4D97-AF65-F5344CB8AC3E}">
        <p14:creationId xmlns:p14="http://schemas.microsoft.com/office/powerpoint/2010/main" val="537534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CD09-BDF2-8A4F-A96E-636B1673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polynomial commitments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98982-3942-9B49-B70A-9C49E5A86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9518"/>
                <a:ext cx="8229600" cy="407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Not today …     (see readings or CS355)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best ones: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 dirty="0"/>
                  <a:t>transparent setup:   no secret randomness in setup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 b="1" i="1" dirty="0" err="1"/>
                  <a:t>com</a:t>
                </a:r>
                <a:r>
                  <a:rPr lang="en-US" baseline="-25000" dirty="0" err="1"/>
                  <a:t>f</a:t>
                </a:r>
                <a:r>
                  <a:rPr lang="en-US" dirty="0"/>
                  <a:t>  is constant size  (a single group element)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 dirty="0"/>
                  <a:t>eval proof size for f 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 O(log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  group elements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 dirty="0"/>
                  <a:t>eval verify time is O(log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          Prover time:   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98982-3942-9B49-B70A-9C49E5A86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9518"/>
                <a:ext cx="8229600" cy="4073982"/>
              </a:xfrm>
              <a:blipFill>
                <a:blip r:embed="rId2"/>
                <a:stretch>
                  <a:fillRect l="-1235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C9EEA48-4511-7D4D-BD2D-86E5945CE284}"/>
              </a:ext>
            </a:extLst>
          </p:cNvPr>
          <p:cNvSpPr/>
          <p:nvPr/>
        </p:nvSpPr>
        <p:spPr>
          <a:xfrm>
            <a:off x="5568043" y="963383"/>
            <a:ext cx="3396343" cy="1322614"/>
          </a:xfrm>
          <a:prstGeom prst="wedgeRectCallout">
            <a:avLst>
              <a:gd name="adj1" fmla="val -84613"/>
              <a:gd name="adj2" fmla="val 723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construction</a:t>
            </a:r>
            <a:br>
              <a:rPr lang="en-US" dirty="0"/>
            </a:br>
            <a:r>
              <a:rPr lang="en-US" dirty="0"/>
              <a:t>without this requirement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EF05F-2C5A-BB4A-9285-4AE6739846D0}"/>
              </a:ext>
            </a:extLst>
          </p:cNvPr>
          <p:cNvSpPr/>
          <p:nvPr/>
        </p:nvSpPr>
        <p:spPr>
          <a:xfrm>
            <a:off x="5029200" y="3559628"/>
            <a:ext cx="1159329" cy="4898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0587B-D59A-E644-8ACA-8073DC0FF9FC}"/>
              </a:ext>
            </a:extLst>
          </p:cNvPr>
          <p:cNvSpPr/>
          <p:nvPr/>
        </p:nvSpPr>
        <p:spPr>
          <a:xfrm>
            <a:off x="3075215" y="4105881"/>
            <a:ext cx="1159329" cy="4898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6B04B-DE53-C044-9091-CA3074913F8E}"/>
              </a:ext>
            </a:extLst>
          </p:cNvPr>
          <p:cNvSpPr/>
          <p:nvPr/>
        </p:nvSpPr>
        <p:spPr>
          <a:xfrm>
            <a:off x="6377668" y="4104179"/>
            <a:ext cx="851808" cy="4898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F0AD-B341-D740-8438-1880674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2:   Polynomial IOP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7B2E1-C2B5-1E4A-A590-A015CE6E7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545"/>
                <a:ext cx="8686800" cy="4171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:   polynomial commitment scheme  ⇒  </a:t>
                </a:r>
                <a:br>
                  <a:rPr lang="en-US" dirty="0"/>
                </a:br>
                <a:r>
                  <a:rPr lang="en-US" dirty="0"/>
                  <a:t>						SNARK for a general circuit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spcBef>
                    <a:spcPts val="1824"/>
                  </a:spcBef>
                  <a:buNone/>
                </a:pPr>
                <a:r>
                  <a:rPr lang="en-US" dirty="0"/>
                  <a:t>	… done using a polynomial-IOP</a:t>
                </a:r>
              </a:p>
              <a:p>
                <a:pPr marL="0" indent="0">
                  <a:spcBef>
                    <a:spcPts val="1776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Fix an arithmetic circuit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.    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spcBef>
                    <a:spcPts val="3576"/>
                  </a:spcBef>
                  <a:buNone/>
                </a:pPr>
                <a:r>
                  <a:rPr lang="en-US" b="1" u="sng" dirty="0"/>
                  <a:t>Poly-IOP</a:t>
                </a:r>
                <a:r>
                  <a:rPr lang="en-US" dirty="0"/>
                  <a:t>:   a proof system that proves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as follows: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7B2E1-C2B5-1E4A-A590-A015CE6E7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545"/>
                <a:ext cx="8686800" cy="4171955"/>
              </a:xfrm>
              <a:blipFill>
                <a:blip r:embed="rId2"/>
                <a:stretch>
                  <a:fillRect l="-1170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94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F0AD-B341-D740-8438-1880674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(2)  Polynomial IOP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F6D594-906E-8442-A4AC-BEFD3C3BCAD9}"/>
                  </a:ext>
                </a:extLst>
              </p:cNvPr>
              <p:cNvSpPr txBox="1"/>
              <p:nvPr/>
            </p:nvSpPr>
            <p:spPr>
              <a:xfrm>
                <a:off x="339471" y="935884"/>
                <a:ext cx="2123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Prover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u="sng" dirty="0">
                        <a:latin typeface="+mn-lt"/>
                      </a:rPr>
                      <m:t>S</m:t>
                    </m:r>
                    <m:r>
                      <m:rPr>
                        <m:nor/>
                      </m:rPr>
                      <a:rPr lang="en-US" sz="2000" i="1" u="sng" baseline="-25000" dirty="0">
                        <a:latin typeface="+mn-lt"/>
                      </a:rPr>
                      <m:t>p</m:t>
                    </m:r>
                    <m:r>
                      <m:rPr>
                        <m:nor/>
                      </m:rPr>
                      <a:rPr lang="en-US" sz="2000" i="0" u="sng" dirty="0" smtClean="0">
                        <a:latin typeface="+mn-lt"/>
                      </a:rPr>
                      <m:t>,</m:t>
                    </m:r>
                    <m:r>
                      <a:rPr lang="en-US" sz="20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F6D594-906E-8442-A4AC-BEFD3C3B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935884"/>
                <a:ext cx="2123017" cy="461665"/>
              </a:xfrm>
              <a:prstGeom prst="rect">
                <a:avLst/>
              </a:prstGeom>
              <a:blipFill>
                <a:blip r:embed="rId2"/>
                <a:stretch>
                  <a:fillRect l="-4167" t="-10811" r="-357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AB775-6E52-154E-875F-06A749EEF7CC}"/>
                  </a:ext>
                </a:extLst>
              </p:cNvPr>
              <p:cNvSpPr txBox="1"/>
              <p:nvPr/>
            </p:nvSpPr>
            <p:spPr>
              <a:xfrm>
                <a:off x="5396340" y="935884"/>
                <a:ext cx="1993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Verifier V(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u="sng" dirty="0">
                        <a:latin typeface="+mn-lt"/>
                      </a:rPr>
                      <m:t>S</m:t>
                    </m:r>
                    <m:r>
                      <m:rPr>
                        <m:nor/>
                      </m:rPr>
                      <a:rPr lang="en-US" sz="2000" i="0" u="sng" baseline="-25000" dirty="0" smtClean="0">
                        <a:latin typeface="+mn-lt"/>
                      </a:rPr>
                      <m:t>v</m:t>
                    </m:r>
                    <m:r>
                      <m:rPr>
                        <m:nor/>
                      </m:rPr>
                      <a:rPr lang="en-US" sz="2000" u="sng" dirty="0">
                        <a:latin typeface="+mn-lt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u="sng" dirty="0" smtClean="0">
                        <a:latin typeface="+mn-lt"/>
                      </a:rPr>
                      <m:t> </m:t>
                    </m:r>
                    <m:r>
                      <a:rPr lang="en-US" sz="20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AB775-6E52-154E-875F-06A749EEF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40" y="935884"/>
                <a:ext cx="1993559" cy="461665"/>
              </a:xfrm>
              <a:prstGeom prst="rect">
                <a:avLst/>
              </a:prstGeom>
              <a:blipFill>
                <a:blip r:embed="rId3"/>
                <a:stretch>
                  <a:fillRect l="-4430" t="-10811" r="-3797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AC7FBC-7599-6145-94A5-F1B7B97389E2}"/>
                  </a:ext>
                </a:extLst>
              </p:cNvPr>
              <p:cNvSpPr txBox="1"/>
              <p:nvPr/>
            </p:nvSpPr>
            <p:spPr>
              <a:xfrm>
                <a:off x="5672791" y="1493701"/>
                <a:ext cx="1302471" cy="490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AC7FBC-7599-6145-94A5-F1B7B973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91" y="1493701"/>
                <a:ext cx="1302471" cy="49019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5B4C92F-7256-4E49-8F90-6DA47FBAD796}"/>
              </a:ext>
            </a:extLst>
          </p:cNvPr>
          <p:cNvGrpSpPr/>
          <p:nvPr/>
        </p:nvGrpSpPr>
        <p:grpSpPr>
          <a:xfrm>
            <a:off x="2232887" y="1806540"/>
            <a:ext cx="3200400" cy="453137"/>
            <a:chOff x="2690474" y="3798634"/>
            <a:chExt cx="3200400" cy="45313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C85E11-A34B-5F48-ADFE-68ADA2B00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0474" y="3887500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7674DF7-8CA3-7440-974F-6A1141CD7AAA}"/>
                    </a:ext>
                  </a:extLst>
                </p:cNvPr>
                <p:cNvSpPr txBox="1"/>
                <p:nvPr/>
              </p:nvSpPr>
              <p:spPr>
                <a:xfrm>
                  <a:off x="3948114" y="3798634"/>
                  <a:ext cx="441468" cy="453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baseline="-25000" dirty="0">
                      <a:latin typeface="+mn-lt"/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7674DF7-8CA3-7440-974F-6A1141CD7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114" y="3798634"/>
                  <a:ext cx="441468" cy="453137"/>
                </a:xfrm>
                <a:prstGeom prst="rect">
                  <a:avLst/>
                </a:prstGeom>
                <a:blipFill>
                  <a:blip r:embed="rId6"/>
                  <a:stretch>
                    <a:fillRect r="-5714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CAD52D-F7D8-604F-9ED7-C8AFCB06DDE5}"/>
                  </a:ext>
                </a:extLst>
              </p:cNvPr>
              <p:cNvSpPr txBox="1"/>
              <p:nvPr/>
            </p:nvSpPr>
            <p:spPr>
              <a:xfrm>
                <a:off x="5672791" y="2650099"/>
                <a:ext cx="1302471" cy="490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CAD52D-F7D8-604F-9ED7-C8AFCB06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91" y="2650099"/>
                <a:ext cx="1302471" cy="490199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BB512F6-C560-BE42-A024-028411AE86DA}"/>
              </a:ext>
            </a:extLst>
          </p:cNvPr>
          <p:cNvGrpSpPr/>
          <p:nvPr/>
        </p:nvGrpSpPr>
        <p:grpSpPr>
          <a:xfrm>
            <a:off x="2232887" y="2895199"/>
            <a:ext cx="3200400" cy="453137"/>
            <a:chOff x="2690474" y="3798634"/>
            <a:chExt cx="3200400" cy="45313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4A2621C-36D3-F844-908B-4068A46B3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0474" y="3887500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3F23946-23CA-A744-A0D8-78E50D7C2CB2}"/>
                    </a:ext>
                  </a:extLst>
                </p:cNvPr>
                <p:cNvSpPr txBox="1"/>
                <p:nvPr/>
              </p:nvSpPr>
              <p:spPr>
                <a:xfrm>
                  <a:off x="3948114" y="3798634"/>
                  <a:ext cx="441468" cy="453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baseline="-25000" dirty="0">
                      <a:latin typeface="+mn-lt"/>
                    </a:rPr>
                    <a:t>2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3F23946-23CA-A744-A0D8-78E50D7C2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114" y="3798634"/>
                  <a:ext cx="441468" cy="453137"/>
                </a:xfrm>
                <a:prstGeom prst="rect">
                  <a:avLst/>
                </a:prstGeom>
                <a:blipFill>
                  <a:blip r:embed="rId10"/>
                  <a:stretch>
                    <a:fillRect r="-5714" b="-243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605EAF-6ACE-6F4B-9AF9-0927EF9BDE92}"/>
              </a:ext>
            </a:extLst>
          </p:cNvPr>
          <p:cNvSpPr txBox="1"/>
          <p:nvPr/>
        </p:nvSpPr>
        <p:spPr>
          <a:xfrm>
            <a:off x="3538778" y="3308674"/>
            <a:ext cx="34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dirty="0">
                <a:latin typeface="+mn-lt"/>
              </a:rPr>
              <a:t>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DFD936-6ACB-6D42-B861-2A0361406211}"/>
                  </a:ext>
                </a:extLst>
              </p:cNvPr>
              <p:cNvSpPr txBox="1"/>
              <p:nvPr/>
            </p:nvSpPr>
            <p:spPr>
              <a:xfrm>
                <a:off x="5672791" y="3698138"/>
                <a:ext cx="1566391" cy="490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DFD936-6ACB-6D42-B861-2A036140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91" y="3698138"/>
                <a:ext cx="1566391" cy="490199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BD524EA-BD13-2441-8E2C-47675C8C5835}"/>
              </a:ext>
            </a:extLst>
          </p:cNvPr>
          <p:cNvGrpSpPr/>
          <p:nvPr/>
        </p:nvGrpSpPr>
        <p:grpSpPr>
          <a:xfrm>
            <a:off x="2189339" y="3521122"/>
            <a:ext cx="3200400" cy="464433"/>
            <a:chOff x="2690474" y="3586357"/>
            <a:chExt cx="3200400" cy="46443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DA2579-E2FA-8E4E-A6E6-5CF6672BEE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0474" y="4050790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CD395D-253C-204E-9607-1519B29D802C}"/>
                    </a:ext>
                  </a:extLst>
                </p:cNvPr>
                <p:cNvSpPr txBox="1"/>
                <p:nvPr/>
              </p:nvSpPr>
              <p:spPr>
                <a:xfrm>
                  <a:off x="3523560" y="3586357"/>
                  <a:ext cx="754758" cy="453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CD395D-253C-204E-9607-1519B29D8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60" y="3586357"/>
                  <a:ext cx="754758" cy="453137"/>
                </a:xfrm>
                <a:prstGeom prst="rect">
                  <a:avLst/>
                </a:prstGeom>
                <a:blipFill>
                  <a:blip r:embed="rId12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D53F8C-6DC5-7543-B3BC-E41A0E4E5171}"/>
                  </a:ext>
                </a:extLst>
              </p:cNvPr>
              <p:cNvSpPr txBox="1"/>
              <p:nvPr/>
            </p:nvSpPr>
            <p:spPr>
              <a:xfrm>
                <a:off x="5672791" y="4613318"/>
                <a:ext cx="3325847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verify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aseline="10000" dirty="0">
                    <a:latin typeface="+mn-lt"/>
                  </a:rPr>
                  <a:t>1</a:t>
                </a:r>
                <a:r>
                  <a:rPr lang="en-US" sz="2800" baseline="30000" dirty="0">
                    <a:latin typeface="+mn-lt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aseline="10000" dirty="0">
                    <a:latin typeface="+mn-lt"/>
                  </a:rPr>
                  <a:t>t</a:t>
                </a:r>
                <a:r>
                  <a:rPr lang="en-US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, 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D53F8C-6DC5-7543-B3BC-E41A0E4E5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91" y="4613318"/>
                <a:ext cx="3325847" cy="573427"/>
              </a:xfrm>
              <a:prstGeom prst="rect">
                <a:avLst/>
              </a:prstGeom>
              <a:blipFill>
                <a:blip r:embed="rId13"/>
                <a:stretch>
                  <a:fillRect l="-3802" t="-4348" r="-190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>
                <a:extLst>
                  <a:ext uri="{FF2B5EF4-FFF2-40B4-BE49-F238E27FC236}">
                    <a16:creationId xmlns:a16="http://schemas.microsoft.com/office/drawing/2014/main" id="{C19CED0F-05CB-4445-B749-7B7D27BF4DA3}"/>
                  </a:ext>
                </a:extLst>
              </p:cNvPr>
              <p:cNvSpPr/>
              <p:nvPr/>
            </p:nvSpPr>
            <p:spPr>
              <a:xfrm>
                <a:off x="6975262" y="2169043"/>
                <a:ext cx="2168737" cy="1384508"/>
              </a:xfrm>
              <a:prstGeom prst="wedgeRectCallout">
                <a:avLst>
                  <a:gd name="adj1" fmla="val -37537"/>
                  <a:gd name="adj2" fmla="val 1258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fast verify that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can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baseline="-25000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at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ular Callout 14">
                <a:extLst>
                  <a:ext uri="{FF2B5EF4-FFF2-40B4-BE49-F238E27FC236}">
                    <a16:creationId xmlns:a16="http://schemas.microsoft.com/office/drawing/2014/main" id="{C19CED0F-05CB-4445-B749-7B7D27BF4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62" y="2169043"/>
                <a:ext cx="2168737" cy="1384508"/>
              </a:xfrm>
              <a:prstGeom prst="wedgeRectCallout">
                <a:avLst>
                  <a:gd name="adj1" fmla="val -37537"/>
                  <a:gd name="adj2" fmla="val 125816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ACAE040-5B43-0341-A5C6-082BE76A5380}"/>
              </a:ext>
            </a:extLst>
          </p:cNvPr>
          <p:cNvGrpSpPr/>
          <p:nvPr/>
        </p:nvGrpSpPr>
        <p:grpSpPr>
          <a:xfrm>
            <a:off x="2185268" y="1157392"/>
            <a:ext cx="3248019" cy="578711"/>
            <a:chOff x="2185268" y="1157392"/>
            <a:chExt cx="3248019" cy="5787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2DFD6E-F702-CA43-905F-8FB309C4201C}"/>
                </a:ext>
              </a:extLst>
            </p:cNvPr>
            <p:cNvGrpSpPr/>
            <p:nvPr/>
          </p:nvGrpSpPr>
          <p:grpSpPr>
            <a:xfrm>
              <a:off x="2232887" y="1157392"/>
              <a:ext cx="3200400" cy="540086"/>
              <a:chOff x="2971800" y="3889368"/>
              <a:chExt cx="3200400" cy="54008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FB4753-8ED9-0843-85E6-6707F2C05048}"/>
                  </a:ext>
                </a:extLst>
              </p:cNvPr>
              <p:cNvCxnSpPr/>
              <p:nvPr/>
            </p:nvCxnSpPr>
            <p:spPr>
              <a:xfrm>
                <a:off x="2971800" y="4429454"/>
                <a:ext cx="3200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512919D-1571-7242-8C30-DBE88DEAEC3B}"/>
                      </a:ext>
                    </a:extLst>
                  </p:cNvPr>
                  <p:cNvSpPr txBox="1"/>
                  <p:nvPr/>
                </p:nvSpPr>
                <p:spPr>
                  <a:xfrm>
                    <a:off x="3751356" y="3889368"/>
                    <a:ext cx="1824987" cy="4999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2000" baseline="-25000" dirty="0">
                        <a:latin typeface="+mn-lt"/>
                      </a:rPr>
                      <a:t>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512919D-1571-7242-8C30-DBE88DEAEC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1356" y="3889368"/>
                    <a:ext cx="1824987" cy="49994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80" b="-4651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C1801A-A624-4F4B-BD4F-D09676612B88}"/>
                </a:ext>
              </a:extLst>
            </p:cNvPr>
            <p:cNvSpPr txBox="1"/>
            <p:nvPr/>
          </p:nvSpPr>
          <p:spPr>
            <a:xfrm>
              <a:off x="2185268" y="1397549"/>
              <a:ext cx="820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commit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9EA796-F445-0945-A68B-11E86B70FC1C}"/>
              </a:ext>
            </a:extLst>
          </p:cNvPr>
          <p:cNvGrpSpPr/>
          <p:nvPr/>
        </p:nvGrpSpPr>
        <p:grpSpPr>
          <a:xfrm>
            <a:off x="2154396" y="2311367"/>
            <a:ext cx="3278891" cy="575547"/>
            <a:chOff x="2154396" y="2311367"/>
            <a:chExt cx="3278891" cy="57554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4622F5-AFBC-D34D-B5C4-C4B38226A7EA}"/>
                </a:ext>
              </a:extLst>
            </p:cNvPr>
            <p:cNvGrpSpPr/>
            <p:nvPr/>
          </p:nvGrpSpPr>
          <p:grpSpPr>
            <a:xfrm>
              <a:off x="2232887" y="2311367"/>
              <a:ext cx="3200400" cy="556415"/>
              <a:chOff x="2971800" y="3954684"/>
              <a:chExt cx="3200400" cy="556415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7A11A5-ABF8-0948-A691-A1CA83661A79}"/>
                  </a:ext>
                </a:extLst>
              </p:cNvPr>
              <p:cNvCxnSpPr/>
              <p:nvPr/>
            </p:nvCxnSpPr>
            <p:spPr>
              <a:xfrm>
                <a:off x="2971800" y="4511099"/>
                <a:ext cx="3200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E038D8C-6ACC-2C48-BE9F-DB5C433B7FC3}"/>
                      </a:ext>
                    </a:extLst>
                  </p:cNvPr>
                  <p:cNvSpPr txBox="1"/>
                  <p:nvPr/>
                </p:nvSpPr>
                <p:spPr>
                  <a:xfrm>
                    <a:off x="3751356" y="3954684"/>
                    <a:ext cx="1828001" cy="4999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lang="en-US" sz="2000" baseline="-25000" dirty="0">
                        <a:latin typeface="+mn-lt"/>
                      </a:rPr>
                      <a:t>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E038D8C-6ACC-2C48-BE9F-DB5C433B7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1356" y="3954684"/>
                    <a:ext cx="1828001" cy="49994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326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23EEE-E950-814D-A792-FD5B0AD4A5BA}"/>
                </a:ext>
              </a:extLst>
            </p:cNvPr>
            <p:cNvSpPr txBox="1"/>
            <p:nvPr/>
          </p:nvSpPr>
          <p:spPr>
            <a:xfrm>
              <a:off x="2154396" y="2548360"/>
              <a:ext cx="820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commit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FF27F1-4AB9-374B-92C2-EFBB3D292265}"/>
              </a:ext>
            </a:extLst>
          </p:cNvPr>
          <p:cNvGrpSpPr/>
          <p:nvPr/>
        </p:nvGrpSpPr>
        <p:grpSpPr>
          <a:xfrm>
            <a:off x="2144416" y="4122855"/>
            <a:ext cx="3288871" cy="558562"/>
            <a:chOff x="2144416" y="4122855"/>
            <a:chExt cx="3288871" cy="5585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2CF626-0949-944F-AB63-2E727094A457}"/>
                </a:ext>
              </a:extLst>
            </p:cNvPr>
            <p:cNvGrpSpPr/>
            <p:nvPr/>
          </p:nvGrpSpPr>
          <p:grpSpPr>
            <a:xfrm>
              <a:off x="2232887" y="4122855"/>
              <a:ext cx="3200400" cy="556415"/>
              <a:chOff x="2971800" y="3954684"/>
              <a:chExt cx="3200400" cy="55641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F061ED4-3ADF-9A4C-B46C-106FA4C4D1BF}"/>
                  </a:ext>
                </a:extLst>
              </p:cNvPr>
              <p:cNvCxnSpPr/>
              <p:nvPr/>
            </p:nvCxnSpPr>
            <p:spPr>
              <a:xfrm>
                <a:off x="2971800" y="4511099"/>
                <a:ext cx="3200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888EAE4-B13E-C04D-97A3-105B96F07CBC}"/>
                      </a:ext>
                    </a:extLst>
                  </p:cNvPr>
                  <p:cNvSpPr txBox="1"/>
                  <p:nvPr/>
                </p:nvSpPr>
                <p:spPr>
                  <a:xfrm>
                    <a:off x="3751356" y="3954684"/>
                    <a:ext cx="1807033" cy="4999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en-US" sz="2000" baseline="-25000" dirty="0">
                        <a:latin typeface="+mn-lt"/>
                      </a:rPr>
                      <a:t>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888EAE4-B13E-C04D-97A3-105B96F07C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1356" y="3954684"/>
                    <a:ext cx="1807033" cy="49994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651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EA5BCB-26FC-604E-853D-C820B795D95A}"/>
                </a:ext>
              </a:extLst>
            </p:cNvPr>
            <p:cNvSpPr txBox="1"/>
            <p:nvPr/>
          </p:nvSpPr>
          <p:spPr>
            <a:xfrm>
              <a:off x="2144416" y="4342863"/>
              <a:ext cx="820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33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13" grpId="0"/>
      <p:bldP spid="30" grpId="0" animBg="1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79FB-45BA-D244-9BA5-727EC59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BBA1A-92C9-0F41-AEFD-AAEACBB5A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599" y="1200151"/>
                <a:ext cx="8819708" cy="3818430"/>
              </a:xfrm>
            </p:spPr>
            <p:txBody>
              <a:bodyPr/>
              <a:lstStyle/>
              <a:p>
                <a:r>
                  <a:rPr lang="en-US" dirty="0"/>
                  <a:t>Complete: if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then verifier always accepts</a:t>
                </a:r>
              </a:p>
              <a:p>
                <a:endParaRPr lang="en-US" dirty="0"/>
              </a:p>
              <a:p>
                <a:r>
                  <a:rPr lang="en-US" dirty="0"/>
                  <a:t>Knowledge sound:   (informal)   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P*: a prover that convinces the verifier with prob. ≥  1/10</a:t>
                </a:r>
                <a:r>
                  <a:rPr lang="en-US" baseline="30000" dirty="0"/>
                  <a:t>6	</a:t>
                </a:r>
              </a:p>
              <a:p>
                <a:pPr marL="0" indent="0">
                  <a:buNone/>
                </a:pPr>
                <a:r>
                  <a:rPr lang="en-US" dirty="0"/>
                  <a:t>	then there is an efficient extractor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Pr</a:t>
                </a:r>
                <a:r>
                  <a:rPr lang="en-US" sz="3200" dirty="0"/>
                  <a:t>[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  s</a:t>
                </a:r>
                <a:r>
                  <a:rPr lang="en-US" dirty="0" err="1"/>
                  <a:t>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dirty="0"/>
                  <a:t>  ≥  1/10</a:t>
                </a:r>
                <a:r>
                  <a:rPr lang="en-US" baseline="30000" dirty="0"/>
                  <a:t>6 </a:t>
                </a:r>
                <a:r>
                  <a:rPr lang="en-US" dirty="0"/>
                  <a:t>−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r>
                  <a:rPr lang="en-US" dirty="0"/>
                  <a:t>Optional:   zero knowledge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BBA1A-92C9-0F41-AEFD-AAEACBB5A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1200151"/>
                <a:ext cx="8819708" cy="3818430"/>
              </a:xfrm>
              <a:blipFill>
                <a:blip r:embed="rId2"/>
                <a:stretch>
                  <a:fillRect l="-862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420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791-A4CB-144B-B96A-4C86DA5C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resulting SNARK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7763-F4FA-DE48-BC70-4DE93582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75232"/>
            <a:ext cx="8686800" cy="3943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Poly-IOP params:    t = #polynomials,    q = # eval queries in verify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/>
              <a:t>The SNARK:</a:t>
            </a:r>
          </a:p>
          <a:p>
            <a:r>
              <a:rPr lang="en-US" dirty="0"/>
              <a:t>During interactive phase of poly-IOP:  send t poly commitments</a:t>
            </a:r>
          </a:p>
          <a:p>
            <a:r>
              <a:rPr lang="en-US" dirty="0"/>
              <a:t>During poly-IOP verify:   run poly-commit eval protocol q times</a:t>
            </a:r>
          </a:p>
          <a:p>
            <a:r>
              <a:rPr lang="en-US" dirty="0"/>
              <a:t>Use Fiat-Shamir to make the proof system non-interactive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Length of SNARK proof:   t poly-commits  +  q eval proofs</a:t>
            </a:r>
          </a:p>
          <a:p>
            <a:pPr marL="0" indent="0">
              <a:buNone/>
            </a:pPr>
            <a:r>
              <a:rPr lang="en-US" dirty="0"/>
              <a:t>SNARK verify time:   q poly eval proof verifications + time(IOP-verify)</a:t>
            </a:r>
          </a:p>
          <a:p>
            <a:pPr marL="0" indent="0">
              <a:buNone/>
            </a:pPr>
            <a:r>
              <a:rPr lang="en-US" dirty="0"/>
              <a:t>SNARK prover time:  t poly commits + time(IOP-prover)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ED3F7-C63D-AB48-A584-B79CA2168BE5}"/>
              </a:ext>
            </a:extLst>
          </p:cNvPr>
          <p:cNvSpPr/>
          <p:nvPr/>
        </p:nvSpPr>
        <p:spPr>
          <a:xfrm>
            <a:off x="228600" y="3494315"/>
            <a:ext cx="8686800" cy="1371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45-BF26-6745-8351-57B67E27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Poly-IOP:    </a:t>
            </a:r>
            <a:r>
              <a:rPr lang="en-US" sz="2700" dirty="0"/>
              <a:t>t + q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78680-9D60-D546-834B-CDB2E7714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9433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First some useful tricks …</a:t>
                </a:r>
              </a:p>
              <a:p>
                <a:pPr marL="0" indent="0">
                  <a:spcBef>
                    <a:spcPts val="2376"/>
                  </a:spcBef>
                  <a:buNone/>
                </a:pPr>
                <a:r>
                  <a:rPr lang="en-US" dirty="0"/>
                  <a:t>The fundamental theorem of algebra:     for  0 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      Pr</a:t>
                </a:r>
                <a:r>
                  <a:rPr lang="en-US" sz="3200" dirty="0"/>
                  <a:t>[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dirty="0"/>
                  <a:t> ≤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⇒   suppose  p ≈ 2</a:t>
                </a:r>
                <a:r>
                  <a:rPr lang="en-US" baseline="30000" dirty="0"/>
                  <a:t>256</a:t>
                </a:r>
                <a:r>
                  <a:rPr lang="en-US" dirty="0"/>
                  <a:t>    and   d ≤ 2</a:t>
                </a:r>
                <a:r>
                  <a:rPr lang="en-US" baseline="30000" dirty="0"/>
                  <a:t>40</a:t>
                </a:r>
                <a:r>
                  <a:rPr lang="en-US" dirty="0"/>
                  <a:t>    then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is negligible</a:t>
                </a:r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⇒ 	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,      if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  </m:t>
                    </m:r>
                  </m:oMath>
                </a14:m>
                <a:r>
                  <a:rPr lang="en-US" dirty="0"/>
                  <a:t>then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identically zero </a:t>
                </a:r>
                <a:r>
                  <a:rPr lang="en-US" dirty="0" err="1"/>
                  <a:t>w.h.p</a:t>
                </a:r>
                <a:endParaRPr lang="en-US" dirty="0"/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		⇒   simple zero test for a committed polynomial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78680-9D60-D546-834B-CDB2E7714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943349"/>
              </a:xfrm>
              <a:blipFill>
                <a:blip r:embed="rId3"/>
                <a:stretch>
                  <a:fillRect l="-1235" t="-1282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D49D95-79A8-E440-B1CB-D8C138D6DD05}"/>
                  </a:ext>
                </a:extLst>
              </p:cNvPr>
              <p:cNvSpPr txBox="1"/>
              <p:nvPr/>
            </p:nvSpPr>
            <p:spPr>
              <a:xfrm>
                <a:off x="5061098" y="2539851"/>
                <a:ext cx="767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D49D95-79A8-E440-B1CB-D8C138D6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98" y="2539851"/>
                <a:ext cx="767261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4E25FF1-F741-E347-8A66-1430925D5F86}"/>
              </a:ext>
            </a:extLst>
          </p:cNvPr>
          <p:cNvSpPr/>
          <p:nvPr/>
        </p:nvSpPr>
        <p:spPr>
          <a:xfrm>
            <a:off x="616688" y="2413589"/>
            <a:ext cx="5613991" cy="680485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E443-C05D-FD43-8498-49C89F95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Some useful gadgets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C5B48-BFD0-DE4E-BE4F-DB2C5173A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5232"/>
                <a:ext cx="8229600" cy="406826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 be a primitive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root of unity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= 1)</a:t>
                </a:r>
              </a:p>
              <a:p>
                <a:pPr marL="0" indent="0">
                  <a:buNone/>
                </a:pPr>
                <a:r>
                  <a:rPr lang="en-US" dirty="0"/>
                  <a:t>Set			H := { 1,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, …,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aseline="30000" dirty="0"/>
                  <a:t>-1 </a:t>
                </a:r>
                <a:r>
                  <a:rPr lang="en-US" dirty="0"/>
                  <a:t>}  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spcBef>
                    <a:spcPts val="3024"/>
                  </a:spcBef>
                  <a:buNone/>
                </a:pPr>
                <a:r>
                  <a:rPr lang="en-US" dirty="0"/>
                  <a:t>Let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   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.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3024"/>
                  </a:spcBef>
                  <a:buNone/>
                </a:pPr>
                <a:r>
                  <a:rPr lang="en-US" dirty="0"/>
                  <a:t>Want poly-IOPs for the following tasks:</a:t>
                </a:r>
              </a:p>
              <a:p>
                <a:pPr marL="400050" lvl="1" indent="0">
                  <a:spcBef>
                    <a:spcPts val="1824"/>
                  </a:spcBef>
                  <a:buNone/>
                  <a:tabLst>
                    <a:tab pos="1195388" algn="l"/>
                    <a:tab pos="2909888" algn="l"/>
                  </a:tabLst>
                </a:pPr>
                <a:r>
                  <a:rPr lang="en-US" dirty="0"/>
                  <a:t>Task 1	(</a:t>
                </a:r>
                <a:r>
                  <a:rPr lang="en-US" b="1" dirty="0"/>
                  <a:t>zero-test</a:t>
                </a:r>
                <a:r>
                  <a:rPr lang="en-US" dirty="0"/>
                  <a:t>):   	prove that  f  is identically zero on H</a:t>
                </a:r>
              </a:p>
              <a:p>
                <a:pPr marL="400050" lvl="1" indent="0">
                  <a:spcBef>
                    <a:spcPts val="2376"/>
                  </a:spcBef>
                  <a:buNone/>
                  <a:tabLst>
                    <a:tab pos="1195388" algn="l"/>
                    <a:tab pos="2909888" algn="l"/>
                  </a:tabLst>
                </a:pPr>
                <a:r>
                  <a:rPr lang="en-US" dirty="0" err="1"/>
                  <a:t>Tast</a:t>
                </a:r>
                <a:r>
                  <a:rPr lang="en-US" dirty="0"/>
                  <a:t> 2	(</a:t>
                </a:r>
                <a:r>
                  <a:rPr lang="en-US" b="1" dirty="0"/>
                  <a:t>sum-check</a:t>
                </a:r>
                <a:r>
                  <a:rPr lang="en-US" dirty="0"/>
                  <a:t>):	prove that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marL="400050" lvl="1" indent="0">
                  <a:spcBef>
                    <a:spcPts val="2376"/>
                  </a:spcBef>
                  <a:buNone/>
                  <a:tabLst>
                    <a:tab pos="1195388" algn="l"/>
                    <a:tab pos="2909888" algn="l"/>
                  </a:tabLst>
                </a:pPr>
                <a:r>
                  <a:rPr lang="en-US" dirty="0"/>
                  <a:t>Task 3	(</a:t>
                </a:r>
                <a:r>
                  <a:rPr lang="en-US" b="1" dirty="0"/>
                  <a:t>prod-check</a:t>
                </a:r>
                <a:r>
                  <a:rPr lang="en-US" dirty="0"/>
                  <a:t>):	prove that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C5B48-BFD0-DE4E-BE4F-DB2C5173A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5232"/>
                <a:ext cx="8229600" cy="4068268"/>
              </a:xfrm>
              <a:blipFill>
                <a:blip r:embed="rId2"/>
                <a:stretch>
                  <a:fillRect l="-1080" t="-1553" b="-18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4802CC-52F7-304A-9136-B75188EC2F6B}"/>
              </a:ext>
            </a:extLst>
          </p:cNvPr>
          <p:cNvSpPr/>
          <p:nvPr/>
        </p:nvSpPr>
        <p:spPr>
          <a:xfrm>
            <a:off x="361507" y="2870791"/>
            <a:ext cx="8325293" cy="21903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490A42-2834-FE44-8F44-C21410396840}"/>
              </a:ext>
            </a:extLst>
          </p:cNvPr>
          <p:cNvSpPr/>
          <p:nvPr/>
        </p:nvSpPr>
        <p:spPr>
          <a:xfrm>
            <a:off x="6863135" y="1004231"/>
            <a:ext cx="28112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34DF4-730E-8E4E-8FFE-918C868723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Zero test on H      </a:t>
                </a:r>
                <a:r>
                  <a:rPr lang="en-US" sz="2700" dirty="0"/>
                  <a:t>( H = </a:t>
                </a:r>
                <a:r>
                  <a:rPr lang="en-US" sz="2700" b="0" dirty="0"/>
                  <a:t>{ 1, </a:t>
                </a:r>
                <a14:m>
                  <m:oMath xmlns:m="http://schemas.openxmlformats.org/officeDocument/2006/math">
                    <m:r>
                      <a:rPr lang="en-US" sz="2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700" b="0" dirty="0"/>
                  <a:t>, </a:t>
                </a:r>
                <a14:m>
                  <m:oMath xmlns:m="http://schemas.openxmlformats.org/officeDocument/2006/math">
                    <m:r>
                      <a:rPr lang="en-US" sz="2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700" b="0" baseline="30000" dirty="0"/>
                  <a:t>2</a:t>
                </a:r>
                <a:r>
                  <a:rPr lang="en-US" sz="2700" b="0" dirty="0"/>
                  <a:t>, …, </a:t>
                </a:r>
                <a14:m>
                  <m:oMath xmlns:m="http://schemas.openxmlformats.org/officeDocument/2006/math">
                    <m:r>
                      <a:rPr lang="en-US" sz="2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700" b="0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700" b="0" baseline="30000" dirty="0"/>
                  <a:t>-1 </a:t>
                </a:r>
                <a:r>
                  <a:rPr lang="en-US" sz="2700" b="0" dirty="0"/>
                  <a:t>} 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34DF4-730E-8E4E-8FFE-918C86872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7647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BB525-A951-C140-9FCA-F89D47D2F7D7}"/>
                  </a:ext>
                </a:extLst>
              </p:cNvPr>
              <p:cNvSpPr txBox="1"/>
              <p:nvPr/>
            </p:nvSpPr>
            <p:spPr>
              <a:xfrm>
                <a:off x="339471" y="935884"/>
                <a:ext cx="2118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BB525-A951-C140-9FCA-F89D47D2F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935884"/>
                <a:ext cx="2118913" cy="461665"/>
              </a:xfrm>
              <a:prstGeom prst="rect">
                <a:avLst/>
              </a:prstGeom>
              <a:blipFill>
                <a:blip r:embed="rId4"/>
                <a:stretch>
                  <a:fillRect l="-4167" t="-10811" r="-357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81FE5-30CA-3541-B56E-40FB945AB132}"/>
                  </a:ext>
                </a:extLst>
              </p:cNvPr>
              <p:cNvSpPr txBox="1"/>
              <p:nvPr/>
            </p:nvSpPr>
            <p:spPr>
              <a:xfrm>
                <a:off x="5396340" y="935884"/>
                <a:ext cx="19881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Verifier V(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 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81FE5-30CA-3541-B56E-40FB945A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40" y="935884"/>
                <a:ext cx="1988108" cy="461665"/>
              </a:xfrm>
              <a:prstGeom prst="rect">
                <a:avLst/>
              </a:prstGeom>
              <a:blipFill>
                <a:blip r:embed="rId5"/>
                <a:stretch>
                  <a:fillRect l="-4430" t="-10811" r="-3797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6E386E-F894-B845-87C4-8669001828DC}"/>
                  </a:ext>
                </a:extLst>
              </p:cNvPr>
              <p:cNvSpPr txBox="1"/>
              <p:nvPr/>
            </p:nvSpPr>
            <p:spPr>
              <a:xfrm>
                <a:off x="148853" y="1489720"/>
                <a:ext cx="27472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)⇽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baseline="30000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–1)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6E386E-F894-B845-87C4-866900182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3" y="1489720"/>
                <a:ext cx="2747227" cy="400110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C4306BB-5D35-F04C-96AE-8A81BCEBED2E}"/>
              </a:ext>
            </a:extLst>
          </p:cNvPr>
          <p:cNvGrpSpPr/>
          <p:nvPr/>
        </p:nvGrpSpPr>
        <p:grpSpPr>
          <a:xfrm>
            <a:off x="2259738" y="1759432"/>
            <a:ext cx="3200400" cy="540086"/>
            <a:chOff x="2971800" y="3889368"/>
            <a:chExt cx="3200400" cy="54008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BC3BE6-22C9-A946-9439-9D43713A43E3}"/>
                </a:ext>
              </a:extLst>
            </p:cNvPr>
            <p:cNvCxnSpPr/>
            <p:nvPr/>
          </p:nvCxnSpPr>
          <p:spPr>
            <a:xfrm>
              <a:off x="2971800" y="4429454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BC5D3AA-B52A-364C-8E79-23CF1518AB42}"/>
                    </a:ext>
                  </a:extLst>
                </p:cNvPr>
                <p:cNvSpPr txBox="1"/>
                <p:nvPr/>
              </p:nvSpPr>
              <p:spPr>
                <a:xfrm>
                  <a:off x="3751356" y="3889368"/>
                  <a:ext cx="1737976" cy="4999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sz="2000" baseline="-25000" dirty="0">
                      <a:latin typeface="+mn-lt"/>
                    </a:rPr>
                    <a:t>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(≤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BC5D3AA-B52A-364C-8E79-23CF1518A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356" y="3889368"/>
                  <a:ext cx="1737976" cy="499945"/>
                </a:xfrm>
                <a:prstGeom prst="rect">
                  <a:avLst/>
                </a:prstGeom>
                <a:blipFill>
                  <a:blip r:embed="rId7"/>
                  <a:stretch>
                    <a:fillRect b="-232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6AA8C-AFB7-7D47-842A-82CC6E2ACA33}"/>
                  </a:ext>
                </a:extLst>
              </p:cNvPr>
              <p:cNvSpPr txBox="1"/>
              <p:nvPr/>
            </p:nvSpPr>
            <p:spPr>
              <a:xfrm>
                <a:off x="5699642" y="2095741"/>
                <a:ext cx="1195392" cy="490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6AA8C-AFB7-7D47-842A-82CC6E2AC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642" y="2095741"/>
                <a:ext cx="1195392" cy="490199"/>
              </a:xfrm>
              <a:prstGeom prst="rect">
                <a:avLst/>
              </a:prstGeom>
              <a:blipFill>
                <a:blip r:embed="rId8"/>
                <a:stretch>
                  <a:fillRect b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3C73946-7D86-204E-9C2C-92B95191BD88}"/>
              </a:ext>
            </a:extLst>
          </p:cNvPr>
          <p:cNvGrpSpPr/>
          <p:nvPr/>
        </p:nvGrpSpPr>
        <p:grpSpPr>
          <a:xfrm>
            <a:off x="2227645" y="2395381"/>
            <a:ext cx="3253583" cy="461665"/>
            <a:chOff x="2658381" y="3487716"/>
            <a:chExt cx="3253583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0E8B1D-BEB7-6147-AA1A-8687FA4E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0474" y="3887500"/>
              <a:ext cx="32004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C696D4-3570-7F41-B931-5E7422CCAE82}"/>
                    </a:ext>
                  </a:extLst>
                </p:cNvPr>
                <p:cNvSpPr txBox="1"/>
                <p:nvPr/>
              </p:nvSpPr>
              <p:spPr>
                <a:xfrm>
                  <a:off x="2658381" y="3487716"/>
                  <a:ext cx="325358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>
                      <a:latin typeface="+mn-lt"/>
                    </a:rPr>
                    <a:t>eval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0" dirty="0">
                      <a:latin typeface="+mn-lt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0" dirty="0">
                      <a:latin typeface="+mn-lt"/>
                    </a:rPr>
                    <a:t> at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b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C696D4-3570-7F41-B931-5E7422CCA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381" y="3487716"/>
                  <a:ext cx="3253583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724" t="-7895" b="-289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4B2360-96C7-584D-8DDC-C9CC1510D1EC}"/>
                  </a:ext>
                </a:extLst>
              </p:cNvPr>
              <p:cNvSpPr txBox="1"/>
              <p:nvPr/>
            </p:nvSpPr>
            <p:spPr>
              <a:xfrm>
                <a:off x="5718751" y="2633747"/>
                <a:ext cx="2366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learn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4B2360-96C7-584D-8DDC-C9CC1510D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51" y="2633747"/>
                <a:ext cx="2366674" cy="461665"/>
              </a:xfrm>
              <a:prstGeom prst="rect">
                <a:avLst/>
              </a:prstGeom>
              <a:blipFill>
                <a:blip r:embed="rId10"/>
                <a:stretch>
                  <a:fillRect l="-4278" t="-8108" r="-107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BF84E-DBCF-7D44-9197-4F93AF2F89C0}"/>
                  </a:ext>
                </a:extLst>
              </p:cNvPr>
              <p:cNvSpPr txBox="1"/>
              <p:nvPr/>
            </p:nvSpPr>
            <p:spPr>
              <a:xfrm>
                <a:off x="4542728" y="3198554"/>
                <a:ext cx="435273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accept if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)⋅(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BF84E-DBCF-7D44-9197-4F93AF2F8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728" y="3198554"/>
                <a:ext cx="4352730" cy="468205"/>
              </a:xfrm>
              <a:prstGeom prst="rect">
                <a:avLst/>
              </a:prstGeom>
              <a:blipFill>
                <a:blip r:embed="rId11"/>
                <a:stretch>
                  <a:fillRect l="-2326" t="-8108" r="-29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A686EC-04A2-8A48-8AB9-CD6DC276477E}"/>
                  </a:ext>
                </a:extLst>
              </p:cNvPr>
              <p:cNvSpPr txBox="1"/>
              <p:nvPr/>
            </p:nvSpPr>
            <p:spPr>
              <a:xfrm>
                <a:off x="339471" y="4116949"/>
                <a:ext cx="7655814" cy="93871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u="sng" dirty="0">
                    <a:latin typeface="+mn-lt"/>
                  </a:rPr>
                  <a:t>Thm</a:t>
                </a:r>
                <a:r>
                  <a:rPr lang="en-US" sz="2000" dirty="0">
                    <a:latin typeface="+mn-lt"/>
                  </a:rPr>
                  <a:t>:   this protocol is complete and sound,  assuming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+mn-lt"/>
                  </a:rPr>
                  <a:t>  is negligible.</a:t>
                </a:r>
              </a:p>
              <a:p>
                <a:pPr algn="l">
                  <a:spcBef>
                    <a:spcPts val="1800"/>
                  </a:spcBef>
                </a:pPr>
                <a:r>
                  <a:rPr lang="en-US" sz="2000" dirty="0">
                    <a:latin typeface="+mn-lt"/>
                  </a:rPr>
                  <a:t>Verifier time:  O(log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n-lt"/>
                  </a:rPr>
                  <a:t>)  and  two eval verify  (</a:t>
                </a:r>
                <a:r>
                  <a:rPr lang="en-US" sz="1600" dirty="0">
                    <a:latin typeface="+mn-lt"/>
                  </a:rPr>
                  <a:t>but can be done in one)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A686EC-04A2-8A48-8AB9-CD6DC2764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4116949"/>
                <a:ext cx="7655814" cy="938719"/>
              </a:xfrm>
              <a:prstGeom prst="rect">
                <a:avLst/>
              </a:prstGeom>
              <a:blipFill>
                <a:blip r:embed="rId12"/>
                <a:stretch>
                  <a:fillRect l="-826" t="-2632" r="-496" b="-1052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>
                <a:extLst>
                  <a:ext uri="{FF2B5EF4-FFF2-40B4-BE49-F238E27FC236}">
                    <a16:creationId xmlns:a16="http://schemas.microsoft.com/office/drawing/2014/main" id="{4264757B-E158-854A-8B36-B5DF57AA360C}"/>
                  </a:ext>
                </a:extLst>
              </p:cNvPr>
              <p:cNvSpPr/>
              <p:nvPr/>
            </p:nvSpPr>
            <p:spPr>
              <a:xfrm>
                <a:off x="148853" y="3080378"/>
                <a:ext cx="3000391" cy="713874"/>
              </a:xfrm>
              <a:prstGeom prst="wedgeRectCallout">
                <a:avLst>
                  <a:gd name="adj1" fmla="val -32320"/>
                  <a:gd name="adj2" fmla="val -213595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zero on H then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is divisible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ular Callout 16">
                <a:extLst>
                  <a:ext uri="{FF2B5EF4-FFF2-40B4-BE49-F238E27FC236}">
                    <a16:creationId xmlns:a16="http://schemas.microsoft.com/office/drawing/2014/main" id="{4264757B-E158-854A-8B36-B5DF57AA3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3" y="3080378"/>
                <a:ext cx="3000391" cy="713874"/>
              </a:xfrm>
              <a:prstGeom prst="wedgeRectCallout">
                <a:avLst>
                  <a:gd name="adj1" fmla="val -32320"/>
                  <a:gd name="adj2" fmla="val -213595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341DC7-D579-174A-9E13-90EFFF40D12A}"/>
                  </a:ext>
                </a:extLst>
              </p:cNvPr>
              <p:cNvSpPr txBox="1"/>
              <p:nvPr/>
            </p:nvSpPr>
            <p:spPr>
              <a:xfrm>
                <a:off x="4676110" y="3682984"/>
                <a:ext cx="383181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latin typeface="+mn-lt"/>
                  </a:rPr>
                  <a:t>(implies that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+mn-lt"/>
                  </a:rPr>
                  <a:t>   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341DC7-D579-174A-9E13-90EFFF40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10" y="3682984"/>
                <a:ext cx="3831818" cy="374270"/>
              </a:xfrm>
              <a:prstGeom prst="rect">
                <a:avLst/>
              </a:prstGeom>
              <a:blipFill>
                <a:blip r:embed="rId14"/>
                <a:stretch>
                  <a:fillRect l="-1320" t="-3226" r="-33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6" grpId="0" animBg="1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586405-A9F3-0742-80FB-38F0402AFB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Product check on H:  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3600" b="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586405-A9F3-0742-80FB-38F0402AF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7843" b="-19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C5E94-4EE5-D94D-9BC2-E8B391DB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897" y="922561"/>
                <a:ext cx="8866414" cy="42209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be the degree-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polynomial: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(1),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  </m:t>
                    </m:r>
                  </m:oMath>
                </a14:m>
                <a:r>
                  <a:rPr lang="en-US" i="0" dirty="0">
                    <a:latin typeface="+mj-lt"/>
                  </a:rPr>
                  <a:t>for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176"/>
                  </a:spcBef>
                  <a:buNone/>
                </a:pPr>
                <a:r>
                  <a:rPr lang="en-US" dirty="0"/>
                  <a:t>and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r>
                  <a:rPr lang="en-US" dirty="0"/>
                  <a:t>for all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     </a:t>
                </a:r>
                <a:r>
                  <a:rPr lang="en-US" sz="1800" dirty="0"/>
                  <a:t>(including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 )</a:t>
                </a:r>
                <a:endParaRPr lang="en-US" dirty="0"/>
              </a:p>
              <a:p>
                <a:pPr marL="0" indent="0">
                  <a:spcBef>
                    <a:spcPts val="2376"/>
                  </a:spcBef>
                  <a:buNone/>
                  <a:tabLst>
                    <a:tab pos="1189038" algn="l"/>
                    <a:tab pos="1655763" algn="l"/>
                  </a:tabLst>
                </a:pPr>
                <a:r>
                  <a:rPr lang="en-US" b="1" u="sng" dirty="0"/>
                  <a:t>Lemma</a:t>
                </a:r>
                <a:r>
                  <a:rPr lang="en-US" dirty="0"/>
                  <a:t>:	if	(1)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 and</a:t>
                </a:r>
              </a:p>
              <a:p>
                <a:pPr marL="0" indent="0">
                  <a:buNone/>
                  <a:tabLst>
                    <a:tab pos="1189038" algn="l"/>
                    <a:tab pos="1655763" algn="l"/>
                  </a:tabLst>
                </a:pPr>
                <a:r>
                  <a:rPr lang="en-US" dirty="0"/>
                  <a:t>		(2)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 for all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189038" algn="l"/>
                    <a:tab pos="1655763" algn="l"/>
                  </a:tabLst>
                </a:pPr>
                <a:r>
                  <a:rPr lang="en-US" dirty="0"/>
                  <a:t>	then 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C5E94-4EE5-D94D-9BC2-E8B391DB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7" y="922561"/>
                <a:ext cx="8866414" cy="4220938"/>
              </a:xfrm>
              <a:blipFill>
                <a:blip r:embed="rId3"/>
                <a:stretch>
                  <a:fillRect l="-1000" t="-599" b="-15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BF54F8-FB87-5949-BC6F-9588083E4635}"/>
                  </a:ext>
                </a:extLst>
              </p:cNvPr>
              <p:cNvSpPr txBox="1"/>
              <p:nvPr/>
            </p:nvSpPr>
            <p:spPr>
              <a:xfrm>
                <a:off x="2832053" y="2373575"/>
                <a:ext cx="22113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BF54F8-FB87-5949-BC6F-9588083E4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053" y="2373575"/>
                <a:ext cx="2211311" cy="461665"/>
              </a:xfrm>
              <a:prstGeom prst="rect">
                <a:avLst/>
              </a:prstGeom>
              <a:blipFill>
                <a:blip r:embed="rId4"/>
                <a:stretch>
                  <a:fillRect l="-21839" t="-121053" b="-1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C97A7D3-5BB7-544C-A627-2C0748564C3A}"/>
              </a:ext>
            </a:extLst>
          </p:cNvPr>
          <p:cNvSpPr/>
          <p:nvPr/>
        </p:nvSpPr>
        <p:spPr>
          <a:xfrm>
            <a:off x="261257" y="3510643"/>
            <a:ext cx="8556172" cy="15079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28DDE8-6E3F-1B4F-ABB7-55D4B6BFD870}"/>
              </a:ext>
            </a:extLst>
          </p:cNvPr>
          <p:cNvSpPr/>
          <p:nvPr/>
        </p:nvSpPr>
        <p:spPr>
          <a:xfrm>
            <a:off x="6855640" y="989241"/>
            <a:ext cx="28112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60DC9-8E7D-2E45-B06F-D4050FFE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check on H     </a:t>
            </a:r>
            <a:r>
              <a:rPr lang="en-US" sz="3100" dirty="0"/>
              <a:t>(unoptimized)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B16B3-D845-A14E-8064-7085DD628406}"/>
                  </a:ext>
                </a:extLst>
              </p:cNvPr>
              <p:cNvSpPr txBox="1"/>
              <p:nvPr/>
            </p:nvSpPr>
            <p:spPr>
              <a:xfrm>
                <a:off x="339471" y="935884"/>
                <a:ext cx="2640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b="0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800" b="1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B16B3-D845-A14E-8064-7085DD62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935884"/>
                <a:ext cx="2640018" cy="461665"/>
              </a:xfrm>
              <a:prstGeom prst="rect">
                <a:avLst/>
              </a:prstGeom>
              <a:blipFill>
                <a:blip r:embed="rId2"/>
                <a:stretch>
                  <a:fillRect l="-3349" t="-10811" r="-287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C22D4E-95E4-7B49-A42B-EB1692C6E0E5}"/>
                  </a:ext>
                </a:extLst>
              </p:cNvPr>
              <p:cNvSpPr txBox="1"/>
              <p:nvPr/>
            </p:nvSpPr>
            <p:spPr>
              <a:xfrm>
                <a:off x="5396340" y="935884"/>
                <a:ext cx="2037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Verifier V( 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C22D4E-95E4-7B49-A42B-EB1692C6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40" y="935884"/>
                <a:ext cx="2037802" cy="461665"/>
              </a:xfrm>
              <a:prstGeom prst="rect">
                <a:avLst/>
              </a:prstGeom>
              <a:blipFill>
                <a:blip r:embed="rId3"/>
                <a:stretch>
                  <a:fillRect l="-4321" t="-10811" r="-370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72F5B-425C-C64C-AB45-5447DCB2615D}"/>
                  </a:ext>
                </a:extLst>
              </p:cNvPr>
              <p:cNvSpPr txBox="1"/>
              <p:nvPr/>
            </p:nvSpPr>
            <p:spPr>
              <a:xfrm>
                <a:off x="148853" y="1404656"/>
                <a:ext cx="7025706" cy="9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0" dirty="0">
                    <a:latin typeface="+mj-lt"/>
                  </a:rPr>
                  <a:t>c</a:t>
                </a:r>
                <a:r>
                  <a:rPr lang="en-US" sz="2000" b="0" i="0" dirty="0">
                    <a:latin typeface="+mj-lt"/>
                  </a:rPr>
                  <a:t>onstruct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 ,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2000" dirty="0"/>
                  <a:t>and   </a:t>
                </a:r>
                <a:r>
                  <a:rPr lang="en-US" sz="2000" i="1" dirty="0"/>
                  <a:t>q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72F5B-425C-C64C-AB45-5447DCB2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3" y="1404656"/>
                <a:ext cx="7025706" cy="907556"/>
              </a:xfrm>
              <a:prstGeom prst="rect">
                <a:avLst/>
              </a:prstGeom>
              <a:blipFill>
                <a:blip r:embed="rId4"/>
                <a:stretch>
                  <a:fillRect l="-90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51AA29B-9048-4145-AA36-C46A3177F332}"/>
              </a:ext>
            </a:extLst>
          </p:cNvPr>
          <p:cNvGrpSpPr/>
          <p:nvPr/>
        </p:nvGrpSpPr>
        <p:grpSpPr>
          <a:xfrm>
            <a:off x="1398221" y="2429290"/>
            <a:ext cx="3800658" cy="540086"/>
            <a:chOff x="2371542" y="3889368"/>
            <a:chExt cx="3800658" cy="54008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0E7E6C-7048-0047-8EC4-15CE33EC55E5}"/>
                </a:ext>
              </a:extLst>
            </p:cNvPr>
            <p:cNvCxnSpPr>
              <a:cxnSpLocks/>
            </p:cNvCxnSpPr>
            <p:nvPr/>
          </p:nvCxnSpPr>
          <p:spPr>
            <a:xfrm>
              <a:off x="2371542" y="4429454"/>
              <a:ext cx="3800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71B2E20-6F5A-4C43-81A9-BF4AA2D89643}"/>
                    </a:ext>
                  </a:extLst>
                </p:cNvPr>
                <p:cNvSpPr txBox="1"/>
                <p:nvPr/>
              </p:nvSpPr>
              <p:spPr>
                <a:xfrm>
                  <a:off x="3203010" y="3889368"/>
                  <a:ext cx="2016578" cy="4999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i="1" dirty="0"/>
                    <a:t>q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2000" baseline="-25000" dirty="0">
                      <a:latin typeface="+mn-lt"/>
                    </a:rPr>
                    <a:t>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(≤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71B2E20-6F5A-4C43-81A9-BF4AA2D89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010" y="3889368"/>
                  <a:ext cx="2016578" cy="499945"/>
                </a:xfrm>
                <a:prstGeom prst="rect">
                  <a:avLst/>
                </a:prstGeom>
                <a:blipFill>
                  <a:blip r:embed="rId5"/>
                  <a:stretch>
                    <a:fillRect l="-2469" b="-930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108019-6774-314F-AB1E-E015C608B58F}"/>
              </a:ext>
            </a:extLst>
          </p:cNvPr>
          <p:cNvGrpSpPr/>
          <p:nvPr/>
        </p:nvGrpSpPr>
        <p:grpSpPr>
          <a:xfrm>
            <a:off x="1398221" y="3122834"/>
            <a:ext cx="4254667" cy="405624"/>
            <a:chOff x="2090216" y="3545311"/>
            <a:chExt cx="4254667" cy="40562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55A35C-BA47-344C-85E9-49BB18943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0216" y="3887500"/>
              <a:ext cx="380065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813246-B401-A045-AA88-4BADECCF3009}"/>
                    </a:ext>
                  </a:extLst>
                </p:cNvPr>
                <p:cNvSpPr txBox="1"/>
                <p:nvPr/>
              </p:nvSpPr>
              <p:spPr>
                <a:xfrm>
                  <a:off x="2236465" y="3545311"/>
                  <a:ext cx="4108418" cy="4056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0" dirty="0">
                      <a:latin typeface="+mn-lt"/>
                    </a:rPr>
                    <a:t>eval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0" dirty="0">
                      <a:latin typeface="+mn-lt"/>
                    </a:rPr>
                    <a:t>  at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813246-B401-A045-AA88-4BADECCF3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465" y="3545311"/>
                  <a:ext cx="4108418" cy="405624"/>
                </a:xfrm>
                <a:prstGeom prst="rect">
                  <a:avLst/>
                </a:prstGeom>
                <a:blipFill>
                  <a:blip r:embed="rId6"/>
                  <a:stretch>
                    <a:fillRect l="-1543" t="-6061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4A0521-69F5-8F4B-B15C-2CF75DE3185B}"/>
                  </a:ext>
                </a:extLst>
              </p:cNvPr>
              <p:cNvSpPr txBox="1"/>
              <p:nvPr/>
            </p:nvSpPr>
            <p:spPr>
              <a:xfrm>
                <a:off x="4859904" y="3546849"/>
                <a:ext cx="427918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+mn-lt"/>
                  </a:rPr>
                  <a:t>learn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+mn-lt"/>
                  </a:rPr>
                  <a:t>),   </a:t>
                </a:r>
                <a:r>
                  <a:rPr lang="en-US" sz="1800" i="1" dirty="0">
                    <a:latin typeface="+mn-lt"/>
                  </a:rPr>
                  <a:t>t(r)</a:t>
                </a:r>
                <a:r>
                  <a:rPr lang="en-US" sz="1800" dirty="0">
                    <a:latin typeface="+mn-lt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+mn-lt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+mn-lt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4A0521-69F5-8F4B-B15C-2CF75DE31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04" y="3546849"/>
                <a:ext cx="4279185" cy="374270"/>
              </a:xfrm>
              <a:prstGeom prst="rect">
                <a:avLst/>
              </a:prstGeom>
              <a:blipFill>
                <a:blip r:embed="rId7"/>
                <a:stretch>
                  <a:fillRect l="-118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0542E-9F8E-8B4B-914A-849AED00603D}"/>
              </a:ext>
            </a:extLst>
          </p:cNvPr>
          <p:cNvGrpSpPr/>
          <p:nvPr/>
        </p:nvGrpSpPr>
        <p:grpSpPr>
          <a:xfrm>
            <a:off x="1398221" y="3775592"/>
            <a:ext cx="3800658" cy="400110"/>
            <a:chOff x="2090216" y="3541598"/>
            <a:chExt cx="3800658" cy="40011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66DB55-9430-7D4D-BD1B-04C10D02F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0216" y="3887500"/>
              <a:ext cx="380065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82925ED-CE54-294A-A7AF-2C99C0760347}"/>
                    </a:ext>
                  </a:extLst>
                </p:cNvPr>
                <p:cNvSpPr txBox="1"/>
                <p:nvPr/>
              </p:nvSpPr>
              <p:spPr>
                <a:xfrm>
                  <a:off x="2235474" y="3541598"/>
                  <a:ext cx="361522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eval</a:t>
                  </a:r>
                  <a:r>
                    <a:rPr lang="en-US" sz="2000" b="0" dirty="0">
                      <a:latin typeface="+mn-lt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r>
                    <a:rPr lang="en-US" sz="2000" b="0" dirty="0">
                      <a:latin typeface="+mn-lt"/>
                    </a:rPr>
                    <a:t> at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, and 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at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82925ED-CE54-294A-A7AF-2C99C0760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474" y="3541598"/>
                  <a:ext cx="3615220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748" t="-9375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CF38A4-EF80-8D47-AF97-33BB1EB001D5}"/>
                  </a:ext>
                </a:extLst>
              </p:cNvPr>
              <p:cNvSpPr txBox="1"/>
              <p:nvPr/>
            </p:nvSpPr>
            <p:spPr>
              <a:xfrm>
                <a:off x="4335994" y="4227858"/>
                <a:ext cx="4409156" cy="84420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000"/>
                  </a:spcBef>
                </a:pPr>
                <a:r>
                  <a:rPr lang="en-US" sz="2000" dirty="0">
                    <a:latin typeface="+mn-lt"/>
                  </a:rPr>
                  <a:t>accept if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+mn-lt"/>
                  </a:rPr>
                  <a:t>) ≟ 1    and</a:t>
                </a:r>
                <a:br>
                  <a:rPr lang="en-US" sz="2000" dirty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)⋅(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CF38A4-EF80-8D47-AF97-33BB1EB0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94" y="4227858"/>
                <a:ext cx="4409156" cy="844205"/>
              </a:xfrm>
              <a:prstGeom prst="rect">
                <a:avLst/>
              </a:prstGeom>
              <a:blipFill>
                <a:blip r:embed="rId9"/>
                <a:stretch>
                  <a:fillRect b="-441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DA5C0A-59F8-C444-9F74-48992A86553B}"/>
                  </a:ext>
                </a:extLst>
              </p:cNvPr>
              <p:cNvSpPr txBox="1"/>
              <p:nvPr/>
            </p:nvSpPr>
            <p:spPr>
              <a:xfrm>
                <a:off x="5460269" y="2887042"/>
                <a:ext cx="1195392" cy="490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DA5C0A-59F8-C444-9F74-48992A86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269" y="2887042"/>
                <a:ext cx="1195392" cy="490199"/>
              </a:xfrm>
              <a:prstGeom prst="rect">
                <a:avLst/>
              </a:prstGeom>
              <a:blipFill>
                <a:blip r:embed="rId10"/>
                <a:stretch>
                  <a:fillRect b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CE15B0-0DDA-0247-8722-A63BB3E19CBF}"/>
                  </a:ext>
                </a:extLst>
              </p:cNvPr>
              <p:cNvSpPr txBox="1"/>
              <p:nvPr/>
            </p:nvSpPr>
            <p:spPr>
              <a:xfrm>
                <a:off x="2535804" y="4665246"/>
                <a:ext cx="15016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2000" dirty="0">
                    <a:latin typeface="+mn-lt"/>
                  </a:rPr>
                  <a:t> 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CE15B0-0DDA-0247-8722-A63BB3E19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04" y="4665246"/>
                <a:ext cx="1501630" cy="400110"/>
              </a:xfrm>
              <a:prstGeom prst="rect">
                <a:avLst/>
              </a:prstGeom>
              <a:blipFill>
                <a:blip r:embed="rId11"/>
                <a:stretch>
                  <a:fillRect t="-9375" r="-3361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42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6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5851-A15A-0641-BA1C-1DAA2EC1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(non-interactive)</a:t>
            </a:r>
            <a:r>
              <a:rPr lang="en-US" sz="3600" dirty="0"/>
              <a:t> Preprocessing argument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2882E9-C251-9149-A76A-568086A93F45}"/>
                  </a:ext>
                </a:extLst>
              </p:cNvPr>
              <p:cNvSpPr txBox="1"/>
              <p:nvPr/>
            </p:nvSpPr>
            <p:spPr>
              <a:xfrm>
                <a:off x="456289" y="2209485"/>
                <a:ext cx="7940635" cy="49475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Preprocessing (setup)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 S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⇾  public parameters 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2882E9-C251-9149-A76A-568086A9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89" y="2209485"/>
                <a:ext cx="7940635" cy="494751"/>
              </a:xfrm>
              <a:prstGeom prst="rect">
                <a:avLst/>
              </a:prstGeom>
              <a:blipFill>
                <a:blip r:embed="rId3"/>
                <a:stretch>
                  <a:fillRect l="-1116" t="-9756" b="-19512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3992BD9D-1961-C34C-BBBE-0A0CC32E2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808263"/>
                <a:ext cx="8229600" cy="1231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68577" tIns="34289" rIns="68577" bIns="34289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kern="0" dirty="0"/>
                  <a:t>Public arithmetic circuit:     </a:t>
                </a:r>
                <a14:m>
                  <m:oMath xmlns:m="http://schemas.openxmlformats.org/officeDocument/2006/math">
                    <m:r>
                      <a:rPr lang="en-US" sz="2800" i="1" kern="0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kern="0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b="1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i="1" kern="0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1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i="1" kern="0" dirty="0">
                        <a:latin typeface="Cambria Math" panose="02040503050406030204" pitchFamily="18" charset="0"/>
                      </a:rPr>
                      <m:t> ) ⇾  </m:t>
                    </m:r>
                    <m:r>
                      <a:rPr lang="en-US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endParaRPr lang="en-US" sz="2400" kern="0" baseline="-25000" dirty="0"/>
              </a:p>
            </p:txBody>
          </p:sp>
        </mc:Choice>
        <mc:Fallback xmlns="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3992BD9D-1961-C34C-BBBE-0A0CC32E2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808263"/>
                <a:ext cx="8229600" cy="1231408"/>
              </a:xfrm>
              <a:prstGeom prst="rect">
                <a:avLst/>
              </a:prstGeom>
              <a:blipFill>
                <a:blip r:embed="rId4"/>
                <a:stretch>
                  <a:fillRect l="-154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9CA5F62-1886-1047-9812-EE36E9BE6B74}"/>
              </a:ext>
            </a:extLst>
          </p:cNvPr>
          <p:cNvGrpSpPr/>
          <p:nvPr/>
        </p:nvGrpSpPr>
        <p:grpSpPr>
          <a:xfrm>
            <a:off x="1028700" y="1282543"/>
            <a:ext cx="7055491" cy="638460"/>
            <a:chOff x="73048" y="1673817"/>
            <a:chExt cx="7055492" cy="638459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4B3044-81B5-9F4B-9104-949CA45C5106}"/>
                </a:ext>
              </a:extLst>
            </p:cNvPr>
            <p:cNvSpPr/>
            <p:nvPr/>
          </p:nvSpPr>
          <p:spPr>
            <a:xfrm>
              <a:off x="2715084" y="1673817"/>
              <a:ext cx="774915" cy="385821"/>
            </a:xfrm>
            <a:custGeom>
              <a:avLst/>
              <a:gdLst>
                <a:gd name="connsiteX0" fmla="*/ 0 w 774915"/>
                <a:gd name="connsiteY0" fmla="*/ 371959 h 385821"/>
                <a:gd name="connsiteX1" fmla="*/ 619932 w 774915"/>
                <a:gd name="connsiteY1" fmla="*/ 340963 h 385821"/>
                <a:gd name="connsiteX2" fmla="*/ 774915 w 774915"/>
                <a:gd name="connsiteY2" fmla="*/ 0 h 3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915" h="385821">
                  <a:moveTo>
                    <a:pt x="0" y="371959"/>
                  </a:moveTo>
                  <a:cubicBezTo>
                    <a:pt x="245390" y="387457"/>
                    <a:pt x="490780" y="402956"/>
                    <a:pt x="619932" y="340963"/>
                  </a:cubicBezTo>
                  <a:cubicBezTo>
                    <a:pt x="749084" y="278970"/>
                    <a:pt x="761999" y="139485"/>
                    <a:pt x="774915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74915"/>
                        <a:gd name="connsiteY0" fmla="*/ 371959 h 385821"/>
                        <a:gd name="connsiteX1" fmla="*/ 619932 w 774915"/>
                        <a:gd name="connsiteY1" fmla="*/ 340963 h 385821"/>
                        <a:gd name="connsiteX2" fmla="*/ 774915 w 774915"/>
                        <a:gd name="connsiteY2" fmla="*/ 0 h 3858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74915" h="385821" extrusionOk="0">
                          <a:moveTo>
                            <a:pt x="0" y="371959"/>
                          </a:moveTo>
                          <a:cubicBezTo>
                            <a:pt x="224271" y="374430"/>
                            <a:pt x="474223" y="409170"/>
                            <a:pt x="619932" y="340963"/>
                          </a:cubicBezTo>
                          <a:cubicBezTo>
                            <a:pt x="759058" y="281070"/>
                            <a:pt x="756309" y="139666"/>
                            <a:pt x="774915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B69DB5-0EA4-4D4A-BE86-99409BA64753}"/>
                    </a:ext>
                  </a:extLst>
                </p:cNvPr>
                <p:cNvSpPr txBox="1"/>
                <p:nvPr/>
              </p:nvSpPr>
              <p:spPr>
                <a:xfrm>
                  <a:off x="73048" y="1879357"/>
                  <a:ext cx="2704779" cy="423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public statement in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/>
                        <m:sup>
                          <m:r>
                            <a:rPr lang="en-US" sz="2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a14:m>
                  <a:endParaRPr lang="en-US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B69DB5-0EA4-4D4A-BE86-99409BA64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8" y="1879357"/>
                  <a:ext cx="2704779" cy="423833"/>
                </a:xfrm>
                <a:prstGeom prst="rect">
                  <a:avLst/>
                </a:prstGeom>
                <a:blipFill>
                  <a:blip r:embed="rId5"/>
                  <a:stretch>
                    <a:fillRect l="-2817" t="-8824" b="-26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7F0FEB9-1933-6946-AC68-063FDAD7068D}"/>
                </a:ext>
              </a:extLst>
            </p:cNvPr>
            <p:cNvSpPr/>
            <p:nvPr/>
          </p:nvSpPr>
          <p:spPr>
            <a:xfrm flipH="1">
              <a:off x="3963189" y="1686447"/>
              <a:ext cx="681521" cy="385821"/>
            </a:xfrm>
            <a:custGeom>
              <a:avLst/>
              <a:gdLst>
                <a:gd name="connsiteX0" fmla="*/ 0 w 774915"/>
                <a:gd name="connsiteY0" fmla="*/ 371959 h 385821"/>
                <a:gd name="connsiteX1" fmla="*/ 619932 w 774915"/>
                <a:gd name="connsiteY1" fmla="*/ 340963 h 385821"/>
                <a:gd name="connsiteX2" fmla="*/ 774915 w 774915"/>
                <a:gd name="connsiteY2" fmla="*/ 0 h 3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915" h="385821">
                  <a:moveTo>
                    <a:pt x="0" y="371959"/>
                  </a:moveTo>
                  <a:cubicBezTo>
                    <a:pt x="245390" y="387457"/>
                    <a:pt x="490780" y="402956"/>
                    <a:pt x="619932" y="340963"/>
                  </a:cubicBezTo>
                  <a:cubicBezTo>
                    <a:pt x="749084" y="278970"/>
                    <a:pt x="761999" y="139485"/>
                    <a:pt x="774915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74915"/>
                        <a:gd name="connsiteY0" fmla="*/ 371959 h 385821"/>
                        <a:gd name="connsiteX1" fmla="*/ 619932 w 774915"/>
                        <a:gd name="connsiteY1" fmla="*/ 340963 h 385821"/>
                        <a:gd name="connsiteX2" fmla="*/ 774915 w 774915"/>
                        <a:gd name="connsiteY2" fmla="*/ 0 h 3858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74915" h="385821" extrusionOk="0">
                          <a:moveTo>
                            <a:pt x="0" y="371959"/>
                          </a:moveTo>
                          <a:cubicBezTo>
                            <a:pt x="224271" y="374430"/>
                            <a:pt x="474223" y="409170"/>
                            <a:pt x="619932" y="340963"/>
                          </a:cubicBezTo>
                          <a:cubicBezTo>
                            <a:pt x="759058" y="281070"/>
                            <a:pt x="756309" y="139666"/>
                            <a:pt x="774915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E3DBF70-95C0-4046-B9BD-DD29BC9D6F31}"/>
                    </a:ext>
                  </a:extLst>
                </p:cNvPr>
                <p:cNvSpPr txBox="1"/>
                <p:nvPr/>
              </p:nvSpPr>
              <p:spPr>
                <a:xfrm>
                  <a:off x="4693386" y="1888443"/>
                  <a:ext cx="2435154" cy="423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secret witness in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/>
                        <m:sup>
                          <m:r>
                            <a:rPr lang="en-US" sz="2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a14:m>
                  <a:endParaRPr lang="en-US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E3DBF70-95C0-4046-B9BD-DD29BC9D6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386" y="1888443"/>
                  <a:ext cx="2435154" cy="423833"/>
                </a:xfrm>
                <a:prstGeom prst="rect">
                  <a:avLst/>
                </a:prstGeom>
                <a:blipFill>
                  <a:blip r:embed="rId6"/>
                  <a:stretch>
                    <a:fillRect l="-2591" t="-8824" b="-26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D631EF-75F7-5E40-9341-DB927721AE06}"/>
              </a:ext>
            </a:extLst>
          </p:cNvPr>
          <p:cNvSpPr txBox="1">
            <a:spLocks/>
          </p:cNvSpPr>
          <p:nvPr/>
        </p:nvSpPr>
        <p:spPr bwMode="auto">
          <a:xfrm>
            <a:off x="139396" y="3103830"/>
            <a:ext cx="8890304" cy="1914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923F52-88F0-5045-A04B-2E86A0B744AE}"/>
              </a:ext>
            </a:extLst>
          </p:cNvPr>
          <p:cNvSpPr/>
          <p:nvPr/>
        </p:nvSpPr>
        <p:spPr>
          <a:xfrm>
            <a:off x="742950" y="4000501"/>
            <a:ext cx="914400" cy="857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C0EEEC-DB8A-1046-9421-772E9BB191B0}"/>
              </a:ext>
            </a:extLst>
          </p:cNvPr>
          <p:cNvSpPr/>
          <p:nvPr/>
        </p:nvSpPr>
        <p:spPr>
          <a:xfrm>
            <a:off x="6400800" y="4000501"/>
            <a:ext cx="914400" cy="857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Verifier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B16995-BA9B-AC48-9516-D3A2784B5359}"/>
              </a:ext>
            </a:extLst>
          </p:cNvPr>
          <p:cNvGrpSpPr/>
          <p:nvPr/>
        </p:nvGrpSpPr>
        <p:grpSpPr>
          <a:xfrm>
            <a:off x="628651" y="3230002"/>
            <a:ext cx="1340367" cy="770498"/>
            <a:chOff x="838200" y="3239867"/>
            <a:chExt cx="1787156" cy="1027331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32A6DEF-80BA-2640-AF2C-BE34AAD753FF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822643"/>
              <a:ext cx="0" cy="4445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80DD2AC-169F-B746-B65F-D83364C8A9FA}"/>
                    </a:ext>
                  </a:extLst>
                </p:cNvPr>
                <p:cNvSpPr txBox="1"/>
                <p:nvPr/>
              </p:nvSpPr>
              <p:spPr>
                <a:xfrm>
                  <a:off x="838200" y="3239867"/>
                  <a:ext cx="1787156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a14:m>
                  <a:r>
                    <a:rPr lang="en-US" b="1" dirty="0"/>
                    <a:t>,</a:t>
                  </a:r>
                  <a:r>
                    <a:rPr lang="en-US" b="1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2700" dirty="0">
                      <a:latin typeface="+mj-lt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sz="27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80DD2AC-169F-B746-B65F-D83364C8A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239867"/>
                  <a:ext cx="1787156" cy="677108"/>
                </a:xfrm>
                <a:prstGeom prst="rect">
                  <a:avLst/>
                </a:prstGeom>
                <a:blipFill>
                  <a:blip r:embed="rId7"/>
                  <a:stretch>
                    <a:fillRect t="-12195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DC3963-C21F-FB41-B874-76E903B0B5E7}"/>
              </a:ext>
            </a:extLst>
          </p:cNvPr>
          <p:cNvGrpSpPr/>
          <p:nvPr/>
        </p:nvGrpSpPr>
        <p:grpSpPr>
          <a:xfrm>
            <a:off x="6457950" y="3200400"/>
            <a:ext cx="837024" cy="804142"/>
            <a:chOff x="8610600" y="3200398"/>
            <a:chExt cx="1116032" cy="107218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779FB43-19BD-5149-8C69-6A78E95A63BD}"/>
                </a:ext>
              </a:extLst>
            </p:cNvPr>
            <p:cNvCxnSpPr/>
            <p:nvPr/>
          </p:nvCxnSpPr>
          <p:spPr>
            <a:xfrm>
              <a:off x="9201750" y="3828032"/>
              <a:ext cx="0" cy="4445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A257A0F-FDF7-5C4B-9F35-1EEFE6586865}"/>
                    </a:ext>
                  </a:extLst>
                </p:cNvPr>
                <p:cNvSpPr txBox="1"/>
                <p:nvPr/>
              </p:nvSpPr>
              <p:spPr>
                <a:xfrm>
                  <a:off x="8610600" y="3200398"/>
                  <a:ext cx="1116032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b="1" dirty="0"/>
                    <a:t>, </a:t>
                  </a:r>
                  <a14:m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A257A0F-FDF7-5C4B-9F35-1EEFE6586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3200398"/>
                  <a:ext cx="1116032" cy="677108"/>
                </a:xfrm>
                <a:prstGeom prst="rect">
                  <a:avLst/>
                </a:prstGeom>
                <a:blipFill>
                  <a:blip r:embed="rId8"/>
                  <a:stretch>
                    <a:fillRect t="-2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B5F3C4-6A01-B942-A8E8-FEA06F31358A}"/>
              </a:ext>
            </a:extLst>
          </p:cNvPr>
          <p:cNvGrpSpPr/>
          <p:nvPr/>
        </p:nvGrpSpPr>
        <p:grpSpPr>
          <a:xfrm>
            <a:off x="7315202" y="4171951"/>
            <a:ext cx="1744449" cy="738664"/>
            <a:chOff x="9753600" y="5562600"/>
            <a:chExt cx="2325932" cy="98488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7EDCDF4-CC75-174E-AC50-4567EE66C6F9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6166701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4E7881-B9A6-5D4F-81B3-414F75CFCB4D}"/>
                </a:ext>
              </a:extLst>
            </p:cNvPr>
            <p:cNvSpPr txBox="1"/>
            <p:nvPr/>
          </p:nvSpPr>
          <p:spPr>
            <a:xfrm>
              <a:off x="10258092" y="5562600"/>
              <a:ext cx="1821440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dirty="0"/>
                <a:t>accept or </a:t>
              </a:r>
              <a:br>
                <a:rPr lang="en-US" sz="2100" dirty="0"/>
              </a:br>
              <a:r>
                <a:rPr lang="en-US" sz="2100" dirty="0"/>
                <a:t>reject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949F95-2D5B-654A-8B59-817605769224}"/>
              </a:ext>
            </a:extLst>
          </p:cNvPr>
          <p:cNvGrpSpPr/>
          <p:nvPr/>
        </p:nvGrpSpPr>
        <p:grpSpPr>
          <a:xfrm>
            <a:off x="1728364" y="3886201"/>
            <a:ext cx="4583817" cy="465125"/>
            <a:chOff x="2304485" y="5181600"/>
            <a:chExt cx="6111756" cy="62016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66246A-DFA3-1B47-801D-6A6108D5AE3F}"/>
                </a:ext>
              </a:extLst>
            </p:cNvPr>
            <p:cNvCxnSpPr/>
            <p:nvPr/>
          </p:nvCxnSpPr>
          <p:spPr>
            <a:xfrm>
              <a:off x="2304485" y="5801767"/>
              <a:ext cx="61117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CF16831-B091-6646-B63E-A6AE19FD8EBF}"/>
                    </a:ext>
                  </a:extLst>
                </p:cNvPr>
                <p:cNvSpPr txBox="1"/>
                <p:nvPr/>
              </p:nvSpPr>
              <p:spPr>
                <a:xfrm>
                  <a:off x="4495800" y="5181600"/>
                  <a:ext cx="1500924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proof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CF16831-B091-6646-B63E-A6AE19FD8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5181600"/>
                  <a:ext cx="1500924" cy="615554"/>
                </a:xfrm>
                <a:prstGeom prst="rect">
                  <a:avLst/>
                </a:prstGeom>
                <a:blipFill>
                  <a:blip r:embed="rId9"/>
                  <a:stretch>
                    <a:fillRect l="-8889" t="-1081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6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E7C12-BC83-684B-B676-5E24FEE5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53" y="1746135"/>
            <a:ext cx="8782493" cy="695368"/>
          </a:xfrm>
        </p:spPr>
        <p:txBody>
          <a:bodyPr/>
          <a:lstStyle/>
          <a:p>
            <a:r>
              <a:rPr lang="en-US" sz="4000" dirty="0"/>
              <a:t>PLONK:  a poly-IOP for a general circuit</a:t>
            </a:r>
          </a:p>
        </p:txBody>
      </p:sp>
    </p:spTree>
    <p:extLst>
      <p:ext uri="{BB962C8B-B14F-4D97-AF65-F5344CB8AC3E}">
        <p14:creationId xmlns:p14="http://schemas.microsoft.com/office/powerpoint/2010/main" val="1200931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3E102-775A-DB46-B690-F66BAB55DB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PLONK:  a poly-IOP for a general circuit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3E102-775A-DB46-B690-F66BAB55D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98" t="-11765" r="-926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81AB-1927-6448-A2DE-0ECFCBAF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074" y="1647044"/>
            <a:ext cx="3211033" cy="6230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computation trace: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9B6875-5580-A442-B6CF-367298779442}"/>
              </a:ext>
            </a:extLst>
          </p:cNvPr>
          <p:cNvGrpSpPr/>
          <p:nvPr/>
        </p:nvGrpSpPr>
        <p:grpSpPr>
          <a:xfrm>
            <a:off x="185433" y="1917121"/>
            <a:ext cx="2596055" cy="2940921"/>
            <a:chOff x="6390290" y="2081047"/>
            <a:chExt cx="2596055" cy="29409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A29A43-B0D9-CD48-BA81-2096DE10234C}"/>
                </a:ext>
              </a:extLst>
            </p:cNvPr>
            <p:cNvGrpSpPr/>
            <p:nvPr/>
          </p:nvGrpSpPr>
          <p:grpSpPr>
            <a:xfrm>
              <a:off x="6597786" y="2162740"/>
              <a:ext cx="2097049" cy="2490522"/>
              <a:chOff x="6597786" y="2162740"/>
              <a:chExt cx="2097049" cy="24905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3BF203F-BBE3-904E-A126-9C6DBD4CE6CC}"/>
                      </a:ext>
                    </a:extLst>
                  </p:cNvPr>
                  <p:cNvSpPr/>
                  <p:nvPr/>
                </p:nvSpPr>
                <p:spPr>
                  <a:xfrm>
                    <a:off x="6621516" y="4319750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65D9AF2-9897-D646-B60A-7BA7BD7E19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1516" y="4319750"/>
                    <a:ext cx="346842" cy="33304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195028B6-EFD1-3A42-AAE7-6016E5681208}"/>
                      </a:ext>
                    </a:extLst>
                  </p:cNvPr>
                  <p:cNvSpPr/>
                  <p:nvPr/>
                </p:nvSpPr>
                <p:spPr>
                  <a:xfrm>
                    <a:off x="7383515" y="4314498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1913B8C2-DD14-2E41-A627-F18EBD9096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3515" y="4314498"/>
                    <a:ext cx="346842" cy="33304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783943A-A77A-2F42-B04C-3D1632C13585}"/>
                      </a:ext>
                    </a:extLst>
                  </p:cNvPr>
                  <p:cNvSpPr/>
                  <p:nvPr/>
                </p:nvSpPr>
                <p:spPr>
                  <a:xfrm>
                    <a:off x="8203321" y="4314283"/>
                    <a:ext cx="486976" cy="3389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8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783943A-A77A-2F42-B04C-3D1632C135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321" y="4314283"/>
                    <a:ext cx="486976" cy="3389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2C2C8CF-079A-D24A-9D9D-218A0F54412A}"/>
                      </a:ext>
                    </a:extLst>
                  </p:cNvPr>
                  <p:cNvSpPr/>
                  <p:nvPr/>
                </p:nvSpPr>
                <p:spPr>
                  <a:xfrm>
                    <a:off x="7031416" y="3691214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A90A575-E088-8B44-B085-E70C32D683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1416" y="3691214"/>
                    <a:ext cx="346842" cy="33304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9BF71097-4203-834B-B04D-B877070439A2}"/>
                      </a:ext>
                    </a:extLst>
                  </p:cNvPr>
                  <p:cNvSpPr/>
                  <p:nvPr/>
                </p:nvSpPr>
                <p:spPr>
                  <a:xfrm>
                    <a:off x="7869618" y="3691214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4572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9BF71097-4203-834B-B04D-B877070439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9618" y="3691214"/>
                    <a:ext cx="346842" cy="33304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7F06A84F-CB5F-FF44-9245-04FB5126FBA5}"/>
                      </a:ext>
                    </a:extLst>
                  </p:cNvPr>
                  <p:cNvSpPr/>
                  <p:nvPr/>
                </p:nvSpPr>
                <p:spPr>
                  <a:xfrm>
                    <a:off x="7488615" y="3050029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m:t>×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B73DF0A-8861-4C45-B169-90323FA982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8615" y="3050029"/>
                    <a:ext cx="346842" cy="33304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2496795-D65D-FC4C-8DD6-7D2F37E7A78A}"/>
                  </a:ext>
                </a:extLst>
              </p:cNvPr>
              <p:cNvCxnSpPr>
                <a:endCxn id="10" idx="3"/>
              </p:cNvCxnSpPr>
              <p:nvPr/>
            </p:nvCxnSpPr>
            <p:spPr>
              <a:xfrm flipV="1">
                <a:off x="6894785" y="3975487"/>
                <a:ext cx="187425" cy="3390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709A6A6-51FA-BE4E-8FA0-11332B61E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9563" y="4024260"/>
                <a:ext cx="222468" cy="314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8AA005C-A92C-0841-BC84-69F1898FAD65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 flipV="1">
                <a:off x="7349369" y="4024261"/>
                <a:ext cx="84940" cy="3390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CAA71EF-8729-E749-877C-EA2FCEEEB4C9}"/>
                  </a:ext>
                </a:extLst>
              </p:cNvPr>
              <p:cNvCxnSpPr/>
              <p:nvPr/>
            </p:nvCxnSpPr>
            <p:spPr>
              <a:xfrm flipV="1">
                <a:off x="7308193" y="3393695"/>
                <a:ext cx="187425" cy="3390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6BCC1F-44BB-4742-8BF3-1AA927F58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23624" y="4024260"/>
                <a:ext cx="235175" cy="2902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3AB4B53-8631-A94F-A526-1A78EF63E6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5457" y="3376588"/>
                <a:ext cx="236491" cy="3117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F5ABE2D-25C9-D641-8785-78C0E414AC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37080" y="2567872"/>
                <a:ext cx="1" cy="427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0A228AF-AB21-484E-83C9-189C25CE1674}"/>
                      </a:ext>
                    </a:extLst>
                  </p:cNvPr>
                  <p:cNvSpPr txBox="1"/>
                  <p:nvPr/>
                </p:nvSpPr>
                <p:spPr>
                  <a:xfrm>
                    <a:off x="6597786" y="2162740"/>
                    <a:ext cx="20970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8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0A228AF-AB21-484E-83C9-189C25CE16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7786" y="2162740"/>
                    <a:ext cx="209704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716C6-D5D3-1840-AB89-0DC0656830CD}"/>
                </a:ext>
              </a:extLst>
            </p:cNvPr>
            <p:cNvSpPr/>
            <p:nvPr/>
          </p:nvSpPr>
          <p:spPr>
            <a:xfrm>
              <a:off x="6390290" y="2081047"/>
              <a:ext cx="2596055" cy="294092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8C8763C-066B-C248-92E2-426AAD3DED57}"/>
              </a:ext>
            </a:extLst>
          </p:cNvPr>
          <p:cNvSpPr txBox="1"/>
          <p:nvPr/>
        </p:nvSpPr>
        <p:spPr>
          <a:xfrm>
            <a:off x="1421277" y="25561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77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3C11B0D-6689-2249-A174-25F732FBA25E}"/>
              </a:ext>
            </a:extLst>
          </p:cNvPr>
          <p:cNvSpPr/>
          <p:nvPr/>
        </p:nvSpPr>
        <p:spPr>
          <a:xfrm>
            <a:off x="3213813" y="3022247"/>
            <a:ext cx="1523523" cy="3770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31D42-580A-C641-B062-C194B3F6CE12}"/>
              </a:ext>
            </a:extLst>
          </p:cNvPr>
          <p:cNvSpPr txBox="1"/>
          <p:nvPr/>
        </p:nvSpPr>
        <p:spPr>
          <a:xfrm>
            <a:off x="5226061" y="2212674"/>
            <a:ext cx="2803973" cy="164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1143000" algn="l"/>
                <a:tab pos="1301750" algn="l"/>
                <a:tab pos="1770063" algn="l"/>
              </a:tabLst>
            </a:pPr>
            <a:r>
              <a:rPr lang="en-US" sz="2000" dirty="0">
                <a:latin typeface="+mn-lt"/>
              </a:rPr>
              <a:t>inputs</a:t>
            </a:r>
            <a:r>
              <a:rPr lang="en-US" dirty="0">
                <a:latin typeface="+mn-lt"/>
              </a:rPr>
              <a:t>:	5,   6,   1</a:t>
            </a:r>
          </a:p>
          <a:p>
            <a:pPr>
              <a:spcBef>
                <a:spcPts val="600"/>
              </a:spcBef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0</a:t>
            </a:r>
            <a:r>
              <a:rPr lang="en-US" dirty="0">
                <a:latin typeface="+mn-lt"/>
              </a:rPr>
              <a:t>:	5 ,	6 ,	11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1</a:t>
            </a:r>
            <a:r>
              <a:rPr lang="en-US" dirty="0">
                <a:latin typeface="+mn-lt"/>
              </a:rPr>
              <a:t>:	6 ,	1 ,	7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2</a:t>
            </a:r>
            <a:r>
              <a:rPr lang="en-US" dirty="0">
                <a:latin typeface="+mn-lt"/>
              </a:rPr>
              <a:t>:	11,	7,	77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25F0BF-9BE2-BA4B-80E4-D2ED74071B86}"/>
              </a:ext>
            </a:extLst>
          </p:cNvPr>
          <p:cNvGrpSpPr/>
          <p:nvPr/>
        </p:nvGrpSpPr>
        <p:grpSpPr>
          <a:xfrm>
            <a:off x="425392" y="4442624"/>
            <a:ext cx="4415054" cy="408532"/>
            <a:chOff x="425392" y="4442624"/>
            <a:chExt cx="4415054" cy="4085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58AC00-1224-2740-9099-969BBE48DBD5}"/>
                </a:ext>
              </a:extLst>
            </p:cNvPr>
            <p:cNvSpPr txBox="1"/>
            <p:nvPr/>
          </p:nvSpPr>
          <p:spPr>
            <a:xfrm>
              <a:off x="425392" y="444262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332FA8-F990-494C-BD0D-4D28A9DA81F2}"/>
                </a:ext>
              </a:extLst>
            </p:cNvPr>
            <p:cNvSpPr txBox="1"/>
            <p:nvPr/>
          </p:nvSpPr>
          <p:spPr>
            <a:xfrm>
              <a:off x="1153726" y="444962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F93E5C-6C16-8D45-84F0-699BAE56C342}"/>
                </a:ext>
              </a:extLst>
            </p:cNvPr>
            <p:cNvSpPr txBox="1"/>
            <p:nvPr/>
          </p:nvSpPr>
          <p:spPr>
            <a:xfrm>
              <a:off x="2087508" y="445104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264C49-14BC-7B48-B339-1C30896052E3}"/>
                </a:ext>
              </a:extLst>
            </p:cNvPr>
            <p:cNvSpPr txBox="1"/>
            <p:nvPr/>
          </p:nvSpPr>
          <p:spPr>
            <a:xfrm>
              <a:off x="3167103" y="4442624"/>
              <a:ext cx="1673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example input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0D4AF26-5521-BE4A-B7A8-DF2108EC0A4A}"/>
                </a:ext>
              </a:extLst>
            </p:cNvPr>
            <p:cNvCxnSpPr>
              <a:stCxn id="19" idx="1"/>
              <a:endCxn id="50" idx="3"/>
            </p:cNvCxnSpPr>
            <p:nvPr/>
          </p:nvCxnSpPr>
          <p:spPr>
            <a:xfrm flipH="1">
              <a:off x="2402018" y="4642679"/>
              <a:ext cx="765085" cy="84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9A5581-06E1-8E45-847F-91BBD7EFF820}"/>
              </a:ext>
            </a:extLst>
          </p:cNvPr>
          <p:cNvGrpSpPr/>
          <p:nvPr/>
        </p:nvGrpSpPr>
        <p:grpSpPr>
          <a:xfrm>
            <a:off x="509865" y="3173334"/>
            <a:ext cx="916683" cy="996547"/>
            <a:chOff x="509865" y="3173334"/>
            <a:chExt cx="916683" cy="9965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D94152-1E27-8C4D-8B0E-F24E3ED010D1}"/>
                </a:ext>
              </a:extLst>
            </p:cNvPr>
            <p:cNvSpPr txBox="1"/>
            <p:nvPr/>
          </p:nvSpPr>
          <p:spPr>
            <a:xfrm>
              <a:off x="861412" y="31733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11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A35486-7A9D-7948-AC3E-608994AEEA77}"/>
                </a:ext>
              </a:extLst>
            </p:cNvPr>
            <p:cNvSpPr txBox="1"/>
            <p:nvPr/>
          </p:nvSpPr>
          <p:spPr>
            <a:xfrm>
              <a:off x="509865" y="37882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0B9444-F942-184B-9354-B3033348ED34}"/>
                </a:ext>
              </a:extLst>
            </p:cNvPr>
            <p:cNvSpPr txBox="1"/>
            <p:nvPr/>
          </p:nvSpPr>
          <p:spPr>
            <a:xfrm>
              <a:off x="1137686" y="383132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6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E3C767-9E44-2A4E-811A-215DB89B5D00}"/>
              </a:ext>
            </a:extLst>
          </p:cNvPr>
          <p:cNvGrpSpPr/>
          <p:nvPr/>
        </p:nvGrpSpPr>
        <p:grpSpPr>
          <a:xfrm>
            <a:off x="1531310" y="3148366"/>
            <a:ext cx="745700" cy="1084576"/>
            <a:chOff x="1531310" y="3148366"/>
            <a:chExt cx="745700" cy="10845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FFF551-B32D-0A4A-8F90-4516E8A82D1E}"/>
                </a:ext>
              </a:extLst>
            </p:cNvPr>
            <p:cNvSpPr txBox="1"/>
            <p:nvPr/>
          </p:nvSpPr>
          <p:spPr>
            <a:xfrm>
              <a:off x="1713982" y="3148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575FD1-9A09-5A46-BFF6-410B8D575478}"/>
                </a:ext>
              </a:extLst>
            </p:cNvPr>
            <p:cNvSpPr txBox="1"/>
            <p:nvPr/>
          </p:nvSpPr>
          <p:spPr>
            <a:xfrm>
              <a:off x="1531310" y="3894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6079B9-1971-FF4C-998A-90FD691F49BF}"/>
                </a:ext>
              </a:extLst>
            </p:cNvPr>
            <p:cNvSpPr txBox="1"/>
            <p:nvPr/>
          </p:nvSpPr>
          <p:spPr>
            <a:xfrm>
              <a:off x="1988148" y="37821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1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F36F46-25B9-A54E-AA86-ED7B2FCFEB32}"/>
              </a:ext>
            </a:extLst>
          </p:cNvPr>
          <p:cNvCxnSpPr/>
          <p:nvPr/>
        </p:nvCxnSpPr>
        <p:spPr>
          <a:xfrm>
            <a:off x="5304102" y="2669852"/>
            <a:ext cx="2365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A93E145-7B83-B04F-A43B-2178569B1E67}"/>
              </a:ext>
            </a:extLst>
          </p:cNvPr>
          <p:cNvSpPr txBox="1"/>
          <p:nvPr/>
        </p:nvSpPr>
        <p:spPr>
          <a:xfrm>
            <a:off x="6082315" y="4330479"/>
            <a:ext cx="70243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left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inputs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2FD2BF-16D7-6142-9059-B59AD443C7B7}"/>
              </a:ext>
            </a:extLst>
          </p:cNvPr>
          <p:cNvSpPr txBox="1"/>
          <p:nvPr/>
        </p:nvSpPr>
        <p:spPr>
          <a:xfrm>
            <a:off x="6864447" y="4330479"/>
            <a:ext cx="70243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right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inputs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61C9DE-8F25-0F40-BE55-F47B38E44CC0}"/>
              </a:ext>
            </a:extLst>
          </p:cNvPr>
          <p:cNvSpPr txBox="1"/>
          <p:nvPr/>
        </p:nvSpPr>
        <p:spPr>
          <a:xfrm>
            <a:off x="7669294" y="4314341"/>
            <a:ext cx="83388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outputs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E1D5F1-6847-3149-8B5D-9952928B396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628048" y="3859279"/>
            <a:ext cx="0" cy="460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2F34C-4314-EF47-85E8-2FEEBB5B82AC}"/>
              </a:ext>
            </a:extLst>
          </p:cNvPr>
          <p:cNvCxnSpPr>
            <a:cxnSpLocks/>
          </p:cNvCxnSpPr>
          <p:nvPr/>
        </p:nvCxnSpPr>
        <p:spPr>
          <a:xfrm flipV="1">
            <a:off x="7131322" y="3859279"/>
            <a:ext cx="0" cy="460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64839BE-BDBC-8448-8DE1-9E73D7BF39D0}"/>
              </a:ext>
            </a:extLst>
          </p:cNvPr>
          <p:cNvCxnSpPr>
            <a:cxnSpLocks/>
          </p:cNvCxnSpPr>
          <p:nvPr/>
        </p:nvCxnSpPr>
        <p:spPr>
          <a:xfrm flipV="1">
            <a:off x="7772820" y="3862925"/>
            <a:ext cx="0" cy="460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7D042AD-7023-0B42-98DE-6DF7BECF94C7}"/>
              </a:ext>
            </a:extLst>
          </p:cNvPr>
          <p:cNvSpPr/>
          <p:nvPr/>
        </p:nvSpPr>
        <p:spPr>
          <a:xfrm>
            <a:off x="7485321" y="3399274"/>
            <a:ext cx="446567" cy="382876"/>
          </a:xfrm>
          <a:prstGeom prst="rect">
            <a:avLst/>
          </a:prstGeom>
          <a:solidFill>
            <a:schemeClr val="accent6">
              <a:lumMod val="60000"/>
              <a:lumOff val="40000"/>
              <a:alpha val="32023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28F91DD-B190-FF41-A411-7C70BBF24AF9}"/>
              </a:ext>
            </a:extLst>
          </p:cNvPr>
          <p:cNvSpPr txBox="1">
            <a:spLocks/>
          </p:cNvSpPr>
          <p:nvPr/>
        </p:nvSpPr>
        <p:spPr bwMode="auto">
          <a:xfrm>
            <a:off x="457200" y="1053190"/>
            <a:ext cx="8229600" cy="6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Step 1</a:t>
            </a:r>
            <a:r>
              <a:rPr lang="en-US" dirty="0"/>
              <a:t>:   compile circuit to a computation trace   (gate fan-in = 2)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754F34-FF5F-DB4A-ABF9-7B57F958F1D0}"/>
              </a:ext>
            </a:extLst>
          </p:cNvPr>
          <p:cNvSpPr txBox="1"/>
          <p:nvPr/>
        </p:nvSpPr>
        <p:spPr>
          <a:xfrm>
            <a:off x="217083" y="3516121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+mn-lt"/>
              </a:rPr>
              <a:t>(Gate 0)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79BD8E-0419-1F47-8C16-BC090061EA94}"/>
              </a:ext>
            </a:extLst>
          </p:cNvPr>
          <p:cNvSpPr txBox="1"/>
          <p:nvPr/>
        </p:nvSpPr>
        <p:spPr>
          <a:xfrm>
            <a:off x="1950473" y="3473574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+mn-lt"/>
              </a:rPr>
              <a:t>(Gate 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3B93CB-D980-D347-8A8A-3124E2AA9454}"/>
              </a:ext>
            </a:extLst>
          </p:cNvPr>
          <p:cNvSpPr txBox="1"/>
          <p:nvPr/>
        </p:nvSpPr>
        <p:spPr>
          <a:xfrm>
            <a:off x="1553815" y="2837960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+mn-lt"/>
              </a:rPr>
              <a:t>(Gate 2)</a:t>
            </a:r>
          </a:p>
        </p:txBody>
      </p:sp>
    </p:spTree>
    <p:extLst>
      <p:ext uri="{BB962C8B-B14F-4D97-AF65-F5344CB8AC3E}">
        <p14:creationId xmlns:p14="http://schemas.microsoft.com/office/powerpoint/2010/main" val="3639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31" grpId="0" animBg="1"/>
      <p:bldP spid="30" grpId="0" animBg="1"/>
      <p:bldP spid="52" grpId="0" animBg="1"/>
      <p:bldP spid="53" grpId="0" animBg="1"/>
      <p:bldP spid="54" grpId="0" animBg="1"/>
      <p:bldP spid="6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trace as a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268" y="1200151"/>
                <a:ext cx="8931731" cy="1306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# of gates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,      |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|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| + |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# inputs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2424"/>
                  </a:spcBef>
                  <a:buNone/>
                </a:pPr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(in example,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dirty="0"/>
                  <a:t>    and    H = { 1,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}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268" y="1200151"/>
                <a:ext cx="8931731" cy="1306278"/>
              </a:xfrm>
              <a:blipFill>
                <a:blip r:embed="rId2"/>
                <a:stretch>
                  <a:fillRect l="-994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AE698D-3620-954F-AC64-9172B123C586}"/>
              </a:ext>
            </a:extLst>
          </p:cNvPr>
          <p:cNvCxnSpPr/>
          <p:nvPr/>
        </p:nvCxnSpPr>
        <p:spPr>
          <a:xfrm>
            <a:off x="114300" y="2506434"/>
            <a:ext cx="8817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30589-C8BA-EE4A-B32E-A18BF8AB4439}"/>
                  </a:ext>
                </a:extLst>
              </p:cNvPr>
              <p:cNvSpPr txBox="1"/>
              <p:nvPr/>
            </p:nvSpPr>
            <p:spPr>
              <a:xfrm>
                <a:off x="212268" y="2828260"/>
                <a:ext cx="5577874" cy="1474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1" dirty="0">
                    <a:latin typeface="+mn-lt"/>
                  </a:rPr>
                  <a:t>The plan:</a:t>
                </a:r>
                <a:r>
                  <a:rPr lang="en-US" dirty="0">
                    <a:latin typeface="+mn-lt"/>
                  </a:rPr>
                  <a:t>  prover interpolates a polynomial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>
                    <a:latin typeface="+mn-lt"/>
                  </a:rPr>
                  <a:t>	</a:t>
                </a:r>
                <a:r>
                  <a:rPr lang="en-US" dirty="0"/>
                  <a:t> 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[X]</a:t>
                </a:r>
                <a:r>
                  <a:rPr lang="en-US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+mn-lt"/>
                  </a:rPr>
                  <a:t>that encodes the entire trace.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30589-C8BA-EE4A-B32E-A18BF8AB4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68" y="2828260"/>
                <a:ext cx="5577874" cy="1474058"/>
              </a:xfrm>
              <a:prstGeom prst="rect">
                <a:avLst/>
              </a:prstGeom>
              <a:blipFill>
                <a:blip r:embed="rId3"/>
                <a:stretch>
                  <a:fillRect l="-1587" t="-3419" r="-68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45C5B1E-30DA-6940-9450-6CC9DC151345}"/>
              </a:ext>
            </a:extLst>
          </p:cNvPr>
          <p:cNvSpPr txBox="1"/>
          <p:nvPr/>
        </p:nvSpPr>
        <p:spPr>
          <a:xfrm>
            <a:off x="6127756" y="3289925"/>
            <a:ext cx="2803973" cy="164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1143000" algn="l"/>
                <a:tab pos="1301750" algn="l"/>
                <a:tab pos="1770063" algn="l"/>
              </a:tabLst>
            </a:pPr>
            <a:r>
              <a:rPr lang="en-US" sz="2000" dirty="0">
                <a:latin typeface="+mn-lt"/>
              </a:rPr>
              <a:t>inputs</a:t>
            </a:r>
            <a:r>
              <a:rPr lang="en-US" dirty="0">
                <a:latin typeface="+mn-lt"/>
              </a:rPr>
              <a:t>:	5,   6,   1</a:t>
            </a:r>
          </a:p>
          <a:p>
            <a:pPr>
              <a:spcBef>
                <a:spcPts val="600"/>
              </a:spcBef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0</a:t>
            </a:r>
            <a:r>
              <a:rPr lang="en-US" dirty="0">
                <a:latin typeface="+mn-lt"/>
              </a:rPr>
              <a:t>:	5 ,	6 ,	11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1</a:t>
            </a:r>
            <a:r>
              <a:rPr lang="en-US" dirty="0">
                <a:latin typeface="+mn-lt"/>
              </a:rPr>
              <a:t>:	6 ,	1 ,	7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2</a:t>
            </a:r>
            <a:r>
              <a:rPr lang="en-US" dirty="0">
                <a:latin typeface="+mn-lt"/>
              </a:rPr>
              <a:t>:	11,	7,	77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1FB6B-C508-604C-B92A-605A7FB27B11}"/>
              </a:ext>
            </a:extLst>
          </p:cNvPr>
          <p:cNvCxnSpPr/>
          <p:nvPr/>
        </p:nvCxnSpPr>
        <p:spPr>
          <a:xfrm>
            <a:off x="6205797" y="3747103"/>
            <a:ext cx="2365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5D9B34-B093-4D46-872C-9F46CE930B17}"/>
              </a:ext>
            </a:extLst>
          </p:cNvPr>
          <p:cNvSpPr/>
          <p:nvPr/>
        </p:nvSpPr>
        <p:spPr>
          <a:xfrm>
            <a:off x="8387016" y="4476525"/>
            <a:ext cx="446567" cy="382876"/>
          </a:xfrm>
          <a:prstGeom prst="rect">
            <a:avLst/>
          </a:prstGeom>
          <a:solidFill>
            <a:schemeClr val="accent6">
              <a:lumMod val="60000"/>
              <a:lumOff val="40000"/>
              <a:alpha val="32023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52D0E-AE56-BE43-BE72-5FE15FDF7CBA}"/>
              </a:ext>
            </a:extLst>
          </p:cNvPr>
          <p:cNvSpPr txBox="1"/>
          <p:nvPr/>
        </p:nvSpPr>
        <p:spPr>
          <a:xfrm>
            <a:off x="712381" y="4476525"/>
            <a:ext cx="216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Let’s see how …</a:t>
            </a:r>
          </a:p>
        </p:txBody>
      </p:sp>
    </p:spTree>
    <p:extLst>
      <p:ext uri="{BB962C8B-B14F-4D97-AF65-F5344CB8AC3E}">
        <p14:creationId xmlns:p14="http://schemas.microsoft.com/office/powerpoint/2010/main" val="236656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trace as a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268" y="1020534"/>
                <a:ext cx="8931731" cy="39980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plan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Prover interpolates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[X]</a:t>
                </a:r>
                <a:r>
                  <a:rPr lang="en-US" dirty="0"/>
                  <a:t>   such that </a:t>
                </a:r>
              </a:p>
              <a:p>
                <a:pPr marL="0" indent="0">
                  <a:buNone/>
                </a:pPr>
                <a:r>
                  <a:rPr lang="en-US" dirty="0"/>
                  <a:t>(1)  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input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= 1, …,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   (all inputs),     and</a:t>
                </a:r>
              </a:p>
              <a:p>
                <a:pPr marL="0" indent="0">
                  <a:spcBef>
                    <a:spcPts val="1824"/>
                  </a:spcBef>
                  <a:buNone/>
                </a:pPr>
                <a:r>
                  <a:rPr lang="en-US" dirty="0"/>
                  <a:t>(2)	    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=0,…,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:   </a:t>
                </a:r>
              </a:p>
              <a:p>
                <a:pPr lvl="2">
                  <a:spcBef>
                    <a:spcPts val="1776"/>
                  </a:spcBef>
                  <a:tabLst>
                    <a:tab pos="1590675" algn="l"/>
                  </a:tabLst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):	left input to gate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1776"/>
                  </a:spcBef>
                  <a:tabLst>
                    <a:tab pos="1590675" algn="l"/>
                  </a:tabLst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aseline="30000" dirty="0"/>
                  <a:t>+1</a:t>
                </a:r>
                <a:r>
                  <a:rPr lang="en-US" dirty="0"/>
                  <a:t>):	right input to gate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1776"/>
                  </a:spcBef>
                  <a:tabLst>
                    <a:tab pos="1590675" algn="l"/>
                  </a:tabLst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aseline="30000" dirty="0"/>
                  <a:t>+2</a:t>
                </a:r>
                <a:r>
                  <a:rPr lang="en-US" dirty="0"/>
                  <a:t>):	output of gate #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268" y="1020534"/>
                <a:ext cx="8931731" cy="3998047"/>
              </a:xfrm>
              <a:blipFill>
                <a:blip r:embed="rId2"/>
                <a:stretch>
                  <a:fillRect l="-994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56C736-1F50-B448-ABE5-D096C397F1EA}"/>
                  </a:ext>
                </a:extLst>
              </p:cNvPr>
              <p:cNvSpPr txBox="1"/>
              <p:nvPr/>
            </p:nvSpPr>
            <p:spPr>
              <a:xfrm>
                <a:off x="2392397" y="922460"/>
                <a:ext cx="67072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(prover uses FFT to compute coefficients of P in time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latin typeface="+mn-lt"/>
                  </a:rPr>
                  <a:t> 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56C736-1F50-B448-ABE5-D096C397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97" y="922460"/>
                <a:ext cx="6707221" cy="400110"/>
              </a:xfrm>
              <a:prstGeom prst="rect">
                <a:avLst/>
              </a:prstGeom>
              <a:blipFill>
                <a:blip r:embed="rId5"/>
                <a:stretch>
                  <a:fillRect l="-945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38F1997-7DCC-D24C-BCFA-FF495818147B}"/>
              </a:ext>
            </a:extLst>
          </p:cNvPr>
          <p:cNvSpPr txBox="1"/>
          <p:nvPr/>
        </p:nvSpPr>
        <p:spPr>
          <a:xfrm>
            <a:off x="6127756" y="3289925"/>
            <a:ext cx="2803973" cy="164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1143000" algn="l"/>
                <a:tab pos="1301750" algn="l"/>
                <a:tab pos="1770063" algn="l"/>
              </a:tabLst>
            </a:pPr>
            <a:r>
              <a:rPr lang="en-US" sz="2000" dirty="0">
                <a:latin typeface="+mn-lt"/>
              </a:rPr>
              <a:t>inputs</a:t>
            </a:r>
            <a:r>
              <a:rPr lang="en-US" dirty="0">
                <a:latin typeface="+mn-lt"/>
              </a:rPr>
              <a:t>:	5,   6,   1</a:t>
            </a:r>
          </a:p>
          <a:p>
            <a:pPr>
              <a:spcBef>
                <a:spcPts val="600"/>
              </a:spcBef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0</a:t>
            </a:r>
            <a:r>
              <a:rPr lang="en-US" dirty="0">
                <a:latin typeface="+mn-lt"/>
              </a:rPr>
              <a:t>:	5 ,	6 ,	11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1</a:t>
            </a:r>
            <a:r>
              <a:rPr lang="en-US" dirty="0">
                <a:latin typeface="+mn-lt"/>
              </a:rPr>
              <a:t>:	6 ,	1 ,	7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2</a:t>
            </a:r>
            <a:r>
              <a:rPr lang="en-US" dirty="0">
                <a:latin typeface="+mn-lt"/>
              </a:rPr>
              <a:t>:	11,	7,	77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7100DA-27C9-E043-B76F-CB35868122D2}"/>
              </a:ext>
            </a:extLst>
          </p:cNvPr>
          <p:cNvCxnSpPr/>
          <p:nvPr/>
        </p:nvCxnSpPr>
        <p:spPr>
          <a:xfrm>
            <a:off x="6205797" y="3747103"/>
            <a:ext cx="2365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B6233-8190-4A47-8910-AE7CD39BF2D5}"/>
              </a:ext>
            </a:extLst>
          </p:cNvPr>
          <p:cNvSpPr/>
          <p:nvPr/>
        </p:nvSpPr>
        <p:spPr>
          <a:xfrm>
            <a:off x="424542" y="1429055"/>
            <a:ext cx="7331529" cy="17713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trace as a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281" y="955219"/>
                <a:ext cx="8931731" cy="24137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our example:</a:t>
                </a:r>
              </a:p>
              <a:p>
                <a:pPr marL="0" indent="0">
                  <a:buNone/>
                </a:pPr>
                <a:r>
                  <a:rPr lang="en-US" dirty="0"/>
                  <a:t>	inputs:		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 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,  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	gate 0:		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)=5</m:t>
                    </m:r>
                  </m:oMath>
                </a14:m>
                <a:r>
                  <a:rPr lang="en-US" dirty="0"/>
                  <a:t>,   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,     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, 	</a:t>
                </a:r>
              </a:p>
              <a:p>
                <a:pPr marL="0" indent="0">
                  <a:buNone/>
                </a:pPr>
                <a:r>
                  <a:rPr lang="en-US" dirty="0"/>
                  <a:t>	gate 1:		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,   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    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	gate 2:		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,   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,     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281" y="955219"/>
                <a:ext cx="8931731" cy="2413782"/>
              </a:xfrm>
              <a:blipFill>
                <a:blip r:embed="rId2"/>
                <a:stretch>
                  <a:fillRect l="-993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38F1997-7DCC-D24C-BCFA-FF495818147B}"/>
              </a:ext>
            </a:extLst>
          </p:cNvPr>
          <p:cNvSpPr txBox="1"/>
          <p:nvPr/>
        </p:nvSpPr>
        <p:spPr>
          <a:xfrm>
            <a:off x="6127756" y="3289925"/>
            <a:ext cx="2803973" cy="164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1143000" algn="l"/>
                <a:tab pos="1301750" algn="l"/>
                <a:tab pos="1770063" algn="l"/>
              </a:tabLst>
            </a:pPr>
            <a:r>
              <a:rPr lang="en-US" sz="2000" dirty="0">
                <a:latin typeface="+mn-lt"/>
              </a:rPr>
              <a:t>inputs</a:t>
            </a:r>
            <a:r>
              <a:rPr lang="en-US" dirty="0">
                <a:latin typeface="+mn-lt"/>
              </a:rPr>
              <a:t>:	5,   6,   1</a:t>
            </a:r>
          </a:p>
          <a:p>
            <a:pPr>
              <a:spcBef>
                <a:spcPts val="600"/>
              </a:spcBef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0</a:t>
            </a:r>
            <a:r>
              <a:rPr lang="en-US" dirty="0">
                <a:latin typeface="+mn-lt"/>
              </a:rPr>
              <a:t>:	5 ,	6 ,	11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1</a:t>
            </a:r>
            <a:r>
              <a:rPr lang="en-US" dirty="0">
                <a:latin typeface="+mn-lt"/>
              </a:rPr>
              <a:t>:	6 ,	1 ,	7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2</a:t>
            </a:r>
            <a:r>
              <a:rPr lang="en-US" dirty="0">
                <a:latin typeface="+mn-lt"/>
              </a:rPr>
              <a:t>:	11,	7,	77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7100DA-27C9-E043-B76F-CB35868122D2}"/>
              </a:ext>
            </a:extLst>
          </p:cNvPr>
          <p:cNvCxnSpPr/>
          <p:nvPr/>
        </p:nvCxnSpPr>
        <p:spPr>
          <a:xfrm>
            <a:off x="6205797" y="3747103"/>
            <a:ext cx="2365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0FE561-F3E2-AA48-B175-7A43C96E4C31}"/>
              </a:ext>
            </a:extLst>
          </p:cNvPr>
          <p:cNvSpPr txBox="1"/>
          <p:nvPr/>
        </p:nvSpPr>
        <p:spPr>
          <a:xfrm>
            <a:off x="1142277" y="3921933"/>
            <a:ext cx="2003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degree(P) = 11</a:t>
            </a:r>
          </a:p>
        </p:txBody>
      </p:sp>
    </p:spTree>
    <p:extLst>
      <p:ext uri="{BB962C8B-B14F-4D97-AF65-F5344CB8AC3E}">
        <p14:creationId xmlns:p14="http://schemas.microsoft.com/office/powerpoint/2010/main" val="2881420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C20A-002F-D94E-9D87-D5CB174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 proving validity of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8DAD7E-1336-8445-B383-594E29E4C119}"/>
                  </a:ext>
                </a:extLst>
              </p:cNvPr>
              <p:cNvSpPr txBox="1"/>
              <p:nvPr/>
            </p:nvSpPr>
            <p:spPr>
              <a:xfrm>
                <a:off x="709332" y="957518"/>
                <a:ext cx="235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u="sng" baseline="-2500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u="sng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8DAD7E-1336-8445-B383-594E29E4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32" y="957518"/>
                <a:ext cx="2352824" cy="461665"/>
              </a:xfrm>
              <a:prstGeom prst="rect">
                <a:avLst/>
              </a:prstGeom>
              <a:blipFill>
                <a:blip r:embed="rId2"/>
                <a:stretch>
                  <a:fillRect l="-3763" t="-8108" r="-322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E482C-7BA3-4E4E-895A-56E10926ACE3}"/>
                  </a:ext>
                </a:extLst>
              </p:cNvPr>
              <p:cNvSpPr txBox="1"/>
              <p:nvPr/>
            </p:nvSpPr>
            <p:spPr>
              <a:xfrm>
                <a:off x="5755568" y="957518"/>
                <a:ext cx="2108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Verifier V(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u="sng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E482C-7BA3-4E4E-895A-56E10926A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8" y="957518"/>
                <a:ext cx="2108398" cy="461665"/>
              </a:xfrm>
              <a:prstGeom prst="rect">
                <a:avLst/>
              </a:prstGeom>
              <a:blipFill>
                <a:blip r:embed="rId3"/>
                <a:stretch>
                  <a:fillRect l="-4790" t="-8108" r="-299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339A10-FEF2-C447-B8B7-38F5463CA724}"/>
                  </a:ext>
                </a:extLst>
              </p:cNvPr>
              <p:cNvSpPr txBox="1"/>
              <p:nvPr/>
            </p:nvSpPr>
            <p:spPr>
              <a:xfrm>
                <a:off x="624063" y="1463858"/>
                <a:ext cx="2704843" cy="49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build    P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[X]</a:t>
                </a:r>
                <a:r>
                  <a:rPr lang="en-US" sz="2000" dirty="0"/>
                  <a:t>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339A10-FEF2-C447-B8B7-38F5463C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63" y="1463858"/>
                <a:ext cx="2704843" cy="499945"/>
              </a:xfrm>
              <a:prstGeom prst="rect">
                <a:avLst/>
              </a:prstGeom>
              <a:blipFill>
                <a:blip r:embed="rId4"/>
                <a:stretch>
                  <a:fillRect l="-186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E04B73D-3D21-634A-940C-7F9EA9291122}"/>
              </a:ext>
            </a:extLst>
          </p:cNvPr>
          <p:cNvGrpSpPr/>
          <p:nvPr/>
        </p:nvGrpSpPr>
        <p:grpSpPr>
          <a:xfrm>
            <a:off x="3461656" y="1267361"/>
            <a:ext cx="2171700" cy="775764"/>
            <a:chOff x="3510643" y="1920509"/>
            <a:chExt cx="2171700" cy="775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D56C38-A213-034B-9ED4-C343A49E43C6}"/>
                </a:ext>
              </a:extLst>
            </p:cNvPr>
            <p:cNvGrpSpPr/>
            <p:nvPr/>
          </p:nvGrpSpPr>
          <p:grpSpPr>
            <a:xfrm>
              <a:off x="3510643" y="1920509"/>
              <a:ext cx="2171700" cy="446469"/>
              <a:chOff x="3510643" y="2143799"/>
              <a:chExt cx="2171700" cy="44646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249185E-0AA9-2F4A-97E5-94352F708245}"/>
                  </a:ext>
                </a:extLst>
              </p:cNvPr>
              <p:cNvCxnSpPr/>
              <p:nvPr/>
            </p:nvCxnSpPr>
            <p:spPr>
              <a:xfrm flipV="1">
                <a:off x="3510643" y="2571750"/>
                <a:ext cx="2171700" cy="18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CBF1C33-F3E3-7A47-B34A-448682AC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4451195" y="2143799"/>
                    <a:ext cx="388119" cy="3929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CBF1C33-F3E3-7A47-B34A-448682AC6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195" y="2143799"/>
                    <a:ext cx="388119" cy="3929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9D01A-C8AA-1C4C-939D-E4D44BF64C69}"/>
                </a:ext>
              </a:extLst>
            </p:cNvPr>
            <p:cNvSpPr txBox="1"/>
            <p:nvPr/>
          </p:nvSpPr>
          <p:spPr>
            <a:xfrm>
              <a:off x="3952018" y="2357719"/>
              <a:ext cx="138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(commitment)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C57760B-7559-914D-BEFC-24066831B8EA}"/>
              </a:ext>
            </a:extLst>
          </p:cNvPr>
          <p:cNvGrpSpPr/>
          <p:nvPr/>
        </p:nvGrpSpPr>
        <p:grpSpPr>
          <a:xfrm>
            <a:off x="6127756" y="3289925"/>
            <a:ext cx="2803973" cy="1646605"/>
            <a:chOff x="6127756" y="3289925"/>
            <a:chExt cx="2803973" cy="16466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2679D0-E65B-3A4C-8C9A-3500577F9B83}"/>
                </a:ext>
              </a:extLst>
            </p:cNvPr>
            <p:cNvSpPr txBox="1"/>
            <p:nvPr/>
          </p:nvSpPr>
          <p:spPr>
            <a:xfrm>
              <a:off x="6127756" y="3289925"/>
              <a:ext cx="2803973" cy="16466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l">
                <a:tabLst>
                  <a:tab pos="1143000" algn="l"/>
                  <a:tab pos="1301750" algn="l"/>
                  <a:tab pos="1770063" algn="l"/>
                </a:tabLst>
              </a:pPr>
              <a:r>
                <a:rPr lang="en-US" sz="2000" dirty="0">
                  <a:latin typeface="+mn-lt"/>
                </a:rPr>
                <a:t>inputs</a:t>
              </a:r>
              <a:r>
                <a:rPr lang="en-US" dirty="0">
                  <a:latin typeface="+mn-lt"/>
                </a:rPr>
                <a:t>:	</a:t>
              </a:r>
              <a:r>
                <a:rPr lang="en-US" b="1" dirty="0">
                  <a:latin typeface="+mn-lt"/>
                </a:rPr>
                <a:t>5</a:t>
              </a:r>
              <a:r>
                <a:rPr lang="en-US" dirty="0">
                  <a:latin typeface="+mn-lt"/>
                </a:rPr>
                <a:t>,     </a:t>
              </a:r>
              <a:r>
                <a:rPr lang="en-US" b="1" dirty="0">
                  <a:solidFill>
                    <a:srgbClr val="00B050"/>
                  </a:solidFill>
                  <a:latin typeface="+mn-lt"/>
                </a:rPr>
                <a:t>6</a:t>
              </a:r>
              <a:r>
                <a:rPr lang="en-US" dirty="0">
                  <a:latin typeface="+mn-lt"/>
                </a:rPr>
                <a:t>,     </a:t>
              </a:r>
              <a:r>
                <a:rPr lang="en-US" b="1" dirty="0">
                  <a:solidFill>
                    <a:srgbClr val="0070C0"/>
                  </a:solidFill>
                  <a:latin typeface="+mn-lt"/>
                </a:rPr>
                <a:t>1</a:t>
              </a:r>
            </a:p>
            <a:p>
              <a:pPr>
                <a:spcBef>
                  <a:spcPts val="600"/>
                </a:spcBef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0</a:t>
              </a:r>
              <a:r>
                <a:rPr lang="en-US" dirty="0">
                  <a:latin typeface="+mn-lt"/>
                </a:rPr>
                <a:t>:	</a:t>
              </a:r>
              <a:r>
                <a:rPr lang="en-US" b="1" dirty="0">
                  <a:latin typeface="+mn-lt"/>
                </a:rPr>
                <a:t>5</a:t>
              </a:r>
              <a:r>
                <a:rPr lang="en-US" dirty="0">
                  <a:latin typeface="+mn-lt"/>
                </a:rPr>
                <a:t> ,	</a:t>
              </a:r>
              <a:r>
                <a:rPr lang="en-US" b="1" dirty="0">
                  <a:solidFill>
                    <a:srgbClr val="00B050"/>
                  </a:solidFill>
                  <a:latin typeface="+mn-lt"/>
                </a:rPr>
                <a:t>6</a:t>
              </a:r>
              <a:r>
                <a:rPr lang="en-US" dirty="0">
                  <a:latin typeface="+mn-lt"/>
                </a:rPr>
                <a:t> ,	</a:t>
              </a:r>
              <a:r>
                <a:rPr lang="en-US" b="1" dirty="0">
                  <a:solidFill>
                    <a:srgbClr val="FF0000"/>
                  </a:solidFill>
                  <a:latin typeface="+mn-lt"/>
                </a:rPr>
                <a:t>11</a:t>
              </a:r>
            </a:p>
            <a:p>
              <a:pPr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1</a:t>
              </a:r>
              <a:r>
                <a:rPr lang="en-US" dirty="0">
                  <a:latin typeface="+mn-lt"/>
                </a:rPr>
                <a:t>:	</a:t>
              </a:r>
              <a:r>
                <a:rPr lang="en-US" b="1" dirty="0">
                  <a:solidFill>
                    <a:srgbClr val="00B050"/>
                  </a:solidFill>
                  <a:latin typeface="+mn-lt"/>
                </a:rPr>
                <a:t>6</a:t>
              </a:r>
              <a:r>
                <a:rPr lang="en-US" dirty="0">
                  <a:latin typeface="+mn-lt"/>
                </a:rPr>
                <a:t> ,	</a:t>
              </a:r>
              <a:r>
                <a:rPr lang="en-US" b="1" dirty="0">
                  <a:solidFill>
                    <a:srgbClr val="0070C0"/>
                  </a:solidFill>
                  <a:latin typeface="+mn-lt"/>
                </a:rPr>
                <a:t>1</a:t>
              </a:r>
              <a:r>
                <a:rPr lang="en-US" dirty="0">
                  <a:latin typeface="+mn-lt"/>
                </a:rPr>
                <a:t> ,	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7</a:t>
              </a:r>
            </a:p>
            <a:p>
              <a:pPr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2</a:t>
              </a:r>
              <a:r>
                <a:rPr lang="en-US" dirty="0">
                  <a:latin typeface="+mn-lt"/>
                </a:rPr>
                <a:t>:	</a:t>
              </a:r>
              <a:r>
                <a:rPr lang="en-US" b="1" dirty="0">
                  <a:solidFill>
                    <a:srgbClr val="FF0000"/>
                  </a:solidFill>
                  <a:latin typeface="+mn-lt"/>
                </a:rPr>
                <a:t>11</a:t>
              </a:r>
              <a:r>
                <a:rPr lang="en-US" dirty="0">
                  <a:latin typeface="+mn-lt"/>
                </a:rPr>
                <a:t>,	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7</a:t>
              </a:r>
              <a:r>
                <a:rPr lang="en-US" dirty="0">
                  <a:latin typeface="+mn-lt"/>
                </a:rPr>
                <a:t>,	</a:t>
              </a: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77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B60A66-166D-5A4B-B53E-9DA7D40410DC}"/>
                </a:ext>
              </a:extLst>
            </p:cNvPr>
            <p:cNvCxnSpPr/>
            <p:nvPr/>
          </p:nvCxnSpPr>
          <p:spPr>
            <a:xfrm>
              <a:off x="8016358" y="3644386"/>
              <a:ext cx="0" cy="18607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EADCEA-5A8A-CA48-82D9-13833AF62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642" y="4063117"/>
              <a:ext cx="333955" cy="2067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06765D-D8C4-BF48-AB97-C6755D278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20047" y="3747103"/>
              <a:ext cx="27116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22A588-83A8-D849-91CD-F921B74D4622}"/>
              </a:ext>
            </a:extLst>
          </p:cNvPr>
          <p:cNvGrpSpPr/>
          <p:nvPr/>
        </p:nvGrpSpPr>
        <p:grpSpPr>
          <a:xfrm>
            <a:off x="195058" y="2067673"/>
            <a:ext cx="8802415" cy="2554545"/>
            <a:chOff x="195058" y="2312608"/>
            <a:chExt cx="8802415" cy="25545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0A37D9-768B-C74F-AFE8-C6577C0F6134}"/>
                </a:ext>
              </a:extLst>
            </p:cNvPr>
            <p:cNvSpPr txBox="1"/>
            <p:nvPr/>
          </p:nvSpPr>
          <p:spPr>
            <a:xfrm>
              <a:off x="195058" y="2312608"/>
              <a:ext cx="880241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Prover needs to prove that P is a correct computation trace:</a:t>
              </a:r>
            </a:p>
            <a:p>
              <a:pPr marL="914400" lvl="1" indent="-457200">
                <a:spcBef>
                  <a:spcPts val="600"/>
                </a:spcBef>
                <a:buAutoNum type="arabicParenBoth"/>
              </a:pPr>
              <a:r>
                <a:rPr lang="en-US" dirty="0">
                  <a:latin typeface="+mn-lt"/>
                </a:rPr>
                <a:t>P encodes the correct inputs,</a:t>
              </a:r>
            </a:p>
            <a:p>
              <a:pPr marL="914400" lvl="1" indent="-457200">
                <a:spcBef>
                  <a:spcPts val="1200"/>
                </a:spcBef>
                <a:buAutoNum type="arabicParenBoth"/>
              </a:pPr>
              <a:r>
                <a:rPr lang="en-US" dirty="0">
                  <a:latin typeface="+mn-lt"/>
                </a:rPr>
                <a:t>every gate is evaluated correctly,</a:t>
              </a:r>
            </a:p>
            <a:p>
              <a:pPr marL="914400" lvl="1" indent="-457200">
                <a:spcBef>
                  <a:spcPts val="1200"/>
                </a:spcBef>
                <a:buAutoNum type="arabicParenBoth"/>
              </a:pPr>
              <a:r>
                <a:rPr lang="en-US" dirty="0">
                  <a:latin typeface="+mn-lt"/>
                </a:rPr>
                <a:t>the wiring is implemented correctly, </a:t>
              </a:r>
            </a:p>
            <a:p>
              <a:pPr marL="914400" lvl="1" indent="-457200">
                <a:spcBef>
                  <a:spcPts val="1200"/>
                </a:spcBef>
                <a:buAutoNum type="arabicParenBoth"/>
              </a:pPr>
              <a:r>
                <a:rPr lang="en-US" dirty="0">
                  <a:latin typeface="+mn-lt"/>
                </a:rPr>
                <a:t>the final output is 0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52AEDDF-9B40-F944-BDA8-456CCEAA2E40}"/>
                </a:ext>
              </a:extLst>
            </p:cNvPr>
            <p:cNvSpPr/>
            <p:nvPr/>
          </p:nvSpPr>
          <p:spPr>
            <a:xfrm>
              <a:off x="450913" y="2859263"/>
              <a:ext cx="190403" cy="180198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3E7EBC-A55A-BA46-938A-7DFDA5792A32}"/>
                  </a:ext>
                </a:extLst>
              </p:cNvPr>
              <p:cNvSpPr txBox="1"/>
              <p:nvPr/>
            </p:nvSpPr>
            <p:spPr>
              <a:xfrm>
                <a:off x="195058" y="4597844"/>
                <a:ext cx="5468548" cy="484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Proving (4) is easy:   prove 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3E7EBC-A55A-BA46-938A-7DFDA579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8" y="4597844"/>
                <a:ext cx="5468548" cy="484684"/>
              </a:xfrm>
              <a:prstGeom prst="rect">
                <a:avLst/>
              </a:prstGeom>
              <a:blipFill>
                <a:blip r:embed="rId9"/>
                <a:stretch>
                  <a:fillRect l="-1856" t="-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B8669C2-CBD9-4446-A9E6-EB8366FCA309}"/>
              </a:ext>
            </a:extLst>
          </p:cNvPr>
          <p:cNvSpPr/>
          <p:nvPr/>
        </p:nvSpPr>
        <p:spPr>
          <a:xfrm>
            <a:off x="195058" y="2511655"/>
            <a:ext cx="5797528" cy="20113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2641A9-7DAC-DA43-AB91-B37AA326D341}"/>
              </a:ext>
            </a:extLst>
          </p:cNvPr>
          <p:cNvCxnSpPr/>
          <p:nvPr/>
        </p:nvCxnSpPr>
        <p:spPr>
          <a:xfrm>
            <a:off x="0" y="209211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(1):  P encodes the correct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268" y="1200151"/>
                <a:ext cx="8931731" cy="15920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Both </a:t>
                </a:r>
                <a:r>
                  <a:rPr lang="en-US" u="sng" dirty="0"/>
                  <a:t>prover</a:t>
                </a:r>
                <a:r>
                  <a:rPr lang="en-US" dirty="0"/>
                  <a:t> and </a:t>
                </a:r>
                <a:r>
                  <a:rPr lang="en-US" u="sng" dirty="0"/>
                  <a:t>verifier</a:t>
                </a:r>
                <a:r>
                  <a:rPr lang="en-US" dirty="0"/>
                  <a:t> interpolate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[X]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that encodes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-inputs to the circuit:</a:t>
                </a:r>
              </a:p>
              <a:p>
                <a:pPr marL="0" indent="0">
                  <a:spcBef>
                    <a:spcPts val="1176"/>
                  </a:spcBef>
                  <a:buNone/>
                </a:pPr>
                <a:r>
                  <a:rPr lang="en-US" dirty="0"/>
                  <a:t>		for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=1,...,|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|: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input #j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268" y="1200151"/>
                <a:ext cx="8931731" cy="1592032"/>
              </a:xfrm>
              <a:blipFill>
                <a:blip r:embed="rId2"/>
                <a:stretch>
                  <a:fillRect l="-994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AE698D-3620-954F-AC64-9172B123C586}"/>
              </a:ext>
            </a:extLst>
          </p:cNvPr>
          <p:cNvCxnSpPr/>
          <p:nvPr/>
        </p:nvCxnSpPr>
        <p:spPr>
          <a:xfrm>
            <a:off x="212268" y="2914649"/>
            <a:ext cx="8817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4844C-8EDE-F347-A7D7-666250B3993A}"/>
                  </a:ext>
                </a:extLst>
              </p:cNvPr>
              <p:cNvSpPr txBox="1"/>
              <p:nvPr/>
            </p:nvSpPr>
            <p:spPr>
              <a:xfrm>
                <a:off x="212268" y="3373962"/>
                <a:ext cx="8392875" cy="1186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our example: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latin typeface="+mn-lt"/>
                  </a:rPr>
                  <a:t> .   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 is linear)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>
                    <a:latin typeface="+mn-lt"/>
                  </a:rPr>
                  <a:t>constructing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 takes time proportional to the size of input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4844C-8EDE-F347-A7D7-666250B3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68" y="3373962"/>
                <a:ext cx="8392875" cy="1186287"/>
              </a:xfrm>
              <a:prstGeom prst="rect">
                <a:avLst/>
              </a:prstGeom>
              <a:blipFill>
                <a:blip r:embed="rId3"/>
                <a:stretch>
                  <a:fillRect l="-1057" t="-10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17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(1):  P encodes the correct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268" y="1200151"/>
                <a:ext cx="8931731" cy="15920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Both </a:t>
                </a:r>
                <a:r>
                  <a:rPr lang="en-US" u="sng" dirty="0"/>
                  <a:t>prover</a:t>
                </a:r>
                <a:r>
                  <a:rPr lang="en-US" dirty="0"/>
                  <a:t> and </a:t>
                </a:r>
                <a:r>
                  <a:rPr lang="en-US" u="sng" dirty="0"/>
                  <a:t>verifier</a:t>
                </a:r>
                <a:r>
                  <a:rPr lang="en-US" dirty="0"/>
                  <a:t> interpolate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[X]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that encodes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-inputs to the circuit:</a:t>
                </a:r>
              </a:p>
              <a:p>
                <a:pPr marL="0" indent="0">
                  <a:spcBef>
                    <a:spcPts val="1176"/>
                  </a:spcBef>
                  <a:buNone/>
                </a:pPr>
                <a:r>
                  <a:rPr lang="en-US" dirty="0"/>
                  <a:t>		for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=1,...,|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|: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input #j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268" y="1200151"/>
                <a:ext cx="8931731" cy="1592032"/>
              </a:xfrm>
              <a:blipFill>
                <a:blip r:embed="rId2"/>
                <a:stretch>
                  <a:fillRect l="-994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AE698D-3620-954F-AC64-9172B123C586}"/>
              </a:ext>
            </a:extLst>
          </p:cNvPr>
          <p:cNvCxnSpPr/>
          <p:nvPr/>
        </p:nvCxnSpPr>
        <p:spPr>
          <a:xfrm>
            <a:off x="212268" y="2914649"/>
            <a:ext cx="8817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4844C-8EDE-F347-A7D7-666250B3993A}"/>
                  </a:ext>
                </a:extLst>
              </p:cNvPr>
              <p:cNvSpPr txBox="1"/>
              <p:nvPr/>
            </p:nvSpPr>
            <p:spPr>
              <a:xfrm>
                <a:off x="294637" y="3244318"/>
                <a:ext cx="8652690" cy="1762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spcBef>
                    <a:spcPts val="2376"/>
                  </a:spcBef>
                  <a:buNone/>
                </a:pPr>
                <a:r>
                  <a:rPr lang="en-US" dirty="0">
                    <a:latin typeface="+mn-lt"/>
                  </a:rPr>
                  <a:t>Let  </a:t>
                </a:r>
                <a:r>
                  <a:rPr lang="en-US" dirty="0" err="1">
                    <a:latin typeface="+mn-lt"/>
                  </a:rPr>
                  <a:t>H</a:t>
                </a:r>
                <a:r>
                  <a:rPr lang="en-US" baseline="-25000" dirty="0" err="1">
                    <a:latin typeface="+mn-lt"/>
                  </a:rPr>
                  <a:t>inp</a:t>
                </a:r>
                <a:r>
                  <a:rPr lang="en-US" dirty="0">
                    <a:latin typeface="+mn-lt"/>
                  </a:rPr>
                  <a:t>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>
                    <a:latin typeface="+mn-lt"/>
                  </a:rPr>
                  <a:t>	 ⊆ H	(points encoding the input)</a:t>
                </a:r>
              </a:p>
              <a:p>
                <a:pPr marL="0" indent="0">
                  <a:spcBef>
                    <a:spcPts val="2376"/>
                  </a:spcBef>
                  <a:buNone/>
                </a:pPr>
                <a:r>
                  <a:rPr lang="en-US" dirty="0">
                    <a:latin typeface="+mn-lt"/>
                  </a:rPr>
                  <a:t>Prover proves (1) by using a zero-test on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inp</a:t>
                </a:r>
                <a:r>
                  <a:rPr lang="en-US" baseline="-25000" dirty="0"/>
                  <a:t> </a:t>
                </a:r>
                <a:r>
                  <a:rPr lang="en-US" dirty="0">
                    <a:latin typeface="+mn-lt"/>
                  </a:rPr>
                  <a:t>to prove that     </a:t>
                </a:r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>
                    <a:latin typeface="+mn-lt"/>
                  </a:rPr>
                  <a:t>			P(y)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(y)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      ∀ y ∈ </a:t>
                </a:r>
                <a:r>
                  <a:rPr lang="en-US" dirty="0" err="1">
                    <a:latin typeface="+mn-lt"/>
                  </a:rPr>
                  <a:t>H</a:t>
                </a:r>
                <a:r>
                  <a:rPr lang="en-US" baseline="-25000" dirty="0" err="1">
                    <a:latin typeface="+mn-lt"/>
                  </a:rPr>
                  <a:t>inp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4844C-8EDE-F347-A7D7-666250B3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7" y="3244318"/>
                <a:ext cx="8652690" cy="1762470"/>
              </a:xfrm>
              <a:prstGeom prst="rect">
                <a:avLst/>
              </a:prstGeom>
              <a:blipFill>
                <a:blip r:embed="rId3"/>
                <a:stretch>
                  <a:fillRect l="-1173" t="-1429" r="-147"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F370A3-4C51-DD42-B4AC-AB9E526221CE}"/>
              </a:ext>
            </a:extLst>
          </p:cNvPr>
          <p:cNvSpPr/>
          <p:nvPr/>
        </p:nvSpPr>
        <p:spPr>
          <a:xfrm>
            <a:off x="1518557" y="4474029"/>
            <a:ext cx="4180114" cy="5327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74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80C48C-119B-4F48-BF0A-9AC4DAEB500E}"/>
              </a:ext>
            </a:extLst>
          </p:cNvPr>
          <p:cNvSpPr/>
          <p:nvPr/>
        </p:nvSpPr>
        <p:spPr>
          <a:xfrm>
            <a:off x="816429" y="1502227"/>
            <a:ext cx="7282542" cy="1583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35620-EA94-B444-830D-5D782200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Proving (2):   every gate is evaluated correctly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3192"/>
                <a:ext cx="8686800" cy="22778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  encode gate types using a </a:t>
                </a:r>
                <a:r>
                  <a:rPr lang="en-US" i="1" u="sng" dirty="0"/>
                  <a:t>selector</a:t>
                </a:r>
                <a:r>
                  <a:rPr lang="en-US" dirty="0"/>
                  <a:t> polynomial  S(X)</a:t>
                </a:r>
              </a:p>
              <a:p>
                <a:pPr marL="0" indent="0">
                  <a:buNone/>
                </a:pPr>
                <a:r>
                  <a:rPr lang="en-US" dirty="0"/>
                  <a:t>	define  S(X)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[X]   such that   ∀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=0,…,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:r>
                  <a:rPr lang="en-US" dirty="0"/>
                  <a:t>		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= 1   if   gate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 is an addition gate</a:t>
                </a:r>
              </a:p>
              <a:p>
                <a:pPr marL="0" indent="0">
                  <a:buNone/>
                </a:pPr>
                <a:r>
                  <a:rPr lang="en-US" dirty="0"/>
                  <a:t>		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= 0   if   gate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 is a multiplication gate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3192"/>
                <a:ext cx="8686800" cy="2277837"/>
              </a:xfrm>
              <a:blipFill>
                <a:blip r:embed="rId2"/>
                <a:stretch>
                  <a:fillRect l="-1170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71C90-2638-6644-B60A-AC256C4FC45E}"/>
                  </a:ext>
                </a:extLst>
              </p:cNvPr>
              <p:cNvSpPr txBox="1"/>
              <p:nvPr/>
            </p:nvSpPr>
            <p:spPr>
              <a:xfrm>
                <a:off x="932119" y="3780064"/>
                <a:ext cx="7051161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In our example     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>
                    <a:latin typeface="+mn-lt"/>
                  </a:rPr>
                  <a:t>,    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/>
                  <a:t>,  </a:t>
                </a:r>
                <a:r>
                  <a:rPr lang="en-US" dirty="0">
                    <a:latin typeface="+mn-lt"/>
                  </a:rPr>
                  <a:t>  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latin typeface="+mn-lt"/>
                  </a:rPr>
                  <a:t>		(so that S is a quadratic polynomial)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71C90-2638-6644-B60A-AC256C4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19" y="3780064"/>
                <a:ext cx="7051161" cy="1061829"/>
              </a:xfrm>
              <a:prstGeom prst="rect">
                <a:avLst/>
              </a:prstGeom>
              <a:blipFill>
                <a:blip r:embed="rId3"/>
                <a:stretch>
                  <a:fillRect l="-1439" t="-470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9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80C48C-119B-4F48-BF0A-9AC4DAEB500E}"/>
              </a:ext>
            </a:extLst>
          </p:cNvPr>
          <p:cNvSpPr/>
          <p:nvPr/>
        </p:nvSpPr>
        <p:spPr>
          <a:xfrm>
            <a:off x="816429" y="1502227"/>
            <a:ext cx="7282542" cy="1583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35620-EA94-B444-830D-5D782200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Proving (2):   every gate is evaluated correctly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3192"/>
                <a:ext cx="8686800" cy="40903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  encode gate types using a </a:t>
                </a:r>
                <a:r>
                  <a:rPr lang="en-US" i="1" u="sng" dirty="0"/>
                  <a:t>selector</a:t>
                </a:r>
                <a:r>
                  <a:rPr lang="en-US" dirty="0"/>
                  <a:t> polynomial  S(X)</a:t>
                </a:r>
              </a:p>
              <a:p>
                <a:pPr marL="0" indent="0">
                  <a:buNone/>
                </a:pPr>
                <a:r>
                  <a:rPr lang="en-US" dirty="0"/>
                  <a:t>	define  S(X)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[X]   such that   ∀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=0,…,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:r>
                  <a:rPr lang="en-US" dirty="0"/>
                  <a:t>		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= 1   if   gate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 is an addition gate</a:t>
                </a:r>
              </a:p>
              <a:p>
                <a:pPr marL="0" indent="0">
                  <a:buNone/>
                </a:pPr>
                <a:r>
                  <a:rPr lang="en-US" dirty="0"/>
                  <a:t>		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= 0   if   gate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 is a multiplication gate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Bef>
                    <a:spcPts val="2976"/>
                  </a:spcBef>
                  <a:buNone/>
                </a:pPr>
                <a:r>
                  <a:rPr lang="en-US" dirty="0"/>
                  <a:t>Observe that,    ∀ y ∈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gates</a:t>
                </a:r>
                <a:r>
                  <a:rPr lang="en-US" dirty="0"/>
                  <a:t> = { 1,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} :</a:t>
                </a:r>
              </a:p>
              <a:p>
                <a:pPr marL="0" indent="0">
                  <a:spcBef>
                    <a:spcPts val="1824"/>
                  </a:spcBef>
                  <a:buNone/>
                </a:pPr>
                <a:r>
                  <a:rPr lang="en-US" dirty="0"/>
                  <a:t>		S(y)</a:t>
                </a:r>
                <a:r>
                  <a:rPr lang="en-US" sz="2800" dirty="0"/>
                  <a:t>⋅[</a:t>
                </a:r>
                <a:r>
                  <a:rPr lang="en-US" dirty="0"/>
                  <a:t>P(y) +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)</a:t>
                </a:r>
                <a:r>
                  <a:rPr lang="en-US" sz="2800" dirty="0"/>
                  <a:t>]</a:t>
                </a:r>
                <a:r>
                  <a:rPr lang="en-US" dirty="0"/>
                  <a:t>  +  </a:t>
                </a:r>
                <a:r>
                  <a:rPr lang="en-US" sz="2800" dirty="0"/>
                  <a:t>(</a:t>
                </a:r>
                <a:r>
                  <a:rPr lang="en-US" dirty="0"/>
                  <a:t>1 – S(y)</a:t>
                </a:r>
                <a:r>
                  <a:rPr lang="en-US" sz="2800" dirty="0"/>
                  <a:t>)</a:t>
                </a:r>
                <a:r>
                  <a:rPr lang="en-US" dirty="0"/>
                  <a:t>⋅P(y)⋅P(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) 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3192"/>
                <a:ext cx="8686800" cy="4090308"/>
              </a:xfrm>
              <a:blipFill>
                <a:blip r:embed="rId2"/>
                <a:stretch>
                  <a:fillRect l="-1170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9CA3AD-523C-624D-B5BE-3662403D4468}"/>
                  </a:ext>
                </a:extLst>
              </p:cNvPr>
              <p:cNvSpPr txBox="1"/>
              <p:nvPr/>
            </p:nvSpPr>
            <p:spPr>
              <a:xfrm>
                <a:off x="6988631" y="4343401"/>
                <a:ext cx="10922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y)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9CA3AD-523C-624D-B5BE-3662403D4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31" y="4343401"/>
                <a:ext cx="1092287" cy="461665"/>
              </a:xfrm>
              <a:prstGeom prst="rect">
                <a:avLst/>
              </a:prstGeom>
              <a:blipFill>
                <a:blip r:embed="rId3"/>
                <a:stretch>
                  <a:fillRect l="-9195" t="-13514" r="-8046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F64AFED-9BB1-444D-B5D7-6DCAC3D7642F}"/>
              </a:ext>
            </a:extLst>
          </p:cNvPr>
          <p:cNvSpPr/>
          <p:nvPr/>
        </p:nvSpPr>
        <p:spPr>
          <a:xfrm>
            <a:off x="255181" y="3604438"/>
            <a:ext cx="8261498" cy="1307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5851-A15A-0641-BA1C-1DAA2EC1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Preprocessing argument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035" y="1105555"/>
                <a:ext cx="8660524" cy="38184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</a:t>
                </a:r>
                <a:r>
                  <a:rPr lang="en-US" sz="2400" b="1" dirty="0"/>
                  <a:t> preprocessing argument system </a:t>
                </a:r>
                <a:r>
                  <a:rPr lang="en-US" sz="2400" dirty="0"/>
                  <a:t>is a triple  (S,  P,  V):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sz="2400" b="1" dirty="0"/>
                  <a:t>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)  ⇾  public parameters 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    for prover and verifier</a:t>
                </a:r>
              </a:p>
              <a:p>
                <a:pPr>
                  <a:spcBef>
                    <a:spcPts val="4200"/>
                  </a:spcBef>
                </a:pPr>
                <a:r>
                  <a:rPr lang="en-US" sz="2400" b="1" dirty="0"/>
                  <a:t>P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)  ⇾  </a:t>
                </a:r>
                <a:r>
                  <a:rPr lang="en-US" sz="2400" dirty="0">
                    <a:ea typeface="Cambria Math" panose="02040503050406030204" pitchFamily="18" charset="0"/>
                  </a:rPr>
                  <a:t>proof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3750"/>
                  </a:spcBef>
                </a:pPr>
                <a:r>
                  <a:rPr lang="en-US" sz="2400" b="1" dirty="0"/>
                  <a:t>V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dirty="0"/>
                  <a:t>)  ⇾  accept or reject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035" y="1105555"/>
                <a:ext cx="8660524" cy="3818431"/>
              </a:xfrm>
              <a:blipFill>
                <a:blip r:embed="rId2"/>
                <a:stretch>
                  <a:fillRect l="-1025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73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5620-EA94-B444-830D-5D782200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Proving (2):   every gate is evaluated correctly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991" y="3446093"/>
                <a:ext cx="8296772" cy="130780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2976"/>
                  </a:spcBef>
                  <a:buNone/>
                </a:pPr>
                <a:r>
                  <a:rPr lang="en-US" dirty="0"/>
                  <a:t>Prover uses zero-test on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gates</a:t>
                </a:r>
                <a:r>
                  <a:rPr lang="en-US" baseline="-25000" dirty="0"/>
                  <a:t> </a:t>
                </a:r>
                <a:r>
                  <a:rPr lang="en-US" dirty="0"/>
                  <a:t>to prove that   ∀ y ∈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gates</a:t>
                </a:r>
                <a:endParaRPr lang="en-US" dirty="0"/>
              </a:p>
              <a:p>
                <a:pPr marL="0" indent="0">
                  <a:spcBef>
                    <a:spcPts val="1824"/>
                  </a:spcBef>
                  <a:buNone/>
                </a:pPr>
                <a:r>
                  <a:rPr lang="en-US" dirty="0"/>
                  <a:t>		S(y)</a:t>
                </a:r>
                <a:r>
                  <a:rPr lang="en-US" sz="2800" dirty="0"/>
                  <a:t>⋅[</a:t>
                </a:r>
                <a:r>
                  <a:rPr lang="en-US" dirty="0"/>
                  <a:t>P(y) +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)</a:t>
                </a:r>
                <a:r>
                  <a:rPr lang="en-US" sz="2800" dirty="0"/>
                  <a:t>]</a:t>
                </a:r>
                <a:r>
                  <a:rPr lang="en-US" dirty="0"/>
                  <a:t>  +  </a:t>
                </a:r>
                <a:r>
                  <a:rPr lang="en-US" sz="2800" dirty="0"/>
                  <a:t>(</a:t>
                </a:r>
                <a:r>
                  <a:rPr lang="en-US" dirty="0"/>
                  <a:t>1 – S(y)</a:t>
                </a:r>
                <a:r>
                  <a:rPr lang="en-US" sz="2800" dirty="0"/>
                  <a:t>)</a:t>
                </a:r>
                <a:r>
                  <a:rPr lang="en-US" dirty="0"/>
                  <a:t>⋅P(y)⋅P(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)  − 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y)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91" y="3446093"/>
                <a:ext cx="8296772" cy="1307804"/>
              </a:xfrm>
              <a:blipFill>
                <a:blip r:embed="rId2"/>
                <a:stretch>
                  <a:fillRect l="-1069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F64AFED-9BB1-444D-B5D7-6DCAC3D7642F}"/>
              </a:ext>
            </a:extLst>
          </p:cNvPr>
          <p:cNvSpPr/>
          <p:nvPr/>
        </p:nvSpPr>
        <p:spPr>
          <a:xfrm>
            <a:off x="355236" y="3357905"/>
            <a:ext cx="8560163" cy="1307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D92A141-E0FE-9A44-A3F8-CD624A1932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7686" y="982439"/>
                <a:ext cx="7464056" cy="494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dirty="0"/>
                  <a:t>Setup(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):   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 = </a:t>
                </a:r>
                <a:r>
                  <a:rPr lang="en-US" sz="2800" dirty="0"/>
                  <a:t>(</a:t>
                </a:r>
                <a:r>
                  <a:rPr lang="en-US" dirty="0"/>
                  <a:t> poly commitment to  S(X) </a:t>
                </a:r>
                <a:r>
                  <a:rPr lang="en-US" sz="2800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D92A141-E0FE-9A44-A3F8-CD624A19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686" y="982439"/>
                <a:ext cx="7464056" cy="494218"/>
              </a:xfrm>
              <a:prstGeom prst="rect">
                <a:avLst/>
              </a:prstGeom>
              <a:blipFill>
                <a:blip r:embed="rId3"/>
                <a:stretch>
                  <a:fillRect t="-17073" b="-29268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4FE75-D1D3-F545-B897-CA13C2556AC1}"/>
                  </a:ext>
                </a:extLst>
              </p:cNvPr>
              <p:cNvSpPr txBox="1"/>
              <p:nvPr/>
            </p:nvSpPr>
            <p:spPr>
              <a:xfrm>
                <a:off x="747686" y="1545350"/>
                <a:ext cx="2522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u="sng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4FE75-D1D3-F545-B897-CA13C2556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6" y="1545350"/>
                <a:ext cx="2522422" cy="461665"/>
              </a:xfrm>
              <a:prstGeom prst="rect">
                <a:avLst/>
              </a:prstGeom>
              <a:blipFill>
                <a:blip r:embed="rId4"/>
                <a:stretch>
                  <a:fillRect l="-4020" t="-10811" r="-301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62FC6D-F3D8-E441-BB24-4B0D33BDC3AF}"/>
                  </a:ext>
                </a:extLst>
              </p:cNvPr>
              <p:cNvSpPr txBox="1"/>
              <p:nvPr/>
            </p:nvSpPr>
            <p:spPr>
              <a:xfrm>
                <a:off x="5804555" y="1545350"/>
                <a:ext cx="2205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Verifier V(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u="sng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62FC6D-F3D8-E441-BB24-4B0D33BD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55" y="1545350"/>
                <a:ext cx="2205091" cy="461665"/>
              </a:xfrm>
              <a:prstGeom prst="rect">
                <a:avLst/>
              </a:prstGeom>
              <a:blipFill>
                <a:blip r:embed="rId5"/>
                <a:stretch>
                  <a:fillRect l="-4000" t="-10811" r="-400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838078-1AFD-4548-A9AB-1195CB158C34}"/>
                  </a:ext>
                </a:extLst>
              </p:cNvPr>
              <p:cNvSpPr txBox="1"/>
              <p:nvPr/>
            </p:nvSpPr>
            <p:spPr>
              <a:xfrm>
                <a:off x="673050" y="2117006"/>
                <a:ext cx="2704843" cy="49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build    P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[X]</a:t>
                </a:r>
                <a:r>
                  <a:rPr lang="en-US" sz="2000" dirty="0"/>
                  <a:t>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838078-1AFD-4548-A9AB-1195CB15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0" y="2117006"/>
                <a:ext cx="2704843" cy="499945"/>
              </a:xfrm>
              <a:prstGeom prst="rect">
                <a:avLst/>
              </a:prstGeom>
              <a:blipFill>
                <a:blip r:embed="rId6"/>
                <a:stretch>
                  <a:fillRect l="-186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DA50-3F5B-8A46-B643-531E1C4DAC25}"/>
              </a:ext>
            </a:extLst>
          </p:cNvPr>
          <p:cNvGrpSpPr/>
          <p:nvPr/>
        </p:nvGrpSpPr>
        <p:grpSpPr>
          <a:xfrm>
            <a:off x="3510643" y="1920509"/>
            <a:ext cx="2171700" cy="775764"/>
            <a:chOff x="3510643" y="1920509"/>
            <a:chExt cx="2171700" cy="77576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79F38-330B-BA4C-8984-F6178CBC0F68}"/>
                </a:ext>
              </a:extLst>
            </p:cNvPr>
            <p:cNvGrpSpPr/>
            <p:nvPr/>
          </p:nvGrpSpPr>
          <p:grpSpPr>
            <a:xfrm>
              <a:off x="3510643" y="1920509"/>
              <a:ext cx="2171700" cy="446469"/>
              <a:chOff x="3510643" y="2143799"/>
              <a:chExt cx="2171700" cy="44646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BE27BD3-0E37-D243-91FE-0A93656A8724}"/>
                  </a:ext>
                </a:extLst>
              </p:cNvPr>
              <p:cNvCxnSpPr/>
              <p:nvPr/>
            </p:nvCxnSpPr>
            <p:spPr>
              <a:xfrm flipV="1">
                <a:off x="3510643" y="2571750"/>
                <a:ext cx="2171700" cy="18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2E207B-2A44-AA40-9F41-FF4B6C3DE51C}"/>
                      </a:ext>
                    </a:extLst>
                  </p:cNvPr>
                  <p:cNvSpPr txBox="1"/>
                  <p:nvPr/>
                </p:nvSpPr>
                <p:spPr>
                  <a:xfrm>
                    <a:off x="4451195" y="2143799"/>
                    <a:ext cx="388119" cy="3929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CBF1C33-F3E3-7A47-B34A-448682AC6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195" y="2143799"/>
                    <a:ext cx="388119" cy="3929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26396B-A695-304F-B3EC-7A362A7889D8}"/>
                </a:ext>
              </a:extLst>
            </p:cNvPr>
            <p:cNvSpPr txBox="1"/>
            <p:nvPr/>
          </p:nvSpPr>
          <p:spPr>
            <a:xfrm>
              <a:off x="3952018" y="2357719"/>
              <a:ext cx="138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(commitment)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8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458-BBDA-124F-93FB-03B979B9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(3):   the wiring is 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6512B-A0C4-D24A-9C2F-192CCEAB3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83821"/>
                <a:ext cx="8539843" cy="39817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Step 4</a:t>
                </a:r>
                <a:r>
                  <a:rPr lang="en-US" dirty="0"/>
                  <a:t>:   encode the wires of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-2</a:t>
                </a:r>
                <a:r>
                  <a:rPr lang="en-US" dirty="0"/>
                  <a:t>) =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1</a:t>
                </a:r>
                <a:r>
                  <a:rPr lang="en-US" dirty="0"/>
                  <a:t>) =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baseline="30000" dirty="0"/>
                  <a:t>	</a:t>
                </a: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-1</a:t>
                </a:r>
                <a:r>
                  <a:rPr lang="en-US" dirty="0"/>
                  <a:t>) = 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0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) =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6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-3</a:t>
                </a:r>
                <a:r>
                  <a:rPr lang="en-US" dirty="0"/>
                  <a:t>) =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4</a:t>
                </a:r>
                <a:r>
                  <a:rPr lang="en-US" dirty="0"/>
                  <a:t>)</a:t>
                </a:r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Define a polynomial   W: H ⇾ H   that implements a rotation:</a:t>
                </a:r>
              </a:p>
              <a:p>
                <a:pPr marL="0" indent="0">
                  <a:buNone/>
                </a:pPr>
                <a:r>
                  <a:rPr lang="en-US" dirty="0"/>
                  <a:t>	W(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-2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1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3</a:t>
                </a:r>
                <a:r>
                  <a:rPr lang="en-US" dirty="0"/>
                  <a:t>)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3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-2 </a:t>
                </a:r>
                <a:r>
                  <a:rPr lang="en-US" dirty="0"/>
                  <a:t>)  ,     W(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-1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0</a:t>
                </a:r>
                <a:r>
                  <a:rPr lang="en-US" dirty="0"/>
                  <a:t>)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0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-1</a:t>
                </a:r>
                <a:r>
                  <a:rPr lang="en-US" dirty="0"/>
                  <a:t>) ,  …</a:t>
                </a:r>
                <a:endParaRPr lang="en-US" baseline="30000" dirty="0"/>
              </a:p>
              <a:p>
                <a:pPr marL="0" indent="0">
                  <a:spcBef>
                    <a:spcPts val="2376"/>
                  </a:spcBef>
                  <a:buNone/>
                </a:pPr>
                <a:r>
                  <a:rPr lang="en-US" b="1" u="sng" dirty="0"/>
                  <a:t>Lemma</a:t>
                </a:r>
                <a:r>
                  <a:rPr lang="en-US" dirty="0"/>
                  <a:t>:   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∈H:   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= P(W(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))   ⇒   wire constraints are satisfied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6512B-A0C4-D24A-9C2F-192CCEAB3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83821"/>
                <a:ext cx="8539843" cy="3981721"/>
              </a:xfrm>
              <a:blipFill>
                <a:blip r:embed="rId2"/>
                <a:stretch>
                  <a:fillRect l="-1189" t="-955" r="-446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A06E987-B321-6644-B058-AEF1152C8F56}"/>
              </a:ext>
            </a:extLst>
          </p:cNvPr>
          <p:cNvGrpSpPr/>
          <p:nvPr/>
        </p:nvGrpSpPr>
        <p:grpSpPr>
          <a:xfrm>
            <a:off x="5016896" y="1085848"/>
            <a:ext cx="3964740" cy="2323713"/>
            <a:chOff x="4902596" y="2400296"/>
            <a:chExt cx="3964740" cy="2323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39AB876-1FC8-DB4E-8C30-C56F0E1095EB}"/>
                    </a:ext>
                  </a:extLst>
                </p:cNvPr>
                <p:cNvSpPr txBox="1"/>
                <p:nvPr/>
              </p:nvSpPr>
              <p:spPr>
                <a:xfrm>
                  <a:off x="4902596" y="2400296"/>
                  <a:ext cx="3964740" cy="2323713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example: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x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=5, x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=6 ,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=1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>
                      <a:latin typeface="+mn-lt"/>
                    </a:rPr>
                    <a:t>-1</a:t>
                  </a:r>
                  <a:r>
                    <a:rPr lang="en-US" dirty="0">
                      <a:latin typeface="+mn-lt"/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>
                      <a:latin typeface="+mn-lt"/>
                    </a:rPr>
                    <a:t>-2</a:t>
                  </a:r>
                  <a:r>
                    <a:rPr lang="en-US" dirty="0">
                      <a:latin typeface="+mn-l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>
                      <a:latin typeface="+mn-lt"/>
                    </a:rPr>
                    <a:t>-3</a:t>
                  </a:r>
                  <a:r>
                    <a:rPr lang="en-US" dirty="0">
                      <a:latin typeface="+mn-lt"/>
                    </a:rPr>
                    <a:t> :  </a:t>
                  </a:r>
                  <a:r>
                    <a:rPr lang="en-US" b="1" dirty="0">
                      <a:latin typeface="+mn-lt"/>
                    </a:rPr>
                    <a:t>5,  </a:t>
                  </a:r>
                  <a:r>
                    <a:rPr lang="en-US" b="1" dirty="0">
                      <a:solidFill>
                        <a:srgbClr val="00B050"/>
                      </a:solidFill>
                      <a:latin typeface="+mn-lt"/>
                    </a:rPr>
                    <a:t>6</a:t>
                  </a:r>
                  <a:r>
                    <a:rPr lang="en-US" b="1" dirty="0">
                      <a:latin typeface="+mn-lt"/>
                    </a:rPr>
                    <a:t>,  </a:t>
                  </a:r>
                  <a:r>
                    <a:rPr lang="en-US" b="1" dirty="0">
                      <a:solidFill>
                        <a:srgbClr val="C00000"/>
                      </a:solidFill>
                      <a:latin typeface="+mn-lt"/>
                    </a:rPr>
                    <a:t>1</a:t>
                  </a:r>
                  <a:endParaRPr lang="en-US" b="1" dirty="0">
                    <a:solidFill>
                      <a:srgbClr val="C00000"/>
                    </a:solidFill>
                    <a:latin typeface="+mn-lt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>
                      <a:latin typeface="+mn-lt"/>
                    </a:rPr>
                    <a:t>0</a:t>
                  </a:r>
                  <a:r>
                    <a:rPr lang="en-US" dirty="0">
                      <a:latin typeface="+mn-lt"/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>
                      <a:latin typeface="+mn-lt"/>
                    </a:rPr>
                    <a:t>1</a:t>
                  </a:r>
                  <a:r>
                    <a:rPr lang="en-US" dirty="0">
                      <a:latin typeface="+mn-lt"/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>
                      <a:latin typeface="+mn-lt"/>
                    </a:rPr>
                    <a:t>2</a:t>
                  </a:r>
                  <a:r>
                    <a:rPr lang="en-US" dirty="0">
                      <a:latin typeface="+mn-lt"/>
                    </a:rPr>
                    <a:t>  :   </a:t>
                  </a:r>
                  <a:r>
                    <a:rPr lang="en-US" b="1" dirty="0">
                      <a:latin typeface="+mn-lt"/>
                    </a:rPr>
                    <a:t>5,  </a:t>
                  </a:r>
                  <a:r>
                    <a:rPr lang="en-US" b="1" dirty="0">
                      <a:solidFill>
                        <a:srgbClr val="00B050"/>
                      </a:solidFill>
                      <a:latin typeface="+mn-lt"/>
                    </a:rPr>
                    <a:t>6</a:t>
                  </a:r>
                  <a:r>
                    <a:rPr lang="en-US" b="1" dirty="0">
                      <a:latin typeface="+mn-lt"/>
                    </a:rPr>
                    <a:t>,  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</a:rPr>
                    <a:t>11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,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/>
                    <a:t>4</a:t>
                  </a:r>
                  <a:r>
                    <a:rPr lang="en-US" dirty="0"/>
                    <a:t>,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/>
                    <a:t>5</a:t>
                  </a:r>
                  <a:r>
                    <a:rPr lang="en-US" dirty="0"/>
                    <a:t> :  </a:t>
                  </a:r>
                  <a:r>
                    <a:rPr lang="en-US" b="1" dirty="0">
                      <a:solidFill>
                        <a:srgbClr val="00B050"/>
                      </a:solidFill>
                      <a:latin typeface="+mn-lt"/>
                    </a:rPr>
                    <a:t>6</a:t>
                  </a:r>
                  <a:r>
                    <a:rPr lang="en-US" b="1" dirty="0">
                      <a:latin typeface="+mn-lt"/>
                    </a:rPr>
                    <a:t>,  </a:t>
                  </a:r>
                  <a:r>
                    <a:rPr lang="en-US" b="1" dirty="0">
                      <a:solidFill>
                        <a:srgbClr val="C00000"/>
                      </a:solidFill>
                      <a:latin typeface="+mn-lt"/>
                    </a:rPr>
                    <a:t>1</a:t>
                  </a:r>
                  <a:r>
                    <a:rPr lang="en-US" b="1" dirty="0">
                      <a:latin typeface="+mn-lt"/>
                    </a:rPr>
                    <a:t>,  </a:t>
                  </a:r>
                  <a:r>
                    <a:rPr lang="en-US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</a:rPr>
                    <a:t>7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dirty="0"/>
                    <a:t>,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/>
                    <a:t>7</a:t>
                  </a:r>
                  <a:r>
                    <a:rPr lang="en-US" dirty="0"/>
                    <a:t>,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baseline="30000" dirty="0"/>
                    <a:t>8</a:t>
                  </a:r>
                  <a:r>
                    <a:rPr lang="en-US" dirty="0"/>
                    <a:t> :  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</a:rPr>
                    <a:t>11</a:t>
                  </a:r>
                  <a:r>
                    <a:rPr lang="en-US" b="1" dirty="0">
                      <a:latin typeface="+mn-lt"/>
                    </a:rPr>
                    <a:t>,  </a:t>
                  </a:r>
                  <a:r>
                    <a:rPr lang="en-US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</a:rPr>
                    <a:t>7</a:t>
                  </a:r>
                  <a:r>
                    <a:rPr lang="en-US" b="1" dirty="0">
                      <a:latin typeface="+mn-lt"/>
                    </a:rPr>
                    <a:t>,  77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39AB876-1FC8-DB4E-8C30-C56F0E109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596" y="2400296"/>
                  <a:ext cx="3964740" cy="2323713"/>
                </a:xfrm>
                <a:prstGeom prst="rect">
                  <a:avLst/>
                </a:prstGeom>
                <a:blipFill>
                  <a:blip r:embed="rId3"/>
                  <a:stretch>
                    <a:fillRect l="-2222" t="-1613" r="-952" b="-4301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7D92C4-532F-4C4A-98A3-B03A004D8287}"/>
                </a:ext>
              </a:extLst>
            </p:cNvPr>
            <p:cNvCxnSpPr/>
            <p:nvPr/>
          </p:nvCxnSpPr>
          <p:spPr>
            <a:xfrm>
              <a:off x="5339438" y="3337972"/>
              <a:ext cx="30799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2A2889-4104-9A48-883D-3D9FCA0B3535}"/>
              </a:ext>
            </a:extLst>
          </p:cNvPr>
          <p:cNvCxnSpPr/>
          <p:nvPr/>
        </p:nvCxnSpPr>
        <p:spPr>
          <a:xfrm>
            <a:off x="7845118" y="1967023"/>
            <a:ext cx="0" cy="18607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B6254E-B8F1-E747-9831-4FA7A9300B1A}"/>
              </a:ext>
            </a:extLst>
          </p:cNvPr>
          <p:cNvCxnSpPr>
            <a:cxnSpLocks/>
          </p:cNvCxnSpPr>
          <p:nvPr/>
        </p:nvCxnSpPr>
        <p:spPr>
          <a:xfrm flipH="1">
            <a:off x="7589937" y="2385680"/>
            <a:ext cx="205562" cy="245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32EEF083-0486-1540-A010-6A937ECE9FD5}"/>
              </a:ext>
            </a:extLst>
          </p:cNvPr>
          <p:cNvSpPr/>
          <p:nvPr/>
        </p:nvSpPr>
        <p:spPr>
          <a:xfrm>
            <a:off x="680484" y="1690577"/>
            <a:ext cx="276446" cy="162678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499D-3CBB-9A42-8813-4DFEEFA8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(3):  encoding the circuit wiring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33BB1-019A-044A-BA45-56150A8F6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686800" cy="38184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Problem</a:t>
                </a:r>
                <a:r>
                  <a:rPr lang="en-US" dirty="0"/>
                  <a:t>:    the constraint   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= P(W(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))    has degree  d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	⇒   prover would need to manipulate polynomials of degree d</a:t>
                </a:r>
                <a:r>
                  <a:rPr lang="en-US" baseline="30000" dirty="0"/>
                  <a:t>2</a:t>
                </a:r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	⇒   quadratic time prover !!     (goal:  linear time prover)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Cute trick:	use prod-check proof to reduce this to a </a:t>
                </a:r>
                <a:br>
                  <a:rPr lang="en-US" dirty="0"/>
                </a:br>
                <a:r>
                  <a:rPr lang="en-US" dirty="0"/>
                  <a:t>			constraint of linear degree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33BB1-019A-044A-BA45-56150A8F6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686800" cy="3818430"/>
              </a:xfrm>
              <a:blipFill>
                <a:blip r:embed="rId2"/>
                <a:stretch>
                  <a:fillRect l="-1170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837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70B0-7518-F742-91E1-B8C0C89F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wiring check to a linear degree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EEBE2-5AEE-214E-9B1D-9C09C9D16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610" y="998131"/>
                <a:ext cx="8686800" cy="4145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u="sng" dirty="0"/>
                  <a:t>Lemma</a:t>
                </a:r>
                <a:r>
                  <a:rPr lang="en-US" sz="2000" dirty="0"/>
                  <a:t>:   P(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 = P(W(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))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∈H    if and only if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)≡1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where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 prove that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000" dirty="0"/>
                  <a:t>   do:</a:t>
                </a:r>
              </a:p>
              <a:p>
                <a:pPr marL="0" indent="0">
                  <a:buNone/>
                </a:pPr>
                <a:r>
                  <a:rPr lang="en-US" sz="2000" dirty="0"/>
                  <a:t>	(1)	verifier chooses random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(2)	prover builds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(X)  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000" dirty="0"/>
                  <a:t>     for all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∈H</a:t>
                </a:r>
              </a:p>
              <a:p>
                <a:pPr marL="0" indent="0">
                  <a:spcBef>
                    <a:spcPts val="1080"/>
                  </a:spcBef>
                  <a:buNone/>
                </a:pPr>
                <a:r>
                  <a:rPr lang="en-US" sz="2000" dirty="0"/>
                  <a:t>	(3)	run prod-check to prove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1080"/>
                  </a:spcBef>
                  <a:buNone/>
                </a:pPr>
                <a:r>
                  <a:rPr lang="en-US" sz="2000" dirty="0"/>
                  <a:t>	(4)	validate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:  run zero-test on H to prove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 = 0  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∈H,  where</a:t>
                </a:r>
              </a:p>
              <a:p>
                <a:pPr marL="0" indent="0">
                  <a:spcBef>
                    <a:spcPts val="1080"/>
                  </a:spcBef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  – 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EEBE2-5AEE-214E-9B1D-9C09C9D16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610" y="998131"/>
                <a:ext cx="8686800" cy="4145369"/>
              </a:xfrm>
              <a:blipFill>
                <a:blip r:embed="rId2"/>
                <a:stretch>
                  <a:fillRect l="-584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57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C20A-002F-D94E-9D87-D5CB174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final  (S, P, V)  SNARK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BE839A-72DF-4349-BABB-C8EAEA1E3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7686" y="982439"/>
                <a:ext cx="7464056" cy="494218"/>
              </a:xfr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Setup(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):   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 = </a:t>
                </a:r>
                <a:r>
                  <a:rPr lang="en-US" sz="2800" dirty="0"/>
                  <a:t>(</a:t>
                </a:r>
                <a:r>
                  <a:rPr lang="en-US" dirty="0"/>
                  <a:t> poly commitment to  S(X)  and  W(X) </a:t>
                </a:r>
                <a:r>
                  <a:rPr lang="en-US" sz="2800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BE839A-72DF-4349-BABB-C8EAEA1E3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686" y="982439"/>
                <a:ext cx="7464056" cy="494218"/>
              </a:xfrm>
              <a:blipFill>
                <a:blip r:embed="rId2"/>
                <a:stretch>
                  <a:fillRect t="-17073" b="-2926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8DAD7E-1336-8445-B383-594E29E4C119}"/>
                  </a:ext>
                </a:extLst>
              </p:cNvPr>
              <p:cNvSpPr txBox="1"/>
              <p:nvPr/>
            </p:nvSpPr>
            <p:spPr>
              <a:xfrm>
                <a:off x="747686" y="1545350"/>
                <a:ext cx="2501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u="sng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u="sng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8DAD7E-1336-8445-B383-594E29E4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6" y="1545350"/>
                <a:ext cx="2501582" cy="461665"/>
              </a:xfrm>
              <a:prstGeom prst="rect">
                <a:avLst/>
              </a:prstGeom>
              <a:blipFill>
                <a:blip r:embed="rId3"/>
                <a:stretch>
                  <a:fillRect l="-4061" t="-10811" r="-406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E482C-7BA3-4E4E-895A-56E10926ACE3}"/>
                  </a:ext>
                </a:extLst>
              </p:cNvPr>
              <p:cNvSpPr txBox="1"/>
              <p:nvPr/>
            </p:nvSpPr>
            <p:spPr>
              <a:xfrm>
                <a:off x="5804555" y="1545350"/>
                <a:ext cx="2205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Verifier V(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u="sng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E482C-7BA3-4E4E-895A-56E10926A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55" y="1545350"/>
                <a:ext cx="2205091" cy="461665"/>
              </a:xfrm>
              <a:prstGeom prst="rect">
                <a:avLst/>
              </a:prstGeom>
              <a:blipFill>
                <a:blip r:embed="rId4"/>
                <a:stretch>
                  <a:fillRect l="-4000" t="-10811" r="-400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235E04-CE2B-8D44-A0E4-C0C948F2BF07}"/>
                  </a:ext>
                </a:extLst>
              </p:cNvPr>
              <p:cNvSpPr txBox="1"/>
              <p:nvPr/>
            </p:nvSpPr>
            <p:spPr>
              <a:xfrm>
                <a:off x="5804555" y="2129939"/>
                <a:ext cx="2812180" cy="49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build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000" dirty="0"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dirty="0"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235E04-CE2B-8D44-A0E4-C0C948F2B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55" y="2129939"/>
                <a:ext cx="2812180" cy="499945"/>
              </a:xfrm>
              <a:prstGeom prst="rect">
                <a:avLst/>
              </a:prstGeom>
              <a:blipFill>
                <a:blip r:embed="rId5"/>
                <a:stretch>
                  <a:fillRect l="-179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339A10-FEF2-C447-B8B7-38F5463CA724}"/>
                  </a:ext>
                </a:extLst>
              </p:cNvPr>
              <p:cNvSpPr txBox="1"/>
              <p:nvPr/>
            </p:nvSpPr>
            <p:spPr>
              <a:xfrm>
                <a:off x="673050" y="2117006"/>
                <a:ext cx="2704843" cy="49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build    P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[X]</a:t>
                </a:r>
                <a:r>
                  <a:rPr lang="en-US" sz="2000" dirty="0"/>
                  <a:t>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339A10-FEF2-C447-B8B7-38F5463C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0" y="2117006"/>
                <a:ext cx="2704843" cy="499945"/>
              </a:xfrm>
              <a:prstGeom prst="rect">
                <a:avLst/>
              </a:prstGeom>
              <a:blipFill>
                <a:blip r:embed="rId6"/>
                <a:stretch>
                  <a:fillRect l="-186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DA9ABBC-ADBD-2441-BC82-E936F142B526}"/>
              </a:ext>
            </a:extLst>
          </p:cNvPr>
          <p:cNvGrpSpPr/>
          <p:nvPr/>
        </p:nvGrpSpPr>
        <p:grpSpPr>
          <a:xfrm>
            <a:off x="584631" y="2670720"/>
            <a:ext cx="8503754" cy="2266005"/>
            <a:chOff x="845672" y="2639521"/>
            <a:chExt cx="8503754" cy="226600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863200-D1AE-7143-9A6B-156AF028DD9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657" y="4898573"/>
              <a:ext cx="738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0A37D9-768B-C74F-AFE8-C6577C0F6134}"/>
                    </a:ext>
                  </a:extLst>
                </p:cNvPr>
                <p:cNvSpPr txBox="1"/>
                <p:nvPr/>
              </p:nvSpPr>
              <p:spPr>
                <a:xfrm>
                  <a:off x="845672" y="2639521"/>
                  <a:ext cx="8503754" cy="2266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Prover proves:  </a:t>
                  </a:r>
                </a:p>
                <a:p>
                  <a:pPr>
                    <a:spcBef>
                      <a:spcPts val="1200"/>
                    </a:spcBef>
                    <a:tabLst>
                      <a:tab pos="336550" algn="l"/>
                      <a:tab pos="6624638" algn="l"/>
                    </a:tabLst>
                  </a:pPr>
                  <a:r>
                    <a:rPr lang="en-US" sz="2000" dirty="0">
                      <a:latin typeface="+mn-lt"/>
                    </a:rPr>
                    <a:t>	(1)   S(y)⋅[P(y) + P(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)]  + (1 – S(y))⋅P(y)⋅P(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P(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>
                      <a:latin typeface="+mn-lt"/>
                    </a:rPr>
                    <a:t>2</a:t>
                  </a:r>
                  <a:r>
                    <a:rPr lang="en-US" sz="2000" dirty="0">
                      <a:latin typeface="+mn-lt"/>
                    </a:rPr>
                    <a:t>y)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	  </a:t>
                  </a:r>
                  <a:r>
                    <a:rPr lang="en-US" sz="2000" dirty="0"/>
                    <a:t>∀ y ∈ </a:t>
                  </a:r>
                  <a:r>
                    <a:rPr lang="en-US" sz="2000" dirty="0" err="1"/>
                    <a:t>H</a:t>
                  </a:r>
                  <a:r>
                    <a:rPr lang="en-US" sz="2000" baseline="-25000" dirty="0" err="1"/>
                    <a:t>gates</a:t>
                  </a:r>
                  <a:r>
                    <a:rPr lang="en-US" sz="2000" dirty="0"/>
                    <a:t> </a:t>
                  </a:r>
                  <a:endParaRPr lang="en-US" sz="2000" dirty="0">
                    <a:latin typeface="+mn-lt"/>
                  </a:endParaRPr>
                </a:p>
                <a:p>
                  <a:pPr>
                    <a:spcBef>
                      <a:spcPts val="1200"/>
                    </a:spcBef>
                    <a:tabLst>
                      <a:tab pos="336550" algn="l"/>
                      <a:tab pos="6624638" algn="l"/>
                    </a:tabLst>
                  </a:pPr>
                  <a:r>
                    <a:rPr lang="en-US" sz="2000" dirty="0">
                      <a:latin typeface="+mn-lt"/>
                    </a:rPr>
                    <a:t>	(2)   P(y)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(y)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	  </a:t>
                  </a:r>
                  <a:r>
                    <a:rPr lang="en-US" sz="2000" dirty="0"/>
                    <a:t>∀ y ∈ </a:t>
                  </a:r>
                  <a:r>
                    <a:rPr lang="en-US" sz="2000" dirty="0" err="1"/>
                    <a:t>H</a:t>
                  </a:r>
                  <a:r>
                    <a:rPr lang="en-US" sz="2000" baseline="-25000" dirty="0" err="1"/>
                    <a:t>inp</a:t>
                  </a:r>
                  <a:r>
                    <a:rPr lang="en-US" sz="2000" dirty="0"/>
                    <a:t> </a:t>
                  </a:r>
                  <a:endParaRPr lang="en-US" sz="2000" dirty="0">
                    <a:latin typeface="+mn-lt"/>
                  </a:endParaRPr>
                </a:p>
                <a:p>
                  <a:pPr>
                    <a:spcBef>
                      <a:spcPts val="1200"/>
                    </a:spcBef>
                    <a:tabLst>
                      <a:tab pos="336550" algn="l"/>
                      <a:tab pos="6624638" algn="l"/>
                    </a:tabLst>
                  </a:pPr>
                  <a:r>
                    <a:rPr lang="en-US" sz="2000" dirty="0">
                      <a:latin typeface="+mn-lt"/>
                    </a:rPr>
                    <a:t>	(3)   P(y)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P(W(y))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	  </a:t>
                  </a:r>
                  <a:r>
                    <a:rPr lang="en-US" sz="2000" dirty="0"/>
                    <a:t>∀ y ∈ H</a:t>
                  </a:r>
                </a:p>
                <a:p>
                  <a:pPr>
                    <a:spcBef>
                      <a:spcPts val="1200"/>
                    </a:spcBef>
                    <a:tabLst>
                      <a:tab pos="336550" algn="l"/>
                      <a:tab pos="6624638" algn="l"/>
                    </a:tabLst>
                  </a:pPr>
                  <a:r>
                    <a:rPr lang="en-US" sz="2000" dirty="0">
                      <a:latin typeface="+mn-lt"/>
                    </a:rPr>
                    <a:t>	(4)   P(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)=0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         (output of last gate = 0)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0A37D9-768B-C74F-AFE8-C6577C0F6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72" y="2639521"/>
                  <a:ext cx="8503754" cy="2266005"/>
                </a:xfrm>
                <a:prstGeom prst="rect">
                  <a:avLst/>
                </a:prstGeom>
                <a:blipFill>
                  <a:blip r:embed="rId7"/>
                  <a:stretch>
                    <a:fillRect l="-896" t="-1676" b="-3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65F7D2-9709-3D40-841E-671FDC462AF5}"/>
              </a:ext>
            </a:extLst>
          </p:cNvPr>
          <p:cNvGrpSpPr/>
          <p:nvPr/>
        </p:nvGrpSpPr>
        <p:grpSpPr>
          <a:xfrm>
            <a:off x="26989" y="3105313"/>
            <a:ext cx="965329" cy="1810250"/>
            <a:chOff x="26989" y="3105313"/>
            <a:chExt cx="965329" cy="18102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3FA3D3-AD31-3942-8C6B-EA3F4BDE9762}"/>
                </a:ext>
              </a:extLst>
            </p:cNvPr>
            <p:cNvSpPr txBox="1"/>
            <p:nvPr/>
          </p:nvSpPr>
          <p:spPr>
            <a:xfrm>
              <a:off x="55615" y="3105313"/>
              <a:ext cx="803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gates: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34A39D-53AF-3E47-85D0-EB1DE5FA6210}"/>
                </a:ext>
              </a:extLst>
            </p:cNvPr>
            <p:cNvSpPr txBox="1"/>
            <p:nvPr/>
          </p:nvSpPr>
          <p:spPr>
            <a:xfrm>
              <a:off x="55615" y="3583488"/>
              <a:ext cx="904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inputs: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6AB655-F13C-D748-AC7D-DDAB7AC2BF95}"/>
                </a:ext>
              </a:extLst>
            </p:cNvPr>
            <p:cNvSpPr txBox="1"/>
            <p:nvPr/>
          </p:nvSpPr>
          <p:spPr>
            <a:xfrm>
              <a:off x="55614" y="4040913"/>
              <a:ext cx="811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wires: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7B83BA-DD22-674C-8E10-A1EF1FAFEDDA}"/>
                </a:ext>
              </a:extLst>
            </p:cNvPr>
            <p:cNvSpPr txBox="1"/>
            <p:nvPr/>
          </p:nvSpPr>
          <p:spPr>
            <a:xfrm>
              <a:off x="26989" y="4515453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output: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04B73D-3D21-634A-940C-7F9EA9291122}"/>
              </a:ext>
            </a:extLst>
          </p:cNvPr>
          <p:cNvGrpSpPr/>
          <p:nvPr/>
        </p:nvGrpSpPr>
        <p:grpSpPr>
          <a:xfrm>
            <a:off x="3510643" y="1920509"/>
            <a:ext cx="2171700" cy="775764"/>
            <a:chOff x="3510643" y="1920509"/>
            <a:chExt cx="2171700" cy="775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D56C38-A213-034B-9ED4-C343A49E43C6}"/>
                </a:ext>
              </a:extLst>
            </p:cNvPr>
            <p:cNvGrpSpPr/>
            <p:nvPr/>
          </p:nvGrpSpPr>
          <p:grpSpPr>
            <a:xfrm>
              <a:off x="3510643" y="1920509"/>
              <a:ext cx="2171700" cy="446469"/>
              <a:chOff x="3510643" y="2143799"/>
              <a:chExt cx="2171700" cy="44646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249185E-0AA9-2F4A-97E5-94352F708245}"/>
                  </a:ext>
                </a:extLst>
              </p:cNvPr>
              <p:cNvCxnSpPr/>
              <p:nvPr/>
            </p:nvCxnSpPr>
            <p:spPr>
              <a:xfrm flipV="1">
                <a:off x="3510643" y="2571750"/>
                <a:ext cx="2171700" cy="18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CBF1C33-F3E3-7A47-B34A-448682AC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4451195" y="2143799"/>
                    <a:ext cx="388119" cy="3929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CBF1C33-F3E3-7A47-B34A-448682AC6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195" y="2143799"/>
                    <a:ext cx="388119" cy="3929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9D01A-C8AA-1C4C-939D-E4D44BF64C69}"/>
                </a:ext>
              </a:extLst>
            </p:cNvPr>
            <p:cNvSpPr txBox="1"/>
            <p:nvPr/>
          </p:nvSpPr>
          <p:spPr>
            <a:xfrm>
              <a:off x="3952018" y="2357719"/>
              <a:ext cx="138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(commitment)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05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1EEA-EA99-504D-BF08-E4EF4ADB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extensions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F28A-29A2-2449-BC12-4A1630FC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Plonk proof:   a short proof  </a:t>
            </a:r>
            <a:r>
              <a:rPr lang="en-US" sz="2000" dirty="0"/>
              <a:t>(O(1) commitments)</a:t>
            </a:r>
            <a:r>
              <a:rPr lang="en-US" dirty="0"/>
              <a:t>,    fast verifier</a:t>
            </a:r>
          </a:p>
          <a:p>
            <a:endParaRPr lang="en-US" dirty="0"/>
          </a:p>
          <a:p>
            <a:r>
              <a:rPr lang="en-US" dirty="0"/>
              <a:t>Can handle circuits with more general gates than  +  and  ×</a:t>
            </a:r>
          </a:p>
          <a:p>
            <a:pPr lvl="1"/>
            <a:r>
              <a:rPr lang="en-US" dirty="0"/>
              <a:t>PLOOKUP:    efficient SNARK for circuits with lookup tables</a:t>
            </a:r>
          </a:p>
          <a:p>
            <a:endParaRPr lang="en-US" dirty="0"/>
          </a:p>
          <a:p>
            <a:r>
              <a:rPr lang="en-US" dirty="0"/>
              <a:t>The SNARK can easily be made into a </a:t>
            </a:r>
            <a:r>
              <a:rPr lang="en-US" dirty="0" err="1"/>
              <a:t>zk</a:t>
            </a:r>
            <a:r>
              <a:rPr lang="en-US" dirty="0"/>
              <a:t>-SNARK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challenge:   reduce prover time</a:t>
            </a:r>
          </a:p>
        </p:txBody>
      </p:sp>
    </p:spTree>
    <p:extLst>
      <p:ext uri="{BB962C8B-B14F-4D97-AF65-F5344CB8AC3E}">
        <p14:creationId xmlns:p14="http://schemas.microsoft.com/office/powerpoint/2010/main" val="22367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371850"/>
            <a:ext cx="7220607" cy="1314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Next lecture:   scaling the blockchain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E8FD-D40F-424F-AE5D-88E94B3D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cs typeface="Calibri" panose="020F0502020204030204" pitchFamily="34" charset="0"/>
              </a:rPr>
              <a:t>Requirements  (informal)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8A2802-BA6A-6346-9531-5095929740B7}"/>
                  </a:ext>
                </a:extLst>
              </p:cNvPr>
              <p:cNvSpPr txBox="1"/>
              <p:nvPr/>
            </p:nvSpPr>
            <p:spPr>
              <a:xfrm>
                <a:off x="684108" y="902408"/>
                <a:ext cx="210820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100" i="1" baseline="-25000" dirty="0" err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8A2802-BA6A-6346-9531-509592974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08" y="902408"/>
                <a:ext cx="2108206" cy="415498"/>
              </a:xfrm>
              <a:prstGeom prst="rect">
                <a:avLst/>
              </a:prstGeom>
              <a:blipFill>
                <a:blip r:embed="rId2"/>
                <a:stretch>
                  <a:fillRect l="-2994" t="-9091" r="-2395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8C857-88EC-1C4C-8882-AFC9BEF2A61B}"/>
                  </a:ext>
                </a:extLst>
              </p:cNvPr>
              <p:cNvSpPr txBox="1"/>
              <p:nvPr/>
            </p:nvSpPr>
            <p:spPr>
              <a:xfrm>
                <a:off x="5437159" y="902408"/>
                <a:ext cx="227267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Verifier V (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8C857-88EC-1C4C-8882-AFC9BEF2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159" y="902408"/>
                <a:ext cx="2272673" cy="415498"/>
              </a:xfrm>
              <a:prstGeom prst="rect">
                <a:avLst/>
              </a:prstGeom>
              <a:blipFill>
                <a:blip r:embed="rId3"/>
                <a:stretch>
                  <a:fillRect l="-3333" t="-9091" r="-2222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BDBED75-B024-F148-BEC0-290045D3A021}"/>
              </a:ext>
            </a:extLst>
          </p:cNvPr>
          <p:cNvGrpSpPr/>
          <p:nvPr/>
        </p:nvGrpSpPr>
        <p:grpSpPr>
          <a:xfrm>
            <a:off x="2289460" y="1314454"/>
            <a:ext cx="4095842" cy="415498"/>
            <a:chOff x="2289460" y="3447657"/>
            <a:chExt cx="4095842" cy="41549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60E9A2-6E08-534B-9F95-ECE384127999}"/>
                </a:ext>
              </a:extLst>
            </p:cNvPr>
            <p:cNvCxnSpPr/>
            <p:nvPr/>
          </p:nvCxnSpPr>
          <p:spPr>
            <a:xfrm>
              <a:off x="2289460" y="3766088"/>
              <a:ext cx="40958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87715C-879B-244B-A7F3-EAB15873266C}"/>
                    </a:ext>
                  </a:extLst>
                </p:cNvPr>
                <p:cNvSpPr txBox="1"/>
                <p:nvPr/>
              </p:nvSpPr>
              <p:spPr>
                <a:xfrm>
                  <a:off x="3536068" y="3447657"/>
                  <a:ext cx="107093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proof  </a:t>
                  </a:r>
                  <a14:m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87715C-879B-244B-A7F3-EAB158732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068" y="3447657"/>
                  <a:ext cx="1070934" cy="415498"/>
                </a:xfrm>
                <a:prstGeom prst="rect">
                  <a:avLst/>
                </a:prstGeom>
                <a:blipFill>
                  <a:blip r:embed="rId4"/>
                  <a:stretch>
                    <a:fillRect l="-5882" t="-8824" b="-26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D61460-8EAF-8C40-82EE-0434FB276361}"/>
              </a:ext>
            </a:extLst>
          </p:cNvPr>
          <p:cNvSpPr txBox="1"/>
          <p:nvPr/>
        </p:nvSpPr>
        <p:spPr>
          <a:xfrm>
            <a:off x="5831388" y="1657350"/>
            <a:ext cx="18919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accept or 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98284-EC4F-C94B-B1C1-D9F69E911B78}"/>
                  </a:ext>
                </a:extLst>
              </p:cNvPr>
              <p:cNvSpPr txBox="1"/>
              <p:nvPr/>
            </p:nvSpPr>
            <p:spPr>
              <a:xfrm>
                <a:off x="255814" y="2499950"/>
                <a:ext cx="8716736" cy="23852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100" b="1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Complete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𝐶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r>
                      <a:rPr lang="en-US" sz="21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𝒙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 </m:t>
                    </m:r>
                    <m:r>
                      <a:rPr lang="en-US" sz="21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𝒘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 =0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    ⇒     </a:t>
                </a:r>
                <a:r>
                  <a:rPr lang="en-US" sz="2100" dirty="0" err="1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Pr</a:t>
                </a:r>
                <a:r>
                  <a:rPr lang="en-US" sz="28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[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 V(</a:t>
                </a:r>
                <a:r>
                  <a:rPr lang="en-US" sz="2100" dirty="0" err="1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S</a:t>
                </a:r>
                <a:r>
                  <a:rPr lang="en-US" sz="2100" baseline="-25000" dirty="0" err="1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v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𝑥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, P(</a:t>
                </a:r>
                <a:r>
                  <a:rPr lang="en-US" sz="2100" dirty="0" err="1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S</a:t>
                </a:r>
                <a:r>
                  <a:rPr lang="en-US" sz="2100" baseline="-25000" dirty="0" err="1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p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,</a:t>
                </a:r>
                <a:r>
                  <a:rPr lang="en-US" sz="21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𝒙</m:t>
                    </m:r>
                  </m:oMath>
                </a14:m>
                <a:r>
                  <a:rPr lang="en-US" sz="21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𝒘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)) = accept </a:t>
                </a:r>
                <a:r>
                  <a:rPr lang="en-US" sz="28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]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= 1</a:t>
                </a:r>
              </a:p>
              <a:p>
                <a:pPr algn="l"/>
                <a:endParaRPr lang="en-US" sz="2100" dirty="0">
                  <a:latin typeface="Calibri" panose="020F0502020204030204" pitchFamily="34" charset="0"/>
                  <a:ea typeface="Roboto" panose="02000000000000000000" pitchFamily="2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100" b="1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Knowledge sound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:   V accepts    ⇒    P “knows” </a:t>
                </a:r>
                <a14:m>
                  <m:oMath xmlns:m="http://schemas.openxmlformats.org/officeDocument/2006/math">
                    <m:r>
                      <a:rPr lang="en-US" sz="21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𝒘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s</a:t>
                </a:r>
                <a:r>
                  <a:rPr lang="en-US" sz="2100" dirty="0" err="1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.t.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𝐶</m:t>
                    </m:r>
                    <m:d>
                      <m:dPr>
                        <m:ctrlPr>
                          <a:rPr lang="en-US" sz="2100" i="1" dirty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dPr>
                      <m:e>
                        <m:r>
                          <a:rPr lang="en-US" sz="21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𝒙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, </m:t>
                        </m:r>
                        <m:r>
                          <a:rPr lang="en-US" sz="21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𝒘</m:t>
                        </m:r>
                      </m:e>
                    </m:d>
                    <m:r>
                      <a:rPr lang="en-US" sz="2100" i="1" dirty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=0</m:t>
                    </m:r>
                  </m:oMath>
                </a14:m>
                <a:endParaRPr lang="en-US" sz="2100" dirty="0">
                  <a:latin typeface="Calibri" panose="020F0502020204030204" pitchFamily="34" charset="0"/>
                  <a:ea typeface="Roboto" panose="02000000000000000000" pitchFamily="2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	example:   P “knows” </a:t>
                </a:r>
                <a14:m>
                  <m:oMath xmlns:m="http://schemas.openxmlformats.org/officeDocument/2006/math">
                    <m:r>
                      <a:rPr lang="en-US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𝒘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  </a:t>
                </a:r>
                <a:r>
                  <a:rPr lang="en-US" sz="2100" dirty="0" err="1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s.t.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   </a:t>
                </a:r>
                <a:r>
                  <a:rPr lang="en-US" sz="28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[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1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0≤</m:t>
                    </m:r>
                    <m:r>
                      <a:rPr lang="en-US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Calibri" panose="020F0502020204030204" pitchFamily="34" charset="0"/>
                      </a:rPr>
                      <m:t>≤</m:t>
                    </m:r>
                    <m:sSup>
                      <m:sSupPr>
                        <m:ctrlPr>
                          <a:rPr lang="en-US" sz="2100" b="0" i="1" dirty="0" smtClean="0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100" b="0" i="1" dirty="0" smtClean="0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Calibri" panose="020F0502020204030204" pitchFamily="34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 </a:t>
                </a:r>
                <a:r>
                  <a:rPr lang="en-US" sz="28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]</a:t>
                </a:r>
                <a:endParaRPr lang="en-US" sz="2100" dirty="0">
                  <a:latin typeface="Calibri" panose="020F0502020204030204" pitchFamily="34" charset="0"/>
                  <a:ea typeface="Roboto" panose="02000000000000000000" pitchFamily="2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3000"/>
                  </a:spcBef>
                </a:pP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Optional:</a:t>
                </a:r>
                <a:r>
                  <a:rPr lang="en-US" sz="2100" b="1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 Zero knowledge</a:t>
                </a:r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:      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𝒙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)    “reveals nothing” about </a:t>
                </a:r>
                <a14:m>
                  <m:oMath xmlns:m="http://schemas.openxmlformats.org/officeDocument/2006/math">
                    <m:r>
                      <a:rPr lang="en-US" sz="21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𝒘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Roboto" panose="02000000000000000000" pitchFamily="2" charset="0"/>
                    <a:cs typeface="Calibri" panose="020F050202020403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98284-EC4F-C94B-B1C1-D9F69E91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14" y="2499950"/>
                <a:ext cx="8716736" cy="2385268"/>
              </a:xfrm>
              <a:prstGeom prst="rect">
                <a:avLst/>
              </a:prstGeom>
              <a:blipFill>
                <a:blip r:embed="rId5"/>
                <a:stretch>
                  <a:fillRect l="-726" t="-2646" r="-290" b="-42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8A7B87-33C2-CC4C-A95A-19A377E4A873}"/>
              </a:ext>
            </a:extLst>
          </p:cNvPr>
          <p:cNvCxnSpPr/>
          <p:nvPr/>
        </p:nvCxnSpPr>
        <p:spPr>
          <a:xfrm>
            <a:off x="684108" y="1294823"/>
            <a:ext cx="2061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ABB50D-BC8A-4C4A-B73D-BBD5B2E8CE74}"/>
              </a:ext>
            </a:extLst>
          </p:cNvPr>
          <p:cNvCxnSpPr/>
          <p:nvPr/>
        </p:nvCxnSpPr>
        <p:spPr>
          <a:xfrm>
            <a:off x="5543550" y="1257300"/>
            <a:ext cx="2061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12"/>
    </mc:Choice>
    <mc:Fallback xmlns="">
      <p:transition spd="slow" advTm="822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B0FB1-7ED1-9941-87A1-59CAA64381A1}"/>
              </a:ext>
            </a:extLst>
          </p:cNvPr>
          <p:cNvSpPr/>
          <p:nvPr/>
        </p:nvSpPr>
        <p:spPr>
          <a:xfrm>
            <a:off x="4284916" y="3561718"/>
            <a:ext cx="4114805" cy="618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B7E88-BD0F-7D4B-A1FC-EEF679238C68}"/>
              </a:ext>
            </a:extLst>
          </p:cNvPr>
          <p:cNvSpPr/>
          <p:nvPr/>
        </p:nvSpPr>
        <p:spPr>
          <a:xfrm>
            <a:off x="4960088" y="2729135"/>
            <a:ext cx="3189767" cy="618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15851-A15A-0641-BA1C-1DAA2EC1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SNARK: a </a:t>
            </a:r>
            <a:r>
              <a:rPr lang="en-US" sz="3600" u="sng" dirty="0"/>
              <a:t>Succinct</a:t>
            </a:r>
            <a:r>
              <a:rPr lang="en-US" sz="3600" dirty="0"/>
              <a:t> </a:t>
            </a:r>
            <a:r>
              <a:rPr lang="en-US" sz="3600" dirty="0" err="1"/>
              <a:t>AR</a:t>
            </a:r>
            <a:r>
              <a:rPr lang="en-US" sz="3600" b="1" dirty="0" err="1"/>
              <a:t>gument</a:t>
            </a:r>
            <a:r>
              <a:rPr lang="en-US" sz="3600" b="1" dirty="0"/>
              <a:t> of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034" y="1105555"/>
                <a:ext cx="8854965" cy="30741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u="sng" dirty="0"/>
                  <a:t>succinct</a:t>
                </a:r>
                <a:r>
                  <a:rPr lang="en-US" dirty="0"/>
                  <a:t> </a:t>
                </a:r>
                <a:r>
                  <a:rPr lang="en-US" b="1" dirty="0"/>
                  <a:t>preprocessing</a:t>
                </a:r>
                <a:r>
                  <a:rPr lang="en-US" dirty="0"/>
                  <a:t> </a:t>
                </a:r>
                <a:r>
                  <a:rPr lang="en-US" b="1" dirty="0"/>
                  <a:t>argument system </a:t>
                </a:r>
                <a:r>
                  <a:rPr lang="en-US" dirty="0"/>
                  <a:t>is a triple  (S,  P,  V):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  ⇾  public parameters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   for prover and verifier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)  ⇾  </a:t>
                </a:r>
                <a:r>
                  <a:rPr lang="en-US" b="1" u="sng" dirty="0"/>
                  <a:t>short</a:t>
                </a:r>
                <a:r>
                  <a:rPr lang="en-US" dirty="0"/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proof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     ;</a:t>
                </a:r>
                <a:r>
                  <a:rPr lang="en-US" sz="3000" dirty="0"/>
                  <a:t>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 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V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)    </a:t>
                </a:r>
                <a:r>
                  <a:rPr lang="en-US" b="1" u="sng" dirty="0"/>
                  <a:t>fast to verify</a:t>
                </a:r>
                <a:r>
                  <a:rPr lang="en-US" b="1" dirty="0"/>
                  <a:t>	</a:t>
                </a:r>
                <a:r>
                  <a:rPr lang="en-US" dirty="0"/>
                  <a:t>;    time(V)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034" y="1105555"/>
                <a:ext cx="8854965" cy="3074180"/>
              </a:xfrm>
              <a:blipFill>
                <a:blip r:embed="rId2"/>
                <a:stretch>
                  <a:fillRect l="-1003" t="-1230"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07FD41D-F26C-784F-BEFF-3A238CF59362}"/>
              </a:ext>
            </a:extLst>
          </p:cNvPr>
          <p:cNvGrpSpPr/>
          <p:nvPr/>
        </p:nvGrpSpPr>
        <p:grpSpPr>
          <a:xfrm>
            <a:off x="785993" y="4082902"/>
            <a:ext cx="3088666" cy="888020"/>
            <a:chOff x="785993" y="4082902"/>
            <a:chExt cx="3088666" cy="8880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1D9BE-3152-1E4E-BE11-F023A6B64057}"/>
                </a:ext>
              </a:extLst>
            </p:cNvPr>
            <p:cNvSpPr txBox="1"/>
            <p:nvPr/>
          </p:nvSpPr>
          <p:spPr>
            <a:xfrm>
              <a:off x="785993" y="4555424"/>
              <a:ext cx="3088666" cy="4154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short “summary” of circuit</a:t>
              </a: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448C1C3-FB9A-8148-A3D2-929EEF4F500D}"/>
                </a:ext>
              </a:extLst>
            </p:cNvPr>
            <p:cNvSpPr/>
            <p:nvPr/>
          </p:nvSpPr>
          <p:spPr>
            <a:xfrm>
              <a:off x="935044" y="4082902"/>
              <a:ext cx="128212" cy="467833"/>
            </a:xfrm>
            <a:custGeom>
              <a:avLst/>
              <a:gdLst>
                <a:gd name="connsiteX0" fmla="*/ 11254 w 128212"/>
                <a:gd name="connsiteY0" fmla="*/ 467833 h 467833"/>
                <a:gd name="connsiteX1" fmla="*/ 11254 w 128212"/>
                <a:gd name="connsiteY1" fmla="*/ 233917 h 467833"/>
                <a:gd name="connsiteX2" fmla="*/ 128212 w 128212"/>
                <a:gd name="connsiteY2" fmla="*/ 0 h 467833"/>
                <a:gd name="connsiteX3" fmla="*/ 128212 w 128212"/>
                <a:gd name="connsiteY3" fmla="*/ 0 h 46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212" h="467833">
                  <a:moveTo>
                    <a:pt x="11254" y="467833"/>
                  </a:moveTo>
                  <a:cubicBezTo>
                    <a:pt x="1507" y="389861"/>
                    <a:pt x="-8239" y="311889"/>
                    <a:pt x="11254" y="233917"/>
                  </a:cubicBezTo>
                  <a:cubicBezTo>
                    <a:pt x="30747" y="155945"/>
                    <a:pt x="128212" y="0"/>
                    <a:pt x="128212" y="0"/>
                  </a:cubicBezTo>
                  <a:lnTo>
                    <a:pt x="128212" y="0"/>
                  </a:ln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4A8312-3C58-C34E-8A42-D93C88997B09}"/>
              </a:ext>
            </a:extLst>
          </p:cNvPr>
          <p:cNvGrpSpPr/>
          <p:nvPr/>
        </p:nvGrpSpPr>
        <p:grpSpPr>
          <a:xfrm>
            <a:off x="4960088" y="4082902"/>
            <a:ext cx="3314626" cy="891479"/>
            <a:chOff x="4960088" y="4082902"/>
            <a:chExt cx="3314626" cy="891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3B9C2D-2739-844B-A562-E02558BAB930}"/>
                    </a:ext>
                  </a:extLst>
                </p:cNvPr>
                <p:cNvSpPr txBox="1"/>
                <p:nvPr/>
              </p:nvSpPr>
              <p:spPr>
                <a:xfrm>
                  <a:off x="4960088" y="4558883"/>
                  <a:ext cx="3314626" cy="4154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 security parameter = 128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3B9C2D-2739-844B-A562-E02558BAB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088" y="4558883"/>
                  <a:ext cx="3314626" cy="415498"/>
                </a:xfrm>
                <a:prstGeom prst="rect">
                  <a:avLst/>
                </a:prstGeom>
                <a:blipFill>
                  <a:blip r:embed="rId3"/>
                  <a:stretch>
                    <a:fillRect t="-5714" r="-1145" b="-2571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D34184F-3CCE-7C44-91DD-02F56527A4C1}"/>
                </a:ext>
              </a:extLst>
            </p:cNvPr>
            <p:cNvSpPr/>
            <p:nvPr/>
          </p:nvSpPr>
          <p:spPr>
            <a:xfrm flipH="1">
              <a:off x="7894876" y="4082902"/>
              <a:ext cx="128212" cy="467833"/>
            </a:xfrm>
            <a:custGeom>
              <a:avLst/>
              <a:gdLst>
                <a:gd name="connsiteX0" fmla="*/ 11254 w 128212"/>
                <a:gd name="connsiteY0" fmla="*/ 467833 h 467833"/>
                <a:gd name="connsiteX1" fmla="*/ 11254 w 128212"/>
                <a:gd name="connsiteY1" fmla="*/ 233917 h 467833"/>
                <a:gd name="connsiteX2" fmla="*/ 128212 w 128212"/>
                <a:gd name="connsiteY2" fmla="*/ 0 h 467833"/>
                <a:gd name="connsiteX3" fmla="*/ 128212 w 128212"/>
                <a:gd name="connsiteY3" fmla="*/ 0 h 46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212" h="467833">
                  <a:moveTo>
                    <a:pt x="11254" y="467833"/>
                  </a:moveTo>
                  <a:cubicBezTo>
                    <a:pt x="1507" y="389861"/>
                    <a:pt x="-8239" y="311889"/>
                    <a:pt x="11254" y="233917"/>
                  </a:cubicBezTo>
                  <a:cubicBezTo>
                    <a:pt x="30747" y="155945"/>
                    <a:pt x="128212" y="0"/>
                    <a:pt x="128212" y="0"/>
                  </a:cubicBezTo>
                  <a:lnTo>
                    <a:pt x="128212" y="0"/>
                  </a:ln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7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51D77-73A2-1E45-A2F9-BAE67FD82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PCP-based SNARK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2289B0C-10B0-4642-8480-6BA1D68740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23989" y="2914650"/>
            <a:ext cx="20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[Kilian’92, Micali’94]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39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3E52-E1CE-2C44-B828-64AAC39F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5"/>
            <a:ext cx="8229600" cy="623097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construction: PCP-based SNARK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AE5B9-A233-7C45-8533-8CEA47FAE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076" y="960554"/>
                <a:ext cx="8856924" cy="1474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The PCP theorem</a:t>
                </a:r>
                <a:r>
                  <a:rPr lang="en-US" dirty="0"/>
                  <a:t>:    Let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be an arithmetic circuit.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	there is a proof system that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proves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	as follows: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AE5B9-A233-7C45-8533-8CEA47FAE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076" y="960554"/>
                <a:ext cx="8856924" cy="1474060"/>
              </a:xfrm>
              <a:blipFill>
                <a:blip r:embed="rId3"/>
                <a:stretch>
                  <a:fillRect l="-1146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A1B387-AF6D-3A40-B6CF-33E5A771CD11}"/>
                  </a:ext>
                </a:extLst>
              </p:cNvPr>
              <p:cNvSpPr txBox="1"/>
              <p:nvPr/>
            </p:nvSpPr>
            <p:spPr>
              <a:xfrm>
                <a:off x="666427" y="2473881"/>
                <a:ext cx="2754280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Prover P(</a:t>
                </a:r>
                <a:r>
                  <a:rPr lang="en-US" b="1" i="1" u="sng" dirty="0" err="1"/>
                  <a:t>S</a:t>
                </a:r>
                <a:r>
                  <a:rPr lang="en-US" b="1" i="1" u="sng" baseline="-25000" dirty="0" err="1"/>
                  <a:t>p</a:t>
                </a:r>
                <a:r>
                  <a:rPr lang="en-US" u="sng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A1B387-AF6D-3A40-B6CF-33E5A771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7" y="2473881"/>
                <a:ext cx="2754280" cy="513282"/>
              </a:xfrm>
              <a:prstGeom prst="rect">
                <a:avLst/>
              </a:prstGeom>
              <a:blipFill>
                <a:blip r:embed="rId4"/>
                <a:stretch>
                  <a:fillRect l="-32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F71EA4-84A4-CB4F-AF64-333D870FCBB7}"/>
                  </a:ext>
                </a:extLst>
              </p:cNvPr>
              <p:cNvSpPr txBox="1"/>
              <p:nvPr/>
            </p:nvSpPr>
            <p:spPr>
              <a:xfrm>
                <a:off x="5452820" y="2473881"/>
                <a:ext cx="233493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Verifier V(</a:t>
                </a:r>
                <a:r>
                  <a:rPr lang="en-US" b="1" i="1" u="sng" dirty="0" err="1"/>
                  <a:t>S</a:t>
                </a:r>
                <a:r>
                  <a:rPr lang="en-US" b="1" i="1" u="sng" baseline="-25000" dirty="0" err="1"/>
                  <a:t>v</a:t>
                </a:r>
                <a:r>
                  <a:rPr lang="en-US" u="sng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F71EA4-84A4-CB4F-AF64-333D870FC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20" y="2473881"/>
                <a:ext cx="2334935" cy="513282"/>
              </a:xfrm>
              <a:prstGeom prst="rect">
                <a:avLst/>
              </a:prstGeom>
              <a:blipFill>
                <a:blip r:embed="rId5"/>
                <a:stretch>
                  <a:fillRect l="-4324" r="-3243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A4303-2551-4443-A359-86D06152FA34}"/>
                  </a:ext>
                </a:extLst>
              </p:cNvPr>
              <p:cNvSpPr txBox="1"/>
              <p:nvPr/>
            </p:nvSpPr>
            <p:spPr>
              <a:xfrm>
                <a:off x="5409752" y="3015115"/>
                <a:ext cx="3302122" cy="86408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read only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output accept or reject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A4303-2551-4443-A359-86D06152F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52" y="3015115"/>
                <a:ext cx="3302122" cy="864083"/>
              </a:xfrm>
              <a:prstGeom prst="rect">
                <a:avLst/>
              </a:prstGeom>
              <a:blipFill>
                <a:blip r:embed="rId6"/>
                <a:stretch>
                  <a:fillRect l="-2672" t="-5797" r="-1908" b="-144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448D636-EC02-A14B-91B6-A10FAF5BFB12}"/>
              </a:ext>
            </a:extLst>
          </p:cNvPr>
          <p:cNvSpPr/>
          <p:nvPr/>
        </p:nvSpPr>
        <p:spPr>
          <a:xfrm>
            <a:off x="457199" y="2416953"/>
            <a:ext cx="8485322" cy="1526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CFCE2A-2D78-3A44-98EB-1B33D2EAFE5B}"/>
                  </a:ext>
                </a:extLst>
              </p:cNvPr>
              <p:cNvSpPr txBox="1"/>
              <p:nvPr/>
            </p:nvSpPr>
            <p:spPr>
              <a:xfrm>
                <a:off x="1075547" y="2918542"/>
                <a:ext cx="1853712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long p</a:t>
                </a:r>
                <a:r>
                  <a:rPr lang="en-US" dirty="0">
                    <a:solidFill>
                      <a:schemeClr val="tx1"/>
                    </a:solidFill>
                  </a:rPr>
                  <a:t>roof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CFCE2A-2D78-3A44-98EB-1B33D2E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47" y="2918542"/>
                <a:ext cx="1853712" cy="523218"/>
              </a:xfrm>
              <a:prstGeom prst="rect">
                <a:avLst/>
              </a:prstGeom>
              <a:blipFill>
                <a:blip r:embed="rId7"/>
                <a:stretch>
                  <a:fillRect l="-6803" r="-1361" b="-209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7821014-7950-574F-92AB-2822B4872E49}"/>
              </a:ext>
            </a:extLst>
          </p:cNvPr>
          <p:cNvGrpSpPr/>
          <p:nvPr/>
        </p:nvGrpSpPr>
        <p:grpSpPr>
          <a:xfrm>
            <a:off x="937575" y="3431824"/>
            <a:ext cx="2211984" cy="182896"/>
            <a:chOff x="2890746" y="4305320"/>
            <a:chExt cx="2211984" cy="1828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1435B2-3D7B-C04F-A7D5-FA642C12603D}"/>
                </a:ext>
              </a:extLst>
            </p:cNvPr>
            <p:cNvSpPr/>
            <p:nvPr/>
          </p:nvSpPr>
          <p:spPr>
            <a:xfrm>
              <a:off x="2890746" y="4305336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93853D-87BD-F846-9826-B99543A3394D}"/>
                </a:ext>
              </a:extLst>
            </p:cNvPr>
            <p:cNvSpPr/>
            <p:nvPr/>
          </p:nvSpPr>
          <p:spPr>
            <a:xfrm>
              <a:off x="3075804" y="4305332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F8BBC2-5486-7B41-9DBA-C7A78F304F59}"/>
                </a:ext>
              </a:extLst>
            </p:cNvPr>
            <p:cNvSpPr/>
            <p:nvPr/>
          </p:nvSpPr>
          <p:spPr>
            <a:xfrm>
              <a:off x="3258684" y="4305332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9176FE-664F-BA4E-AC40-743BD91CAB6D}"/>
                </a:ext>
              </a:extLst>
            </p:cNvPr>
            <p:cNvSpPr/>
            <p:nvPr/>
          </p:nvSpPr>
          <p:spPr>
            <a:xfrm>
              <a:off x="3443742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62F1E9-F294-FD49-AD74-2F9071FA753E}"/>
                </a:ext>
              </a:extLst>
            </p:cNvPr>
            <p:cNvSpPr/>
            <p:nvPr/>
          </p:nvSpPr>
          <p:spPr>
            <a:xfrm>
              <a:off x="3628800" y="4305332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41266E-4CFF-8E45-BD48-D99699D4AFD4}"/>
                </a:ext>
              </a:extLst>
            </p:cNvPr>
            <p:cNvSpPr/>
            <p:nvPr/>
          </p:nvSpPr>
          <p:spPr>
            <a:xfrm>
              <a:off x="3813858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080D8F-9906-3648-91FD-9F27605A2515}"/>
                </a:ext>
              </a:extLst>
            </p:cNvPr>
            <p:cNvSpPr/>
            <p:nvPr/>
          </p:nvSpPr>
          <p:spPr>
            <a:xfrm>
              <a:off x="3996738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1AE92D-16E2-B14F-A4A2-8726B1C84B51}"/>
                </a:ext>
              </a:extLst>
            </p:cNvPr>
            <p:cNvSpPr/>
            <p:nvPr/>
          </p:nvSpPr>
          <p:spPr>
            <a:xfrm>
              <a:off x="4181796" y="4305324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F12065-E9CA-9749-835C-65A226C35A24}"/>
                </a:ext>
              </a:extLst>
            </p:cNvPr>
            <p:cNvSpPr/>
            <p:nvPr/>
          </p:nvSpPr>
          <p:spPr>
            <a:xfrm>
              <a:off x="4366854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8DD3FC-F459-2943-8FE1-197F54DA8A00}"/>
                </a:ext>
              </a:extLst>
            </p:cNvPr>
            <p:cNvSpPr/>
            <p:nvPr/>
          </p:nvSpPr>
          <p:spPr>
            <a:xfrm>
              <a:off x="4551912" y="4305324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A8F6C4-A253-AF4B-81D5-4F35E1C3B1E0}"/>
                </a:ext>
              </a:extLst>
            </p:cNvPr>
            <p:cNvSpPr/>
            <p:nvPr/>
          </p:nvSpPr>
          <p:spPr>
            <a:xfrm>
              <a:off x="4734792" y="4305324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7D45A7-B988-C748-9132-B32FD0F4438C}"/>
                </a:ext>
              </a:extLst>
            </p:cNvPr>
            <p:cNvSpPr/>
            <p:nvPr/>
          </p:nvSpPr>
          <p:spPr>
            <a:xfrm>
              <a:off x="4919850" y="4305320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F1C914-A29F-714B-97F3-6B3B2E22078D}"/>
                  </a:ext>
                </a:extLst>
              </p:cNvPr>
              <p:cNvSpPr txBox="1"/>
              <p:nvPr/>
            </p:nvSpPr>
            <p:spPr>
              <a:xfrm>
                <a:off x="1171112" y="4609147"/>
                <a:ext cx="6227089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size of proof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is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dirty="0">
                    <a:latin typeface="+mn-lt"/>
                  </a:rPr>
                  <a:t>.           (not succinct)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F1C914-A29F-714B-97F3-6B3B2E22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112" y="4609147"/>
                <a:ext cx="6227089" cy="461665"/>
              </a:xfrm>
              <a:prstGeom prst="rect">
                <a:avLst/>
              </a:prstGeom>
              <a:blipFill>
                <a:blip r:embed="rId8"/>
                <a:stretch>
                  <a:fillRect l="-1420" t="-5263" r="-406" b="-289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4D72F7-9161-F540-8987-CD9EF084BE94}"/>
                  </a:ext>
                </a:extLst>
              </p:cNvPr>
              <p:cNvSpPr txBox="1"/>
              <p:nvPr/>
            </p:nvSpPr>
            <p:spPr>
              <a:xfrm>
                <a:off x="172739" y="4050609"/>
                <a:ext cx="8792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V always accepts valid proof.     If no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+mn-lt"/>
                  </a:rPr>
                  <a:t>, then V rejects with high prob.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4D72F7-9161-F540-8987-CD9EF084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9" y="4050609"/>
                <a:ext cx="8792856" cy="461665"/>
              </a:xfrm>
              <a:prstGeom prst="rect">
                <a:avLst/>
              </a:prstGeom>
              <a:blipFill>
                <a:blip r:embed="rId9"/>
                <a:stretch>
                  <a:fillRect l="-100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C887AF0-1D28-2A4B-8303-B67C4CC6DBD1}"/>
              </a:ext>
            </a:extLst>
          </p:cNvPr>
          <p:cNvGrpSpPr/>
          <p:nvPr/>
        </p:nvGrpSpPr>
        <p:grpSpPr>
          <a:xfrm>
            <a:off x="2902167" y="3793424"/>
            <a:ext cx="2211984" cy="182896"/>
            <a:chOff x="2890746" y="4305320"/>
            <a:chExt cx="2211984" cy="1828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98B101-B837-3D48-BB7D-E26024DEB4F2}"/>
                </a:ext>
              </a:extLst>
            </p:cNvPr>
            <p:cNvSpPr/>
            <p:nvPr/>
          </p:nvSpPr>
          <p:spPr>
            <a:xfrm>
              <a:off x="2890746" y="4305336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32078-356A-F748-A47C-A6878777BFCF}"/>
                </a:ext>
              </a:extLst>
            </p:cNvPr>
            <p:cNvSpPr/>
            <p:nvPr/>
          </p:nvSpPr>
          <p:spPr>
            <a:xfrm>
              <a:off x="3075804" y="4305332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3F3AE9-6035-7844-9920-8BB2BFEECAD5}"/>
                </a:ext>
              </a:extLst>
            </p:cNvPr>
            <p:cNvSpPr/>
            <p:nvPr/>
          </p:nvSpPr>
          <p:spPr>
            <a:xfrm>
              <a:off x="3258684" y="4305332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CE35E5-1374-EA4B-9B4A-1A12245F3DC0}"/>
                </a:ext>
              </a:extLst>
            </p:cNvPr>
            <p:cNvSpPr/>
            <p:nvPr/>
          </p:nvSpPr>
          <p:spPr>
            <a:xfrm>
              <a:off x="3443742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DCF073-DD8E-BE41-B6AD-2BC88E1CCACD}"/>
                </a:ext>
              </a:extLst>
            </p:cNvPr>
            <p:cNvSpPr/>
            <p:nvPr/>
          </p:nvSpPr>
          <p:spPr>
            <a:xfrm>
              <a:off x="3628800" y="4305332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4EC429-F922-A94F-ACC0-0E06211B1F3E}"/>
                </a:ext>
              </a:extLst>
            </p:cNvPr>
            <p:cNvSpPr/>
            <p:nvPr/>
          </p:nvSpPr>
          <p:spPr>
            <a:xfrm>
              <a:off x="3813858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BF01B6-6FB5-B849-9E84-46D47B395C77}"/>
                </a:ext>
              </a:extLst>
            </p:cNvPr>
            <p:cNvSpPr/>
            <p:nvPr/>
          </p:nvSpPr>
          <p:spPr>
            <a:xfrm>
              <a:off x="3996738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5133C6-EBBB-7E4C-A74D-77D7FBA06FD2}"/>
                </a:ext>
              </a:extLst>
            </p:cNvPr>
            <p:cNvSpPr/>
            <p:nvPr/>
          </p:nvSpPr>
          <p:spPr>
            <a:xfrm>
              <a:off x="4181796" y="4305324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9141E1-0807-1F4C-97B6-2252A285B582}"/>
                </a:ext>
              </a:extLst>
            </p:cNvPr>
            <p:cNvSpPr/>
            <p:nvPr/>
          </p:nvSpPr>
          <p:spPr>
            <a:xfrm>
              <a:off x="4366854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D200B76-0894-7641-BD8C-7F12B05D174B}"/>
                </a:ext>
              </a:extLst>
            </p:cNvPr>
            <p:cNvSpPr/>
            <p:nvPr/>
          </p:nvSpPr>
          <p:spPr>
            <a:xfrm>
              <a:off x="4551912" y="4305324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5C5773A-3E28-BD4A-B747-C2938D4DF095}"/>
                </a:ext>
              </a:extLst>
            </p:cNvPr>
            <p:cNvSpPr/>
            <p:nvPr/>
          </p:nvSpPr>
          <p:spPr>
            <a:xfrm>
              <a:off x="4734792" y="4305324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3EC0A97-1831-304A-A32C-47B217EEB935}"/>
                </a:ext>
              </a:extLst>
            </p:cNvPr>
            <p:cNvSpPr/>
            <p:nvPr/>
          </p:nvSpPr>
          <p:spPr>
            <a:xfrm>
              <a:off x="4919850" y="4305320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87E721-B442-6141-A9D0-E714852938AF}"/>
              </a:ext>
            </a:extLst>
          </p:cNvPr>
          <p:cNvGrpSpPr/>
          <p:nvPr/>
        </p:nvGrpSpPr>
        <p:grpSpPr>
          <a:xfrm>
            <a:off x="3178665" y="3181658"/>
            <a:ext cx="2257828" cy="621216"/>
            <a:chOff x="3178665" y="3181658"/>
            <a:chExt cx="2257828" cy="62121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CD2C0C-413B-4D47-BD67-4E1112A89BB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4469715" y="3181666"/>
              <a:ext cx="966778" cy="611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9B32678-228F-8D4A-89CA-04E2092E1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221" y="3197991"/>
              <a:ext cx="1505757" cy="60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9152F1C-5A16-BC4E-B10A-48363D503476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3178665" y="3181658"/>
              <a:ext cx="2257828" cy="6117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17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71 L 0.21493 0.0706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3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35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0D82-E715-7D41-A954-45235E6E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a PCP proof to a SNARK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5B8A5-9B14-814B-A5B1-48E4C525B996}"/>
                  </a:ext>
                </a:extLst>
              </p:cNvPr>
              <p:cNvSpPr txBox="1"/>
              <p:nvPr/>
            </p:nvSpPr>
            <p:spPr>
              <a:xfrm>
                <a:off x="666428" y="1134176"/>
                <a:ext cx="2754280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Prover P(</a:t>
                </a:r>
                <a:r>
                  <a:rPr lang="en-US" b="1" i="1" u="sng" dirty="0" err="1"/>
                  <a:t>S</a:t>
                </a:r>
                <a:r>
                  <a:rPr lang="en-US" b="1" i="1" u="sng" baseline="-25000" dirty="0" err="1"/>
                  <a:t>p</a:t>
                </a:r>
                <a:r>
                  <a:rPr lang="en-US" u="sng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5B8A5-9B14-814B-A5B1-48E4C525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8" y="1134176"/>
                <a:ext cx="2754280" cy="513282"/>
              </a:xfrm>
              <a:prstGeom prst="rect">
                <a:avLst/>
              </a:prstGeom>
              <a:blipFill>
                <a:blip r:embed="rId2"/>
                <a:stretch>
                  <a:fillRect l="-321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767D2-B660-CF49-BEE3-436A80CD8987}"/>
                  </a:ext>
                </a:extLst>
              </p:cNvPr>
              <p:cNvSpPr txBox="1"/>
              <p:nvPr/>
            </p:nvSpPr>
            <p:spPr>
              <a:xfrm>
                <a:off x="5452821" y="1134176"/>
                <a:ext cx="233493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Verifier V(</a:t>
                </a:r>
                <a:r>
                  <a:rPr lang="en-US" b="1" i="1" u="sng" dirty="0" err="1"/>
                  <a:t>S</a:t>
                </a:r>
                <a:r>
                  <a:rPr lang="en-US" b="1" i="1" u="sng" baseline="-25000" dirty="0" err="1"/>
                  <a:t>v</a:t>
                </a:r>
                <a:r>
                  <a:rPr lang="en-US" u="sng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767D2-B660-CF49-BEE3-436A80CD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21" y="1134176"/>
                <a:ext cx="2334935" cy="513282"/>
              </a:xfrm>
              <a:prstGeom prst="rect">
                <a:avLst/>
              </a:prstGeom>
              <a:blipFill>
                <a:blip r:embed="rId3"/>
                <a:stretch>
                  <a:fillRect l="-4324" r="-3243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E4D1163-235F-D44E-AD7D-5139A3DB986D}"/>
              </a:ext>
            </a:extLst>
          </p:cNvPr>
          <p:cNvGrpSpPr/>
          <p:nvPr/>
        </p:nvGrpSpPr>
        <p:grpSpPr>
          <a:xfrm>
            <a:off x="1169172" y="2539855"/>
            <a:ext cx="2211984" cy="182896"/>
            <a:chOff x="2890746" y="4305320"/>
            <a:chExt cx="2211984" cy="1828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010DD4-4B15-834C-8D4B-D147BFCC184E}"/>
                </a:ext>
              </a:extLst>
            </p:cNvPr>
            <p:cNvSpPr/>
            <p:nvPr/>
          </p:nvSpPr>
          <p:spPr>
            <a:xfrm>
              <a:off x="2890746" y="4305336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F02F06-A2B6-4143-978E-AF04275CFA00}"/>
                </a:ext>
              </a:extLst>
            </p:cNvPr>
            <p:cNvSpPr/>
            <p:nvPr/>
          </p:nvSpPr>
          <p:spPr>
            <a:xfrm>
              <a:off x="3075804" y="4305332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10C75-1C78-274B-A62F-7339722AF029}"/>
                </a:ext>
              </a:extLst>
            </p:cNvPr>
            <p:cNvSpPr/>
            <p:nvPr/>
          </p:nvSpPr>
          <p:spPr>
            <a:xfrm>
              <a:off x="3258684" y="4305332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8FD788-528D-8B44-998B-0B0EF7E76EAD}"/>
                </a:ext>
              </a:extLst>
            </p:cNvPr>
            <p:cNvSpPr/>
            <p:nvPr/>
          </p:nvSpPr>
          <p:spPr>
            <a:xfrm>
              <a:off x="3443742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7B04D4-0203-5143-9A1B-21640A480FC8}"/>
                </a:ext>
              </a:extLst>
            </p:cNvPr>
            <p:cNvSpPr/>
            <p:nvPr/>
          </p:nvSpPr>
          <p:spPr>
            <a:xfrm>
              <a:off x="3628800" y="4305332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7CFBD5-28D1-4447-80C3-342D61150EFD}"/>
                </a:ext>
              </a:extLst>
            </p:cNvPr>
            <p:cNvSpPr/>
            <p:nvPr/>
          </p:nvSpPr>
          <p:spPr>
            <a:xfrm>
              <a:off x="3813858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D27177-AA83-0C42-A93C-6F0E5B1E0DD3}"/>
                </a:ext>
              </a:extLst>
            </p:cNvPr>
            <p:cNvSpPr/>
            <p:nvPr/>
          </p:nvSpPr>
          <p:spPr>
            <a:xfrm>
              <a:off x="3996738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AAF283-591E-E541-8D01-6E88B842EEE7}"/>
                </a:ext>
              </a:extLst>
            </p:cNvPr>
            <p:cNvSpPr/>
            <p:nvPr/>
          </p:nvSpPr>
          <p:spPr>
            <a:xfrm>
              <a:off x="4181796" y="4305324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F7A003-362B-974E-80A8-4399E8D195B9}"/>
                </a:ext>
              </a:extLst>
            </p:cNvPr>
            <p:cNvSpPr/>
            <p:nvPr/>
          </p:nvSpPr>
          <p:spPr>
            <a:xfrm>
              <a:off x="4366854" y="4305328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8FDA80-E0FD-9445-BC21-83000FB0134C}"/>
                </a:ext>
              </a:extLst>
            </p:cNvPr>
            <p:cNvSpPr/>
            <p:nvPr/>
          </p:nvSpPr>
          <p:spPr>
            <a:xfrm>
              <a:off x="4551912" y="4305324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658B48-4C9E-BA47-A33B-DE55FF8ED9BA}"/>
                </a:ext>
              </a:extLst>
            </p:cNvPr>
            <p:cNvSpPr/>
            <p:nvPr/>
          </p:nvSpPr>
          <p:spPr>
            <a:xfrm>
              <a:off x="4734792" y="4305324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2F5BE5-AE9E-D645-8FE9-D71FF6C797AF}"/>
                </a:ext>
              </a:extLst>
            </p:cNvPr>
            <p:cNvSpPr/>
            <p:nvPr/>
          </p:nvSpPr>
          <p:spPr>
            <a:xfrm>
              <a:off x="4919850" y="4305320"/>
              <a:ext cx="182880" cy="182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5" name="Triangle 24">
            <a:extLst>
              <a:ext uri="{FF2B5EF4-FFF2-40B4-BE49-F238E27FC236}">
                <a16:creationId xmlns:a16="http://schemas.microsoft.com/office/drawing/2014/main" id="{F48474E9-168D-ED43-972B-0FAA9C52F010}"/>
              </a:ext>
            </a:extLst>
          </p:cNvPr>
          <p:cNvSpPr/>
          <p:nvPr/>
        </p:nvSpPr>
        <p:spPr>
          <a:xfrm>
            <a:off x="1158798" y="1855355"/>
            <a:ext cx="2261910" cy="623097"/>
          </a:xfrm>
          <a:prstGeom prst="triangle">
            <a:avLst>
              <a:gd name="adj" fmla="val 540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Merkle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A531CE-A670-3E4C-AB8E-E71023FCDDE5}"/>
                  </a:ext>
                </a:extLst>
              </p:cNvPr>
              <p:cNvSpPr txBox="1"/>
              <p:nvPr/>
            </p:nvSpPr>
            <p:spPr>
              <a:xfrm>
                <a:off x="724052" y="2373176"/>
                <a:ext cx="442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A531CE-A670-3E4C-AB8E-E71023FC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2" y="2373176"/>
                <a:ext cx="44294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1FF53-64AC-B546-9DF0-6193B6EB6299}"/>
                  </a:ext>
                </a:extLst>
              </p:cNvPr>
              <p:cNvSpPr txBox="1"/>
              <p:nvPr/>
            </p:nvSpPr>
            <p:spPr>
              <a:xfrm>
                <a:off x="2544569" y="167622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1FF53-64AC-B546-9DF0-6193B6EB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69" y="1676220"/>
                <a:ext cx="43037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FE63352-DA9A-6C4B-920A-8CE4D69055B6}"/>
              </a:ext>
            </a:extLst>
          </p:cNvPr>
          <p:cNvGrpSpPr/>
          <p:nvPr/>
        </p:nvGrpSpPr>
        <p:grpSpPr>
          <a:xfrm>
            <a:off x="798275" y="2930844"/>
            <a:ext cx="5900237" cy="461665"/>
            <a:chOff x="798275" y="3079702"/>
            <a:chExt cx="5900237" cy="46166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E1CBD3E-0572-964C-A96A-F20F87AD0BCC}"/>
                </a:ext>
              </a:extLst>
            </p:cNvPr>
            <p:cNvCxnSpPr/>
            <p:nvPr/>
          </p:nvCxnSpPr>
          <p:spPr>
            <a:xfrm flipH="1">
              <a:off x="798275" y="3455581"/>
              <a:ext cx="5900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8E1020B-1464-CB4A-8E40-91B524735AB0}"/>
                    </a:ext>
                  </a:extLst>
                </p:cNvPr>
                <p:cNvSpPr txBox="1"/>
                <p:nvPr/>
              </p:nvSpPr>
              <p:spPr>
                <a:xfrm>
                  <a:off x="1800950" y="3079702"/>
                  <a:ext cx="42578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open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+mn-lt"/>
                    </a:rPr>
                    <a:t>positions of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>
                      <a:latin typeface="+mn-lt"/>
                    </a:rPr>
                    <a:t>    </a:t>
                  </a:r>
                  <a:r>
                    <a:rPr lang="en-US" sz="1800" dirty="0">
                      <a:latin typeface="+mn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dirty="0">
                      <a:latin typeface="+mn-lt"/>
                    </a:rPr>
                    <a:t>)</a:t>
                  </a:r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8E1020B-1464-CB4A-8E40-91B524735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950" y="3079702"/>
                  <a:ext cx="425789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077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9FF403-82F9-6F49-8E79-C50E78B61AAD}"/>
              </a:ext>
            </a:extLst>
          </p:cNvPr>
          <p:cNvGrpSpPr/>
          <p:nvPr/>
        </p:nvGrpSpPr>
        <p:grpSpPr>
          <a:xfrm>
            <a:off x="798274" y="3537793"/>
            <a:ext cx="5900237" cy="461665"/>
            <a:chOff x="798274" y="3686651"/>
            <a:chExt cx="5900237" cy="46166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747E81-53AF-E04E-9186-2E306071C073}"/>
                </a:ext>
              </a:extLst>
            </p:cNvPr>
            <p:cNvCxnSpPr>
              <a:cxnSpLocks/>
            </p:cNvCxnSpPr>
            <p:nvPr/>
          </p:nvCxnSpPr>
          <p:spPr>
            <a:xfrm>
              <a:off x="798274" y="3693042"/>
              <a:ext cx="5900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3B7A02B-A285-7648-88D5-2F50C3970437}"/>
                    </a:ext>
                  </a:extLst>
                </p:cNvPr>
                <p:cNvSpPr txBox="1"/>
                <p:nvPr/>
              </p:nvSpPr>
              <p:spPr>
                <a:xfrm>
                  <a:off x="1737154" y="3686651"/>
                  <a:ext cx="37503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+mn-lt"/>
                    </a:rPr>
                    <a:t>opening and Merkle proofs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3B7A02B-A285-7648-88D5-2F50C3970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154" y="3686651"/>
                  <a:ext cx="3750386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811" r="-2020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F9B715-6BBF-2442-8A9A-09B4A4337A49}"/>
              </a:ext>
            </a:extLst>
          </p:cNvPr>
          <p:cNvSpPr txBox="1"/>
          <p:nvPr/>
        </p:nvSpPr>
        <p:spPr>
          <a:xfrm>
            <a:off x="5826641" y="3848916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accept or 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3505E5-2465-0A4A-A5BD-E7DE62B16717}"/>
                  </a:ext>
                </a:extLst>
              </p:cNvPr>
              <p:cNvSpPr txBox="1"/>
              <p:nvPr/>
            </p:nvSpPr>
            <p:spPr>
              <a:xfrm>
                <a:off x="198710" y="4556916"/>
                <a:ext cx="6077760" cy="46166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Verifier sees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dirty="0" err="1" smtClean="0"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|) </m:t>
                    </m:r>
                  </m:oMath>
                </a14:m>
                <a:r>
                  <a:rPr lang="en-US" dirty="0">
                    <a:latin typeface="+mn-lt"/>
                  </a:rPr>
                  <a:t>data  ⇒  succinct proof.                                     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3505E5-2465-0A4A-A5BD-E7DE62B16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10" y="4556916"/>
                <a:ext cx="6077760" cy="461665"/>
              </a:xfrm>
              <a:prstGeom prst="rect">
                <a:avLst/>
              </a:prstGeom>
              <a:blipFill>
                <a:blip r:embed="rId9"/>
                <a:stretch>
                  <a:fillRect l="-1458" t="-10526" r="-5625" b="-2631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38F8BBE-AA74-034F-B03C-12C57C73A4B0}"/>
              </a:ext>
            </a:extLst>
          </p:cNvPr>
          <p:cNvGrpSpPr/>
          <p:nvPr/>
        </p:nvGrpSpPr>
        <p:grpSpPr>
          <a:xfrm>
            <a:off x="798275" y="2478452"/>
            <a:ext cx="6955908" cy="552953"/>
            <a:chOff x="798275" y="2478452"/>
            <a:chExt cx="6955908" cy="55295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86275A-8280-664A-BBDA-17EDCE2A57CC}"/>
                </a:ext>
              </a:extLst>
            </p:cNvPr>
            <p:cNvCxnSpPr>
              <a:cxnSpLocks/>
            </p:cNvCxnSpPr>
            <p:nvPr/>
          </p:nvCxnSpPr>
          <p:spPr>
            <a:xfrm>
              <a:off x="798275" y="2863603"/>
              <a:ext cx="5900237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159B24-1B17-BD40-B3A0-9D0BEA39EB84}"/>
                    </a:ext>
                  </a:extLst>
                </p:cNvPr>
                <p:cNvSpPr txBox="1"/>
                <p:nvPr/>
              </p:nvSpPr>
              <p:spPr>
                <a:xfrm>
                  <a:off x="4306186" y="2478452"/>
                  <a:ext cx="1970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>
                      <a:latin typeface="+mn-lt"/>
                    </a:rPr>
                    <a:t>Merkle root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159B24-1B17-BD40-B3A0-9D0BEA39EB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6186" y="2478452"/>
                  <a:ext cx="1970283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4459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5C9BD6-7F2C-B040-9A5E-FC93D90794A4}"/>
                </a:ext>
              </a:extLst>
            </p:cNvPr>
            <p:cNvSpPr txBox="1"/>
            <p:nvPr/>
          </p:nvSpPr>
          <p:spPr>
            <a:xfrm>
              <a:off x="6888240" y="2631295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1 hash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BE1DCF-4A95-3645-A752-043454997240}"/>
                  </a:ext>
                </a:extLst>
              </p:cNvPr>
              <p:cNvSpPr txBox="1"/>
              <p:nvPr/>
            </p:nvSpPr>
            <p:spPr>
              <a:xfrm>
                <a:off x="6811371" y="3310150"/>
                <a:ext cx="22760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000" dirty="0">
                    <a:latin typeface="+mn-lt"/>
                  </a:rPr>
                  <a:t> hashes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BE1DCF-4A95-3645-A752-04345499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71" y="3310150"/>
                <a:ext cx="2276008" cy="400110"/>
              </a:xfrm>
              <a:prstGeom prst="rect">
                <a:avLst/>
              </a:prstGeom>
              <a:blipFill>
                <a:blip r:embed="rId11"/>
                <a:stretch>
                  <a:fillRect t="-6061" r="-222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DCDD9F8-3E77-014B-94AC-EB372F6F3129}"/>
              </a:ext>
            </a:extLst>
          </p:cNvPr>
          <p:cNvSpPr txBox="1"/>
          <p:nvPr/>
        </p:nvSpPr>
        <p:spPr>
          <a:xfrm>
            <a:off x="6392450" y="4555271"/>
            <a:ext cx="2750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Problem: </a:t>
            </a:r>
            <a:r>
              <a:rPr lang="en-US" b="1" dirty="0">
                <a:latin typeface="+mn-lt"/>
              </a:rPr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25916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 animBg="1"/>
      <p:bldP spid="40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94616</TotalTime>
  <Words>4320</Words>
  <Application>Microsoft Macintosh PowerPoint</Application>
  <PresentationFormat>On-screen Show (16:9)</PresentationFormat>
  <Paragraphs>443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Wingdings</vt:lpstr>
      <vt:lpstr>Office Theme</vt:lpstr>
      <vt:lpstr>Building a SNARK</vt:lpstr>
      <vt:lpstr>Recap:   zk-SNARK applications</vt:lpstr>
      <vt:lpstr>(non-interactive) Preprocessing argument systems</vt:lpstr>
      <vt:lpstr>Preprocessing argument System</vt:lpstr>
      <vt:lpstr>Requirements  (informal)</vt:lpstr>
      <vt:lpstr>SNARK: a Succinct ARgument of Knowledge</vt:lpstr>
      <vt:lpstr>A simple PCP-based SNARK</vt:lpstr>
      <vt:lpstr>A simple construction: PCP-based SNARK</vt:lpstr>
      <vt:lpstr>Converting a PCP proof to a SNARK</vt:lpstr>
      <vt:lpstr>Making the proof non-interactive</vt:lpstr>
      <vt:lpstr>Making the proof non-interactive</vt:lpstr>
      <vt:lpstr>Why is this an argument of knowledge?   (can skip)</vt:lpstr>
      <vt:lpstr>Are we done?</vt:lpstr>
      <vt:lpstr>Building an efficient SNARK</vt:lpstr>
      <vt:lpstr>General paradigm</vt:lpstr>
      <vt:lpstr>Recall:  commitments</vt:lpstr>
      <vt:lpstr>(1) Polynomial commitment schemes</vt:lpstr>
      <vt:lpstr>(1) Polynomial commitment schemes</vt:lpstr>
      <vt:lpstr>(1) Polynomial commitment schemes</vt:lpstr>
      <vt:lpstr>Constructing polynomial commitments</vt:lpstr>
      <vt:lpstr>Component 2:   Polynomial IOP</vt:lpstr>
      <vt:lpstr>(2)  Polynomial IOP</vt:lpstr>
      <vt:lpstr>Properties</vt:lpstr>
      <vt:lpstr>The resulting SNARK</vt:lpstr>
      <vt:lpstr>Constructing a Poly-IOP:    t + q = 4</vt:lpstr>
      <vt:lpstr>Some useful gadgets</vt:lpstr>
      <vt:lpstr>Zero test on H      ( H = { 1, ω, ω2, …, ωk-1 } )</vt:lpstr>
      <vt:lpstr>Product check on H:     ∏_(a∈H)▒〖f(a)〗=1</vt:lpstr>
      <vt:lpstr>Product check on H     (unoptimized)</vt:lpstr>
      <vt:lpstr>PLONK:  a poly-IOP for a general circuit</vt:lpstr>
      <vt:lpstr>PLONK:  a poly-IOP for a general circuit  C(x,w)</vt:lpstr>
      <vt:lpstr>Encoding the trace as a polynomial</vt:lpstr>
      <vt:lpstr>Encoding the trace as a polynomial</vt:lpstr>
      <vt:lpstr>Encoding the trace as a polynomial</vt:lpstr>
      <vt:lpstr>Step 2:  proving validity of P</vt:lpstr>
      <vt:lpstr>Proving (1):  P encodes the correct inputs</vt:lpstr>
      <vt:lpstr>Proving (1):  P encodes the correct inputs</vt:lpstr>
      <vt:lpstr>Proving (2):   every gate is evaluated correctly</vt:lpstr>
      <vt:lpstr>Proving (2):   every gate is evaluated correctly</vt:lpstr>
      <vt:lpstr>Proving (2):   every gate is evaluated correctly</vt:lpstr>
      <vt:lpstr>Proving (3):   the wiring is correct</vt:lpstr>
      <vt:lpstr>Proving (3):  encoding the circuit wiring</vt:lpstr>
      <vt:lpstr>Reducing wiring check to a linear degree</vt:lpstr>
      <vt:lpstr>The final  (S, P, V)  SNARK</vt:lpstr>
      <vt:lpstr>Many extensions …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Dan Boneh</cp:lastModifiedBy>
  <cp:revision>1494</cp:revision>
  <cp:lastPrinted>2020-11-09T06:39:36Z</cp:lastPrinted>
  <dcterms:created xsi:type="dcterms:W3CDTF">2010-10-17T19:58:05Z</dcterms:created>
  <dcterms:modified xsi:type="dcterms:W3CDTF">2021-12-23T16:49:22Z</dcterms:modified>
</cp:coreProperties>
</file>