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352" r:id="rId2"/>
    <p:sldId id="1651" r:id="rId3"/>
    <p:sldId id="1571" r:id="rId4"/>
    <p:sldId id="1903" r:id="rId5"/>
    <p:sldId id="1904" r:id="rId6"/>
    <p:sldId id="1902" r:id="rId7"/>
    <p:sldId id="1917" r:id="rId8"/>
    <p:sldId id="1918" r:id="rId9"/>
    <p:sldId id="1920" r:id="rId10"/>
    <p:sldId id="1927" r:id="rId11"/>
    <p:sldId id="1930" r:id="rId12"/>
    <p:sldId id="1928" r:id="rId13"/>
    <p:sldId id="1929" r:id="rId14"/>
    <p:sldId id="1905" r:id="rId15"/>
    <p:sldId id="1754" r:id="rId16"/>
    <p:sldId id="1907" r:id="rId17"/>
    <p:sldId id="1931" r:id="rId18"/>
    <p:sldId id="1908" r:id="rId19"/>
    <p:sldId id="1932" r:id="rId20"/>
    <p:sldId id="1933" r:id="rId21"/>
    <p:sldId id="1934" r:id="rId22"/>
    <p:sldId id="1935" r:id="rId23"/>
    <p:sldId id="1936" r:id="rId24"/>
    <p:sldId id="1937" r:id="rId25"/>
    <p:sldId id="1938" r:id="rId26"/>
    <p:sldId id="1889" r:id="rId27"/>
    <p:sldId id="1893" r:id="rId28"/>
    <p:sldId id="1895" r:id="rId29"/>
    <p:sldId id="1890" r:id="rId30"/>
    <p:sldId id="1915" r:id="rId31"/>
    <p:sldId id="1896" r:id="rId32"/>
    <p:sldId id="1911" r:id="rId33"/>
    <p:sldId id="1912" r:id="rId34"/>
    <p:sldId id="1913" r:id="rId35"/>
    <p:sldId id="1914" r:id="rId36"/>
    <p:sldId id="1633" r:id="rId3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Bunz" initials="BB" lastIdx="1" clrIdx="0">
    <p:extLst>
      <p:ext uri="{19B8F6BF-5375-455C-9EA6-DF929625EA0E}">
        <p15:presenceInfo xmlns:p15="http://schemas.microsoft.com/office/powerpoint/2012/main" userId="S::buenz@stanford.edu::9921f5dc-ee53-48bb-b0e0-0fc5ec71e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01" autoAdjust="0"/>
  </p:normalViewPr>
  <p:slideViewPr>
    <p:cSldViewPr snapToGrid="0"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that H1 is collision resistant.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11/17/21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11/17/21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1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  <p:sldLayoutId id="214748410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0.png"/><Relationship Id="rId7" Type="http://schemas.openxmlformats.org/officeDocument/2006/relationships/image" Target="../media/image1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tiff"/><Relationship Id="rId7" Type="http://schemas.openxmlformats.org/officeDocument/2006/relationships/image" Target="../media/image58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5.tiff"/><Relationship Id="rId10" Type="http://schemas.openxmlformats.org/officeDocument/2006/relationships/image" Target="../media/image61.png"/><Relationship Id="rId4" Type="http://schemas.openxmlformats.org/officeDocument/2006/relationships/image" Target="../media/image4.tiff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1.png"/><Relationship Id="rId7" Type="http://schemas.openxmlformats.org/officeDocument/2006/relationships/image" Target="../media/image18.gif"/><Relationship Id="rId12" Type="http://schemas.openxmlformats.org/officeDocument/2006/relationships/image" Target="../media/image1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150.png"/><Relationship Id="rId5" Type="http://schemas.openxmlformats.org/officeDocument/2006/relationships/image" Target="../media/image100.png"/><Relationship Id="rId10" Type="http://schemas.openxmlformats.org/officeDocument/2006/relationships/image" Target="../media/image140.png"/><Relationship Id="rId4" Type="http://schemas.openxmlformats.org/officeDocument/2006/relationships/image" Target="../media/image90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6" y="1652485"/>
            <a:ext cx="8823178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Recursive SNARKs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393696" y="3086230"/>
            <a:ext cx="235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Benedikt </a:t>
            </a:r>
            <a:r>
              <a:rPr lang="en-US" sz="2800" dirty="0" err="1">
                <a:latin typeface="+mn-lt"/>
              </a:rPr>
              <a:t>Bünz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11C4-46E9-D641-964D-5DBDF0F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of SNARKs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BA63B-8511-A947-9FA5-93B13A4B0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0459"/>
                <a:ext cx="8229600" cy="38184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write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that verifies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sz="2400" dirty="0">
                    <a:solidFill>
                      <a:srgbClr val="00B050"/>
                    </a:solidFill>
                  </a:rPr>
                  <a:t>||x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2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w’</a:t>
                </a:r>
                <a:r>
                  <a:rPr lang="en-US" sz="2400" dirty="0"/>
                  <a:t>) = 0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=Accept  and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=Accept 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Finally: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BA63B-8511-A947-9FA5-93B13A4B0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0459"/>
                <a:ext cx="8229600" cy="3818430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2A5B-6274-2D43-9027-53DCC868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68252-B80B-EC49-B195-1FACAAA9D5D0}"/>
              </a:ext>
            </a:extLst>
          </p:cNvPr>
          <p:cNvSpPr txBox="1"/>
          <p:nvPr/>
        </p:nvSpPr>
        <p:spPr>
          <a:xfrm>
            <a:off x="2259874" y="863405"/>
            <a:ext cx="46242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How can we aggregate proofs?</a:t>
            </a:r>
          </a:p>
        </p:txBody>
      </p:sp>
    </p:spTree>
    <p:extLst>
      <p:ext uri="{BB962C8B-B14F-4D97-AF65-F5344CB8AC3E}">
        <p14:creationId xmlns:p14="http://schemas.microsoft.com/office/powerpoint/2010/main" val="333895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E80-DF4D-6A42-855B-BB8B28E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of SNARKs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06F6-DD69-AA47-97D4-AE378B7F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C’ depends only on </a:t>
            </a:r>
            <a:r>
              <a:rPr lang="en-US" b="1" dirty="0"/>
              <a:t>V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dirty="0"/>
              <a:t> (not on 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We can express </a:t>
            </a:r>
            <a:r>
              <a:rPr lang="en-US" b="1" dirty="0"/>
              <a:t>V </a:t>
            </a:r>
            <a:r>
              <a:rPr lang="en-US" dirty="0"/>
              <a:t>as a circuit: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2FC05-E66C-9144-915F-7F647448B001}"/>
              </a:ext>
            </a:extLst>
          </p:cNvPr>
          <p:cNvGrpSpPr/>
          <p:nvPr/>
        </p:nvGrpSpPr>
        <p:grpSpPr>
          <a:xfrm>
            <a:off x="1227535" y="2365041"/>
            <a:ext cx="2596055" cy="2806262"/>
            <a:chOff x="6390290" y="2081048"/>
            <a:chExt cx="2596055" cy="28062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178875-B82D-0245-885E-0DC05227F029}"/>
                </a:ext>
              </a:extLst>
            </p:cNvPr>
            <p:cNvGrpSpPr/>
            <p:nvPr/>
          </p:nvGrpSpPr>
          <p:grpSpPr>
            <a:xfrm>
              <a:off x="6621516" y="2161146"/>
              <a:ext cx="1928648" cy="2491650"/>
              <a:chOff x="6621516" y="2161146"/>
              <a:chExt cx="1928648" cy="24916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DD5587F2-5BE3-094A-A3E6-3DCB775F9F59}"/>
                      </a:ext>
                    </a:extLst>
                  </p:cNvPr>
                  <p:cNvSpPr/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DD5587F2-5BE3-094A-A3E6-3DCB775F9F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2B4FA71-6EDA-6F40-9114-C969BA22CC81}"/>
                      </a:ext>
                    </a:extLst>
                  </p:cNvPr>
                  <p:cNvSpPr/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2B4FA71-6EDA-6F40-9114-C969BA22CC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C35338B-29CD-DA48-B3F3-244348811107}"/>
                      </a:ext>
                    </a:extLst>
                  </p:cNvPr>
                  <p:cNvSpPr/>
                  <p:nvPr/>
                </p:nvSpPr>
                <p:spPr>
                  <a:xfrm>
                    <a:off x="8203322" y="4314498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C35338B-29CD-DA48-B3F3-2443488111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322" y="4314498"/>
                    <a:ext cx="346842" cy="3330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5AD7E708-E7EA-284E-94A4-7FE3152EAF4C}"/>
                      </a:ext>
                    </a:extLst>
                  </p:cNvPr>
                  <p:cNvSpPr/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A90A575-E088-8B44-B085-E70C32D68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BCC9AA6-B548-C042-99E3-8D97DC10B48C}"/>
                      </a:ext>
                    </a:extLst>
                  </p:cNvPr>
                  <p:cNvSpPr/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1B64518-6806-5041-A09E-2FB1BC592A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EFB722C5-BF65-3448-92E8-6ED2CCF4D351}"/>
                      </a:ext>
                    </a:extLst>
                  </p:cNvPr>
                  <p:cNvSpPr/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m:t>×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B73DF0A-8861-4C45-B169-90323FA982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FA0B8D7-8585-F542-B30B-2E55F770798C}"/>
                  </a:ext>
                </a:extLst>
              </p:cNvPr>
              <p:cNvCxnSpPr>
                <a:endCxn id="10" idx="3"/>
              </p:cNvCxnSpPr>
              <p:nvPr/>
            </p:nvCxnSpPr>
            <p:spPr>
              <a:xfrm flipV="1">
                <a:off x="6894785" y="3975487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E62010-B6B8-344D-9AA3-5735B6322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9563" y="4024260"/>
                <a:ext cx="222468" cy="314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13BB2A-CC1A-9D45-840F-CCF8644D3100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7349369" y="4024261"/>
                <a:ext cx="84940" cy="3390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AA7824A-18B4-8A4B-9C11-897F52C96A10}"/>
                  </a:ext>
                </a:extLst>
              </p:cNvPr>
              <p:cNvCxnSpPr/>
              <p:nvPr/>
            </p:nvCxnSpPr>
            <p:spPr>
              <a:xfrm flipV="1">
                <a:off x="7308193" y="3393695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1E3759E-E0CC-964E-BCAD-0233D687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3624" y="4024260"/>
                <a:ext cx="235175" cy="290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169B9A7-3F9D-0142-B477-5E822F0AD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5457" y="3376588"/>
                <a:ext cx="236491" cy="3117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67AA66-625F-964A-AE2B-D3F2E1CEEB34}"/>
                  </a:ext>
                </a:extLst>
              </p:cNvPr>
              <p:cNvSpPr/>
              <p:nvPr/>
            </p:nvSpPr>
            <p:spPr>
              <a:xfrm>
                <a:off x="6684578" y="3237185"/>
                <a:ext cx="756745" cy="1114096"/>
              </a:xfrm>
              <a:custGeom>
                <a:avLst/>
                <a:gdLst>
                  <a:gd name="connsiteX0" fmla="*/ 0 w 756745"/>
                  <a:gd name="connsiteY0" fmla="*/ 1114096 h 1114096"/>
                  <a:gd name="connsiteX1" fmla="*/ 126124 w 756745"/>
                  <a:gd name="connsiteY1" fmla="*/ 252248 h 1114096"/>
                  <a:gd name="connsiteX2" fmla="*/ 756745 w 756745"/>
                  <a:gd name="connsiteY2" fmla="*/ 0 h 11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6745" h="1114096">
                    <a:moveTo>
                      <a:pt x="0" y="1114096"/>
                    </a:moveTo>
                    <a:cubicBezTo>
                      <a:pt x="0" y="776013"/>
                      <a:pt x="0" y="437931"/>
                      <a:pt x="126124" y="252248"/>
                    </a:cubicBezTo>
                    <a:cubicBezTo>
                      <a:pt x="252248" y="66565"/>
                      <a:pt x="504496" y="33282"/>
                      <a:pt x="756745" y="0"/>
                    </a:cubicBez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292BF30-85D0-314B-9554-A30ACBE19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9573" y="3975487"/>
                <a:ext cx="733775" cy="469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887BEB6-2B7B-6940-9776-FBA75216F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37080" y="2567872"/>
                <a:ext cx="1" cy="427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FAA7EC3-58CC-B745-A12A-466AD6D5C66B}"/>
                      </a:ext>
                    </a:extLst>
                  </p:cNvPr>
                  <p:cNvSpPr txBox="1"/>
                  <p:nvPr/>
                </p:nvSpPr>
                <p:spPr>
                  <a:xfrm>
                    <a:off x="6994168" y="2161146"/>
                    <a:ext cx="15359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0=“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𝐴𝑐𝑐𝑒𝑝𝑡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oMath>
                      </m:oMathPara>
                    </a14:m>
                    <a:endParaRPr lang="en-US" sz="18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FAA7EC3-58CC-B745-A12A-466AD6D5C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4168" y="2161146"/>
                    <a:ext cx="153599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12451-5CFD-7644-AB1E-9F5E39824A84}"/>
                </a:ext>
              </a:extLst>
            </p:cNvPr>
            <p:cNvSpPr/>
            <p:nvPr/>
          </p:nvSpPr>
          <p:spPr>
            <a:xfrm>
              <a:off x="6390290" y="2081048"/>
              <a:ext cx="2596055" cy="28062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4943E8-6321-5E48-938D-747F1AEFA8C3}"/>
                  </a:ext>
                </a:extLst>
              </p:cNvPr>
              <p:cNvSpPr txBox="1"/>
              <p:nvPr/>
            </p:nvSpPr>
            <p:spPr>
              <a:xfrm>
                <a:off x="4531318" y="2548581"/>
                <a:ext cx="44571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 |C’|=2*|</a:t>
                </a:r>
                <a:r>
                  <a:rPr lang="en-US" dirty="0"/>
                  <a:t>V|</a:t>
                </a:r>
                <a:r>
                  <a:rPr lang="en-US" dirty="0">
                    <a:latin typeface="+mn-lt"/>
                  </a:rPr>
                  <a:t> &lt; |2* C|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4943E8-6321-5E48-938D-747F1AEF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18" y="2548581"/>
                <a:ext cx="4457118" cy="830997"/>
              </a:xfrm>
              <a:prstGeom prst="rect">
                <a:avLst/>
              </a:prstGeom>
              <a:blipFill>
                <a:blip r:embed="rId10"/>
                <a:stretch>
                  <a:fillRect l="-568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9C0C-53F4-6241-9404-6D2F9D1E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SNARK of SNARKs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7E46-6B83-9E48-995F-45161D65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is C’?</a:t>
            </a:r>
          </a:p>
          <a:p>
            <a:r>
              <a:rPr lang="en-US" dirty="0"/>
              <a:t>Comparison |SHA256 circuit| = 20k gates</a:t>
            </a:r>
          </a:p>
          <a:p>
            <a:r>
              <a:rPr lang="en-US" dirty="0"/>
              <a:t>First SNARK of SNARK ~1 million gates with trusted setup (BCTV14)</a:t>
            </a:r>
          </a:p>
          <a:p>
            <a:r>
              <a:rPr lang="en-US" dirty="0"/>
              <a:t>Today less than 50k gates (Halo, BCLMS20, Nova) </a:t>
            </a:r>
          </a:p>
          <a:p>
            <a:pPr lvl="1"/>
            <a:r>
              <a:rPr lang="en-US" dirty="0"/>
              <a:t>no trusted setup</a:t>
            </a:r>
          </a:p>
          <a:p>
            <a:r>
              <a:rPr lang="en-US" dirty="0"/>
              <a:t>Independent of inner SNARK circuits!</a:t>
            </a:r>
          </a:p>
        </p:txBody>
      </p:sp>
    </p:spTree>
    <p:extLst>
      <p:ext uri="{BB962C8B-B14F-4D97-AF65-F5344CB8AC3E}">
        <p14:creationId xmlns:p14="http://schemas.microsoft.com/office/powerpoint/2010/main" val="34318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with many coordinators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 flipV="1">
            <a:off x="1352440" y="2406494"/>
            <a:ext cx="653302" cy="22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</p:cNvCxnSpPr>
          <p:nvPr/>
        </p:nvCxnSpPr>
        <p:spPr>
          <a:xfrm>
            <a:off x="1397393" y="3510549"/>
            <a:ext cx="927252" cy="1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4067973"/>
            <a:ext cx="703918" cy="29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162171" y="3480739"/>
            <a:ext cx="1739138" cy="826570"/>
            <a:chOff x="3109751" y="3491135"/>
            <a:chExt cx="1739138" cy="82657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09" y="3992399"/>
              <a:ext cx="1654580" cy="3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 rot="20829768">
              <a:off x="3109751" y="3491135"/>
              <a:ext cx="1398210" cy="6478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summary2,   </a:t>
              </a:r>
              <a:r>
                <a:rPr lang="en-US" sz="2800" b="1" dirty="0"/>
                <a:t>π</a:t>
              </a:r>
              <a:r>
                <a:rPr lang="en-US" sz="2800" b="1" baseline="-25000" dirty="0"/>
                <a:t>1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61B25D-54A9-1C4A-97AA-9BA87D54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65020" y="3198148"/>
            <a:ext cx="932688" cy="1206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24DDC-DC9E-9240-B432-54BB13404D25}"/>
              </a:ext>
            </a:extLst>
          </p:cNvPr>
          <p:cNvSpPr txBox="1"/>
          <p:nvPr/>
        </p:nvSpPr>
        <p:spPr>
          <a:xfrm>
            <a:off x="1975279" y="4346406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 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0E99CC-16EA-814A-926B-B8245CCE88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3044" y="1489491"/>
            <a:ext cx="893548" cy="1155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4C4488-A789-4D46-A247-F66AB7B77FF2}"/>
              </a:ext>
            </a:extLst>
          </p:cNvPr>
          <p:cNvSpPr txBox="1"/>
          <p:nvPr/>
        </p:nvSpPr>
        <p:spPr>
          <a:xfrm>
            <a:off x="1690637" y="2523906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BA1F2-8D3E-9741-87AE-6B43A1EBED88}"/>
              </a:ext>
            </a:extLst>
          </p:cNvPr>
          <p:cNvSpPr/>
          <p:nvPr/>
        </p:nvSpPr>
        <p:spPr>
          <a:xfrm>
            <a:off x="937613" y="1826480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7F48CA-7F06-384F-B10D-116DCD8889B4}"/>
              </a:ext>
            </a:extLst>
          </p:cNvPr>
          <p:cNvCxnSpPr>
            <a:cxnSpLocks/>
          </p:cNvCxnSpPr>
          <p:nvPr/>
        </p:nvCxnSpPr>
        <p:spPr>
          <a:xfrm>
            <a:off x="1318647" y="1978780"/>
            <a:ext cx="618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B2967-8259-1640-BCD7-220FD9A6D137}"/>
              </a:ext>
            </a:extLst>
          </p:cNvPr>
          <p:cNvCxnSpPr>
            <a:cxnSpLocks/>
          </p:cNvCxnSpPr>
          <p:nvPr/>
        </p:nvCxnSpPr>
        <p:spPr>
          <a:xfrm>
            <a:off x="2798703" y="2141095"/>
            <a:ext cx="1762798" cy="530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15D65-199F-0749-9FBE-4490D19FAD26}"/>
              </a:ext>
            </a:extLst>
          </p:cNvPr>
          <p:cNvSpPr/>
          <p:nvPr/>
        </p:nvSpPr>
        <p:spPr>
          <a:xfrm rot="1028207">
            <a:off x="3019017" y="1626040"/>
            <a:ext cx="1452237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summary1,   </a:t>
            </a:r>
            <a:r>
              <a:rPr lang="en-US" sz="2800" b="1" dirty="0"/>
              <a:t>π</a:t>
            </a:r>
            <a:r>
              <a:rPr lang="en-US" sz="2800" b="1" baseline="-25000" dirty="0"/>
              <a:t>2</a:t>
            </a:r>
            <a:endParaRPr lang="en-US" sz="20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1280C95-C6A9-3749-B76F-C188DCC2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61432" y="2763594"/>
            <a:ext cx="473556" cy="61246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01221B-E476-1F4E-9663-EF00824BF7BA}"/>
              </a:ext>
            </a:extLst>
          </p:cNvPr>
          <p:cNvCxnSpPr>
            <a:cxnSpLocks/>
          </p:cNvCxnSpPr>
          <p:nvPr/>
        </p:nvCxnSpPr>
        <p:spPr>
          <a:xfrm>
            <a:off x="4729965" y="3396222"/>
            <a:ext cx="1090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E1242A-987B-D641-B8CD-B933D2EBF359}"/>
              </a:ext>
            </a:extLst>
          </p:cNvPr>
          <p:cNvSpPr/>
          <p:nvPr/>
        </p:nvSpPr>
        <p:spPr>
          <a:xfrm>
            <a:off x="4709744" y="2542676"/>
            <a:ext cx="1201952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summary,   </a:t>
            </a:r>
            <a:r>
              <a:rPr lang="en-US" sz="2800" b="1" dirty="0"/>
              <a:t>π</a:t>
            </a:r>
            <a:endParaRPr lang="en-US" sz="2000" b="1" dirty="0"/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66C2FA1C-171F-BE40-B4D3-B2E1AD8C0DCE}"/>
              </a:ext>
            </a:extLst>
          </p:cNvPr>
          <p:cNvSpPr/>
          <p:nvPr/>
        </p:nvSpPr>
        <p:spPr>
          <a:xfrm>
            <a:off x="5827634" y="1711849"/>
            <a:ext cx="1055078" cy="612648"/>
          </a:xfrm>
          <a:prstGeom prst="wedgeRoundRectCallout">
            <a:avLst>
              <a:gd name="adj1" fmla="val 13660"/>
              <a:gd name="adj2" fmla="val 270994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092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E5DA-20A3-BE48-AD9F-43F14F8D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</a:t>
            </a:r>
            <a:r>
              <a:rPr lang="en-US" dirty="0"/>
              <a:t>-</a:t>
            </a:r>
            <a:r>
              <a:rPr lang="en-US" dirty="0" err="1"/>
              <a:t>zk</a:t>
            </a:r>
            <a:r>
              <a:rPr lang="en-US" dirty="0"/>
              <a:t>-Rollup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FDC6B1-6D55-2B47-8F76-779FE1A3D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570" y="960161"/>
                <a:ext cx="9754407" cy="416881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 err="1"/>
                  <a:t>root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</a:t>
                </a:r>
                <a:r>
                  <a:rPr lang="en-US" dirty="0"/>
                  <a:t>be the Merkle Tree Root of summary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baseline="-25000" dirty="0"/>
                  <a:t> </a:t>
                </a:r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rollup circuit</a:t>
                </a:r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FDC6B1-6D55-2B47-8F76-779FE1A3D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570" y="960161"/>
                <a:ext cx="9754407" cy="4168817"/>
              </a:xfrm>
              <a:blipFill>
                <a:blip r:embed="rId2"/>
                <a:stretch>
                  <a:fillRect l="-1040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apezoid 4">
            <a:extLst>
              <a:ext uri="{FF2B5EF4-FFF2-40B4-BE49-F238E27FC236}">
                <a16:creationId xmlns:a16="http://schemas.microsoft.com/office/drawing/2014/main" id="{3E6BEFA6-A38E-274D-9152-68E20A0EC77B}"/>
              </a:ext>
            </a:extLst>
          </p:cNvPr>
          <p:cNvSpPr/>
          <p:nvPr/>
        </p:nvSpPr>
        <p:spPr>
          <a:xfrm>
            <a:off x="1778875" y="1901965"/>
            <a:ext cx="2354713" cy="1335343"/>
          </a:xfrm>
          <a:prstGeom prst="trapezoid">
            <a:avLst>
              <a:gd name="adj" fmla="val 8294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Merkle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3F9B7-3B17-CD44-848D-1186D5335E28}"/>
                  </a:ext>
                </a:extLst>
              </p:cNvPr>
              <p:cNvSpPr txBox="1"/>
              <p:nvPr/>
            </p:nvSpPr>
            <p:spPr>
              <a:xfrm>
                <a:off x="1303425" y="3178009"/>
                <a:ext cx="95090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3F9B7-3B17-CD44-848D-1186D533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25" y="3178009"/>
                <a:ext cx="950901" cy="453137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04BB6-E60C-6849-AA3B-27CD0C518C4C}"/>
                  </a:ext>
                </a:extLst>
              </p:cNvPr>
              <p:cNvSpPr txBox="1"/>
              <p:nvPr/>
            </p:nvSpPr>
            <p:spPr>
              <a:xfrm>
                <a:off x="2079924" y="3190331"/>
                <a:ext cx="95090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04BB6-E60C-6849-AA3B-27CD0C51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24" y="3190331"/>
                <a:ext cx="950901" cy="45313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D45CFF-DA3B-754E-856E-6DAA6ADABCEA}"/>
                  </a:ext>
                </a:extLst>
              </p:cNvPr>
              <p:cNvSpPr txBox="1"/>
              <p:nvPr/>
            </p:nvSpPr>
            <p:spPr>
              <a:xfrm>
                <a:off x="2850634" y="3237308"/>
                <a:ext cx="95090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D45CFF-DA3B-754E-856E-6DAA6ADA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34" y="3237308"/>
                <a:ext cx="950901" cy="453137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A0F63-5758-1644-A59F-524F763CEF6E}"/>
                  </a:ext>
                </a:extLst>
              </p:cNvPr>
              <p:cNvSpPr txBox="1"/>
              <p:nvPr/>
            </p:nvSpPr>
            <p:spPr>
              <a:xfrm>
                <a:off x="3709769" y="3233261"/>
                <a:ext cx="97520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A0F63-5758-1644-A59F-524F763C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69" y="3233261"/>
                <a:ext cx="975202" cy="453137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472432D-9532-2640-B8A4-A37E9C78A408}"/>
              </a:ext>
            </a:extLst>
          </p:cNvPr>
          <p:cNvSpPr/>
          <p:nvPr/>
        </p:nvSpPr>
        <p:spPr>
          <a:xfrm>
            <a:off x="2543497" y="1477693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BD54F-D467-FA49-BA20-F7698F523EFC}"/>
              </a:ext>
            </a:extLst>
          </p:cNvPr>
          <p:cNvSpPr txBox="1"/>
          <p:nvPr/>
        </p:nvSpPr>
        <p:spPr>
          <a:xfrm>
            <a:off x="4197370" y="2338803"/>
            <a:ext cx="4694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Build one root from summaries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BF945-8F73-AD45-96FD-A274525F57EF}"/>
                  </a:ext>
                </a:extLst>
              </p:cNvPr>
              <p:cNvSpPr txBox="1"/>
              <p:nvPr/>
            </p:nvSpPr>
            <p:spPr>
              <a:xfrm>
                <a:off x="341570" y="4189892"/>
                <a:ext cx="8310722" cy="8357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𝐫𝐨𝐨𝐭</m:t>
                    </m:r>
                    <m:r>
                      <a:rPr lang="en-US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dirty="0"/>
                  <a:t>V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for all </a:t>
                </a:r>
                <a:r>
                  <a:rPr lang="en-US" dirty="0" err="1"/>
                  <a:t>i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𝐫𝐨𝐨𝐭</m:t>
                    </m:r>
                  </m:oMath>
                </a14:m>
                <a:r>
                  <a:rPr lang="en-US" dirty="0"/>
                  <a:t>=MT(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BF945-8F73-AD45-96FD-A274525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0" y="4189892"/>
                <a:ext cx="8310722" cy="835742"/>
              </a:xfrm>
              <a:prstGeom prst="rect">
                <a:avLst/>
              </a:prstGeom>
              <a:blipFill>
                <a:blip r:embed="rId7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2FE2BB-76B0-4642-916B-8235A86D386C}"/>
              </a:ext>
            </a:extLst>
          </p:cNvPr>
          <p:cNvSpPr/>
          <p:nvPr/>
        </p:nvSpPr>
        <p:spPr>
          <a:xfrm>
            <a:off x="3143250" y="930963"/>
            <a:ext cx="2857500" cy="3044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3BCD77-C5D5-F046-AC7D-849465D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Tornado cash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B95897-C47D-6744-BF5B-C784E3103EAD}"/>
              </a:ext>
            </a:extLst>
          </p:cNvPr>
          <p:cNvSpPr/>
          <p:nvPr/>
        </p:nvSpPr>
        <p:spPr>
          <a:xfrm>
            <a:off x="4570890" y="1416140"/>
            <a:ext cx="1200151" cy="2318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4F074-84E9-7847-8014-4B0DBB0B9985}"/>
              </a:ext>
            </a:extLst>
          </p:cNvPr>
          <p:cNvSpPr/>
          <p:nvPr/>
        </p:nvSpPr>
        <p:spPr>
          <a:xfrm>
            <a:off x="3371850" y="1416141"/>
            <a:ext cx="1200150" cy="1057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4E926-6795-0648-B962-8E05E03498C6}"/>
              </a:ext>
            </a:extLst>
          </p:cNvPr>
          <p:cNvSpPr txBox="1"/>
          <p:nvPr/>
        </p:nvSpPr>
        <p:spPr>
          <a:xfrm>
            <a:off x="4827145" y="1416141"/>
            <a:ext cx="5865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en-US" sz="2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9547-DD85-1F40-9AF5-004F34F93A0D}"/>
              </a:ext>
            </a:extLst>
          </p:cNvPr>
          <p:cNvSpPr txBox="1"/>
          <p:nvPr/>
        </p:nvSpPr>
        <p:spPr>
          <a:xfrm>
            <a:off x="4632695" y="3411532"/>
            <a:ext cx="11290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nullifiers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D0343-14B1-7944-AFFD-C7E76D6382BC}"/>
              </a:ext>
            </a:extLst>
          </p:cNvPr>
          <p:cNvSpPr txBox="1"/>
          <p:nvPr/>
        </p:nvSpPr>
        <p:spPr>
          <a:xfrm>
            <a:off x="3504479" y="1435264"/>
            <a:ext cx="9637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coins</a:t>
            </a:r>
          </a:p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</a:p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B6545-A652-3945-8D11-EC0C7EEF49DC}"/>
              </a:ext>
            </a:extLst>
          </p:cNvPr>
          <p:cNvSpPr txBox="1"/>
          <p:nvPr/>
        </p:nvSpPr>
        <p:spPr>
          <a:xfrm>
            <a:off x="3429000" y="986905"/>
            <a:ext cx="2165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Treasury:  </a:t>
            </a:r>
            <a:r>
              <a:rPr lang="en-US" sz="21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BF595-44EF-894C-8A67-547C0EC355D2}"/>
              </a:ext>
            </a:extLst>
          </p:cNvPr>
          <p:cNvSpPr txBox="1"/>
          <p:nvPr/>
        </p:nvSpPr>
        <p:spPr>
          <a:xfrm>
            <a:off x="228600" y="986906"/>
            <a:ext cx="251402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100" b="1" u="sng" dirty="0">
                <a:latin typeface="Calibri" panose="020F0502020204030204" pitchFamily="34" charset="0"/>
                <a:cs typeface="Calibri" panose="020F0502020204030204" pitchFamily="34" charset="0"/>
              </a:rPr>
              <a:t>100 DAI pool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  each coin = 100 DAI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EC6A5-573F-EF45-8F45-203F564250EB}"/>
              </a:ext>
            </a:extLst>
          </p:cNvPr>
          <p:cNvSpPr txBox="1"/>
          <p:nvPr/>
        </p:nvSpPr>
        <p:spPr>
          <a:xfrm>
            <a:off x="4827145" y="1916821"/>
            <a:ext cx="5865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en-US" sz="2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431F7-019B-E14A-A5F1-50E69B6ACCAC}"/>
              </a:ext>
            </a:extLst>
          </p:cNvPr>
          <p:cNvSpPr txBox="1"/>
          <p:nvPr/>
        </p:nvSpPr>
        <p:spPr>
          <a:xfrm>
            <a:off x="3489627" y="2479458"/>
            <a:ext cx="960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(32 bytes)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2AA3D-48FC-5A4E-B3A6-342D5A856EAF}"/>
              </a:ext>
            </a:extLst>
          </p:cNvPr>
          <p:cNvGrpSpPr/>
          <p:nvPr/>
        </p:nvGrpSpPr>
        <p:grpSpPr>
          <a:xfrm>
            <a:off x="6229351" y="1735943"/>
            <a:ext cx="2517160" cy="2287641"/>
            <a:chOff x="8305800" y="2695590"/>
            <a:chExt cx="3356212" cy="3050188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70D7A2D-2172-A046-8AFF-956B6D1D24F9}"/>
                </a:ext>
              </a:extLst>
            </p:cNvPr>
            <p:cNvSpPr/>
            <p:nvPr/>
          </p:nvSpPr>
          <p:spPr>
            <a:xfrm>
              <a:off x="8737706" y="2695590"/>
              <a:ext cx="2743200" cy="181786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AA702A-9D05-8D4B-9D25-1CD563FE78E5}"/>
                </a:ext>
              </a:extLst>
            </p:cNvPr>
            <p:cNvSpPr txBox="1"/>
            <p:nvPr/>
          </p:nvSpPr>
          <p:spPr>
            <a:xfrm>
              <a:off x="8737707" y="4465005"/>
              <a:ext cx="292430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 C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21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100" b="1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 C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 0 … 0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BEA7431E-B1CD-B646-B2BF-A33F1B1736F0}"/>
                </a:ext>
              </a:extLst>
            </p:cNvPr>
            <p:cNvSpPr/>
            <p:nvPr/>
          </p:nvSpPr>
          <p:spPr>
            <a:xfrm rot="16200000">
              <a:off x="9579043" y="4174475"/>
              <a:ext cx="272937" cy="1817549"/>
            </a:xfrm>
            <a:prstGeom prst="leftBrac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A8401F-83B1-FF42-BE12-C1D9DA7621EF}"/>
                </a:ext>
              </a:extLst>
            </p:cNvPr>
            <p:cNvSpPr txBox="1"/>
            <p:nvPr/>
          </p:nvSpPr>
          <p:spPr>
            <a:xfrm>
              <a:off x="9380970" y="3276601"/>
              <a:ext cx="141072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tree of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height 20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(2</a:t>
              </a:r>
              <a:r>
                <a:rPr lang="en-US" sz="150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 leaves)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552559-87EF-1044-9417-0A87216625AE}"/>
                </a:ext>
              </a:extLst>
            </p:cNvPr>
            <p:cNvSpPr txBox="1"/>
            <p:nvPr/>
          </p:nvSpPr>
          <p:spPr>
            <a:xfrm>
              <a:off x="8305800" y="5191781"/>
              <a:ext cx="284676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public list of coins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C2D565E-743E-8645-91D7-2AE965BF8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89" y="2675262"/>
            <a:ext cx="473557" cy="8164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8BDF4A8-BB9F-534D-A00A-CCD1ECB02153}"/>
              </a:ext>
            </a:extLst>
          </p:cNvPr>
          <p:cNvGrpSpPr/>
          <p:nvPr/>
        </p:nvGrpSpPr>
        <p:grpSpPr>
          <a:xfrm>
            <a:off x="685800" y="2571751"/>
            <a:ext cx="2228850" cy="738664"/>
            <a:chOff x="914400" y="3527159"/>
            <a:chExt cx="2971800" cy="9848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4974F-39F8-484C-8958-0FC55C4083CB}"/>
                </a:ext>
              </a:extLst>
            </p:cNvPr>
            <p:cNvCxnSpPr/>
            <p:nvPr/>
          </p:nvCxnSpPr>
          <p:spPr>
            <a:xfrm>
              <a:off x="914400" y="3962400"/>
              <a:ext cx="2971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35B71F-587F-0F4E-8597-A886DD0880FE}"/>
                    </a:ext>
                  </a:extLst>
                </p:cNvPr>
                <p:cNvSpPr txBox="1"/>
                <p:nvPr/>
              </p:nvSpPr>
              <p:spPr>
                <a:xfrm>
                  <a:off x="1130091" y="3527159"/>
                  <a:ext cx="2398179" cy="98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100" b="1" dirty="0" err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nf</a:t>
                  </a:r>
                  <a:r>
                    <a:rPr lang="en-US" sz="21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 </a:t>
                  </a:r>
                  <a:r>
                    <a:rPr lang="en-US" sz="21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proof </a:t>
                  </a:r>
                  <a14:m>
                    <m:oMath xmlns:m="http://schemas.openxmlformats.org/officeDocument/2006/math">
                      <m:r>
                        <a:rPr lang="en-US" sz="21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𝝅</m:t>
                      </m:r>
                    </m:oMath>
                  </a14:m>
                  <a:r>
                    <a:rPr lang="en-US" sz="2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 </a:t>
                  </a:r>
                  <a:r>
                    <a:rPr lang="en-US" sz="21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  <a:p>
                  <a:pPr algn="ctr"/>
                  <a:r>
                    <a:rPr lang="en-US" sz="2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(over Tor)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35B71F-587F-0F4E-8597-A886DD0880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091" y="3527159"/>
                  <a:ext cx="2398179" cy="984885"/>
                </a:xfrm>
                <a:prstGeom prst="rect">
                  <a:avLst/>
                </a:prstGeom>
                <a:blipFill>
                  <a:blip r:embed="rId4"/>
                  <a:stretch>
                    <a:fillRect l="-3497" t="-5085" r="-3497"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8D50D9-AF1A-C248-826F-6603CA1ACCB9}"/>
              </a:ext>
            </a:extLst>
          </p:cNvPr>
          <p:cNvSpPr txBox="1"/>
          <p:nvPr/>
        </p:nvSpPr>
        <p:spPr>
          <a:xfrm>
            <a:off x="4833982" y="2429902"/>
            <a:ext cx="4777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endParaRPr lang="en-US" sz="27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F1BD84-3F39-E74D-961C-2F4D3D25830D}"/>
                  </a:ext>
                </a:extLst>
              </p:cNvPr>
              <p:cNvSpPr txBox="1"/>
              <p:nvPr/>
            </p:nvSpPr>
            <p:spPr>
              <a:xfrm>
                <a:off x="158389" y="4276322"/>
                <a:ext cx="8107604" cy="85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nf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reveal nothing about which coin was spent.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But, coin #3 cannot be spent again, because  </a:t>
                </a:r>
                <a:r>
                  <a:rPr lang="en-US" sz="2100" b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nf</a:t>
                </a:r>
                <a:r>
                  <a:rPr lang="en-US" sz="21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H</a:t>
                </a:r>
                <a:r>
                  <a:rPr lang="en-US" sz="2100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1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(k’) 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now nullified.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F1BD84-3F39-E74D-961C-2F4D3D25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9" y="4276322"/>
                <a:ext cx="8107604" cy="854080"/>
              </a:xfrm>
              <a:prstGeom prst="rect">
                <a:avLst/>
              </a:prstGeom>
              <a:blipFill>
                <a:blip r:embed="rId5"/>
                <a:stretch>
                  <a:fillRect l="-939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23A0C7-ECEC-1642-964F-0E705CB27C2F}"/>
              </a:ext>
            </a:extLst>
          </p:cNvPr>
          <p:cNvSpPr txBox="1"/>
          <p:nvPr/>
        </p:nvSpPr>
        <p:spPr>
          <a:xfrm>
            <a:off x="6250548" y="3943350"/>
            <a:ext cx="291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… but observer does not </a:t>
            </a:r>
            <a:b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know which are spent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17AADF-B402-6D48-B8E4-CE18B1DBCBA9}"/>
              </a:ext>
            </a:extLst>
          </p:cNvPr>
          <p:cNvGrpSpPr/>
          <p:nvPr/>
        </p:nvGrpSpPr>
        <p:grpSpPr>
          <a:xfrm>
            <a:off x="685800" y="3360701"/>
            <a:ext cx="2228850" cy="720031"/>
            <a:chOff x="914400" y="4201180"/>
            <a:chExt cx="2971800" cy="9600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85C1EB-6D08-254F-A0FF-7E1E7C1E2097}"/>
                </a:ext>
              </a:extLst>
            </p:cNvPr>
            <p:cNvGrpSpPr/>
            <p:nvPr/>
          </p:nvGrpSpPr>
          <p:grpSpPr>
            <a:xfrm>
              <a:off x="914400" y="4201180"/>
              <a:ext cx="2971800" cy="553996"/>
              <a:chOff x="914400" y="3551453"/>
              <a:chExt cx="2971800" cy="55399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6843471-4EE5-024B-BEFD-8C22830F9C33}"/>
                  </a:ext>
                </a:extLst>
              </p:cNvPr>
              <p:cNvCxnSpPr/>
              <p:nvPr/>
            </p:nvCxnSpPr>
            <p:spPr>
              <a:xfrm>
                <a:off x="914400" y="3962400"/>
                <a:ext cx="2971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1B2943-F789-7C47-BB1E-00918A7A778E}"/>
                  </a:ext>
                </a:extLst>
              </p:cNvPr>
              <p:cNvSpPr txBox="1"/>
              <p:nvPr/>
            </p:nvSpPr>
            <p:spPr>
              <a:xfrm>
                <a:off x="1851769" y="3551453"/>
                <a:ext cx="1404829" cy="553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 DAI</a:t>
                </a:r>
                <a:endParaRPr lang="en-US" sz="2100" dirty="0"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E4A926-B9C8-8148-9877-2DCF49BC94E2}"/>
                </a:ext>
              </a:extLst>
            </p:cNvPr>
            <p:cNvSpPr txBox="1"/>
            <p:nvPr/>
          </p:nvSpPr>
          <p:spPr>
            <a:xfrm>
              <a:off x="1650347" y="4607224"/>
              <a:ext cx="206330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to address </a:t>
              </a:r>
              <a:r>
                <a:rPr lang="en-US" sz="21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13854-9F26-214A-9D1F-E6A5891C6345}"/>
              </a:ext>
            </a:extLst>
          </p:cNvPr>
          <p:cNvSpPr/>
          <p:nvPr/>
        </p:nvSpPr>
        <p:spPr>
          <a:xfrm>
            <a:off x="6229350" y="3665235"/>
            <a:ext cx="2852867" cy="102106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8F879-1DA4-0E4F-8C58-ED6EF312B383}"/>
              </a:ext>
            </a:extLst>
          </p:cNvPr>
          <p:cNvSpPr txBox="1"/>
          <p:nvPr/>
        </p:nvSpPr>
        <p:spPr>
          <a:xfrm>
            <a:off x="7208268" y="1257300"/>
            <a:ext cx="742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b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4DBA4-4F99-954B-809C-2E19D31ACA95}"/>
              </a:ext>
            </a:extLst>
          </p:cNvPr>
          <p:cNvSpPr txBox="1"/>
          <p:nvPr/>
        </p:nvSpPr>
        <p:spPr>
          <a:xfrm>
            <a:off x="6773046" y="881703"/>
            <a:ext cx="179247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5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H</a:t>
            </a:r>
            <a:r>
              <a:rPr lang="en-US" sz="15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:  R ⇾ {0,1}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1AB8AA-C95C-DE47-A933-1D5BA13505A0}"/>
              </a:ext>
            </a:extLst>
          </p:cNvPr>
          <p:cNvSpPr txBox="1"/>
          <p:nvPr/>
        </p:nvSpPr>
        <p:spPr>
          <a:xfrm>
            <a:off x="3464270" y="2955236"/>
            <a:ext cx="807529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next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232C7-9026-0440-806B-8F213AB0A858}"/>
              </a:ext>
            </a:extLst>
          </p:cNvPr>
          <p:cNvSpPr txBox="1"/>
          <p:nvPr/>
        </p:nvSpPr>
        <p:spPr>
          <a:xfrm>
            <a:off x="3125510" y="3694314"/>
            <a:ext cx="1255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contract state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A812-BA69-2443-8F71-D93FB08DFC3E}"/>
              </a:ext>
            </a:extLst>
          </p:cNvPr>
          <p:cNvSpPr txBox="1"/>
          <p:nvPr/>
        </p:nvSpPr>
        <p:spPr>
          <a:xfrm>
            <a:off x="286211" y="1828800"/>
            <a:ext cx="2155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b="1" u="sng" dirty="0">
                <a:latin typeface="Calibri" panose="020F0502020204030204" pitchFamily="34" charset="0"/>
                <a:cs typeface="Calibri" panose="020F0502020204030204" pitchFamily="34" charset="0"/>
              </a:rPr>
              <a:t>Withdraw coin #3</a:t>
            </a:r>
            <a:br>
              <a:rPr lang="en-US" sz="21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100" b="1" u="sng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1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2100" b="1" u="sng" dirty="0">
                <a:latin typeface="Calibri" panose="020F0502020204030204" pitchFamily="34" charset="0"/>
                <a:cs typeface="Calibri" panose="020F0502020204030204" pitchFamily="34" charset="0"/>
              </a:rPr>
              <a:t> A:</a:t>
            </a:r>
          </a:p>
        </p:txBody>
      </p:sp>
    </p:spTree>
    <p:extLst>
      <p:ext uri="{BB962C8B-B14F-4D97-AF65-F5344CB8AC3E}">
        <p14:creationId xmlns:p14="http://schemas.microsoft.com/office/powerpoint/2010/main" val="2037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zk</a:t>
            </a:r>
            <a:r>
              <a:rPr lang="en-US" baseline="30000" dirty="0"/>
              <a:t>3</a:t>
            </a:r>
            <a:r>
              <a:rPr lang="en-US" dirty="0"/>
              <a:t>-Rollup (tornado cash rollup)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 flipV="1">
            <a:off x="1352440" y="2406494"/>
            <a:ext cx="653302" cy="22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</p:cNvCxnSpPr>
          <p:nvPr/>
        </p:nvCxnSpPr>
        <p:spPr>
          <a:xfrm>
            <a:off x="1397393" y="3510549"/>
            <a:ext cx="927252" cy="1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4067973"/>
            <a:ext cx="703918" cy="29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162171" y="3480739"/>
            <a:ext cx="1739138" cy="826570"/>
            <a:chOff x="3109751" y="3491135"/>
            <a:chExt cx="1739138" cy="82657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09" y="3992399"/>
              <a:ext cx="1654580" cy="3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 rot="20829768">
              <a:off x="3109751" y="3491135"/>
              <a:ext cx="1398210" cy="6478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summary2,   </a:t>
              </a:r>
              <a:r>
                <a:rPr lang="en-US" sz="2800" b="1" dirty="0"/>
                <a:t>π</a:t>
              </a:r>
              <a:r>
                <a:rPr lang="en-US" sz="2800" b="1" baseline="-25000" dirty="0"/>
                <a:t>2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61B25D-54A9-1C4A-97AA-9BA87D54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92887" y="3130984"/>
            <a:ext cx="967734" cy="124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24DDC-DC9E-9240-B432-54BB13404D25}"/>
              </a:ext>
            </a:extLst>
          </p:cNvPr>
          <p:cNvSpPr txBox="1"/>
          <p:nvPr/>
        </p:nvSpPr>
        <p:spPr>
          <a:xfrm>
            <a:off x="1720492" y="4346406"/>
            <a:ext cx="232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Rollup Server 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0E99CC-16EA-814A-926B-B8245CCE88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30062" y="1347490"/>
            <a:ext cx="1019468" cy="130877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4C4488-A789-4D46-A247-F66AB7B77FF2}"/>
              </a:ext>
            </a:extLst>
          </p:cNvPr>
          <p:cNvSpPr txBox="1"/>
          <p:nvPr/>
        </p:nvSpPr>
        <p:spPr>
          <a:xfrm>
            <a:off x="1534209" y="2504575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Server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BA1F2-8D3E-9741-87AE-6B43A1EBED88}"/>
              </a:ext>
            </a:extLst>
          </p:cNvPr>
          <p:cNvSpPr/>
          <p:nvPr/>
        </p:nvSpPr>
        <p:spPr>
          <a:xfrm>
            <a:off x="937613" y="1826480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7F48CA-7F06-384F-B10D-116DCD8889B4}"/>
              </a:ext>
            </a:extLst>
          </p:cNvPr>
          <p:cNvCxnSpPr>
            <a:cxnSpLocks/>
          </p:cNvCxnSpPr>
          <p:nvPr/>
        </p:nvCxnSpPr>
        <p:spPr>
          <a:xfrm>
            <a:off x="1318647" y="1978780"/>
            <a:ext cx="618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B2967-8259-1640-BCD7-220FD9A6D137}"/>
              </a:ext>
            </a:extLst>
          </p:cNvPr>
          <p:cNvCxnSpPr>
            <a:cxnSpLocks/>
          </p:cNvCxnSpPr>
          <p:nvPr/>
        </p:nvCxnSpPr>
        <p:spPr>
          <a:xfrm>
            <a:off x="2798703" y="2141095"/>
            <a:ext cx="1762798" cy="530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15D65-199F-0749-9FBE-4490D19FAD26}"/>
              </a:ext>
            </a:extLst>
          </p:cNvPr>
          <p:cNvSpPr/>
          <p:nvPr/>
        </p:nvSpPr>
        <p:spPr>
          <a:xfrm rot="1028207">
            <a:off x="3019017" y="1626040"/>
            <a:ext cx="1452237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summary1,   </a:t>
            </a:r>
            <a:r>
              <a:rPr lang="en-US" sz="2800" b="1" dirty="0"/>
              <a:t>π</a:t>
            </a:r>
            <a:r>
              <a:rPr lang="en-US" sz="2800" b="1" baseline="-25000" dirty="0"/>
              <a:t>1</a:t>
            </a:r>
            <a:endParaRPr lang="en-US" sz="20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1280C95-C6A9-3749-B76F-C188DCC2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0721" y="2704438"/>
            <a:ext cx="544902" cy="699537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01221B-E476-1F4E-9663-EF00824BF7BA}"/>
              </a:ext>
            </a:extLst>
          </p:cNvPr>
          <p:cNvCxnSpPr>
            <a:cxnSpLocks/>
          </p:cNvCxnSpPr>
          <p:nvPr/>
        </p:nvCxnSpPr>
        <p:spPr>
          <a:xfrm>
            <a:off x="4729965" y="3396222"/>
            <a:ext cx="1090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E1242A-987B-D641-B8CD-B933D2EBF359}"/>
              </a:ext>
            </a:extLst>
          </p:cNvPr>
          <p:cNvSpPr/>
          <p:nvPr/>
        </p:nvSpPr>
        <p:spPr>
          <a:xfrm>
            <a:off x="4709744" y="2542676"/>
            <a:ext cx="1201952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summary,   </a:t>
            </a:r>
            <a:r>
              <a:rPr lang="en-US" sz="2800" b="1" dirty="0"/>
              <a:t>π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EDE2C-F041-274B-9C87-2233279CD5AB}"/>
                  </a:ext>
                </a:extLst>
              </p:cNvPr>
              <p:cNvSpPr txBox="1"/>
              <p:nvPr/>
            </p:nvSpPr>
            <p:spPr>
              <a:xfrm>
                <a:off x="1442346" y="1514381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EDE2C-F041-274B-9C87-2233279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46" y="1514381"/>
                <a:ext cx="246204" cy="461665"/>
              </a:xfrm>
              <a:prstGeom prst="rect">
                <a:avLst/>
              </a:prstGeom>
              <a:blipFill>
                <a:blip r:embed="rId7"/>
                <a:stretch>
                  <a:fillRect r="-130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F6AAE-B3D8-5841-B85D-8C7526353374}"/>
                  </a:ext>
                </a:extLst>
              </p:cNvPr>
              <p:cNvSpPr txBox="1"/>
              <p:nvPr/>
            </p:nvSpPr>
            <p:spPr>
              <a:xfrm>
                <a:off x="1333016" y="2093665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F6AAE-B3D8-5841-B85D-8C752635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16" y="2093665"/>
                <a:ext cx="246204" cy="461665"/>
              </a:xfrm>
              <a:prstGeom prst="rect">
                <a:avLst/>
              </a:prstGeom>
              <a:blipFill>
                <a:blip r:embed="rId8"/>
                <a:stretch>
                  <a:fillRect r="-13000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6DF01F-78B1-6B43-843B-0821381B7E88}"/>
                  </a:ext>
                </a:extLst>
              </p:cNvPr>
              <p:cNvSpPr txBox="1"/>
              <p:nvPr/>
            </p:nvSpPr>
            <p:spPr>
              <a:xfrm>
                <a:off x="1474288" y="3041181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6DF01F-78B1-6B43-843B-0821381B7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88" y="3041181"/>
                <a:ext cx="246204" cy="461665"/>
              </a:xfrm>
              <a:prstGeom prst="rect">
                <a:avLst/>
              </a:prstGeom>
              <a:blipFill>
                <a:blip r:embed="rId9"/>
                <a:stretch>
                  <a:fillRect r="-130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DD6B3C-50D4-7245-80F2-1EB24B3784E0}"/>
                  </a:ext>
                </a:extLst>
              </p:cNvPr>
              <p:cNvSpPr txBox="1"/>
              <p:nvPr/>
            </p:nvSpPr>
            <p:spPr>
              <a:xfrm>
                <a:off x="1542266" y="3704929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DD6B3C-50D4-7245-80F2-1EB24B37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66" y="3704929"/>
                <a:ext cx="246204" cy="461665"/>
              </a:xfrm>
              <a:prstGeom prst="rect">
                <a:avLst/>
              </a:prstGeom>
              <a:blipFill>
                <a:blip r:embed="rId10"/>
                <a:stretch>
                  <a:fillRect r="-130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7CD38E0B-3AC5-5142-97ED-8DFF74B7BA35}"/>
              </a:ext>
            </a:extLst>
          </p:cNvPr>
          <p:cNvSpPr/>
          <p:nvPr/>
        </p:nvSpPr>
        <p:spPr>
          <a:xfrm>
            <a:off x="5827634" y="1711849"/>
            <a:ext cx="1055078" cy="612648"/>
          </a:xfrm>
          <a:prstGeom prst="wedgeRoundRectCallout">
            <a:avLst>
              <a:gd name="adj1" fmla="val 13660"/>
              <a:gd name="adj2" fmla="val 270994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9F2B-79EB-6047-9134-737DF858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zk</a:t>
            </a:r>
            <a:r>
              <a:rPr lang="en-US" baseline="30000" dirty="0"/>
              <a:t>3</a:t>
            </a:r>
            <a:r>
              <a:rPr lang="en-US" dirty="0"/>
              <a:t>-Rollup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DC8AB-CD08-C046-889A-2A855BA72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678"/>
                <a:ext cx="8686800" cy="42368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Users create SNARK for TC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𝑇𝐶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Rollups create SNARKs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Rollup Aggregator creates SNARK for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DC8AB-CD08-C046-889A-2A855BA72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678"/>
                <a:ext cx="8686800" cy="4236822"/>
              </a:xfrm>
              <a:blipFill>
                <a:blip r:embed="rId2"/>
                <a:stretch>
                  <a:fillRect l="-439" t="-1791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F55-13DD-F04D-80CE-9AF2D33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transactions with SNARKs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8B00-5B9B-F44C-9EE5-393394C9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7000"/>
            <a:ext cx="822960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We’ve seen that private transactions require zero-knowledge proofs</a:t>
            </a:r>
          </a:p>
          <a:p>
            <a:r>
              <a:rPr lang="en-US" dirty="0"/>
              <a:t>Add ZK-SNARKs to every transaction</a:t>
            </a:r>
          </a:p>
          <a:p>
            <a:r>
              <a:rPr lang="en-US" dirty="0"/>
              <a:t>Level 1 coordinators verify transaction by verifying transaction ZK-SNARKs</a:t>
            </a:r>
          </a:p>
          <a:p>
            <a:r>
              <a:rPr lang="en-US" dirty="0"/>
              <a:t>Additionally, we can have more complicated transactions (Smart Contracts) </a:t>
            </a:r>
          </a:p>
          <a:p>
            <a:pPr lvl="1"/>
            <a:r>
              <a:rPr lang="en-US" dirty="0"/>
              <a:t>Transaction verification is constant time regardless of proof complexity	</a:t>
            </a:r>
          </a:p>
          <a:p>
            <a:r>
              <a:rPr lang="en-US" i="1" dirty="0"/>
              <a:t>Can we also hide the smart contract?</a:t>
            </a:r>
          </a:p>
        </p:txBody>
      </p:sp>
    </p:spTree>
    <p:extLst>
      <p:ext uri="{BB962C8B-B14F-4D97-AF65-F5344CB8AC3E}">
        <p14:creationId xmlns:p14="http://schemas.microsoft.com/office/powerpoint/2010/main" val="61162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ZEXE private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FAC-BDAF-5B4A-A59F-FDA3E548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ZEXE is a model of computation (like UTXOs/Scripts or Accounts/EVM)</a:t>
            </a:r>
          </a:p>
          <a:p>
            <a:r>
              <a:rPr lang="en-US" dirty="0"/>
              <a:t>The basic unit is a record (similar to a UTXO)</a:t>
            </a:r>
          </a:p>
          <a:p>
            <a:r>
              <a:rPr lang="en-US" dirty="0"/>
              <a:t>Every transaction consumes records and creates records</a:t>
            </a:r>
          </a:p>
          <a:p>
            <a:r>
              <a:rPr lang="en-US" dirty="0"/>
              <a:t>Universal predicate: Prevents double spends</a:t>
            </a:r>
          </a:p>
          <a:p>
            <a:r>
              <a:rPr lang="en-US" dirty="0"/>
              <a:t>Birth predicate: Says how a record can be created</a:t>
            </a:r>
          </a:p>
          <a:p>
            <a:r>
              <a:rPr lang="en-US" dirty="0"/>
              <a:t>Death predicate: Says how a record can be consumed</a:t>
            </a:r>
          </a:p>
        </p:txBody>
      </p:sp>
    </p:spTree>
    <p:extLst>
      <p:ext uri="{BB962C8B-B14F-4D97-AF65-F5344CB8AC3E}">
        <p14:creationId xmlns:p14="http://schemas.microsoft.com/office/powerpoint/2010/main" val="17867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Non-interactive Proof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non-interactive proof system </a:t>
                </a:r>
                <a:r>
                  <a:rPr lang="en-US" dirty="0"/>
                  <a:t>is a triple  (S,  P,  V):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 ⇾  public parameters 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  for prover and verifier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			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is called a </a:t>
                </a:r>
                <a:r>
                  <a:rPr lang="en-US" i="1" dirty="0"/>
                  <a:t>reference string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)  ⇾ 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)  ⇾  accept or reject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  <a:blipFill>
                <a:blip r:embed="rId2"/>
                <a:stretch>
                  <a:fillRect l="-1320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8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ZEXE private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5EE07-8999-0743-B007-D07082C9E65A}"/>
              </a:ext>
            </a:extLst>
          </p:cNvPr>
          <p:cNvSpPr txBox="1"/>
          <p:nvPr/>
        </p:nvSpPr>
        <p:spPr>
          <a:xfrm>
            <a:off x="345986" y="861339"/>
            <a:ext cx="33363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Record 1:</a:t>
            </a:r>
          </a:p>
          <a:p>
            <a:pPr algn="l"/>
            <a:r>
              <a:rPr lang="en-US" dirty="0">
                <a:latin typeface="+mn-lt"/>
              </a:rPr>
              <a:t>Birth predicate 1</a:t>
            </a:r>
          </a:p>
          <a:p>
            <a:r>
              <a:rPr lang="en-US" dirty="0">
                <a:latin typeface="+mn-lt"/>
              </a:rPr>
              <a:t>Death </a:t>
            </a:r>
            <a:r>
              <a:rPr lang="en-US" dirty="0"/>
              <a:t>predicate </a:t>
            </a:r>
            <a:r>
              <a:rPr lang="en-US" dirty="0">
                <a:latin typeface="+mn-lt"/>
              </a:rPr>
              <a:t>1</a:t>
            </a:r>
          </a:p>
          <a:p>
            <a:pPr algn="l"/>
            <a:r>
              <a:rPr lang="en-US" dirty="0">
                <a:latin typeface="+mn-lt"/>
              </a:rPr>
              <a:t>Payload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C3C0F-A974-3346-B833-9B055FD24A5A}"/>
              </a:ext>
            </a:extLst>
          </p:cNvPr>
          <p:cNvSpPr txBox="1"/>
          <p:nvPr/>
        </p:nvSpPr>
        <p:spPr>
          <a:xfrm>
            <a:off x="345986" y="2712502"/>
            <a:ext cx="33363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Record 2:</a:t>
            </a:r>
          </a:p>
          <a:p>
            <a:r>
              <a:rPr lang="en-US" dirty="0">
                <a:latin typeface="+mn-lt"/>
              </a:rPr>
              <a:t>Birth </a:t>
            </a:r>
            <a:r>
              <a:rPr lang="en-US" dirty="0"/>
              <a:t>predicate </a:t>
            </a:r>
            <a:r>
              <a:rPr lang="en-US" dirty="0">
                <a:latin typeface="+mn-lt"/>
              </a:rPr>
              <a:t>1</a:t>
            </a:r>
          </a:p>
          <a:p>
            <a:r>
              <a:rPr lang="en-US" dirty="0">
                <a:latin typeface="+mn-lt"/>
              </a:rPr>
              <a:t>Death </a:t>
            </a:r>
            <a:r>
              <a:rPr lang="en-US" dirty="0"/>
              <a:t>predicate </a:t>
            </a:r>
            <a:r>
              <a:rPr lang="en-US" dirty="0">
                <a:latin typeface="+mn-lt"/>
              </a:rPr>
              <a:t>1 </a:t>
            </a:r>
          </a:p>
          <a:p>
            <a:pPr algn="l"/>
            <a:r>
              <a:rPr lang="en-US" dirty="0">
                <a:latin typeface="+mn-lt"/>
              </a:rPr>
              <a:t>Payload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FD6A65F-B5F8-284A-9F74-2A9274A6D534}"/>
              </a:ext>
            </a:extLst>
          </p:cNvPr>
          <p:cNvSpPr/>
          <p:nvPr/>
        </p:nvSpPr>
        <p:spPr>
          <a:xfrm>
            <a:off x="3873840" y="2080235"/>
            <a:ext cx="1878227" cy="9375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99FBE-C6EC-F54E-8ED0-F93E2FB43C71}"/>
              </a:ext>
            </a:extLst>
          </p:cNvPr>
          <p:cNvSpPr txBox="1"/>
          <p:nvPr/>
        </p:nvSpPr>
        <p:spPr>
          <a:xfrm>
            <a:off x="5943596" y="1764190"/>
            <a:ext cx="33363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Record 3:</a:t>
            </a:r>
          </a:p>
          <a:p>
            <a:r>
              <a:rPr lang="en-US" dirty="0">
                <a:latin typeface="+mn-lt"/>
              </a:rPr>
              <a:t>Birth </a:t>
            </a:r>
            <a:r>
              <a:rPr lang="en-US" dirty="0"/>
              <a:t>predicate 3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Death </a:t>
            </a:r>
            <a:r>
              <a:rPr lang="en-US" dirty="0"/>
              <a:t>predicate 3</a:t>
            </a:r>
            <a:r>
              <a:rPr lang="en-US" dirty="0">
                <a:latin typeface="+mn-lt"/>
              </a:rPr>
              <a:t> </a:t>
            </a:r>
          </a:p>
          <a:p>
            <a:pPr algn="l"/>
            <a:r>
              <a:rPr lang="en-US" dirty="0">
                <a:latin typeface="+mn-lt"/>
              </a:rPr>
              <a:t>Payload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F8DCD-A643-4347-8FFD-381EB84C7BA3}"/>
              </a:ext>
            </a:extLst>
          </p:cNvPr>
          <p:cNvSpPr txBox="1"/>
          <p:nvPr/>
        </p:nvSpPr>
        <p:spPr>
          <a:xfrm>
            <a:off x="345986" y="4356746"/>
            <a:ext cx="867444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TX checks that Record 1 and Record 2 have not been spent</a:t>
            </a:r>
          </a:p>
          <a:p>
            <a:r>
              <a:rPr lang="en-US" sz="2000" dirty="0">
                <a:latin typeface="+mn-lt"/>
              </a:rPr>
              <a:t>Birth3(R1, R2,R3) and</a:t>
            </a:r>
            <a:r>
              <a:rPr lang="en-US" sz="2000" dirty="0"/>
              <a:t> Death1(R1, R2,R3) and Death2(R1,R2,R3)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ZEXE private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FAC-BDAF-5B4A-A59F-FDA3E548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928302"/>
            <a:ext cx="8229600" cy="3818430"/>
          </a:xfrm>
        </p:spPr>
        <p:txBody>
          <a:bodyPr>
            <a:normAutofit/>
          </a:bodyPr>
          <a:lstStyle/>
          <a:p>
            <a:r>
              <a:rPr lang="en-US" dirty="0"/>
              <a:t>Universal predicate (similar to tornado cash)</a:t>
            </a:r>
          </a:p>
          <a:p>
            <a:pPr lvl="1"/>
            <a:r>
              <a:rPr lang="en-US" dirty="0"/>
              <a:t>Uses nullifiers</a:t>
            </a:r>
          </a:p>
          <a:p>
            <a:pPr lvl="1"/>
            <a:r>
              <a:rPr lang="en-US" dirty="0"/>
              <a:t>Checks that nullifier=H(</a:t>
            </a:r>
            <a:r>
              <a:rPr lang="en-US" dirty="0" err="1"/>
              <a:t>sk,records</a:t>
            </a:r>
            <a:r>
              <a:rPr lang="en-US" dirty="0"/>
              <a:t>) is properly created</a:t>
            </a:r>
          </a:p>
          <a:p>
            <a:pPr lvl="1"/>
            <a:r>
              <a:rPr lang="en-US" dirty="0"/>
              <a:t>Checks that nullifier only appears once</a:t>
            </a:r>
          </a:p>
          <a:p>
            <a:pPr lvl="1"/>
            <a:r>
              <a:rPr lang="en-US" dirty="0"/>
              <a:t>Prevents double spends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D548F9-9C4D-4D4D-9669-14172DC49F74}"/>
              </a:ext>
            </a:extLst>
          </p:cNvPr>
          <p:cNvGrpSpPr/>
          <p:nvPr/>
        </p:nvGrpSpPr>
        <p:grpSpPr>
          <a:xfrm>
            <a:off x="6639777" y="2789635"/>
            <a:ext cx="2057400" cy="1842044"/>
            <a:chOff x="8737706" y="2057400"/>
            <a:chExt cx="2743200" cy="2456057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57D6D76-34BA-0C40-BD7F-56E4146B6C68}"/>
                </a:ext>
              </a:extLst>
            </p:cNvPr>
            <p:cNvSpPr/>
            <p:nvPr/>
          </p:nvSpPr>
          <p:spPr>
            <a:xfrm>
              <a:off x="8737706" y="2695590"/>
              <a:ext cx="2743200" cy="181786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ADE855-707D-D54A-A46C-6CD8A65D2DE9}"/>
                </a:ext>
              </a:extLst>
            </p:cNvPr>
            <p:cNvSpPr txBox="1"/>
            <p:nvPr/>
          </p:nvSpPr>
          <p:spPr>
            <a:xfrm>
              <a:off x="9611023" y="2057400"/>
              <a:ext cx="9900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Merkle</a:t>
              </a:r>
              <a:b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root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2D1E4-2877-614C-B709-5A62C09CA0D8}"/>
                </a:ext>
              </a:extLst>
            </p:cNvPr>
            <p:cNvSpPr txBox="1"/>
            <p:nvPr/>
          </p:nvSpPr>
          <p:spPr>
            <a:xfrm>
              <a:off x="9380970" y="3276599"/>
              <a:ext cx="141072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tree of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height 20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(2</a:t>
              </a:r>
              <a:r>
                <a:rPr lang="en-US" sz="150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 leaves)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C23C6-E19B-2248-9F2C-3973B2E9F9D7}"/>
              </a:ext>
            </a:extLst>
          </p:cNvPr>
          <p:cNvSpPr txBox="1"/>
          <p:nvPr/>
        </p:nvSpPr>
        <p:spPr>
          <a:xfrm>
            <a:off x="6750051" y="4576583"/>
            <a:ext cx="19367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 R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… 0 0 0</a:t>
            </a:r>
          </a:p>
        </p:txBody>
      </p:sp>
    </p:spTree>
    <p:extLst>
      <p:ext uri="{BB962C8B-B14F-4D97-AF65-F5344CB8AC3E}">
        <p14:creationId xmlns:p14="http://schemas.microsoft.com/office/powerpoint/2010/main" val="250723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assets with ZEXE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FAC-BDAF-5B4A-A59F-FDA3E548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Record payload has a value v and an asset id </a:t>
            </a:r>
          </a:p>
          <a:p>
            <a:r>
              <a:rPr lang="en-US" dirty="0"/>
              <a:t>Birth predicate</a:t>
            </a:r>
          </a:p>
          <a:p>
            <a:pPr lvl="1"/>
            <a:r>
              <a:rPr lang="en-US" dirty="0"/>
              <a:t>Defines the token</a:t>
            </a:r>
          </a:p>
          <a:p>
            <a:pPr lvl="1"/>
            <a:r>
              <a:rPr lang="en-US" dirty="0"/>
              <a:t>New record id needs to match consumed predicate ids</a:t>
            </a:r>
          </a:p>
          <a:p>
            <a:pPr lvl="1"/>
            <a:r>
              <a:rPr lang="en-US" dirty="0"/>
              <a:t>New record value is sum of inputs</a:t>
            </a:r>
          </a:p>
          <a:p>
            <a:r>
              <a:rPr lang="en-US" dirty="0"/>
              <a:t>Death predicate</a:t>
            </a:r>
          </a:p>
          <a:p>
            <a:pPr lvl="1"/>
            <a:r>
              <a:rPr lang="en-US" dirty="0"/>
              <a:t>Defines the SCRIPT</a:t>
            </a:r>
          </a:p>
          <a:p>
            <a:pPr lvl="1"/>
            <a:r>
              <a:rPr lang="en-US" dirty="0"/>
              <a:t>E.g. spendable by signature</a:t>
            </a:r>
          </a:p>
          <a:p>
            <a:pPr lvl="1"/>
            <a:r>
              <a:rPr lang="en-US" dirty="0"/>
              <a:t>E.g. Spendable by </a:t>
            </a:r>
            <a:r>
              <a:rPr lang="en-US" dirty="0" err="1"/>
              <a:t>multisigature</a:t>
            </a:r>
            <a:r>
              <a:rPr lang="en-US" dirty="0"/>
              <a:t> + preimage of hash</a:t>
            </a:r>
          </a:p>
        </p:txBody>
      </p:sp>
    </p:spTree>
    <p:extLst>
      <p:ext uri="{BB962C8B-B14F-4D97-AF65-F5344CB8AC3E}">
        <p14:creationId xmlns:p14="http://schemas.microsoft.com/office/powerpoint/2010/main" val="84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smart contracts with ZEXE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FAC-BDAF-5B4A-A59F-FDA3E548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Record payload is state of smart contract, smart contract instance id</a:t>
            </a:r>
          </a:p>
          <a:p>
            <a:r>
              <a:rPr lang="en-US" dirty="0"/>
              <a:t>Birth predicate</a:t>
            </a:r>
          </a:p>
          <a:p>
            <a:pPr lvl="1"/>
            <a:r>
              <a:rPr lang="en-US" dirty="0"/>
              <a:t>Either creates smart contract or</a:t>
            </a:r>
          </a:p>
          <a:p>
            <a:pPr lvl="1"/>
            <a:r>
              <a:rPr lang="en-US" dirty="0"/>
              <a:t>One of the inputs needs to be the old smart contract record</a:t>
            </a:r>
          </a:p>
          <a:p>
            <a:r>
              <a:rPr lang="en-US" dirty="0"/>
              <a:t>Death predicate</a:t>
            </a:r>
          </a:p>
          <a:p>
            <a:pPr lvl="1"/>
            <a:r>
              <a:rPr lang="en-US" dirty="0"/>
              <a:t>Defines the smart contract logic</a:t>
            </a:r>
          </a:p>
        </p:txBody>
      </p:sp>
    </p:spTree>
    <p:extLst>
      <p:ext uri="{BB962C8B-B14F-4D97-AF65-F5344CB8AC3E}">
        <p14:creationId xmlns:p14="http://schemas.microsoft.com/office/powerpoint/2010/main" val="24452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3D-2E30-9F4B-BDE3-0C70079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ZEXE game of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FAC-BDAF-5B4A-A59F-FDA3E548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5232"/>
            <a:ext cx="8229600" cy="39433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Record payload is state of smart contract, smart contract instance id</a:t>
            </a:r>
          </a:p>
          <a:p>
            <a:r>
              <a:rPr lang="en-US" dirty="0"/>
              <a:t>Birth predicate</a:t>
            </a:r>
          </a:p>
          <a:p>
            <a:pPr lvl="1"/>
            <a:r>
              <a:rPr lang="en-US" dirty="0"/>
              <a:t>Starts new game (and assigns pks to black/white) or</a:t>
            </a:r>
          </a:p>
          <a:p>
            <a:pPr lvl="1"/>
            <a:r>
              <a:rPr lang="en-US" dirty="0"/>
              <a:t>One of the inputs needs to be the old chess game</a:t>
            </a:r>
          </a:p>
          <a:p>
            <a:r>
              <a:rPr lang="en-US" dirty="0"/>
              <a:t>Death predicate</a:t>
            </a:r>
          </a:p>
          <a:p>
            <a:pPr lvl="1"/>
            <a:r>
              <a:rPr lang="en-US" dirty="0"/>
              <a:t>If game finished then pay money to the winner</a:t>
            </a:r>
          </a:p>
          <a:p>
            <a:pPr lvl="1"/>
            <a:r>
              <a:rPr lang="en-US" dirty="0"/>
              <a:t>Otherwise input records must be game record + one move record</a:t>
            </a:r>
          </a:p>
          <a:p>
            <a:pPr lvl="1"/>
            <a:r>
              <a:rPr lang="en-US" dirty="0"/>
              <a:t>Move record must be signed by the right player </a:t>
            </a:r>
          </a:p>
          <a:p>
            <a:pPr lvl="1"/>
            <a:r>
              <a:rPr lang="en-US" dirty="0"/>
              <a:t>Move record must contain a valid move</a:t>
            </a:r>
          </a:p>
        </p:txBody>
      </p:sp>
    </p:spTree>
    <p:extLst>
      <p:ext uri="{BB962C8B-B14F-4D97-AF65-F5344CB8AC3E}">
        <p14:creationId xmlns:p14="http://schemas.microsoft.com/office/powerpoint/2010/main" val="3833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3A66-909B-4A4C-BE46-1E45CDA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ZEXE private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7E397-4B4A-2E4A-9F28-66CEF410E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5133"/>
                <a:ext cx="7765427" cy="1968012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(Universal predicate)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(Birth predicate)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(Death predicate)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𝑇𝑋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𝑇𝑋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(TX circuit)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,.,.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,.,.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,.,.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</a:t>
                </a:r>
              </a:p>
              <a:p>
                <a:pPr marL="0" indent="0">
                  <a:buNone/>
                </a:pPr>
                <a:r>
                  <a:rPr lang="en-US" dirty="0"/>
                  <a:t>And Record=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𝑝𝑎𝑦𝑙𝑜𝑎𝑑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//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random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7E397-4B4A-2E4A-9F28-66CEF410E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5133"/>
                <a:ext cx="7765427" cy="1968012"/>
              </a:xfrm>
              <a:blipFill>
                <a:blip r:embed="rId2"/>
                <a:stretch>
                  <a:fillRect l="-654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3ADC4-B4F9-9449-A74C-480436DA1AB0}"/>
                  </a:ext>
                </a:extLst>
              </p:cNvPr>
              <p:cNvSpPr txBox="1"/>
              <p:nvPr/>
            </p:nvSpPr>
            <p:spPr>
              <a:xfrm>
                <a:off x="245155" y="2873145"/>
                <a:ext cx="8637373" cy="2239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TX: Input records || Output records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Compute nullifiers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from input records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 create a TX, create three ZK-SNARKS (now ZK is important)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TX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𝑝𝑎𝑦𝑙𝑜𝑎𝑑𝑠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endParaRPr lang="en-US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| 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𝑝𝑟𝑜𝑜𝑓𝑠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𝑇𝑥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3ADC4-B4F9-9449-A74C-480436DA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5" y="2873145"/>
                <a:ext cx="8637373" cy="2239972"/>
              </a:xfrm>
              <a:prstGeom prst="rect">
                <a:avLst/>
              </a:prstGeom>
              <a:blipFill>
                <a:blip r:embed="rId3"/>
                <a:stretch>
                  <a:fillRect l="-294" t="-1130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3483746-B3B4-EF4E-B4CB-E9129E006CA5}"/>
              </a:ext>
            </a:extLst>
          </p:cNvPr>
          <p:cNvGrpSpPr/>
          <p:nvPr/>
        </p:nvGrpSpPr>
        <p:grpSpPr>
          <a:xfrm>
            <a:off x="6825128" y="905133"/>
            <a:ext cx="2057400" cy="2221201"/>
            <a:chOff x="8737706" y="2057400"/>
            <a:chExt cx="2743200" cy="2961600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92D3FE15-43FE-B141-B2C7-149F49A8937E}"/>
                </a:ext>
              </a:extLst>
            </p:cNvPr>
            <p:cNvSpPr/>
            <p:nvPr/>
          </p:nvSpPr>
          <p:spPr>
            <a:xfrm>
              <a:off x="8737706" y="2695590"/>
              <a:ext cx="2743200" cy="181786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C6F328-7B1D-B845-AC05-4BA77936D0C3}"/>
                </a:ext>
              </a:extLst>
            </p:cNvPr>
            <p:cNvSpPr txBox="1"/>
            <p:nvPr/>
          </p:nvSpPr>
          <p:spPr>
            <a:xfrm>
              <a:off x="8737706" y="4465003"/>
              <a:ext cx="258233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  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 R</a:t>
              </a:r>
              <a:r>
                <a:rPr lang="en-US" sz="21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sz="2100" dirty="0">
                  <a:latin typeface="Calibri" panose="020F0502020204030204" pitchFamily="34" charset="0"/>
                  <a:cs typeface="Calibri" panose="020F0502020204030204" pitchFamily="34" charset="0"/>
                </a:rPr>
                <a:t> … 0 0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A2A0B6-8CFE-3348-A42C-093DAA3132C2}"/>
                </a:ext>
              </a:extLst>
            </p:cNvPr>
            <p:cNvSpPr txBox="1"/>
            <p:nvPr/>
          </p:nvSpPr>
          <p:spPr>
            <a:xfrm>
              <a:off x="9611023" y="2057400"/>
              <a:ext cx="9900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Merkle</a:t>
              </a:r>
              <a:b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D2192-6B72-7844-844F-1C431511C19B}"/>
                </a:ext>
              </a:extLst>
            </p:cNvPr>
            <p:cNvSpPr txBox="1"/>
            <p:nvPr/>
          </p:nvSpPr>
          <p:spPr>
            <a:xfrm>
              <a:off x="9380970" y="3276599"/>
              <a:ext cx="141072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tree of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height 20</a:t>
              </a:r>
            </a:p>
            <a:p>
              <a:pPr algn="ctr"/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(2</a:t>
              </a:r>
              <a:r>
                <a:rPr lang="en-US" sz="150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 leaves)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2904A4-005A-A147-B90D-F331C8CF089B}"/>
              </a:ext>
            </a:extLst>
          </p:cNvPr>
          <p:cNvSpPr txBox="1"/>
          <p:nvPr/>
        </p:nvSpPr>
        <p:spPr>
          <a:xfrm>
            <a:off x="6629400" y="3123187"/>
            <a:ext cx="26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MT of all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5F500-63E8-7C4D-9D9B-8B0AE4BD10D8}"/>
              </a:ext>
            </a:extLst>
          </p:cNvPr>
          <p:cNvSpPr txBox="1"/>
          <p:nvPr/>
        </p:nvSpPr>
        <p:spPr>
          <a:xfrm>
            <a:off x="5592326" y="3894017"/>
            <a:ext cx="277329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Birth and death predicate as well as records are private!</a:t>
            </a:r>
          </a:p>
        </p:txBody>
      </p:sp>
    </p:spTree>
    <p:extLst>
      <p:ext uri="{BB962C8B-B14F-4D97-AF65-F5344CB8AC3E}">
        <p14:creationId xmlns:p14="http://schemas.microsoft.com/office/powerpoint/2010/main" val="3697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58FD-476A-1C4C-9F4B-F4A5333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Hitchhikers guide to the galaxy</a:t>
            </a:r>
          </a:p>
        </p:txBody>
      </p:sp>
      <p:pic>
        <p:nvPicPr>
          <p:cNvPr id="33796" name="Picture 4" descr="Deep Thought Fan Casting for The Hitchhiker's Guide to the Galaxy | myCast  - Fan Casting Your Favorite Stories">
            <a:extLst>
              <a:ext uri="{FF2B5EF4-FFF2-40B4-BE49-F238E27FC236}">
                <a16:creationId xmlns:a16="http://schemas.microsoft.com/office/drawing/2014/main" id="{E454A935-AF81-7F4D-A642-B6EDD792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62" y="1288193"/>
            <a:ext cx="1714414" cy="24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5F39A-ACD3-4349-93B6-AC7AED790156}"/>
              </a:ext>
            </a:extLst>
          </p:cNvPr>
          <p:cNvSpPr txBox="1"/>
          <p:nvPr/>
        </p:nvSpPr>
        <p:spPr>
          <a:xfrm>
            <a:off x="457199" y="3855308"/>
            <a:ext cx="119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1E3F0DD-E3B9-E54D-AE64-330F8653EF0E}"/>
              </a:ext>
            </a:extLst>
          </p:cNvPr>
          <p:cNvSpPr/>
          <p:nvPr/>
        </p:nvSpPr>
        <p:spPr>
          <a:xfrm>
            <a:off x="1841155" y="3855307"/>
            <a:ext cx="4621429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ED3E9-61EF-A44E-A236-95D3BD410D88}"/>
              </a:ext>
            </a:extLst>
          </p:cNvPr>
          <p:cNvSpPr txBox="1"/>
          <p:nvPr/>
        </p:nvSpPr>
        <p:spPr>
          <a:xfrm>
            <a:off x="6808572" y="3855307"/>
            <a:ext cx="18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Output (42)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1234-B691-DD4B-A83B-6EE6B398211F}"/>
              </a:ext>
            </a:extLst>
          </p:cNvPr>
          <p:cNvSpPr txBox="1"/>
          <p:nvPr/>
        </p:nvSpPr>
        <p:spPr>
          <a:xfrm>
            <a:off x="2879123" y="4436796"/>
            <a:ext cx="25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Long 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7A4A7-7C68-304A-A00C-B4191FC20F46}"/>
              </a:ext>
            </a:extLst>
          </p:cNvPr>
          <p:cNvSpPr txBox="1"/>
          <p:nvPr/>
        </p:nvSpPr>
        <p:spPr>
          <a:xfrm>
            <a:off x="5424615" y="1886163"/>
            <a:ext cx="3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What if we want to verify that computation?</a:t>
            </a:r>
          </a:p>
        </p:txBody>
      </p:sp>
    </p:spTree>
    <p:extLst>
      <p:ext uri="{BB962C8B-B14F-4D97-AF65-F5344CB8AC3E}">
        <p14:creationId xmlns:p14="http://schemas.microsoft.com/office/powerpoint/2010/main" val="21163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58FD-476A-1C4C-9F4B-F4A5333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SNARKs for long computations</a:t>
            </a:r>
          </a:p>
        </p:txBody>
      </p:sp>
      <p:pic>
        <p:nvPicPr>
          <p:cNvPr id="33796" name="Picture 4" descr="Deep Thought Fan Casting for The Hitchhiker's Guide to the Galaxy | myCast  - Fan Casting Your Favorite Stories">
            <a:extLst>
              <a:ext uri="{FF2B5EF4-FFF2-40B4-BE49-F238E27FC236}">
                <a16:creationId xmlns:a16="http://schemas.microsoft.com/office/drawing/2014/main" id="{E454A935-AF81-7F4D-A642-B6EDD792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40709"/>
            <a:ext cx="1714414" cy="24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5F39A-ACD3-4349-93B6-AC7AED790156}"/>
              </a:ext>
            </a:extLst>
          </p:cNvPr>
          <p:cNvSpPr txBox="1"/>
          <p:nvPr/>
        </p:nvSpPr>
        <p:spPr>
          <a:xfrm>
            <a:off x="457199" y="3855308"/>
            <a:ext cx="119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1E3F0DD-E3B9-E54D-AE64-330F8653EF0E}"/>
              </a:ext>
            </a:extLst>
          </p:cNvPr>
          <p:cNvSpPr/>
          <p:nvPr/>
        </p:nvSpPr>
        <p:spPr>
          <a:xfrm>
            <a:off x="1841155" y="3855307"/>
            <a:ext cx="4300153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ED3E9-61EF-A44E-A236-95D3BD410D88}"/>
                  </a:ext>
                </a:extLst>
              </p:cNvPr>
              <p:cNvSpPr txBox="1"/>
              <p:nvPr/>
            </p:nvSpPr>
            <p:spPr>
              <a:xfrm>
                <a:off x="6178378" y="3818252"/>
                <a:ext cx="29656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Output (42)</a:t>
                </a:r>
              </a:p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) ⇾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⇾ accept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ED3E9-61EF-A44E-A236-95D3BD410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78" y="3818252"/>
                <a:ext cx="2965622" cy="1200329"/>
              </a:xfrm>
              <a:prstGeom prst="rect">
                <a:avLst/>
              </a:prstGeom>
              <a:blipFill>
                <a:blip r:embed="rId3"/>
                <a:stretch>
                  <a:fillRect l="-2991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F61234-B691-DD4B-A83B-6EE6B398211F}"/>
              </a:ext>
            </a:extLst>
          </p:cNvPr>
          <p:cNvSpPr txBox="1"/>
          <p:nvPr/>
        </p:nvSpPr>
        <p:spPr>
          <a:xfrm>
            <a:off x="1841155" y="4436796"/>
            <a:ext cx="448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Long Computation, Transcript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2EB8-FE1F-0346-A796-B3E67C253E7E}"/>
              </a:ext>
            </a:extLst>
          </p:cNvPr>
          <p:cNvSpPr txBox="1"/>
          <p:nvPr/>
        </p:nvSpPr>
        <p:spPr>
          <a:xfrm>
            <a:off x="5832389" y="862408"/>
            <a:ext cx="285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 – Circuit for long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5F8D8-E164-B649-86A7-3FC2C72B1D49}"/>
                  </a:ext>
                </a:extLst>
              </p:cNvPr>
              <p:cNvSpPr txBox="1"/>
              <p:nvPr/>
            </p:nvSpPr>
            <p:spPr>
              <a:xfrm>
                <a:off x="5832389" y="1693405"/>
                <a:ext cx="285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⇾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5F8D8-E164-B649-86A7-3FC2C72B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89" y="1693405"/>
                <a:ext cx="2854411" cy="461665"/>
              </a:xfrm>
              <a:prstGeom prst="rect">
                <a:avLst/>
              </a:prstGeom>
              <a:blipFill>
                <a:blip r:embed="rId4"/>
                <a:stretch>
                  <a:fillRect l="-355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D265-0688-FA4E-85F9-6DF171EB6E9D}"/>
                  </a:ext>
                </a:extLst>
              </p:cNvPr>
              <p:cNvSpPr txBox="1"/>
              <p:nvPr/>
            </p:nvSpPr>
            <p:spPr>
              <a:xfrm>
                <a:off x="5832389" y="2150911"/>
                <a:ext cx="3496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  <m:r>
                            <a:rPr lang="en-US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𝒕𝒓𝒂𝒏𝒔𝒄𝒓𝒊𝒑𝒕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D265-0688-FA4E-85F9-6DF171EB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89" y="2150911"/>
                <a:ext cx="3496962" cy="830997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42ED42-A523-6549-BB7D-631FF3A6870A}"/>
              </a:ext>
            </a:extLst>
          </p:cNvPr>
          <p:cNvSpPr txBox="1"/>
          <p:nvPr/>
        </p:nvSpPr>
        <p:spPr>
          <a:xfrm>
            <a:off x="-1" y="699580"/>
            <a:ext cx="4058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Issues:</a:t>
            </a:r>
          </a:p>
          <a:p>
            <a:r>
              <a:rPr lang="en-US" b="1" dirty="0"/>
              <a:t>-P</a:t>
            </a:r>
            <a:r>
              <a:rPr lang="en-US" dirty="0">
                <a:latin typeface="+mn-lt"/>
              </a:rPr>
              <a:t> takes very long</a:t>
            </a:r>
          </a:p>
          <a:p>
            <a:r>
              <a:rPr lang="en-US" dirty="0">
                <a:latin typeface="+mn-lt"/>
              </a:rPr>
              <a:t>-Starts after proving </a:t>
            </a:r>
            <a:r>
              <a:rPr lang="en-US" b="1" i="1" dirty="0">
                <a:latin typeface="+mn-lt"/>
              </a:rPr>
              <a:t>after</a:t>
            </a:r>
            <a:r>
              <a:rPr lang="en-US" dirty="0">
                <a:latin typeface="+mn-lt"/>
              </a:rPr>
              <a:t> computation finished</a:t>
            </a:r>
          </a:p>
          <a:p>
            <a:r>
              <a:rPr lang="en-US" dirty="0">
                <a:latin typeface="+mn-lt"/>
              </a:rPr>
              <a:t>-Can’t hand off computation</a:t>
            </a:r>
          </a:p>
          <a:p>
            <a:r>
              <a:rPr lang="en-US" b="1" dirty="0"/>
              <a:t>-S </a:t>
            </a:r>
            <a:r>
              <a:rPr lang="en-US" dirty="0"/>
              <a:t>also runs at least linear in |C| </a:t>
            </a:r>
          </a:p>
          <a:p>
            <a:r>
              <a:rPr lang="en-US" dirty="0"/>
              <a:t>(ok if many proofs)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58FD-476A-1C4C-9F4B-F4A5333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Handing off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5F39A-ACD3-4349-93B6-AC7AED790156}"/>
              </a:ext>
            </a:extLst>
          </p:cNvPr>
          <p:cNvSpPr txBox="1"/>
          <p:nvPr/>
        </p:nvSpPr>
        <p:spPr>
          <a:xfrm>
            <a:off x="87657" y="4222699"/>
            <a:ext cx="119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Input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1E3F0DD-E3B9-E54D-AE64-330F8653EF0E}"/>
              </a:ext>
            </a:extLst>
          </p:cNvPr>
          <p:cNvSpPr/>
          <p:nvPr/>
        </p:nvSpPr>
        <p:spPr>
          <a:xfrm>
            <a:off x="898834" y="4216462"/>
            <a:ext cx="989727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ED3E9-61EF-A44E-A236-95D3BD410D88}"/>
                  </a:ext>
                </a:extLst>
              </p:cNvPr>
              <p:cNvSpPr txBox="1"/>
              <p:nvPr/>
            </p:nvSpPr>
            <p:spPr>
              <a:xfrm>
                <a:off x="6077641" y="4385640"/>
                <a:ext cx="260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Output (42),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ED3E9-61EF-A44E-A236-95D3BD410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41" y="4385640"/>
                <a:ext cx="2609159" cy="461665"/>
              </a:xfrm>
              <a:prstGeom prst="rect">
                <a:avLst/>
              </a:prstGeom>
              <a:blipFill>
                <a:blip r:embed="rId2"/>
                <a:stretch>
                  <a:fillRect l="-388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D2EB8-FE1F-0346-A796-B3E67C253E7E}"/>
                  </a:ext>
                </a:extLst>
              </p:cNvPr>
              <p:cNvSpPr txBox="1"/>
              <p:nvPr/>
            </p:nvSpPr>
            <p:spPr>
              <a:xfrm>
                <a:off x="457200" y="872018"/>
                <a:ext cx="7611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– Circuit for </a:t>
                </a:r>
                <a:r>
                  <a:rPr lang="en-US" strike="sngStrike" dirty="0">
                    <a:latin typeface="+mn-lt"/>
                  </a:rPr>
                  <a:t>long</a:t>
                </a:r>
                <a:r>
                  <a:rPr lang="en-US" dirty="0">
                    <a:latin typeface="+mn-lt"/>
                  </a:rPr>
                  <a:t> intermediate computation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D2EB8-FE1F-0346-A796-B3E67C25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72018"/>
                <a:ext cx="7611646" cy="461665"/>
              </a:xfrm>
              <a:prstGeom prst="rect">
                <a:avLst/>
              </a:prstGeom>
              <a:blipFill>
                <a:blip r:embed="rId3"/>
                <a:stretch>
                  <a:fillRect l="-16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5F8D8-E164-B649-86A7-3FC2C72B1D49}"/>
                  </a:ext>
                </a:extLst>
              </p:cNvPr>
              <p:cNvSpPr txBox="1"/>
              <p:nvPr/>
            </p:nvSpPr>
            <p:spPr>
              <a:xfrm>
                <a:off x="392942" y="1509073"/>
                <a:ext cx="285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⇾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5F8D8-E164-B649-86A7-3FC2C72B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2" y="1509073"/>
                <a:ext cx="2854411" cy="461665"/>
              </a:xfrm>
              <a:prstGeom prst="rect">
                <a:avLst/>
              </a:prstGeom>
              <a:blipFill>
                <a:blip r:embed="rId4"/>
                <a:stretch>
                  <a:fillRect l="-309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D265-0688-FA4E-85F9-6DF171EB6E9D}"/>
                  </a:ext>
                </a:extLst>
              </p:cNvPr>
              <p:cNvSpPr txBox="1"/>
              <p:nvPr/>
            </p:nvSpPr>
            <p:spPr>
              <a:xfrm>
                <a:off x="3106228" y="1223676"/>
                <a:ext cx="60037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𝒊𝒏𝒑𝒖𝒕</m:t>
                        </m:r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</a:t>
                </a:r>
                <a:r>
                  <a:rPr 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𝒕𝒓𝒂𝒏𝒔𝒄𝒓𝒊𝒑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𝒕𝒓𝒂𝒏𝒔𝒄𝒓𝒊𝒑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𝒐𝒖𝒕𝒑𝒖𝒕</m:t>
                        </m:r>
                      </m:e>
                    </m:d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𝒕𝒓𝒂𝒏𝒔𝒄𝒓𝒊𝒑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 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D265-0688-FA4E-85F9-6DF171EB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28" y="1223676"/>
                <a:ext cx="6003762" cy="1938992"/>
              </a:xfrm>
              <a:prstGeom prst="rect">
                <a:avLst/>
              </a:prstGeom>
              <a:blipFill>
                <a:blip r:embed="rId5"/>
                <a:stretch>
                  <a:fillRect l="-1477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7AA6850-0226-9646-8F06-CED9DE529C05}"/>
              </a:ext>
            </a:extLst>
          </p:cNvPr>
          <p:cNvSpPr/>
          <p:nvPr/>
        </p:nvSpPr>
        <p:spPr>
          <a:xfrm>
            <a:off x="2896366" y="4222698"/>
            <a:ext cx="989727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eep Thought Fan Casting for The Hitchhiker's Guide to the Galaxy | myCast  - Fan Casting Your Favorite Stories">
            <a:extLst>
              <a:ext uri="{FF2B5EF4-FFF2-40B4-BE49-F238E27FC236}">
                <a16:creationId xmlns:a16="http://schemas.microsoft.com/office/drawing/2014/main" id="{19B3DC61-FDD6-F547-9769-4251C791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9" y="3334723"/>
            <a:ext cx="566759" cy="79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Today is Towel Day! Here is the Deep Thought thinking about life, the  universe and everyt… | Hitchhikers guide, Hitchhikers guide to the galaxy,  Guide to the galaxy">
            <a:extLst>
              <a:ext uri="{FF2B5EF4-FFF2-40B4-BE49-F238E27FC236}">
                <a16:creationId xmlns:a16="http://schemas.microsoft.com/office/drawing/2014/main" id="{BAFDFDFE-75AD-474F-A529-B77FCA9F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77" y="3232730"/>
            <a:ext cx="719659" cy="10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itchhiker Guide To The Galaxy supercomputer Deep Thought | Etsy | Hitchhikers  guide to the galaxy, Guide to the galaxy, Hitchhikers guide">
            <a:extLst>
              <a:ext uri="{FF2B5EF4-FFF2-40B4-BE49-F238E27FC236}">
                <a16:creationId xmlns:a16="http://schemas.microsoft.com/office/drawing/2014/main" id="{54EA0BA8-9DE6-E945-BB26-DDF96821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5" y="3207022"/>
            <a:ext cx="1194667" cy="8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2175E665-AF6C-0A40-AE8C-1D75E44EF8CE}"/>
              </a:ext>
            </a:extLst>
          </p:cNvPr>
          <p:cNvSpPr/>
          <p:nvPr/>
        </p:nvSpPr>
        <p:spPr>
          <a:xfrm>
            <a:off x="4949586" y="4228986"/>
            <a:ext cx="989727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BB1C7A-4D46-0644-A4D1-EAE3EA0009AC}"/>
                  </a:ext>
                </a:extLst>
              </p:cNvPr>
              <p:cNvSpPr txBox="1"/>
              <p:nvPr/>
            </p:nvSpPr>
            <p:spPr>
              <a:xfrm>
                <a:off x="1909624" y="4216462"/>
                <a:ext cx="1497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Int</a:t>
                </a:r>
                <a:r>
                  <a:rPr lang="en-US" baseline="-25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BB1C7A-4D46-0644-A4D1-EAE3EA000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24" y="4216462"/>
                <a:ext cx="1497560" cy="461665"/>
              </a:xfrm>
              <a:prstGeom prst="rect">
                <a:avLst/>
              </a:prstGeom>
              <a:blipFill>
                <a:blip r:embed="rId9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157ED4-0E9E-C847-8D1D-AE01F1701D19}"/>
                  </a:ext>
                </a:extLst>
              </p:cNvPr>
              <p:cNvSpPr txBox="1"/>
              <p:nvPr/>
            </p:nvSpPr>
            <p:spPr>
              <a:xfrm>
                <a:off x="3852060" y="4210226"/>
                <a:ext cx="1497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Int</a:t>
                </a:r>
                <a:r>
                  <a:rPr lang="en-US" baseline="-25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157ED4-0E9E-C847-8D1D-AE01F1701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60" y="4210226"/>
                <a:ext cx="1497560" cy="461665"/>
              </a:xfrm>
              <a:prstGeom prst="rect">
                <a:avLst/>
              </a:prstGeom>
              <a:blipFill>
                <a:blip r:embed="rId10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7DE51D-39B4-8144-96E5-E583C2E58FF5}"/>
              </a:ext>
            </a:extLst>
          </p:cNvPr>
          <p:cNvSpPr txBox="1"/>
          <p:nvPr/>
        </p:nvSpPr>
        <p:spPr>
          <a:xfrm>
            <a:off x="686959" y="4704104"/>
            <a:ext cx="14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transcript</a:t>
            </a:r>
            <a:r>
              <a:rPr lang="en-US" baseline="-250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95AFA-1418-FB41-AB82-5D2A8C3920B3}"/>
              </a:ext>
            </a:extLst>
          </p:cNvPr>
          <p:cNvSpPr txBox="1"/>
          <p:nvPr/>
        </p:nvSpPr>
        <p:spPr>
          <a:xfrm>
            <a:off x="2644678" y="4726121"/>
            <a:ext cx="14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transcript</a:t>
            </a:r>
            <a:r>
              <a:rPr lang="en-US" baseline="-250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33C85B-5949-D841-9C8D-2B12C551BEA4}"/>
              </a:ext>
            </a:extLst>
          </p:cNvPr>
          <p:cNvSpPr txBox="1"/>
          <p:nvPr/>
        </p:nvSpPr>
        <p:spPr>
          <a:xfrm>
            <a:off x="4697898" y="4730111"/>
            <a:ext cx="149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transcript</a:t>
            </a:r>
            <a:r>
              <a:rPr lang="en-US" baseline="-250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1F8B0-BB4E-C34A-BF44-E0E244C3B0B0}"/>
                  </a:ext>
                </a:extLst>
              </p:cNvPr>
              <p:cNvSpPr txBox="1"/>
              <p:nvPr/>
            </p:nvSpPr>
            <p:spPr>
              <a:xfrm>
                <a:off x="6459774" y="2369728"/>
                <a:ext cx="20949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1F8B0-BB4E-C34A-BF44-E0E244C3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74" y="2369728"/>
                <a:ext cx="2094944" cy="1569660"/>
              </a:xfrm>
              <a:prstGeom prst="rect">
                <a:avLst/>
              </a:prstGeom>
              <a:blipFill>
                <a:blip r:embed="rId11"/>
                <a:stretch>
                  <a:fillRect l="-4217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B6549-A422-D14D-9FEE-D7ABF30A09D9}"/>
                  </a:ext>
                </a:extLst>
              </p:cNvPr>
              <p:cNvSpPr txBox="1"/>
              <p:nvPr/>
            </p:nvSpPr>
            <p:spPr>
              <a:xfrm>
                <a:off x="6372487" y="3556067"/>
                <a:ext cx="2586598" cy="83099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+mn-lt"/>
                  </a:rPr>
                  <a:t>/</a:t>
                </a:r>
                <a:r>
                  <a:rPr lang="en-US" b="1" dirty="0"/>
                  <a:t> V</a:t>
                </a:r>
                <a:r>
                  <a:rPr lang="en-US" dirty="0">
                    <a:latin typeface="+mn-lt"/>
                  </a:rPr>
                  <a:t> linear in #handoffs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B6549-A422-D14D-9FEE-D7ABF30A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487" y="3556067"/>
                <a:ext cx="2586598" cy="830997"/>
              </a:xfrm>
              <a:prstGeom prst="rect">
                <a:avLst/>
              </a:prstGeom>
              <a:blipFill>
                <a:blip r:embed="rId12"/>
                <a:stretch>
                  <a:fillRect l="-2899" t="-28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allAtOnce"/>
      <p:bldP spid="10" grpId="0"/>
      <p:bldP spid="13" grpId="0" animBg="1"/>
      <p:bldP spid="18" grpId="0" animBg="1"/>
      <p:bldP spid="20" grpId="0"/>
      <p:bldP spid="24" grpId="0"/>
      <p:bldP spid="25" grpId="0"/>
      <p:bldP spid="19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0B1-C3CB-6C44-85B7-92AD4723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3E21-B1E5-8548-B907-A7B1CC79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23097"/>
          </a:xfrm>
        </p:spPr>
        <p:txBody>
          <a:bodyPr/>
          <a:lstStyle/>
          <a:p>
            <a:r>
              <a:rPr lang="en-US" dirty="0"/>
              <a:t>We need updatable/incremental proofs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2D015-8C6C-914D-9075-D92FE6E842AD}"/>
                  </a:ext>
                </a:extLst>
              </p:cNvPr>
              <p:cNvSpPr txBox="1"/>
              <p:nvPr/>
            </p:nvSpPr>
            <p:spPr>
              <a:xfrm>
                <a:off x="457200" y="2340917"/>
                <a:ext cx="285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⇾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2D015-8C6C-914D-9075-D92FE6E8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40917"/>
                <a:ext cx="2854411" cy="461665"/>
              </a:xfrm>
              <a:prstGeom prst="rect">
                <a:avLst/>
              </a:prstGeom>
              <a:blipFill>
                <a:blip r:embed="rId2"/>
                <a:stretch>
                  <a:fillRect l="-355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5872F-21E5-5346-A5BC-D31D80D251D7}"/>
                  </a:ext>
                </a:extLst>
              </p:cNvPr>
              <p:cNvSpPr txBox="1"/>
              <p:nvPr/>
            </p:nvSpPr>
            <p:spPr>
              <a:xfrm>
                <a:off x="457199" y="1813718"/>
                <a:ext cx="8229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– Circuit per computation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 number of steps/handoffs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5872F-21E5-5346-A5BC-D31D80D25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813718"/>
                <a:ext cx="8229599" cy="461665"/>
              </a:xfrm>
              <a:prstGeom prst="rect">
                <a:avLst/>
              </a:prstGeom>
              <a:blipFill>
                <a:blip r:embed="rId3"/>
                <a:stretch>
                  <a:fillRect l="-1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AD7C6-E14C-FA43-9B92-570CDAC8CBA3}"/>
                  </a:ext>
                </a:extLst>
              </p:cNvPr>
              <p:cNvSpPr/>
              <p:nvPr/>
            </p:nvSpPr>
            <p:spPr>
              <a:xfrm>
                <a:off x="457200" y="2888950"/>
                <a:ext cx="6819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 ⇾ updated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//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AD7C6-E14C-FA43-9B92-570CDAC8C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8950"/>
                <a:ext cx="6819046" cy="461665"/>
              </a:xfrm>
              <a:prstGeom prst="rect">
                <a:avLst/>
              </a:prstGeom>
              <a:blipFill>
                <a:blip r:embed="rId4"/>
                <a:stretch>
                  <a:fillRect l="-1487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A6BC0A-C498-F64F-8DFB-8B735B124C10}"/>
                  </a:ext>
                </a:extLst>
              </p:cNvPr>
              <p:cNvSpPr/>
              <p:nvPr/>
            </p:nvSpPr>
            <p:spPr>
              <a:xfrm>
                <a:off x="457200" y="3733349"/>
                <a:ext cx="4689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)  ⇾ accept/reject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A6BC0A-C498-F64F-8DFB-8B735B12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349"/>
                <a:ext cx="4689297" cy="461665"/>
              </a:xfrm>
              <a:prstGeom prst="rect">
                <a:avLst/>
              </a:prstGeom>
              <a:blipFill>
                <a:blip r:embed="rId5"/>
                <a:stretch>
                  <a:fillRect l="-2162" t="-10526" r="-10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A7679-F1D3-744B-8E42-6B8AB789756D}"/>
                  </a:ext>
                </a:extLst>
              </p:cNvPr>
              <p:cNvSpPr txBox="1"/>
              <p:nvPr/>
            </p:nvSpPr>
            <p:spPr>
              <a:xfrm>
                <a:off x="346747" y="4518133"/>
                <a:ext cx="560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// proofs don’t grow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A7679-F1D3-744B-8E42-6B8AB789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4518133"/>
                <a:ext cx="5603116" cy="461665"/>
              </a:xfrm>
              <a:prstGeom prst="rect">
                <a:avLst/>
              </a:prstGeom>
              <a:blipFill>
                <a:blip r:embed="rId6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</a:t>
            </a:r>
            <a:r>
              <a:rPr lang="en-US" dirty="0" err="1"/>
              <a:t>zkRollup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BB27-F783-7840-B91B-AA8E09F3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42" y="858414"/>
            <a:ext cx="6407658" cy="52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Today:  </a:t>
            </a:r>
            <a:r>
              <a:rPr lang="en-US" sz="2400" u="sng" dirty="0"/>
              <a:t>every</a:t>
            </a:r>
            <a:r>
              <a:rPr lang="en-US" sz="2400" dirty="0"/>
              <a:t> miner must verify </a:t>
            </a:r>
            <a:r>
              <a:rPr lang="en-US" sz="2400" u="sng" dirty="0"/>
              <a:t>every</a:t>
            </a:r>
            <a:r>
              <a:rPr lang="en-US" sz="2400" dirty="0"/>
              <a:t> posted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CCB69E3-079F-3843-99C9-5A5E8E1D5AC4}"/>
              </a:ext>
            </a:extLst>
          </p:cNvPr>
          <p:cNvSpPr/>
          <p:nvPr/>
        </p:nvSpPr>
        <p:spPr>
          <a:xfrm>
            <a:off x="6631101" y="1071552"/>
            <a:ext cx="1055078" cy="612648"/>
          </a:xfrm>
          <a:prstGeom prst="wedgeRoundRectCallout">
            <a:avLst>
              <a:gd name="adj1" fmla="val -2055"/>
              <a:gd name="adj2" fmla="val 1569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51239B8-C778-8547-A454-027FB268BFFA}"/>
              </a:ext>
            </a:extLst>
          </p:cNvPr>
          <p:cNvSpPr/>
          <p:nvPr/>
        </p:nvSpPr>
        <p:spPr>
          <a:xfrm>
            <a:off x="5230445" y="2014529"/>
            <a:ext cx="995539" cy="612648"/>
          </a:xfrm>
          <a:prstGeom prst="wedgeRoundRectCallout">
            <a:avLst>
              <a:gd name="adj1" fmla="val 85344"/>
              <a:gd name="adj2" fmla="val 1857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6DB4189-2271-4C45-8FCD-EA8026E47F5B}"/>
              </a:ext>
            </a:extLst>
          </p:cNvPr>
          <p:cNvSpPr/>
          <p:nvPr/>
        </p:nvSpPr>
        <p:spPr>
          <a:xfrm>
            <a:off x="8030302" y="1703574"/>
            <a:ext cx="1055078" cy="612648"/>
          </a:xfrm>
          <a:prstGeom prst="wedgeRoundRectCallout">
            <a:avLst>
              <a:gd name="adj1" fmla="val -36500"/>
              <a:gd name="adj2" fmla="val 1894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>
            <a:off x="1352440" y="2627177"/>
            <a:ext cx="1670913" cy="7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</p:cNvCxnSpPr>
          <p:nvPr/>
        </p:nvCxnSpPr>
        <p:spPr>
          <a:xfrm>
            <a:off x="1397393" y="3510549"/>
            <a:ext cx="1658382" cy="5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3839319"/>
            <a:ext cx="1613428" cy="52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60B08115-38FE-CF4F-A884-031E1168954B}"/>
              </a:ext>
            </a:extLst>
          </p:cNvPr>
          <p:cNvSpPr/>
          <p:nvPr/>
        </p:nvSpPr>
        <p:spPr>
          <a:xfrm>
            <a:off x="3223700" y="1660883"/>
            <a:ext cx="2683862" cy="817684"/>
          </a:xfrm>
          <a:prstGeom prst="wedgeRoundRectCallout">
            <a:avLst>
              <a:gd name="adj1" fmla="val -41374"/>
              <a:gd name="adj2" fmla="val 12579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/>
              <a:t>verify all Tx </a:t>
            </a:r>
            <a:br>
              <a:rPr lang="en-US" dirty="0"/>
            </a:br>
            <a:r>
              <a:rPr lang="en-US" dirty="0"/>
              <a:t>    ⇒  short proof </a:t>
            </a:r>
            <a:r>
              <a:rPr lang="en-US" sz="2800" b="1" dirty="0"/>
              <a:t>π</a:t>
            </a:r>
            <a:endParaRPr lang="en-US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658326" y="3045848"/>
            <a:ext cx="2162541" cy="508375"/>
            <a:chOff x="3658326" y="3184077"/>
            <a:chExt cx="2162541" cy="50837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658326" y="3686839"/>
              <a:ext cx="2162541" cy="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>
              <a:off x="3787279" y="3184077"/>
              <a:ext cx="187377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summary,   </a:t>
              </a:r>
              <a:r>
                <a:rPr lang="en-US" sz="2800" b="1" dirty="0"/>
                <a:t>π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64160-7292-9F4A-90E2-72111AE3E332}"/>
              </a:ext>
            </a:extLst>
          </p:cNvPr>
          <p:cNvSpPr txBox="1"/>
          <p:nvPr/>
        </p:nvSpPr>
        <p:spPr>
          <a:xfrm>
            <a:off x="1167080" y="4659188"/>
            <a:ext cx="65382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verifying proof is much easier than verifying 10K Tx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61B25D-54A9-1C4A-97AA-9BA87D54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31306" y="3075634"/>
            <a:ext cx="663851" cy="858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24DDC-DC9E-9240-B432-54BB13404D25}"/>
              </a:ext>
            </a:extLst>
          </p:cNvPr>
          <p:cNvSpPr txBox="1"/>
          <p:nvPr/>
        </p:nvSpPr>
        <p:spPr>
          <a:xfrm>
            <a:off x="2384224" y="4121269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123629-CFA4-7344-A6A3-850A7933683C}"/>
              </a:ext>
            </a:extLst>
          </p:cNvPr>
          <p:cNvSpPr/>
          <p:nvPr/>
        </p:nvSpPr>
        <p:spPr>
          <a:xfrm>
            <a:off x="937613" y="1826480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4CBA89-ECA6-714F-8D92-2F0D00D437CA}"/>
              </a:ext>
            </a:extLst>
          </p:cNvPr>
          <p:cNvCxnSpPr>
            <a:cxnSpLocks/>
          </p:cNvCxnSpPr>
          <p:nvPr/>
        </p:nvCxnSpPr>
        <p:spPr>
          <a:xfrm>
            <a:off x="1318647" y="1978780"/>
            <a:ext cx="1737127" cy="118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5" grpId="0" animBg="1"/>
      <p:bldP spid="45" grpId="0" animBg="1"/>
      <p:bldP spid="53" grpId="0" animBg="1"/>
      <p:bldP spid="54" grpId="0" animBg="1"/>
      <p:bldP spid="30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082-487E-3E4E-A064-1962406B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PhotoProof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7AFA-AFA4-F144-AD0D-D6FF03ECC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0" t="6385" r="78571" b="27724"/>
          <a:stretch/>
        </p:blipFill>
        <p:spPr>
          <a:xfrm>
            <a:off x="457199" y="989555"/>
            <a:ext cx="977030" cy="249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D2D2B-A915-C743-A7B8-C0C5031B491E}"/>
              </a:ext>
            </a:extLst>
          </p:cNvPr>
          <p:cNvSpPr txBox="1"/>
          <p:nvPr/>
        </p:nvSpPr>
        <p:spPr>
          <a:xfrm>
            <a:off x="457199" y="4647156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Allow valid updates of photo and provide proof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6D6E3-399E-F446-9C35-4AFECB064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9" t="13007" r="57351" b="46928"/>
          <a:stretch/>
        </p:blipFill>
        <p:spPr>
          <a:xfrm>
            <a:off x="2517732" y="1181936"/>
            <a:ext cx="1152396" cy="151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8B18C-D443-0240-99F7-B7E1D8D96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10" t="11470" r="36130" b="48465"/>
          <a:stretch/>
        </p:blipFill>
        <p:spPr>
          <a:xfrm>
            <a:off x="4283904" y="1120015"/>
            <a:ext cx="1152396" cy="1515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2708A-5605-FA4B-B88A-52778829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84" t="9834" r="19072" b="50102"/>
          <a:stretch/>
        </p:blipFill>
        <p:spPr>
          <a:xfrm>
            <a:off x="6313124" y="1181936"/>
            <a:ext cx="726509" cy="151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2D9A8-6BA3-0440-A978-4E87FA2E34BE}"/>
              </a:ext>
            </a:extLst>
          </p:cNvPr>
          <p:cNvSpPr txBox="1"/>
          <p:nvPr/>
        </p:nvSpPr>
        <p:spPr>
          <a:xfrm>
            <a:off x="5580346" y="2716007"/>
            <a:ext cx="310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Viewer can still verify authenticity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CCE2A-2C5D-5C44-8D6D-F58E95495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1" t="59936" r="57489" b="2559"/>
          <a:stretch/>
        </p:blipFill>
        <p:spPr>
          <a:xfrm>
            <a:off x="2517732" y="3088325"/>
            <a:ext cx="1152397" cy="14188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CFD22-72CC-CE4A-8BAB-478FC30CC72C}"/>
              </a:ext>
            </a:extLst>
          </p:cNvPr>
          <p:cNvCxnSpPr/>
          <p:nvPr/>
        </p:nvCxnSpPr>
        <p:spPr>
          <a:xfrm>
            <a:off x="1615858" y="1939761"/>
            <a:ext cx="667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EE40D1-D6C0-D34B-8B6F-8B897741328B}"/>
              </a:ext>
            </a:extLst>
          </p:cNvPr>
          <p:cNvCxnSpPr/>
          <p:nvPr/>
        </p:nvCxnSpPr>
        <p:spPr>
          <a:xfrm>
            <a:off x="3616894" y="1877840"/>
            <a:ext cx="667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01744-10B8-634C-BB9E-F57775246289}"/>
              </a:ext>
            </a:extLst>
          </p:cNvPr>
          <p:cNvCxnSpPr/>
          <p:nvPr/>
        </p:nvCxnSpPr>
        <p:spPr>
          <a:xfrm>
            <a:off x="5436300" y="1877840"/>
            <a:ext cx="667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34B4D9-9EBC-5D41-B5F8-5E3611BB03E5}"/>
              </a:ext>
            </a:extLst>
          </p:cNvPr>
          <p:cNvCxnSpPr>
            <a:cxnSpLocks/>
          </p:cNvCxnSpPr>
          <p:nvPr/>
        </p:nvCxnSpPr>
        <p:spPr>
          <a:xfrm>
            <a:off x="1563148" y="2547722"/>
            <a:ext cx="854375" cy="99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D059562-7492-1442-A270-5E596BB25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5" t="59731" r="40014" b="631"/>
          <a:stretch/>
        </p:blipFill>
        <p:spPr>
          <a:xfrm>
            <a:off x="4725971" y="3015746"/>
            <a:ext cx="854375" cy="14994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4BC610-38D3-EE46-9DB8-A24559BA7CD7}"/>
              </a:ext>
            </a:extLst>
          </p:cNvPr>
          <p:cNvCxnSpPr/>
          <p:nvPr/>
        </p:nvCxnSpPr>
        <p:spPr>
          <a:xfrm>
            <a:off x="3904989" y="3741461"/>
            <a:ext cx="667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082-487E-3E4E-A064-1962406B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PhotoProof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7AFA-AFA4-F144-AD0D-D6FF03EC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" y="748016"/>
            <a:ext cx="9031266" cy="3783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D2D2B-A915-C743-A7B8-C0C5031B491E}"/>
              </a:ext>
            </a:extLst>
          </p:cNvPr>
          <p:cNvSpPr txBox="1"/>
          <p:nvPr/>
        </p:nvSpPr>
        <p:spPr>
          <a:xfrm>
            <a:off x="457199" y="4647156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Proof allows valid edits only, Incrementally updated </a:t>
            </a:r>
          </a:p>
        </p:txBody>
      </p:sp>
    </p:spTree>
    <p:extLst>
      <p:ext uri="{BB962C8B-B14F-4D97-AF65-F5344CB8AC3E}">
        <p14:creationId xmlns:p14="http://schemas.microsoft.com/office/powerpoint/2010/main" val="1245777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DF66-5D22-934E-8C38-585948EF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0C7F-F7F2-F347-85C5-6F3FAE34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Rollup reduces the verification cost</a:t>
            </a:r>
          </a:p>
          <a:p>
            <a:r>
              <a:rPr lang="en-US" dirty="0"/>
              <a:t>Still linear in the number of state updates</a:t>
            </a:r>
          </a:p>
          <a:p>
            <a:r>
              <a:rPr lang="en-US" dirty="0"/>
              <a:t>When a node joins the network they need to verify one rollup proof per block!</a:t>
            </a:r>
          </a:p>
          <a:p>
            <a:r>
              <a:rPr lang="en-US" dirty="0"/>
              <a:t>In general starting a full node requires verification of all blocks</a:t>
            </a:r>
          </a:p>
          <a:p>
            <a:pPr lvl="1"/>
            <a:r>
              <a:rPr lang="en-US" dirty="0"/>
              <a:t>Can take days!</a:t>
            </a:r>
          </a:p>
        </p:txBody>
      </p:sp>
    </p:spTree>
    <p:extLst>
      <p:ext uri="{BB962C8B-B14F-4D97-AF65-F5344CB8AC3E}">
        <p14:creationId xmlns:p14="http://schemas.microsoft.com/office/powerpoint/2010/main" val="595547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1DF-E9D2-0147-889A-CF1B73B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/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State-MT1</a:t>
                </a:r>
              </a:p>
              <a:p>
                <a:pPr algn="ctr"/>
                <a:r>
                  <a:rPr lang="en-US" dirty="0"/>
                  <a:t>TX-MT1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F626F-2730-A84A-8E0E-CBAE7A9506E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19860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30BDA2C4-526A-9447-BC27-015A087EFE62}"/>
              </a:ext>
            </a:extLst>
          </p:cNvPr>
          <p:cNvSpPr/>
          <p:nvPr/>
        </p:nvSpPr>
        <p:spPr>
          <a:xfrm>
            <a:off x="0" y="2437879"/>
            <a:ext cx="2354713" cy="1335343"/>
          </a:xfrm>
          <a:prstGeom prst="trapezoid">
            <a:avLst>
              <a:gd name="adj" fmla="val 8294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Merkle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528D4-98F0-3B42-A231-DA1518352F74}"/>
              </a:ext>
            </a:extLst>
          </p:cNvPr>
          <p:cNvSpPr txBox="1"/>
          <p:nvPr/>
        </p:nvSpPr>
        <p:spPr>
          <a:xfrm>
            <a:off x="212942" y="3870542"/>
            <a:ext cx="232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/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State-MT2</a:t>
                </a:r>
              </a:p>
              <a:p>
                <a:pPr algn="ctr"/>
                <a:r>
                  <a:rPr lang="en-US" dirty="0"/>
                  <a:t>TX-MT2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A2AC0-3EAE-0744-8A2D-F1FD9EA714F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36093" y="1810158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/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State-MT3</a:t>
                </a:r>
              </a:p>
              <a:p>
                <a:pPr algn="ctr"/>
                <a:r>
                  <a:rPr lang="en-US" dirty="0"/>
                  <a:t>TX-MT3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77077E-C8D4-BA4A-8FA6-42BE4B9013F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552326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/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State-MT4</a:t>
                </a:r>
              </a:p>
              <a:p>
                <a:pPr algn="ctr"/>
                <a:r>
                  <a:rPr lang="en-US" dirty="0"/>
                  <a:t>TX-MT4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C7B7D0-B7CD-EC49-8E41-D489D912D97C}"/>
                  </a:ext>
                </a:extLst>
              </p:cNvPr>
              <p:cNvSpPr txBox="1"/>
              <p:nvPr/>
            </p:nvSpPr>
            <p:spPr>
              <a:xfrm>
                <a:off x="2542784" y="2665671"/>
                <a:ext cx="3855720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prooves that transactions are valid with respect to the state</a:t>
                </a:r>
              </a:p>
              <a:p>
                <a:pPr algn="l"/>
                <a:r>
                  <a:rPr lang="en-US" dirty="0">
                    <a:latin typeface="+mn-lt"/>
                  </a:rPr>
                  <a:t>AND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was valid for the previous block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C7B7D0-B7CD-EC49-8E41-D489D912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84" y="2665671"/>
                <a:ext cx="3855720" cy="2308324"/>
              </a:xfrm>
              <a:prstGeom prst="rect">
                <a:avLst/>
              </a:prstGeom>
              <a:blipFill>
                <a:blip r:embed="rId6"/>
                <a:stretch>
                  <a:fillRect l="-2288" t="-1081" b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8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1DF-E9D2-0147-889A-CF1B73B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/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State-MT1</a:t>
                </a:r>
              </a:p>
              <a:p>
                <a:pPr algn="ctr"/>
                <a:r>
                  <a:rPr lang="en-US" dirty="0"/>
                  <a:t>TX-MT1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F626F-2730-A84A-8E0E-CBAE7A9506E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19860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30BDA2C4-526A-9447-BC27-015A087EFE62}"/>
              </a:ext>
            </a:extLst>
          </p:cNvPr>
          <p:cNvSpPr/>
          <p:nvPr/>
        </p:nvSpPr>
        <p:spPr>
          <a:xfrm>
            <a:off x="0" y="2437879"/>
            <a:ext cx="2354713" cy="1335343"/>
          </a:xfrm>
          <a:prstGeom prst="trapezoid">
            <a:avLst>
              <a:gd name="adj" fmla="val 8294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Merkle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528D4-98F0-3B42-A231-DA1518352F74}"/>
              </a:ext>
            </a:extLst>
          </p:cNvPr>
          <p:cNvSpPr txBox="1"/>
          <p:nvPr/>
        </p:nvSpPr>
        <p:spPr>
          <a:xfrm>
            <a:off x="212942" y="3870542"/>
            <a:ext cx="232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/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State-MT2</a:t>
                </a:r>
              </a:p>
              <a:p>
                <a:pPr algn="ctr"/>
                <a:r>
                  <a:rPr lang="en-US" dirty="0"/>
                  <a:t>TX-MT2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A2AC0-3EAE-0744-8A2D-F1FD9EA714F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36093" y="1810158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/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State-MT3</a:t>
                </a:r>
              </a:p>
              <a:p>
                <a:pPr algn="ctr"/>
                <a:r>
                  <a:rPr lang="en-US" dirty="0"/>
                  <a:t>TX-MT3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77077E-C8D4-BA4A-8FA6-42BE4B9013F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552326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/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State-MT4</a:t>
                </a:r>
              </a:p>
              <a:p>
                <a:pPr algn="ctr"/>
                <a:r>
                  <a:rPr lang="en-US" dirty="0"/>
                  <a:t>TX-MT4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17CF61-6990-ED4E-B9FA-FD370F8AFB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1075" y="2737352"/>
            <a:ext cx="1190746" cy="1190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8C4DA-823B-A44F-8276-D8569EB0BB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254" y="2737969"/>
            <a:ext cx="1190746" cy="1190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D765B-3B2F-904E-8854-238D6D719761}"/>
              </a:ext>
            </a:extLst>
          </p:cNvPr>
          <p:cNvSpPr txBox="1"/>
          <p:nvPr/>
        </p:nvSpPr>
        <p:spPr>
          <a:xfrm>
            <a:off x="3187010" y="3788791"/>
            <a:ext cx="157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Old miner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7C4E3-1670-4A46-9B61-CEC688C486AD}"/>
              </a:ext>
            </a:extLst>
          </p:cNvPr>
          <p:cNvSpPr txBox="1"/>
          <p:nvPr/>
        </p:nvSpPr>
        <p:spPr>
          <a:xfrm>
            <a:off x="7232417" y="3821107"/>
            <a:ext cx="157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New miner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BDAA52E-5C36-E14C-9B08-EE29D0F4328D}"/>
              </a:ext>
            </a:extLst>
          </p:cNvPr>
          <p:cNvSpPr/>
          <p:nvPr/>
        </p:nvSpPr>
        <p:spPr>
          <a:xfrm>
            <a:off x="5130618" y="3090014"/>
            <a:ext cx="1591839" cy="566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CD4CE-6859-D74C-A469-22E403DE1BD5}"/>
              </a:ext>
            </a:extLst>
          </p:cNvPr>
          <p:cNvSpPr txBox="1"/>
          <p:nvPr/>
        </p:nvSpPr>
        <p:spPr>
          <a:xfrm>
            <a:off x="4694915" y="3697265"/>
            <a:ext cx="27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Head and State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9CC1B-A0E4-9D4F-8478-775BDD6CA869}"/>
                  </a:ext>
                </a:extLst>
              </p:cNvPr>
              <p:cNvSpPr txBox="1"/>
              <p:nvPr/>
            </p:nvSpPr>
            <p:spPr>
              <a:xfrm>
                <a:off x="5743947" y="4198495"/>
                <a:ext cx="29428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Verifies State-MT4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9CC1B-A0E4-9D4F-8478-775BDD6C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7" y="4198495"/>
                <a:ext cx="2942853" cy="830997"/>
              </a:xfrm>
              <a:prstGeom prst="rect">
                <a:avLst/>
              </a:prstGeom>
              <a:blipFill>
                <a:blip r:embed="rId7"/>
                <a:stretch>
                  <a:fillRect l="-3448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8901-B42D-584B-A2C6-747CAF15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0FA8-AF40-0E48-9126-27A8F38D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clients can verify every block! </a:t>
            </a:r>
          </a:p>
          <a:p>
            <a:pPr lvl="1"/>
            <a:r>
              <a:rPr lang="en-US" dirty="0"/>
              <a:t>Low memory, low computation </a:t>
            </a:r>
          </a:p>
          <a:p>
            <a:pPr lvl="1"/>
            <a:r>
              <a:rPr lang="en-US" dirty="0"/>
              <a:t>Independent of length of chain or #transactions</a:t>
            </a:r>
          </a:p>
          <a:p>
            <a:r>
              <a:rPr lang="en-US" dirty="0"/>
              <a:t>Relies on data serving nodes for synching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Practical today! </a:t>
            </a:r>
          </a:p>
        </p:txBody>
      </p:sp>
    </p:spTree>
    <p:extLst>
      <p:ext uri="{BB962C8B-B14F-4D97-AF65-F5344CB8AC3E}">
        <p14:creationId xmlns:p14="http://schemas.microsoft.com/office/powerpoint/2010/main" val="2473673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lecture:   Crypto tricks and open discussion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Please attend last two lectures if you can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9727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</a:t>
            </a:r>
            <a:r>
              <a:rPr lang="en-US" dirty="0" err="1"/>
              <a:t>zkRollup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BB27-F783-7840-B91B-AA8E09F3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42" y="858414"/>
            <a:ext cx="6407658" cy="52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Today:  </a:t>
            </a:r>
            <a:r>
              <a:rPr lang="en-US" sz="2400" u="sng" dirty="0"/>
              <a:t>every</a:t>
            </a:r>
            <a:r>
              <a:rPr lang="en-US" sz="2400" dirty="0"/>
              <a:t> miner must verify </a:t>
            </a:r>
            <a:r>
              <a:rPr lang="en-US" sz="2400" u="sng" dirty="0"/>
              <a:t>every</a:t>
            </a:r>
            <a:r>
              <a:rPr lang="en-US" sz="2400" dirty="0"/>
              <a:t> posted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CCB69E3-079F-3843-99C9-5A5E8E1D5AC4}"/>
              </a:ext>
            </a:extLst>
          </p:cNvPr>
          <p:cNvSpPr/>
          <p:nvPr/>
        </p:nvSpPr>
        <p:spPr>
          <a:xfrm>
            <a:off x="6631101" y="1071552"/>
            <a:ext cx="1055078" cy="612648"/>
          </a:xfrm>
          <a:prstGeom prst="wedgeRoundRectCallout">
            <a:avLst>
              <a:gd name="adj1" fmla="val -2055"/>
              <a:gd name="adj2" fmla="val 1569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51239B8-C778-8547-A454-027FB268BFFA}"/>
              </a:ext>
            </a:extLst>
          </p:cNvPr>
          <p:cNvSpPr/>
          <p:nvPr/>
        </p:nvSpPr>
        <p:spPr>
          <a:xfrm>
            <a:off x="5230445" y="2014529"/>
            <a:ext cx="995539" cy="612648"/>
          </a:xfrm>
          <a:prstGeom prst="wedgeRoundRectCallout">
            <a:avLst>
              <a:gd name="adj1" fmla="val 85344"/>
              <a:gd name="adj2" fmla="val 1857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6DB4189-2271-4C45-8FCD-EA8026E47F5B}"/>
              </a:ext>
            </a:extLst>
          </p:cNvPr>
          <p:cNvSpPr/>
          <p:nvPr/>
        </p:nvSpPr>
        <p:spPr>
          <a:xfrm>
            <a:off x="8030302" y="1703574"/>
            <a:ext cx="1055078" cy="612648"/>
          </a:xfrm>
          <a:prstGeom prst="wedgeRoundRectCallout">
            <a:avLst>
              <a:gd name="adj1" fmla="val -36500"/>
              <a:gd name="adj2" fmla="val 1894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>
            <a:off x="1352440" y="2627177"/>
            <a:ext cx="1670913" cy="7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</p:cNvCxnSpPr>
          <p:nvPr/>
        </p:nvCxnSpPr>
        <p:spPr>
          <a:xfrm>
            <a:off x="1397393" y="3510549"/>
            <a:ext cx="1658382" cy="5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3839319"/>
            <a:ext cx="1613428" cy="52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60B08115-38FE-CF4F-A884-031E1168954B}"/>
              </a:ext>
            </a:extLst>
          </p:cNvPr>
          <p:cNvSpPr/>
          <p:nvPr/>
        </p:nvSpPr>
        <p:spPr>
          <a:xfrm>
            <a:off x="3223700" y="1660883"/>
            <a:ext cx="2683862" cy="817684"/>
          </a:xfrm>
          <a:prstGeom prst="wedgeRoundRectCallout">
            <a:avLst>
              <a:gd name="adj1" fmla="val -41374"/>
              <a:gd name="adj2" fmla="val 12579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/>
              <a:t>verify all Tx </a:t>
            </a:r>
            <a:br>
              <a:rPr lang="en-US" dirty="0"/>
            </a:br>
            <a:r>
              <a:rPr lang="en-US" dirty="0"/>
              <a:t>    ⇒  short proof </a:t>
            </a:r>
            <a:r>
              <a:rPr lang="en-US" sz="2800" b="1" dirty="0"/>
              <a:t>π</a:t>
            </a:r>
            <a:endParaRPr lang="en-US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658326" y="3045848"/>
            <a:ext cx="2162541" cy="508375"/>
            <a:chOff x="3658326" y="3184077"/>
            <a:chExt cx="2162541" cy="50837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658326" y="3686839"/>
              <a:ext cx="2162541" cy="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>
              <a:off x="3787279" y="3184077"/>
              <a:ext cx="187377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summary,   </a:t>
              </a:r>
              <a:r>
                <a:rPr lang="en-US" sz="2800" b="1" dirty="0"/>
                <a:t>π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64160-7292-9F4A-90E2-72111AE3E332}"/>
              </a:ext>
            </a:extLst>
          </p:cNvPr>
          <p:cNvSpPr txBox="1"/>
          <p:nvPr/>
        </p:nvSpPr>
        <p:spPr>
          <a:xfrm>
            <a:off x="1167080" y="4659188"/>
            <a:ext cx="65382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verifying proof is much easier than verifying 10K Tx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61B25D-54A9-1C4A-97AA-9BA87D54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803610" y="2978763"/>
            <a:ext cx="991210" cy="1281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24DDC-DC9E-9240-B432-54BB13404D25}"/>
              </a:ext>
            </a:extLst>
          </p:cNvPr>
          <p:cNvSpPr txBox="1"/>
          <p:nvPr/>
        </p:nvSpPr>
        <p:spPr>
          <a:xfrm>
            <a:off x="2384224" y="4121269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40BFC5-74FA-EB47-8DC5-19A54AD927AB}"/>
              </a:ext>
            </a:extLst>
          </p:cNvPr>
          <p:cNvSpPr/>
          <p:nvPr/>
        </p:nvSpPr>
        <p:spPr>
          <a:xfrm>
            <a:off x="937613" y="1826480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AD2ED7-4044-9441-A869-5A704271B825}"/>
              </a:ext>
            </a:extLst>
          </p:cNvPr>
          <p:cNvCxnSpPr>
            <a:cxnSpLocks/>
          </p:cNvCxnSpPr>
          <p:nvPr/>
        </p:nvCxnSpPr>
        <p:spPr>
          <a:xfrm>
            <a:off x="1318647" y="1978780"/>
            <a:ext cx="1737127" cy="118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5" grpId="0" animBg="1"/>
      <p:bldP spid="45" grpId="0" animBg="1"/>
      <p:bldP spid="53" grpId="0" animBg="1"/>
      <p:bldP spid="54" grpId="0" animBg="1"/>
      <p:bldP spid="30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with many coordinators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 flipV="1">
            <a:off x="1352440" y="2406494"/>
            <a:ext cx="653302" cy="22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</p:cNvCxnSpPr>
          <p:nvPr/>
        </p:nvCxnSpPr>
        <p:spPr>
          <a:xfrm>
            <a:off x="1397393" y="3510549"/>
            <a:ext cx="927252" cy="1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4067973"/>
            <a:ext cx="703918" cy="29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162171" y="3480739"/>
            <a:ext cx="1739138" cy="826570"/>
            <a:chOff x="3109751" y="3491135"/>
            <a:chExt cx="1739138" cy="82657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09" y="3992399"/>
              <a:ext cx="1654580" cy="32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 rot="20829768">
              <a:off x="3109751" y="3491135"/>
              <a:ext cx="1398210" cy="6478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summary2,   </a:t>
              </a:r>
              <a:r>
                <a:rPr lang="en-US" sz="2800" b="1" dirty="0"/>
                <a:t>π</a:t>
              </a:r>
              <a:r>
                <a:rPr lang="en-US" sz="2800" b="1" baseline="-25000" dirty="0"/>
                <a:t>2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61B25D-54A9-1C4A-97AA-9BA87D54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65020" y="3198148"/>
            <a:ext cx="932688" cy="1206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24DDC-DC9E-9240-B432-54BB13404D25}"/>
              </a:ext>
            </a:extLst>
          </p:cNvPr>
          <p:cNvSpPr txBox="1"/>
          <p:nvPr/>
        </p:nvSpPr>
        <p:spPr>
          <a:xfrm>
            <a:off x="1975279" y="4346406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 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0E99CC-16EA-814A-926B-B8245CCE88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3044" y="1489491"/>
            <a:ext cx="893548" cy="1155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4C4488-A789-4D46-A247-F66AB7B77FF2}"/>
              </a:ext>
            </a:extLst>
          </p:cNvPr>
          <p:cNvSpPr txBox="1"/>
          <p:nvPr/>
        </p:nvSpPr>
        <p:spPr>
          <a:xfrm>
            <a:off x="1690637" y="2523906"/>
            <a:ext cx="20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BA1F2-8D3E-9741-87AE-6B43A1EBED88}"/>
              </a:ext>
            </a:extLst>
          </p:cNvPr>
          <p:cNvSpPr/>
          <p:nvPr/>
        </p:nvSpPr>
        <p:spPr>
          <a:xfrm>
            <a:off x="937613" y="1826480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7F48CA-7F06-384F-B10D-116DCD8889B4}"/>
              </a:ext>
            </a:extLst>
          </p:cNvPr>
          <p:cNvCxnSpPr>
            <a:cxnSpLocks/>
          </p:cNvCxnSpPr>
          <p:nvPr/>
        </p:nvCxnSpPr>
        <p:spPr>
          <a:xfrm>
            <a:off x="1318647" y="1978780"/>
            <a:ext cx="618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B2967-8259-1640-BCD7-220FD9A6D137}"/>
              </a:ext>
            </a:extLst>
          </p:cNvPr>
          <p:cNvCxnSpPr>
            <a:cxnSpLocks/>
          </p:cNvCxnSpPr>
          <p:nvPr/>
        </p:nvCxnSpPr>
        <p:spPr>
          <a:xfrm>
            <a:off x="2798703" y="2141095"/>
            <a:ext cx="1762798" cy="530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15D65-199F-0749-9FBE-4490D19FAD26}"/>
              </a:ext>
            </a:extLst>
          </p:cNvPr>
          <p:cNvSpPr/>
          <p:nvPr/>
        </p:nvSpPr>
        <p:spPr>
          <a:xfrm rot="1028207">
            <a:off x="3019017" y="1626040"/>
            <a:ext cx="1452237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summary1,   </a:t>
            </a:r>
            <a:r>
              <a:rPr lang="en-US" sz="2800" b="1" dirty="0"/>
              <a:t>π</a:t>
            </a:r>
            <a:r>
              <a:rPr lang="en-US" sz="2800" b="1" baseline="-25000" dirty="0"/>
              <a:t>1</a:t>
            </a:r>
            <a:endParaRPr lang="en-US" sz="20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1280C95-C6A9-3749-B76F-C188DCC2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61432" y="2763594"/>
            <a:ext cx="473556" cy="61246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01221B-E476-1F4E-9663-EF00824BF7BA}"/>
              </a:ext>
            </a:extLst>
          </p:cNvPr>
          <p:cNvCxnSpPr>
            <a:cxnSpLocks/>
          </p:cNvCxnSpPr>
          <p:nvPr/>
        </p:nvCxnSpPr>
        <p:spPr>
          <a:xfrm>
            <a:off x="4729965" y="3396222"/>
            <a:ext cx="1090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E1242A-987B-D641-B8CD-B933D2EBF359}"/>
              </a:ext>
            </a:extLst>
          </p:cNvPr>
          <p:cNvSpPr/>
          <p:nvPr/>
        </p:nvSpPr>
        <p:spPr>
          <a:xfrm>
            <a:off x="4709744" y="2542676"/>
            <a:ext cx="1201952" cy="7293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summary,   </a:t>
            </a:r>
            <a:r>
              <a:rPr lang="en-US" sz="2800" b="1" dirty="0"/>
              <a:t>π</a:t>
            </a:r>
            <a:endParaRPr lang="en-US" sz="2000" b="1" dirty="0"/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66C2FA1C-171F-BE40-B4D3-B2E1AD8C0DCE}"/>
              </a:ext>
            </a:extLst>
          </p:cNvPr>
          <p:cNvSpPr/>
          <p:nvPr/>
        </p:nvSpPr>
        <p:spPr>
          <a:xfrm>
            <a:off x="5827634" y="1711849"/>
            <a:ext cx="1055078" cy="612648"/>
          </a:xfrm>
          <a:prstGeom prst="wedgeRoundRectCallout">
            <a:avLst>
              <a:gd name="adj1" fmla="val 13660"/>
              <a:gd name="adj2" fmla="val 270994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82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0" grpId="0" animBg="1"/>
      <p:bldP spid="41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E5DA-20A3-BE48-AD9F-43F14F8D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</a:t>
            </a:r>
            <a:r>
              <a:rPr lang="en-US" dirty="0"/>
              <a:t>-</a:t>
            </a:r>
            <a:r>
              <a:rPr lang="en-US" dirty="0" err="1"/>
              <a:t>zk</a:t>
            </a:r>
            <a:r>
              <a:rPr lang="en-US" dirty="0"/>
              <a:t>-Rollup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C6B1-6D55-2B47-8F76-779FE1A3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682"/>
            <a:ext cx="8686800" cy="4168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servers</a:t>
            </a:r>
          </a:p>
          <a:p>
            <a:r>
              <a:rPr lang="en-US" dirty="0"/>
              <a:t>Each responsible for subset of users (no overlaps)</a:t>
            </a:r>
          </a:p>
          <a:p>
            <a:r>
              <a:rPr lang="en-US" dirty="0"/>
              <a:t>Rollup aggregator (can be one of the servers)</a:t>
            </a:r>
          </a:p>
          <a:p>
            <a:r>
              <a:rPr lang="en-US" dirty="0"/>
              <a:t>Rollup aggregator combines summaries (balance table) and creates one proof that</a:t>
            </a:r>
          </a:p>
          <a:p>
            <a:r>
              <a:rPr lang="en-US" dirty="0"/>
              <a:t>How can we combine proofs?</a:t>
            </a:r>
          </a:p>
          <a:p>
            <a:r>
              <a:rPr lang="en-US" dirty="0"/>
              <a:t>Trivial solution: </a:t>
            </a:r>
          </a:p>
          <a:p>
            <a:pPr lvl="1"/>
            <a:r>
              <a:rPr lang="en-US" dirty="0"/>
              <a:t>All servers forward all Tx</a:t>
            </a:r>
          </a:p>
          <a:p>
            <a:pPr lvl="1"/>
            <a:r>
              <a:rPr lang="en-US" dirty="0"/>
              <a:t>Rollup aggregator creates one SNARK</a:t>
            </a:r>
          </a:p>
          <a:p>
            <a:pPr lvl="1"/>
            <a:r>
              <a:rPr lang="en-US" dirty="0"/>
              <a:t>Does not save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Non-interactive Proof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non-interactive proof system </a:t>
                </a:r>
                <a:r>
                  <a:rPr lang="en-US" dirty="0"/>
                  <a:t>is a triple  (S,  P,  V):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 ⇾  public parameters 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  for prover and verifier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			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is called a </a:t>
                </a:r>
                <a:r>
                  <a:rPr lang="en-US" i="1" dirty="0"/>
                  <a:t>reference string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)  ⇾ 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)  ⇾  accept or reject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  <a:blipFill>
                <a:blip r:embed="rId2"/>
                <a:stretch>
                  <a:fillRect l="-1320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851-A15A-0641-BA1C-1DAA2EC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of a SNARK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non-interactive proof system </a:t>
                </a:r>
                <a:r>
                  <a:rPr lang="en-US" dirty="0"/>
                  <a:t>is a triple  (S,  P,  V):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 ⇾  public parameters 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  for prover and verifier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			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 is called a </a:t>
                </a:r>
                <a:r>
                  <a:rPr lang="en-US" i="1" dirty="0"/>
                  <a:t>reference string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)  ⇾ 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)  ⇾  accept or reject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F04135-3143-A944-AB5C-1C74FAD7E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738" y="895489"/>
                <a:ext cx="8660524" cy="3818431"/>
              </a:xfrm>
              <a:blipFill>
                <a:blip r:embed="rId2"/>
                <a:stretch>
                  <a:fillRect l="-1320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43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11C4-46E9-D641-964D-5DBDF0F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of SNARK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BA63B-8511-A947-9FA5-93B13A4B0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0459"/>
                <a:ext cx="8229600" cy="38184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write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that verifies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x</a:t>
                </a:r>
              </a:p>
              <a:p>
                <a:r>
                  <a:rPr lang="en-US" sz="2400" dirty="0"/>
                  <a:t>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w’</a:t>
                </a:r>
                <a:r>
                  <a:rPr lang="en-US" sz="2400" dirty="0"/>
                  <a:t>) = 0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=Accept  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Finally: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BA63B-8511-A947-9FA5-93B13A4B0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0459"/>
                <a:ext cx="8229600" cy="3818430"/>
              </a:xfrm>
              <a:blipFill>
                <a:blip r:embed="rId2"/>
                <a:stretch>
                  <a:fillRect l="-1235" b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2A5B-6274-2D43-9027-53DCC868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68252-B80B-EC49-B195-1FACAAA9D5D0}"/>
              </a:ext>
            </a:extLst>
          </p:cNvPr>
          <p:cNvSpPr txBox="1"/>
          <p:nvPr/>
        </p:nvSpPr>
        <p:spPr>
          <a:xfrm>
            <a:off x="2259874" y="863405"/>
            <a:ext cx="46242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How can we aggregate proofs?</a:t>
            </a:r>
          </a:p>
        </p:txBody>
      </p:sp>
    </p:spTree>
    <p:extLst>
      <p:ext uri="{BB962C8B-B14F-4D97-AF65-F5344CB8AC3E}">
        <p14:creationId xmlns:p14="http://schemas.microsoft.com/office/powerpoint/2010/main" val="11332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157408</TotalTime>
  <Words>2206</Words>
  <Application>Microsoft Macintosh PowerPoint</Application>
  <PresentationFormat>On-screen Show (16:9)</PresentationFormat>
  <Paragraphs>387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Recursive SNARKs</vt:lpstr>
      <vt:lpstr>Recap: Non-interactive Proof Systems</vt:lpstr>
      <vt:lpstr>Recap: zkRollup</vt:lpstr>
      <vt:lpstr>Recap: zkRollup</vt:lpstr>
      <vt:lpstr>Rollup with many coordinators</vt:lpstr>
      <vt:lpstr>Zk-zk-Rollup</vt:lpstr>
      <vt:lpstr>Recap: Non-interactive Proof Systems</vt:lpstr>
      <vt:lpstr>SNARK of a SNARK Proof</vt:lpstr>
      <vt:lpstr>SNARK of SNARK</vt:lpstr>
      <vt:lpstr>SNARK of SNARKs</vt:lpstr>
      <vt:lpstr>SNARK of SNARKs</vt:lpstr>
      <vt:lpstr>Building SNARK of SNARKs</vt:lpstr>
      <vt:lpstr>Rollup with many coordinators</vt:lpstr>
      <vt:lpstr>Zk-zk-Rollup</vt:lpstr>
      <vt:lpstr>Tornado cash</vt:lpstr>
      <vt:lpstr>zk3-Rollup (tornado cash rollup)</vt:lpstr>
      <vt:lpstr>zk3-Rollup</vt:lpstr>
      <vt:lpstr>Enhancing transactions with SNARKs</vt:lpstr>
      <vt:lpstr>ZEXE private execution</vt:lpstr>
      <vt:lpstr>ZEXE private execution</vt:lpstr>
      <vt:lpstr>ZEXE private execution</vt:lpstr>
      <vt:lpstr>Implementing assets with ZEXE</vt:lpstr>
      <vt:lpstr>Implementing smart contracts with ZEXE</vt:lpstr>
      <vt:lpstr>ZEXE game of Chess</vt:lpstr>
      <vt:lpstr>Making ZEXE private</vt:lpstr>
      <vt:lpstr>Hitchhikers guide to the galaxy</vt:lpstr>
      <vt:lpstr>SNARKs for long computations</vt:lpstr>
      <vt:lpstr>Handing off computation</vt:lpstr>
      <vt:lpstr>Incremental Proofs</vt:lpstr>
      <vt:lpstr>PhotoProof</vt:lpstr>
      <vt:lpstr>PhotoProof</vt:lpstr>
      <vt:lpstr>Constant size blockchains</vt:lpstr>
      <vt:lpstr>Constant size Blockchain</vt:lpstr>
      <vt:lpstr>Constant size Blockchain</vt:lpstr>
      <vt:lpstr>Constant size Blockchain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Buenz</cp:lastModifiedBy>
  <cp:revision>1574</cp:revision>
  <cp:lastPrinted>2015-09-20T23:02:57Z</cp:lastPrinted>
  <dcterms:created xsi:type="dcterms:W3CDTF">2010-10-17T19:58:05Z</dcterms:created>
  <dcterms:modified xsi:type="dcterms:W3CDTF">2021-11-18T02:20:45Z</dcterms:modified>
</cp:coreProperties>
</file>