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1352" r:id="rId2"/>
    <p:sldId id="1634" r:id="rId3"/>
    <p:sldId id="1635" r:id="rId4"/>
    <p:sldId id="1641" r:id="rId5"/>
    <p:sldId id="1514" r:id="rId6"/>
    <p:sldId id="1636" r:id="rId7"/>
    <p:sldId id="1637" r:id="rId8"/>
    <p:sldId id="1642" r:id="rId9"/>
    <p:sldId id="1639" r:id="rId10"/>
    <p:sldId id="1644" r:id="rId11"/>
    <p:sldId id="1643" r:id="rId12"/>
    <p:sldId id="1645" r:id="rId13"/>
    <p:sldId id="1648" r:id="rId14"/>
    <p:sldId id="1649" r:id="rId15"/>
    <p:sldId id="1646" r:id="rId16"/>
    <p:sldId id="1668" r:id="rId17"/>
    <p:sldId id="1650" r:id="rId18"/>
    <p:sldId id="1651" r:id="rId19"/>
    <p:sldId id="1652" r:id="rId20"/>
    <p:sldId id="1653" r:id="rId21"/>
    <p:sldId id="1666" r:id="rId22"/>
    <p:sldId id="1655" r:id="rId23"/>
    <p:sldId id="1654" r:id="rId24"/>
    <p:sldId id="1656" r:id="rId25"/>
    <p:sldId id="1657" r:id="rId26"/>
    <p:sldId id="1658" r:id="rId27"/>
    <p:sldId id="1659" r:id="rId28"/>
    <p:sldId id="1694" r:id="rId29"/>
    <p:sldId id="1697" r:id="rId30"/>
    <p:sldId id="1696" r:id="rId31"/>
    <p:sldId id="1661" r:id="rId32"/>
    <p:sldId id="1662" r:id="rId33"/>
    <p:sldId id="1663" r:id="rId34"/>
    <p:sldId id="1664" r:id="rId35"/>
    <p:sldId id="1665" r:id="rId36"/>
    <p:sldId id="1633" r:id="rId37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891" autoAdjust="0"/>
    <p:restoredTop sz="95120" autoAdjust="0"/>
  </p:normalViewPr>
  <p:slideViewPr>
    <p:cSldViewPr snapToGrid="0">
      <p:cViewPr varScale="1">
        <p:scale>
          <a:sx n="81" d="100"/>
          <a:sy n="81" d="100"/>
        </p:scale>
        <p:origin x="176" y="9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9/26/21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9/26/21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Bitcoins do I have:    need to find all the UTXOs on chain that I can spend.   Typically done by wallet software (next lecture).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51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Bob’s &lt;sig&gt; ensures that miners cannot change the Tx outputs.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7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Mt. </a:t>
            </a:r>
            <a:r>
              <a:rPr lang="en-US" dirty="0" err="1"/>
              <a:t>Gox</a:t>
            </a:r>
            <a:r>
              <a:rPr lang="en-US" dirty="0"/>
              <a:t>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0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 redeem script becomes public when spending Tx.     Several tricks make it possible to keep redeem script secret, unless there is a dispute   (Taproot)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0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Minters may decide to front run a Tx, if it is profitable.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Tx in new block are removed from the </a:t>
            </a:r>
            <a:r>
              <a:rPr lang="en-US" dirty="0" err="1"/>
              <a:t>mempool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1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Miners want to be selected as often as possible:   can join multiple times to increase their chances.   Need to prevent that.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7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-8</a:t>
            </a:r>
            <a:r>
              <a:rPr lang="en-US" baseline="0" dirty="0"/>
              <a:t> BTC = 1 Satoshi  ~ 0.01 cent</a:t>
            </a:r>
          </a:p>
          <a:p>
            <a:r>
              <a:rPr lang="en-US" baseline="0" dirty="0" err="1"/>
              <a:t>TxID</a:t>
            </a:r>
            <a:r>
              <a:rPr lang="en-US" baseline="0" dirty="0"/>
              <a:t> are unique – two Tx cannot have the same </a:t>
            </a:r>
            <a:r>
              <a:rPr lang="en-US" baseline="0" dirty="0" err="1"/>
              <a:t>TxID</a:t>
            </a:r>
            <a:r>
              <a:rPr lang="en-US" baseline="0" dirty="0"/>
              <a:t>, because inputs are unique.   The only exception is the </a:t>
            </a:r>
            <a:r>
              <a:rPr lang="en-US" baseline="0" dirty="0" err="1"/>
              <a:t>coinbase</a:t>
            </a:r>
            <a:r>
              <a:rPr lang="en-US" baseline="0" dirty="0"/>
              <a:t> Tx, which has no inputs, so that two </a:t>
            </a:r>
            <a:r>
              <a:rPr lang="en-US" baseline="0" dirty="0" err="1"/>
              <a:t>coinbase</a:t>
            </a:r>
            <a:r>
              <a:rPr lang="en-US" baseline="0" dirty="0"/>
              <a:t> Tx can have the same </a:t>
            </a:r>
            <a:r>
              <a:rPr lang="en-US" baseline="0" dirty="0" err="1"/>
              <a:t>TxID</a:t>
            </a:r>
            <a:r>
              <a:rPr lang="en-US" baseline="0" dirty="0"/>
              <a:t>.   To solve that, every </a:t>
            </a:r>
            <a:r>
              <a:rPr lang="en-US" baseline="0" dirty="0" err="1"/>
              <a:t>coinbase</a:t>
            </a:r>
            <a:r>
              <a:rPr lang="en-US" baseline="0" dirty="0"/>
              <a:t> Tx includes the block height in its </a:t>
            </a:r>
            <a:r>
              <a:rPr lang="en-US" baseline="0" dirty="0" err="1"/>
              <a:t>ScriptPk</a:t>
            </a:r>
            <a:r>
              <a:rPr lang="en-US" baseline="0" dirty="0"/>
              <a:t>  (BIP 34).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ScriptPK</a:t>
            </a:r>
            <a:r>
              <a:rPr lang="en-US" dirty="0"/>
              <a:t> specifies who or how can spend.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53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Spent UTXOs can be forgotten.   They are no longer needed for block validation.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65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Fees:  Tx1   0.00005 BTC ≈ .5$,    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Fees:  Tx2   0.002 BTC ≈ 20$. </a:t>
            </a:r>
          </a:p>
          <a:p>
            <a:r>
              <a:rPr lang="en-US" dirty="0"/>
              <a:t>Low Tx fee in Tx means Tx will remain unconfirmed (sit in </a:t>
            </a:r>
            <a:r>
              <a:rPr lang="en-US" dirty="0" err="1"/>
              <a:t>mempool</a:t>
            </a:r>
            <a:r>
              <a:rPr lang="en-US" dirty="0"/>
              <a:t>).  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</a:t>
            </a:r>
            <a:r>
              <a:rPr lang="en-US" dirty="0" err="1"/>
              <a:t>frontrun</a:t>
            </a:r>
            <a:r>
              <a:rPr lang="en-US" dirty="0"/>
              <a:t> a Tx:   submit a Tx with a higher Tx fee.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16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 depends on network congestion,  price of BTC.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7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9/26/21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rgbClr val="5A15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184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9/26/21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70" y="1765005"/>
            <a:ext cx="8502354" cy="999460"/>
          </a:xfrm>
        </p:spPr>
        <p:txBody>
          <a:bodyPr>
            <a:noAutofit/>
          </a:bodyPr>
          <a:lstStyle/>
          <a:p>
            <a:pPr>
              <a:lnSpc>
                <a:spcPts val="5040"/>
              </a:lnSpc>
              <a:spcBef>
                <a:spcPts val="0"/>
              </a:spcBef>
            </a:pPr>
            <a:r>
              <a:rPr lang="en-US" sz="4800" dirty="0"/>
              <a:t>Bitcoin Mechanics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F1188-11C7-D44B-B40B-6A3A0424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9" y="84621"/>
            <a:ext cx="1223505" cy="1223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EC6456-65FF-AE4F-BF1C-E2E0C33D64E8}"/>
              </a:ext>
            </a:extLst>
          </p:cNvPr>
          <p:cNvSpPr txBox="1"/>
          <p:nvPr/>
        </p:nvSpPr>
        <p:spPr>
          <a:xfrm>
            <a:off x="3444768" y="234708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CS251 Fall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82417-0D84-1647-8BC9-3591C6CAE862}"/>
              </a:ext>
            </a:extLst>
          </p:cNvPr>
          <p:cNvSpPr txBox="1"/>
          <p:nvPr/>
        </p:nvSpPr>
        <p:spPr>
          <a:xfrm>
            <a:off x="3306539" y="719965"/>
            <a:ext cx="27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(cs251.stanford.edu)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BE49-D5B5-6345-A235-211F5413DB85}"/>
              </a:ext>
            </a:extLst>
          </p:cNvPr>
          <p:cNvSpPr txBox="1"/>
          <p:nvPr/>
        </p:nvSpPr>
        <p:spPr>
          <a:xfrm>
            <a:off x="3677364" y="3086230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Dan Boneh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2C2A2-5ED6-F549-AD5B-9F1DF59C459A}"/>
              </a:ext>
            </a:extLst>
          </p:cNvPr>
          <p:cNvSpPr txBox="1"/>
          <p:nvPr/>
        </p:nvSpPr>
        <p:spPr>
          <a:xfrm>
            <a:off x="1901621" y="4423535"/>
            <a:ext cx="5566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HW#1 is posted on the course web site.   Due Oct. 4</a:t>
            </a:r>
          </a:p>
        </p:txBody>
      </p:sp>
    </p:spTree>
    <p:extLst>
      <p:ext uri="{BB962C8B-B14F-4D97-AF65-F5344CB8AC3E}">
        <p14:creationId xmlns:p14="http://schemas.microsoft.com/office/powerpoint/2010/main" val="15662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719F-48AF-E541-A3B8-0B94363C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(very informal)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BAFD2-45F2-6B47-8FA2-6F75914C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14" y="1200151"/>
            <a:ext cx="8749862" cy="381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Next week:</a:t>
            </a:r>
          </a:p>
          <a:p>
            <a:pPr marL="400050" lvl="1" indent="0">
              <a:spcBef>
                <a:spcPts val="2976"/>
              </a:spcBef>
              <a:buNone/>
            </a:pPr>
            <a:r>
              <a:rPr lang="en-US" sz="2400" b="1" dirty="0"/>
              <a:t>Persistence</a:t>
            </a:r>
            <a:r>
              <a:rPr lang="en-US" sz="2400" dirty="0"/>
              <a:t>:  </a:t>
            </a:r>
          </a:p>
          <a:p>
            <a:pPr lvl="1"/>
            <a:r>
              <a:rPr lang="en-US" sz="2400" dirty="0"/>
              <a:t>to remove a block, need to convince 51% of mining power </a:t>
            </a:r>
            <a:r>
              <a:rPr lang="en-US" b="1" dirty="0"/>
              <a:t>*</a:t>
            </a:r>
            <a:endParaRPr lang="en-US" sz="2400" dirty="0"/>
          </a:p>
          <a:p>
            <a:pPr marL="400050" lvl="1" indent="0">
              <a:spcBef>
                <a:spcPts val="2976"/>
              </a:spcBef>
              <a:buNone/>
            </a:pPr>
            <a:r>
              <a:rPr lang="en-US" sz="2400" b="1" dirty="0"/>
              <a:t>Liveness</a:t>
            </a:r>
            <a:r>
              <a:rPr lang="en-US" sz="2400" dirty="0"/>
              <a:t>:  </a:t>
            </a:r>
          </a:p>
          <a:p>
            <a:pPr lvl="1"/>
            <a:r>
              <a:rPr lang="en-US" sz="2400" dirty="0"/>
              <a:t>to block a Tx from being posted, need to convince 51% of </a:t>
            </a:r>
            <a:br>
              <a:rPr lang="en-US" sz="2400" dirty="0"/>
            </a:br>
            <a:r>
              <a:rPr lang="en-US" sz="2400" dirty="0"/>
              <a:t>mining power</a:t>
            </a:r>
            <a:r>
              <a:rPr lang="en-US" sz="2400" b="1" dirty="0"/>
              <a:t> **</a:t>
            </a:r>
          </a:p>
          <a:p>
            <a:pPr marL="457200" lvl="1" indent="0">
              <a:buNone/>
            </a:pPr>
            <a:r>
              <a:rPr lang="en-US" sz="2400" b="1" dirty="0"/>
              <a:t>			</a:t>
            </a:r>
            <a:r>
              <a:rPr lang="en-US" sz="2000" dirty="0"/>
              <a:t>(some sub 50% censorship attacks, such as feather forks)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8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5E6D-858D-094A-AAD9-A4544F67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483"/>
            <a:ext cx="8229600" cy="623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Bitcoin blockchain:  a sequence of block headers, 80 bytes each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5FBEC-FDDB-934D-8601-D2420A752129}"/>
              </a:ext>
            </a:extLst>
          </p:cNvPr>
          <p:cNvSpPr/>
          <p:nvPr/>
        </p:nvSpPr>
        <p:spPr>
          <a:xfrm>
            <a:off x="126120" y="1495810"/>
            <a:ext cx="1135118" cy="2306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58992-6F79-6F43-B488-DCC7CE1F8429}"/>
              </a:ext>
            </a:extLst>
          </p:cNvPr>
          <p:cNvSpPr txBox="1"/>
          <p:nvPr/>
        </p:nvSpPr>
        <p:spPr>
          <a:xfrm>
            <a:off x="114640" y="885366"/>
            <a:ext cx="1107034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+mn-lt"/>
              </a:rPr>
              <a:t>genesis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block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803B7A7-504C-FF44-9A3C-0FBE832ECFC6}"/>
              </a:ext>
            </a:extLst>
          </p:cNvPr>
          <p:cNvGrpSpPr/>
          <p:nvPr/>
        </p:nvGrpSpPr>
        <p:grpSpPr>
          <a:xfrm>
            <a:off x="262738" y="1008993"/>
            <a:ext cx="4478218" cy="4009588"/>
            <a:chOff x="262738" y="914397"/>
            <a:chExt cx="4478218" cy="40095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D3B48A-1AE2-4C4F-80A0-429BC9628C8F}"/>
                </a:ext>
              </a:extLst>
            </p:cNvPr>
            <p:cNvSpPr/>
            <p:nvPr/>
          </p:nvSpPr>
          <p:spPr>
            <a:xfrm>
              <a:off x="2175638" y="1384023"/>
              <a:ext cx="1157044" cy="2294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C9A335-6922-D440-91EB-B50D4F2C6F53}"/>
                </a:ext>
              </a:extLst>
            </p:cNvPr>
            <p:cNvSpPr txBox="1"/>
            <p:nvPr/>
          </p:nvSpPr>
          <p:spPr>
            <a:xfrm>
              <a:off x="2175638" y="1384023"/>
              <a:ext cx="256531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tabLst>
                  <a:tab pos="1128713" algn="l"/>
                </a:tabLst>
              </a:pPr>
              <a:r>
                <a:rPr lang="en-US" dirty="0">
                  <a:latin typeface="+mn-lt"/>
                </a:rPr>
                <a:t>version	(4 bytes)</a:t>
              </a:r>
            </a:p>
            <a:p>
              <a:pPr algn="l">
                <a:tabLst>
                  <a:tab pos="1128713" algn="l"/>
                </a:tabLst>
              </a:pPr>
              <a:r>
                <a:rPr lang="en-US" b="1" dirty="0" err="1">
                  <a:latin typeface="+mn-lt"/>
                </a:rPr>
                <a:t>prev</a:t>
              </a:r>
              <a:r>
                <a:rPr lang="en-US" dirty="0">
                  <a:latin typeface="+mn-lt"/>
                </a:rPr>
                <a:t>	(32 bytes)</a:t>
              </a:r>
            </a:p>
            <a:p>
              <a:pPr algn="l">
                <a:tabLst>
                  <a:tab pos="1128713" algn="l"/>
                </a:tabLst>
              </a:pPr>
              <a:r>
                <a:rPr lang="en-US" dirty="0">
                  <a:latin typeface="+mn-lt"/>
                </a:rPr>
                <a:t>time	(4 bytes)</a:t>
              </a:r>
            </a:p>
            <a:p>
              <a:pPr algn="l">
                <a:tabLst>
                  <a:tab pos="1128713" algn="l"/>
                </a:tabLst>
              </a:pPr>
              <a:r>
                <a:rPr lang="en-US" dirty="0">
                  <a:latin typeface="+mn-lt"/>
                </a:rPr>
                <a:t>bits	(4 bytes)</a:t>
              </a:r>
            </a:p>
            <a:p>
              <a:pPr algn="l">
                <a:tabLst>
                  <a:tab pos="1128713" algn="l"/>
                </a:tabLst>
              </a:pPr>
              <a:r>
                <a:rPr lang="en-US" dirty="0">
                  <a:latin typeface="+mn-lt"/>
                </a:rPr>
                <a:t>nonce	(4 bytes)</a:t>
              </a:r>
            </a:p>
            <a:p>
              <a:pPr algn="l">
                <a:tabLst>
                  <a:tab pos="1128713" algn="l"/>
                </a:tabLst>
              </a:pPr>
              <a:r>
                <a:rPr lang="en-US" b="1" dirty="0">
                  <a:latin typeface="+mn-lt"/>
                </a:rPr>
                <a:t>Tx root</a:t>
              </a:r>
              <a:r>
                <a:rPr lang="en-US" dirty="0">
                  <a:latin typeface="+mn-lt"/>
                </a:rPr>
                <a:t>	(32 bytes)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F28565-A613-1C40-AB4A-C4482E1732B6}"/>
                </a:ext>
              </a:extLst>
            </p:cNvPr>
            <p:cNvCxnSpPr/>
            <p:nvPr/>
          </p:nvCxnSpPr>
          <p:spPr>
            <a:xfrm>
              <a:off x="3389582" y="3678903"/>
              <a:ext cx="11824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D13C24-5D35-564C-A9DA-3D997450819D}"/>
                </a:ext>
              </a:extLst>
            </p:cNvPr>
            <p:cNvSpPr txBox="1"/>
            <p:nvPr/>
          </p:nvSpPr>
          <p:spPr>
            <a:xfrm>
              <a:off x="3332682" y="3708113"/>
              <a:ext cx="123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80 bytes</a:t>
              </a:r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7B98F414-8C0D-8C45-813F-68FF4E497ABA}"/>
                </a:ext>
              </a:extLst>
            </p:cNvPr>
            <p:cNvSpPr/>
            <p:nvPr/>
          </p:nvSpPr>
          <p:spPr>
            <a:xfrm>
              <a:off x="1513486" y="3724381"/>
              <a:ext cx="2285999" cy="1199604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B75DD-2D4C-4849-A32A-CB935011BEC3}"/>
                </a:ext>
              </a:extLst>
            </p:cNvPr>
            <p:cNvSpPr/>
            <p:nvPr/>
          </p:nvSpPr>
          <p:spPr>
            <a:xfrm>
              <a:off x="1847642" y="4630438"/>
              <a:ext cx="178675" cy="21354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CF2071-F024-7B40-81F0-8E709DE1E78B}"/>
                </a:ext>
              </a:extLst>
            </p:cNvPr>
            <p:cNvSpPr/>
            <p:nvPr/>
          </p:nvSpPr>
          <p:spPr>
            <a:xfrm>
              <a:off x="3288037" y="4630438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B27EAA-436E-EF4B-97E8-F9E724A5EDE0}"/>
                </a:ext>
              </a:extLst>
            </p:cNvPr>
            <p:cNvSpPr/>
            <p:nvPr/>
          </p:nvSpPr>
          <p:spPr>
            <a:xfrm>
              <a:off x="2135721" y="4630438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3CAD8C-8E37-2949-9907-D2056EB1E69C}"/>
                </a:ext>
              </a:extLst>
            </p:cNvPr>
            <p:cNvSpPr/>
            <p:nvPr/>
          </p:nvSpPr>
          <p:spPr>
            <a:xfrm>
              <a:off x="2711879" y="4630438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561663-1A9A-DE4B-B928-812B62C95879}"/>
                </a:ext>
              </a:extLst>
            </p:cNvPr>
            <p:cNvSpPr/>
            <p:nvPr/>
          </p:nvSpPr>
          <p:spPr>
            <a:xfrm>
              <a:off x="2423800" y="4630438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1AA2CA-920D-3648-AC34-5B07CD65B9B9}"/>
                </a:ext>
              </a:extLst>
            </p:cNvPr>
            <p:cNvSpPr txBox="1"/>
            <p:nvPr/>
          </p:nvSpPr>
          <p:spPr>
            <a:xfrm>
              <a:off x="2397895" y="914397"/>
              <a:ext cx="647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BH</a:t>
              </a:r>
              <a:r>
                <a:rPr lang="en-US" baseline="-25000" dirty="0">
                  <a:latin typeface="+mn-lt"/>
                </a:rPr>
                <a:t>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D71439-DD36-234F-B93A-D857263A6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5272" y="4349894"/>
              <a:ext cx="286154" cy="271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956264-3668-C040-B41D-17C4D7ACE5A0}"/>
                </a:ext>
              </a:extLst>
            </p:cNvPr>
            <p:cNvCxnSpPr/>
            <p:nvPr/>
          </p:nvCxnSpPr>
          <p:spPr>
            <a:xfrm flipV="1">
              <a:off x="2491870" y="4329971"/>
              <a:ext cx="222258" cy="3062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8B30F1-F89B-7240-9324-ADA64527F6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820" y="4332398"/>
              <a:ext cx="17500" cy="2887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E10937-E9E4-0842-A3DE-7A71925E00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0046" y="4335916"/>
              <a:ext cx="59371" cy="300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B68AB84-DD27-B943-9201-5849B3FDF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1426" y="4034271"/>
              <a:ext cx="237198" cy="315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7AF4F6-4430-B94E-A4E7-7E04BFF7F9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8728" y="3901299"/>
              <a:ext cx="365376" cy="4311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FCF7CA5-D679-454B-B7CC-FC13E78359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7507" y="4042212"/>
              <a:ext cx="204534" cy="2901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7BE8C83-BC76-5844-862F-9C5C17D82CF8}"/>
                </a:ext>
              </a:extLst>
            </p:cNvPr>
            <p:cNvSpPr/>
            <p:nvPr/>
          </p:nvSpPr>
          <p:spPr>
            <a:xfrm>
              <a:off x="2999958" y="4630438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024605-3A5D-654E-A2F6-8D1DE504A4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852" y="4341480"/>
              <a:ext cx="31968" cy="271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1CE466-2C17-A54C-AA38-D1C1C3FAAE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852" y="4341480"/>
              <a:ext cx="329516" cy="2720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BA842D7-7575-844C-A7CF-39C660D1D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7507" y="3905504"/>
              <a:ext cx="166307" cy="1204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9BFA8F-4BAE-4A49-9DAB-DEF4EBA55A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7697" y="3591096"/>
              <a:ext cx="21031" cy="3089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ular Callout 60">
              <a:extLst>
                <a:ext uri="{FF2B5EF4-FFF2-40B4-BE49-F238E27FC236}">
                  <a16:creationId xmlns:a16="http://schemas.microsoft.com/office/drawing/2014/main" id="{2624483D-CF83-FF4E-A43C-FAE32186367D}"/>
                </a:ext>
              </a:extLst>
            </p:cNvPr>
            <p:cNvSpPr/>
            <p:nvPr/>
          </p:nvSpPr>
          <p:spPr>
            <a:xfrm>
              <a:off x="262738" y="4197347"/>
              <a:ext cx="1349492" cy="237013"/>
            </a:xfrm>
            <a:prstGeom prst="wedgeRectCallout">
              <a:avLst>
                <a:gd name="adj1" fmla="val 65957"/>
                <a:gd name="adj2" fmla="val 162980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/>
                <a:t>coinbase</a:t>
              </a:r>
              <a:r>
                <a:rPr lang="en-US" sz="1800" dirty="0"/>
                <a:t> Tx</a:t>
              </a:r>
            </a:p>
          </p:txBody>
        </p:sp>
        <p:sp>
          <p:nvSpPr>
            <p:cNvPr id="62" name="Right Brace 61">
              <a:extLst>
                <a:ext uri="{FF2B5EF4-FFF2-40B4-BE49-F238E27FC236}">
                  <a16:creationId xmlns:a16="http://schemas.microsoft.com/office/drawing/2014/main" id="{25C87609-7A1C-314B-AECA-32542B3FB4CF}"/>
                </a:ext>
              </a:extLst>
            </p:cNvPr>
            <p:cNvSpPr/>
            <p:nvPr/>
          </p:nvSpPr>
          <p:spPr>
            <a:xfrm>
              <a:off x="1346408" y="1401214"/>
              <a:ext cx="167078" cy="227768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2C9768D9-33F3-B84E-A6DA-45B1F28AD545}"/>
                </a:ext>
              </a:extLst>
            </p:cNvPr>
            <p:cNvCxnSpPr/>
            <p:nvPr/>
          </p:nvCxnSpPr>
          <p:spPr>
            <a:xfrm flipV="1">
              <a:off x="1513486" y="2017604"/>
              <a:ext cx="662152" cy="520581"/>
            </a:xfrm>
            <a:prstGeom prst="bentConnector3">
              <a:avLst>
                <a:gd name="adj1" fmla="val 35714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F9B3DA-C34E-6046-AEED-068AE99ECB70}"/>
                </a:ext>
              </a:extLst>
            </p:cNvPr>
            <p:cNvSpPr txBox="1"/>
            <p:nvPr/>
          </p:nvSpPr>
          <p:spPr>
            <a:xfrm>
              <a:off x="1559953" y="1654073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H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45C649E-0487-8040-A6C2-02A7BCAE0109}"/>
              </a:ext>
            </a:extLst>
          </p:cNvPr>
          <p:cNvGrpSpPr/>
          <p:nvPr/>
        </p:nvGrpSpPr>
        <p:grpSpPr>
          <a:xfrm>
            <a:off x="3785426" y="989353"/>
            <a:ext cx="3506889" cy="3967467"/>
            <a:chOff x="3785426" y="894757"/>
            <a:chExt cx="3506889" cy="3967467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EB4F41A-84DC-0C41-8FF9-29AB3D6B0C1E}"/>
                </a:ext>
              </a:extLst>
            </p:cNvPr>
            <p:cNvGrpSpPr/>
            <p:nvPr/>
          </p:nvGrpSpPr>
          <p:grpSpPr>
            <a:xfrm>
              <a:off x="3785426" y="894757"/>
              <a:ext cx="3506889" cy="3967467"/>
              <a:chOff x="3848490" y="894757"/>
              <a:chExt cx="3506889" cy="396746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C093A47-D76E-674A-B80D-8951859EFA54}"/>
                  </a:ext>
                </a:extLst>
              </p:cNvPr>
              <p:cNvSpPr/>
              <p:nvPr/>
            </p:nvSpPr>
            <p:spPr>
              <a:xfrm>
                <a:off x="5510808" y="1322262"/>
                <a:ext cx="1157044" cy="22948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0B10A1C-0CF4-B544-B5CD-C76A36A803DE}"/>
                  </a:ext>
                </a:extLst>
              </p:cNvPr>
              <p:cNvSpPr txBox="1"/>
              <p:nvPr/>
            </p:nvSpPr>
            <p:spPr>
              <a:xfrm>
                <a:off x="5510808" y="1322262"/>
                <a:ext cx="118673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r>
                  <a:rPr lang="en-US" b="1" dirty="0" err="1">
                    <a:latin typeface="+mn-lt"/>
                  </a:rPr>
                  <a:t>prev</a:t>
                </a:r>
                <a:endParaRPr lang="en-US" b="1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r>
                  <a:rPr lang="en-US" b="1" dirty="0">
                    <a:latin typeface="+mn-lt"/>
                  </a:rPr>
                  <a:t>Tx root</a:t>
                </a:r>
              </a:p>
            </p:txBody>
          </p:sp>
          <p:sp>
            <p:nvSpPr>
              <p:cNvPr id="71" name="Triangle 70">
                <a:extLst>
                  <a:ext uri="{FF2B5EF4-FFF2-40B4-BE49-F238E27FC236}">
                    <a16:creationId xmlns:a16="http://schemas.microsoft.com/office/drawing/2014/main" id="{2A5EF9CF-34CE-B14C-8E9F-0B25324FBD54}"/>
                  </a:ext>
                </a:extLst>
              </p:cNvPr>
              <p:cNvSpPr/>
              <p:nvPr/>
            </p:nvSpPr>
            <p:spPr>
              <a:xfrm>
                <a:off x="5069380" y="3662620"/>
                <a:ext cx="2285999" cy="1199604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AA2B07E-165C-BD41-B63D-625294DD13E2}"/>
                  </a:ext>
                </a:extLst>
              </p:cNvPr>
              <p:cNvSpPr/>
              <p:nvPr/>
            </p:nvSpPr>
            <p:spPr>
              <a:xfrm>
                <a:off x="5403536" y="4568677"/>
                <a:ext cx="178675" cy="21354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348F71B-8A4A-EC4D-A323-24E684F87805}"/>
                  </a:ext>
                </a:extLst>
              </p:cNvPr>
              <p:cNvSpPr/>
              <p:nvPr/>
            </p:nvSpPr>
            <p:spPr>
              <a:xfrm>
                <a:off x="6843931" y="4568677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CC0184F-1C59-8C49-A9B5-1C84F57CCC1F}"/>
                  </a:ext>
                </a:extLst>
              </p:cNvPr>
              <p:cNvSpPr/>
              <p:nvPr/>
            </p:nvSpPr>
            <p:spPr>
              <a:xfrm>
                <a:off x="5691615" y="4568677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23264A2-EDA9-4B46-BCE6-00ADF872BA19}"/>
                  </a:ext>
                </a:extLst>
              </p:cNvPr>
              <p:cNvSpPr/>
              <p:nvPr/>
            </p:nvSpPr>
            <p:spPr>
              <a:xfrm>
                <a:off x="6267773" y="4568677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BC7157B-706B-944A-BFD6-7F78D1098047}"/>
                  </a:ext>
                </a:extLst>
              </p:cNvPr>
              <p:cNvSpPr/>
              <p:nvPr/>
            </p:nvSpPr>
            <p:spPr>
              <a:xfrm>
                <a:off x="5979694" y="4568677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3A1D6A4-EE15-EB42-9DAC-D622500D27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1166" y="4288133"/>
                <a:ext cx="286154" cy="27127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CDF4694-E01F-EA44-BCB6-EC7AD4E32997}"/>
                  </a:ext>
                </a:extLst>
              </p:cNvPr>
              <p:cNvCxnSpPr/>
              <p:nvPr/>
            </p:nvCxnSpPr>
            <p:spPr>
              <a:xfrm flipV="1">
                <a:off x="6047764" y="4268210"/>
                <a:ext cx="222258" cy="3062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A9946D2-5B63-E049-9FF2-BE66EE6B32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8714" y="4270637"/>
                <a:ext cx="17500" cy="28876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0AC0E2-A70D-F543-95AA-F00AD970A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85940" y="4274155"/>
                <a:ext cx="59371" cy="3009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EE37BBA-73B9-E84C-9EA9-AAEB4E26B5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7320" y="3972510"/>
                <a:ext cx="237198" cy="3156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2E6EBE4-1719-7F47-85A5-9793840C2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4622" y="3839538"/>
                <a:ext cx="365376" cy="4311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EB7E53B-F4E5-014B-9D13-62B05D4748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3401" y="3980451"/>
                <a:ext cx="204534" cy="29018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899FE4E-C479-3F4D-A2E1-BDDDCBA03CF5}"/>
                  </a:ext>
                </a:extLst>
              </p:cNvPr>
              <p:cNvSpPr/>
              <p:nvPr/>
            </p:nvSpPr>
            <p:spPr>
              <a:xfrm>
                <a:off x="6555852" y="4568677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F166996-B083-5C4B-89DD-42F956D71F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8746" y="4279719"/>
                <a:ext cx="31968" cy="2714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1603D67-EB77-5641-80C5-6CD85BD328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3394" y="3843743"/>
                <a:ext cx="166307" cy="12045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1C221C3-89F7-1A46-AD15-9B50319BB2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09701" y="3529335"/>
                <a:ext cx="14914" cy="3089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ular Callout 88">
                <a:extLst>
                  <a:ext uri="{FF2B5EF4-FFF2-40B4-BE49-F238E27FC236}">
                    <a16:creationId xmlns:a16="http://schemas.microsoft.com/office/drawing/2014/main" id="{B28DF9C9-C4E6-9E49-B9DA-1E3C412DCAE0}"/>
                  </a:ext>
                </a:extLst>
              </p:cNvPr>
              <p:cNvSpPr/>
              <p:nvPr/>
            </p:nvSpPr>
            <p:spPr>
              <a:xfrm>
                <a:off x="3848490" y="4355716"/>
                <a:ext cx="1349492" cy="237013"/>
              </a:xfrm>
              <a:prstGeom prst="wedgeRectCallout">
                <a:avLst>
                  <a:gd name="adj1" fmla="val 63621"/>
                  <a:gd name="adj2" fmla="val 69856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err="1"/>
                  <a:t>coinbase</a:t>
                </a:r>
                <a:r>
                  <a:rPr lang="en-US" sz="1800" dirty="0"/>
                  <a:t> Tx</a:t>
                </a:r>
              </a:p>
            </p:txBody>
          </p:sp>
          <p:sp>
            <p:nvSpPr>
              <p:cNvPr id="90" name="Right Brace 89">
                <a:extLst>
                  <a:ext uri="{FF2B5EF4-FFF2-40B4-BE49-F238E27FC236}">
                    <a16:creationId xmlns:a16="http://schemas.microsoft.com/office/drawing/2014/main" id="{857BB19F-FAA2-014D-8D8B-B1EFF0DB6ACE}"/>
                  </a:ext>
                </a:extLst>
              </p:cNvPr>
              <p:cNvSpPr/>
              <p:nvPr/>
            </p:nvSpPr>
            <p:spPr>
              <a:xfrm>
                <a:off x="4681578" y="1339453"/>
                <a:ext cx="167078" cy="2277689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Elbow Connector 90">
                <a:extLst>
                  <a:ext uri="{FF2B5EF4-FFF2-40B4-BE49-F238E27FC236}">
                    <a16:creationId xmlns:a16="http://schemas.microsoft.com/office/drawing/2014/main" id="{36DA2CB0-8632-B64D-859D-8F14682F02A6}"/>
                  </a:ext>
                </a:extLst>
              </p:cNvPr>
              <p:cNvCxnSpPr/>
              <p:nvPr/>
            </p:nvCxnSpPr>
            <p:spPr>
              <a:xfrm flipV="1">
                <a:off x="4848656" y="1955843"/>
                <a:ext cx="662152" cy="520581"/>
              </a:xfrm>
              <a:prstGeom prst="bentConnector3">
                <a:avLst>
                  <a:gd name="adj1" fmla="val 35714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AFDE2B3-EB41-9140-A223-802516FED121}"/>
                  </a:ext>
                </a:extLst>
              </p:cNvPr>
              <p:cNvSpPr txBox="1"/>
              <p:nvPr/>
            </p:nvSpPr>
            <p:spPr>
              <a:xfrm>
                <a:off x="4895123" y="159231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H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26E5AA1-1CEC-A742-9C4B-350915BB71EE}"/>
                  </a:ext>
                </a:extLst>
              </p:cNvPr>
              <p:cNvSpPr txBox="1"/>
              <p:nvPr/>
            </p:nvSpPr>
            <p:spPr>
              <a:xfrm>
                <a:off x="5752056" y="894757"/>
                <a:ext cx="647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BH</a:t>
                </a:r>
                <a:r>
                  <a:rPr lang="en-US" baseline="-25000" dirty="0">
                    <a:latin typeface="+mn-lt"/>
                  </a:rPr>
                  <a:t>2</a:t>
                </a:r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808186D-5403-9441-81E7-8E703E91E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1448" y="4279719"/>
              <a:ext cx="329516" cy="2720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A1C0245-CDBC-6440-A59B-B9E8015B94EB}"/>
              </a:ext>
            </a:extLst>
          </p:cNvPr>
          <p:cNvGrpSpPr/>
          <p:nvPr/>
        </p:nvGrpSpPr>
        <p:grpSpPr>
          <a:xfrm>
            <a:off x="6693930" y="972384"/>
            <a:ext cx="2550623" cy="3966190"/>
            <a:chOff x="6693930" y="877788"/>
            <a:chExt cx="2550623" cy="396619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60AA506-989E-FC47-BA2C-0E99751CC6A5}"/>
                </a:ext>
              </a:extLst>
            </p:cNvPr>
            <p:cNvGrpSpPr/>
            <p:nvPr/>
          </p:nvGrpSpPr>
          <p:grpSpPr>
            <a:xfrm>
              <a:off x="6795767" y="877788"/>
              <a:ext cx="2448786" cy="3966190"/>
              <a:chOff x="6795767" y="877788"/>
              <a:chExt cx="2448786" cy="396619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304CBB1-1CD5-1E40-82B0-AD0FEA5A1DF2}"/>
                  </a:ext>
                </a:extLst>
              </p:cNvPr>
              <p:cNvSpPr/>
              <p:nvPr/>
            </p:nvSpPr>
            <p:spPr>
              <a:xfrm>
                <a:off x="7472688" y="1306114"/>
                <a:ext cx="1157044" cy="22948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8C5B331-BA5C-EA4A-884D-E9D6EB60AD29}"/>
                  </a:ext>
                </a:extLst>
              </p:cNvPr>
              <p:cNvSpPr txBox="1"/>
              <p:nvPr/>
            </p:nvSpPr>
            <p:spPr>
              <a:xfrm>
                <a:off x="7472688" y="1306114"/>
                <a:ext cx="118673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r>
                  <a:rPr lang="en-US" b="1" dirty="0" err="1">
                    <a:latin typeface="+mn-lt"/>
                  </a:rPr>
                  <a:t>prev</a:t>
                </a:r>
                <a:endParaRPr lang="en-US" b="1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r>
                  <a:rPr lang="en-US" b="1" dirty="0">
                    <a:latin typeface="+mn-lt"/>
                  </a:rPr>
                  <a:t>Tx root</a:t>
                </a:r>
              </a:p>
            </p:txBody>
          </p:sp>
          <p:cxnSp>
            <p:nvCxnSpPr>
              <p:cNvPr id="99" name="Elbow Connector 98">
                <a:extLst>
                  <a:ext uri="{FF2B5EF4-FFF2-40B4-BE49-F238E27FC236}">
                    <a16:creationId xmlns:a16="http://schemas.microsoft.com/office/drawing/2014/main" id="{13E76E98-D1B8-0543-A7D4-B38779438C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5767" y="1955843"/>
                <a:ext cx="662152" cy="520581"/>
              </a:xfrm>
              <a:prstGeom prst="bentConnector3">
                <a:avLst>
                  <a:gd name="adj1" fmla="val 35714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DE9F5C5-A8B2-3B49-B72B-03A7DC8DA4CD}"/>
                  </a:ext>
                </a:extLst>
              </p:cNvPr>
              <p:cNvSpPr txBox="1"/>
              <p:nvPr/>
            </p:nvSpPr>
            <p:spPr>
              <a:xfrm>
                <a:off x="6803850" y="1592311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H</a:t>
                </a:r>
              </a:p>
            </p:txBody>
          </p:sp>
          <p:sp>
            <p:nvSpPr>
              <p:cNvPr id="107" name="Triangle 106">
                <a:extLst>
                  <a:ext uri="{FF2B5EF4-FFF2-40B4-BE49-F238E27FC236}">
                    <a16:creationId xmlns:a16="http://schemas.microsoft.com/office/drawing/2014/main" id="{30E40068-BF28-9049-805F-C26CFDBA20A9}"/>
                  </a:ext>
                </a:extLst>
              </p:cNvPr>
              <p:cNvSpPr/>
              <p:nvPr/>
            </p:nvSpPr>
            <p:spPr>
              <a:xfrm>
                <a:off x="7414232" y="3644374"/>
                <a:ext cx="1830321" cy="1199604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FF7E27A-E072-E149-AE80-0F3BB6AB8CA4}"/>
                  </a:ext>
                </a:extLst>
              </p:cNvPr>
              <p:cNvSpPr/>
              <p:nvPr/>
            </p:nvSpPr>
            <p:spPr>
              <a:xfrm>
                <a:off x="7748388" y="4550431"/>
                <a:ext cx="178675" cy="21354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DA92F6B-9573-F648-81EE-7CD10D9BA296}"/>
                  </a:ext>
                </a:extLst>
              </p:cNvPr>
              <p:cNvSpPr/>
              <p:nvPr/>
            </p:nvSpPr>
            <p:spPr>
              <a:xfrm>
                <a:off x="8036467" y="4550431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8841728-023F-E244-9DCC-153D1091F954}"/>
                  </a:ext>
                </a:extLst>
              </p:cNvPr>
              <p:cNvSpPr/>
              <p:nvPr/>
            </p:nvSpPr>
            <p:spPr>
              <a:xfrm>
                <a:off x="8612625" y="4550431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41194E4-7CA8-B442-B804-9EC780EA4C8B}"/>
                  </a:ext>
                </a:extLst>
              </p:cNvPr>
              <p:cNvSpPr/>
              <p:nvPr/>
            </p:nvSpPr>
            <p:spPr>
              <a:xfrm>
                <a:off x="8324546" y="4550431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D2B075-ACFB-4941-876B-7B2C9D58EB34}"/>
                  </a:ext>
                </a:extLst>
              </p:cNvPr>
              <p:cNvSpPr txBox="1"/>
              <p:nvPr/>
            </p:nvSpPr>
            <p:spPr>
              <a:xfrm>
                <a:off x="7748388" y="877788"/>
                <a:ext cx="647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BH</a:t>
                </a:r>
                <a:r>
                  <a:rPr lang="en-US" baseline="-25000" dirty="0">
                    <a:latin typeface="+mn-lt"/>
                  </a:rPr>
                  <a:t>3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6561A2D-B961-6B43-82F8-A76E00BEBBED}"/>
                  </a:ext>
                </a:extLst>
              </p:cNvPr>
              <p:cNvSpPr txBox="1"/>
              <p:nvPr/>
            </p:nvSpPr>
            <p:spPr>
              <a:xfrm>
                <a:off x="8663857" y="2115738"/>
                <a:ext cx="4395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b="1" dirty="0">
                    <a:latin typeface="+mn-lt"/>
                  </a:rPr>
                  <a:t>…</a:t>
                </a:r>
              </a:p>
            </p:txBody>
          </p:sp>
        </p:grpSp>
        <p:sp>
          <p:nvSpPr>
            <p:cNvPr id="132" name="Right Brace 131">
              <a:extLst>
                <a:ext uri="{FF2B5EF4-FFF2-40B4-BE49-F238E27FC236}">
                  <a16:creationId xmlns:a16="http://schemas.microsoft.com/office/drawing/2014/main" id="{D4ECA941-417E-8B44-A945-FE2F5C6A4B43}"/>
                </a:ext>
              </a:extLst>
            </p:cNvPr>
            <p:cNvSpPr/>
            <p:nvPr/>
          </p:nvSpPr>
          <p:spPr>
            <a:xfrm>
              <a:off x="6693930" y="1321058"/>
              <a:ext cx="167078" cy="227768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Bitcoin Genesis Block Newspaper&quot; Art Print by MichealGoodman | Redbubble">
            <a:extLst>
              <a:ext uri="{FF2B5EF4-FFF2-40B4-BE49-F238E27FC236}">
                <a16:creationId xmlns:a16="http://schemas.microsoft.com/office/drawing/2014/main" id="{2A87D3BC-B78A-6042-AB63-A70E46E60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092" r="17874" b="18016"/>
          <a:stretch/>
        </p:blipFill>
        <p:spPr bwMode="auto">
          <a:xfrm>
            <a:off x="212696" y="2404499"/>
            <a:ext cx="979809" cy="130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4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B280-36FF-724F-9A08-CBA6F3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Bitcoin blockchain:  a sequence of block headers, 80 bytes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63FE-AEAA-3E4E-8DC9-0D3A9AE5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time</a:t>
            </a:r>
            <a:r>
              <a:rPr lang="en-US" sz="2400" dirty="0"/>
              <a:t>:   time miner assembled the block.   Self reported.</a:t>
            </a:r>
            <a:br>
              <a:rPr lang="en-US" sz="2400" dirty="0"/>
            </a:br>
            <a:r>
              <a:rPr lang="en-US" sz="2400" dirty="0"/>
              <a:t>			(block rejected if too far in past or future)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bits</a:t>
            </a:r>
            <a:r>
              <a:rPr lang="en-US" sz="2400" dirty="0"/>
              <a:t>:  proof of work difficulty</a:t>
            </a:r>
          </a:p>
          <a:p>
            <a:pPr marL="0" indent="0">
              <a:buNone/>
            </a:pPr>
            <a:r>
              <a:rPr lang="en-US" sz="2400" b="1" dirty="0"/>
              <a:t>nonce</a:t>
            </a:r>
            <a:r>
              <a:rPr lang="en-US" sz="2400" dirty="0"/>
              <a:t>:  proof of work solution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Merkle tree</a:t>
            </a:r>
            <a:r>
              <a:rPr lang="en-US" sz="2400" dirty="0"/>
              <a:t>:  payer can give a short proof that Tx is in the block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new block every ≈10 minutes.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87CBCE3-37C1-4F4B-B519-98E4D9A0DBF1}"/>
              </a:ext>
            </a:extLst>
          </p:cNvPr>
          <p:cNvSpPr/>
          <p:nvPr/>
        </p:nvSpPr>
        <p:spPr>
          <a:xfrm>
            <a:off x="4508937" y="2443655"/>
            <a:ext cx="173421" cy="6148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E2F0D-0847-3843-9841-08EE545FAC5E}"/>
              </a:ext>
            </a:extLst>
          </p:cNvPr>
          <p:cNvSpPr txBox="1"/>
          <p:nvPr/>
        </p:nvSpPr>
        <p:spPr>
          <a:xfrm>
            <a:off x="4691927" y="2520249"/>
            <a:ext cx="4339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for choosing a leader (next week)</a:t>
            </a:r>
          </a:p>
        </p:txBody>
      </p:sp>
    </p:spTree>
    <p:extLst>
      <p:ext uri="{BB962C8B-B14F-4D97-AF65-F5344CB8AC3E}">
        <p14:creationId xmlns:p14="http://schemas.microsoft.com/office/powerpoint/2010/main" val="169935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0864-FD1F-464F-ADB3-78C0807C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  </a:t>
            </a:r>
            <a:r>
              <a:rPr lang="en-US" sz="2700" dirty="0"/>
              <a:t>(Sep. 2020)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CEA55-3572-A34D-A103-02B8AB115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1068881"/>
            <a:ext cx="7150100" cy="394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929C1-D3AE-8243-A84B-38438DCFAA17}"/>
              </a:ext>
            </a:extLst>
          </p:cNvPr>
          <p:cNvSpPr txBox="1"/>
          <p:nvPr/>
        </p:nvSpPr>
        <p:spPr>
          <a:xfrm>
            <a:off x="7115870" y="867199"/>
            <a:ext cx="1076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Tx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7588C6-1A53-504C-83B7-9FAB9FC4DD09}"/>
              </a:ext>
            </a:extLst>
          </p:cNvPr>
          <p:cNvCxnSpPr>
            <a:cxnSpLocks/>
          </p:cNvCxnSpPr>
          <p:nvPr/>
        </p:nvCxnSpPr>
        <p:spPr>
          <a:xfrm flipH="1">
            <a:off x="7457091" y="1286332"/>
            <a:ext cx="197068" cy="484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0F8E82-AAC2-2D4C-B67F-20938F696696}"/>
              </a:ext>
            </a:extLst>
          </p:cNvPr>
          <p:cNvSpPr txBox="1"/>
          <p:nvPr/>
        </p:nvSpPr>
        <p:spPr>
          <a:xfrm>
            <a:off x="8320041" y="1267296"/>
            <a:ext cx="50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u="sng" dirty="0">
                <a:latin typeface="+mn-lt"/>
              </a:rPr>
              <a:t>#Tx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F0789-219C-D342-997A-C6C5748FA073}"/>
              </a:ext>
            </a:extLst>
          </p:cNvPr>
          <p:cNvSpPr txBox="1"/>
          <p:nvPr/>
        </p:nvSpPr>
        <p:spPr>
          <a:xfrm>
            <a:off x="8270091" y="231789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2826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0AF02-9F80-824D-AEBB-0A10759A25E6}"/>
              </a:ext>
            </a:extLst>
          </p:cNvPr>
          <p:cNvSpPr txBox="1"/>
          <p:nvPr/>
        </p:nvSpPr>
        <p:spPr>
          <a:xfrm>
            <a:off x="8271063" y="177050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1855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55E27-0A13-D745-853D-FCA0CA06D44D}"/>
              </a:ext>
            </a:extLst>
          </p:cNvPr>
          <p:cNvSpPr txBox="1"/>
          <p:nvPr/>
        </p:nvSpPr>
        <p:spPr>
          <a:xfrm>
            <a:off x="8260230" y="2818907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1128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9A17F-17F7-1B47-9011-0DDC22A88EFE}"/>
              </a:ext>
            </a:extLst>
          </p:cNvPr>
          <p:cNvSpPr txBox="1"/>
          <p:nvPr/>
        </p:nvSpPr>
        <p:spPr>
          <a:xfrm>
            <a:off x="8264418" y="334118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2774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49F33-017D-6242-90A2-88DFEC831459}"/>
              </a:ext>
            </a:extLst>
          </p:cNvPr>
          <p:cNvSpPr txBox="1"/>
          <p:nvPr/>
        </p:nvSpPr>
        <p:spPr>
          <a:xfrm>
            <a:off x="8260229" y="386729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2075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6D16A-4577-A544-8D99-ABF425196078}"/>
              </a:ext>
            </a:extLst>
          </p:cNvPr>
          <p:cNvSpPr txBox="1"/>
          <p:nvPr/>
        </p:nvSpPr>
        <p:spPr>
          <a:xfrm>
            <a:off x="8260228" y="4388789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2622</a:t>
            </a:r>
          </a:p>
        </p:txBody>
      </p:sp>
    </p:spTree>
    <p:extLst>
      <p:ext uri="{BB962C8B-B14F-4D97-AF65-F5344CB8AC3E}">
        <p14:creationId xmlns:p14="http://schemas.microsoft.com/office/powerpoint/2010/main" val="118658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1673-C642-5C4A-A239-26051645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648493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CB7D0-2DD0-7747-86D6-3694DA088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27" r="5000" b="-1"/>
          <a:stretch/>
        </p:blipFill>
        <p:spPr>
          <a:xfrm>
            <a:off x="134004" y="961693"/>
            <a:ext cx="8686800" cy="2647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023FD-3B73-AF4F-B519-066232A32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0" b="13089"/>
          <a:stretch/>
        </p:blipFill>
        <p:spPr>
          <a:xfrm>
            <a:off x="134004" y="3609315"/>
            <a:ext cx="8915400" cy="1330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A94F6-4FA9-8D4D-A7E7-0146DD96C49C}"/>
              </a:ext>
            </a:extLst>
          </p:cNvPr>
          <p:cNvSpPr txBox="1"/>
          <p:nvPr/>
        </p:nvSpPr>
        <p:spPr>
          <a:xfrm>
            <a:off x="993228" y="268013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6864C-49F4-FD4C-8DEC-B02A60BC70E3}"/>
              </a:ext>
            </a:extLst>
          </p:cNvPr>
          <p:cNvSpPr txBox="1"/>
          <p:nvPr/>
        </p:nvSpPr>
        <p:spPr>
          <a:xfrm>
            <a:off x="4966138" y="1792307"/>
            <a:ext cx="210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(from </a:t>
            </a:r>
            <a:r>
              <a:rPr lang="en-US" sz="2000" dirty="0" err="1">
                <a:latin typeface="+mn-lt"/>
              </a:rPr>
              <a:t>coinbase</a:t>
            </a:r>
            <a:r>
              <a:rPr lang="en-US" sz="2000" dirty="0">
                <a:latin typeface="+mn-lt"/>
              </a:rPr>
              <a:t> Tx)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B949D-62D0-9548-B3A7-91FE32BC5569}"/>
              </a:ext>
            </a:extLst>
          </p:cNvPr>
          <p:cNvSpPr txBox="1"/>
          <p:nvPr/>
        </p:nvSpPr>
        <p:spPr>
          <a:xfrm>
            <a:off x="5267803" y="2725924"/>
            <a:ext cx="288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(adjusts every two weeks)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BED2AB-7F70-0D47-B9AC-2E59A1B5814F}"/>
              </a:ext>
            </a:extLst>
          </p:cNvPr>
          <p:cNvSpPr/>
          <p:nvPr/>
        </p:nvSpPr>
        <p:spPr>
          <a:xfrm>
            <a:off x="2932385" y="2264260"/>
            <a:ext cx="1198179" cy="4001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2CB1F-6210-C443-B50B-C083CEB72DA1}"/>
              </a:ext>
            </a:extLst>
          </p:cNvPr>
          <p:cNvSpPr txBox="1"/>
          <p:nvPr/>
        </p:nvSpPr>
        <p:spPr>
          <a:xfrm>
            <a:off x="4866289" y="4585790"/>
            <a:ext cx="4132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(Tx fees given to miner in </a:t>
            </a:r>
            <a:r>
              <a:rPr lang="en-US" sz="2000" dirty="0" err="1">
                <a:latin typeface="+mn-lt"/>
              </a:rPr>
              <a:t>coinbase</a:t>
            </a:r>
            <a:r>
              <a:rPr lang="en-US" sz="2000" dirty="0">
                <a:latin typeface="+mn-lt"/>
              </a:rPr>
              <a:t> Tx)</a:t>
            </a:r>
          </a:p>
        </p:txBody>
      </p:sp>
    </p:spTree>
    <p:extLst>
      <p:ext uri="{BB962C8B-B14F-4D97-AF65-F5344CB8AC3E}">
        <p14:creationId xmlns:p14="http://schemas.microsoft.com/office/powerpoint/2010/main" val="320409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6D01-FDB3-1245-B43F-478AEB02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3C52-7D7B-CE4D-8E81-83660E27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04" y="1309934"/>
            <a:ext cx="8565119" cy="62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View the blockchain as a sequence of Tx    (append-only)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D6EF4-1045-2043-850E-FD18213492E1}"/>
              </a:ext>
            </a:extLst>
          </p:cNvPr>
          <p:cNvSpPr/>
          <p:nvPr/>
        </p:nvSpPr>
        <p:spPr>
          <a:xfrm>
            <a:off x="1320272" y="2960597"/>
            <a:ext cx="178675" cy="2135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D6E03-3C08-4244-8863-5BF7536F0782}"/>
              </a:ext>
            </a:extLst>
          </p:cNvPr>
          <p:cNvSpPr/>
          <p:nvPr/>
        </p:nvSpPr>
        <p:spPr>
          <a:xfrm>
            <a:off x="1600972" y="296059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D4F1C-BCE4-5946-9E46-6310F194DB19}"/>
              </a:ext>
            </a:extLst>
          </p:cNvPr>
          <p:cNvSpPr/>
          <p:nvPr/>
        </p:nvSpPr>
        <p:spPr>
          <a:xfrm>
            <a:off x="2162372" y="296059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EA087A-4C1E-244C-B42F-A639AE4E655B}"/>
              </a:ext>
            </a:extLst>
          </p:cNvPr>
          <p:cNvSpPr/>
          <p:nvPr/>
        </p:nvSpPr>
        <p:spPr>
          <a:xfrm>
            <a:off x="1881672" y="296059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179766-EF87-4E44-A90D-713BD69266F0}"/>
              </a:ext>
            </a:extLst>
          </p:cNvPr>
          <p:cNvSpPr/>
          <p:nvPr/>
        </p:nvSpPr>
        <p:spPr>
          <a:xfrm>
            <a:off x="2443072" y="296059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96243E-F5DE-404D-8B8D-8B42A9197777}"/>
              </a:ext>
            </a:extLst>
          </p:cNvPr>
          <p:cNvSpPr/>
          <p:nvPr/>
        </p:nvSpPr>
        <p:spPr>
          <a:xfrm>
            <a:off x="2832260" y="2960597"/>
            <a:ext cx="178675" cy="2135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80648-AD6E-0E49-85DE-A689907DA69C}"/>
              </a:ext>
            </a:extLst>
          </p:cNvPr>
          <p:cNvSpPr/>
          <p:nvPr/>
        </p:nvSpPr>
        <p:spPr>
          <a:xfrm>
            <a:off x="3112960" y="296059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9F6546-75A8-5041-9F64-01F90A47D848}"/>
              </a:ext>
            </a:extLst>
          </p:cNvPr>
          <p:cNvSpPr/>
          <p:nvPr/>
        </p:nvSpPr>
        <p:spPr>
          <a:xfrm>
            <a:off x="3674360" y="296059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26CE0D-92E8-3548-BE74-D950075B5EAF}"/>
              </a:ext>
            </a:extLst>
          </p:cNvPr>
          <p:cNvSpPr/>
          <p:nvPr/>
        </p:nvSpPr>
        <p:spPr>
          <a:xfrm>
            <a:off x="3393660" y="296059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47534B-F6B1-4F4D-8D7D-8B39506AE847}"/>
              </a:ext>
            </a:extLst>
          </p:cNvPr>
          <p:cNvSpPr/>
          <p:nvPr/>
        </p:nvSpPr>
        <p:spPr>
          <a:xfrm>
            <a:off x="4063548" y="2960597"/>
            <a:ext cx="178675" cy="2135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BDA9DD-9733-494A-8C3C-3271E9AE2307}"/>
              </a:ext>
            </a:extLst>
          </p:cNvPr>
          <p:cNvSpPr/>
          <p:nvPr/>
        </p:nvSpPr>
        <p:spPr>
          <a:xfrm>
            <a:off x="5467048" y="296059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451F60-B915-3E4F-A4D9-EC08D162FA2C}"/>
              </a:ext>
            </a:extLst>
          </p:cNvPr>
          <p:cNvSpPr/>
          <p:nvPr/>
        </p:nvSpPr>
        <p:spPr>
          <a:xfrm>
            <a:off x="4344248" y="296059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F8C448-9E7F-734F-B6FD-BA76CC023289}"/>
              </a:ext>
            </a:extLst>
          </p:cNvPr>
          <p:cNvSpPr/>
          <p:nvPr/>
        </p:nvSpPr>
        <p:spPr>
          <a:xfrm>
            <a:off x="4905648" y="296059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6C9135-FF5D-B04C-AF8C-D0E49FFC252E}"/>
              </a:ext>
            </a:extLst>
          </p:cNvPr>
          <p:cNvSpPr/>
          <p:nvPr/>
        </p:nvSpPr>
        <p:spPr>
          <a:xfrm>
            <a:off x="4624948" y="296059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ADB1B1-496C-C744-B541-CF7D2333E509}"/>
              </a:ext>
            </a:extLst>
          </p:cNvPr>
          <p:cNvSpPr/>
          <p:nvPr/>
        </p:nvSpPr>
        <p:spPr>
          <a:xfrm>
            <a:off x="5186348" y="296059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6C1770-CCAF-7843-87FD-A94661171D0C}"/>
              </a:ext>
            </a:extLst>
          </p:cNvPr>
          <p:cNvSpPr/>
          <p:nvPr/>
        </p:nvSpPr>
        <p:spPr>
          <a:xfrm>
            <a:off x="5856236" y="2960597"/>
            <a:ext cx="178675" cy="2135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FB9677-45B7-B443-8B78-B75576875772}"/>
              </a:ext>
            </a:extLst>
          </p:cNvPr>
          <p:cNvSpPr/>
          <p:nvPr/>
        </p:nvSpPr>
        <p:spPr>
          <a:xfrm>
            <a:off x="6136936" y="296059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398EEA-B805-8A4F-9C38-1B17969DD3F4}"/>
              </a:ext>
            </a:extLst>
          </p:cNvPr>
          <p:cNvSpPr/>
          <p:nvPr/>
        </p:nvSpPr>
        <p:spPr>
          <a:xfrm>
            <a:off x="6698336" y="296059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D3784E-D425-9D47-854F-4F7781D410FC}"/>
              </a:ext>
            </a:extLst>
          </p:cNvPr>
          <p:cNvSpPr/>
          <p:nvPr/>
        </p:nvSpPr>
        <p:spPr>
          <a:xfrm>
            <a:off x="6417636" y="296059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B4DBC2-1630-A549-B641-57B2178A2313}"/>
              </a:ext>
            </a:extLst>
          </p:cNvPr>
          <p:cNvSpPr/>
          <p:nvPr/>
        </p:nvSpPr>
        <p:spPr>
          <a:xfrm>
            <a:off x="6979036" y="296059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2CA97B-CBB5-3242-93C7-3D0F7AC8EB89}"/>
              </a:ext>
            </a:extLst>
          </p:cNvPr>
          <p:cNvCxnSpPr/>
          <p:nvPr/>
        </p:nvCxnSpPr>
        <p:spPr>
          <a:xfrm>
            <a:off x="2723772" y="2711669"/>
            <a:ext cx="6463" cy="740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1EEFA3-F55C-D741-B6E7-841D0375336F}"/>
              </a:ext>
            </a:extLst>
          </p:cNvPr>
          <p:cNvCxnSpPr/>
          <p:nvPr/>
        </p:nvCxnSpPr>
        <p:spPr>
          <a:xfrm>
            <a:off x="3955060" y="2722178"/>
            <a:ext cx="6463" cy="740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E28491-0373-514E-AEA6-598F7C39DE8F}"/>
              </a:ext>
            </a:extLst>
          </p:cNvPr>
          <p:cNvCxnSpPr/>
          <p:nvPr/>
        </p:nvCxnSpPr>
        <p:spPr>
          <a:xfrm>
            <a:off x="5747748" y="2674882"/>
            <a:ext cx="6463" cy="740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1DD2CF-BEE5-A647-81EC-7784D7283837}"/>
              </a:ext>
            </a:extLst>
          </p:cNvPr>
          <p:cNvSpPr txBox="1"/>
          <p:nvPr/>
        </p:nvSpPr>
        <p:spPr>
          <a:xfrm>
            <a:off x="7259734" y="273794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DAA2EE5-5F86-264F-B708-B5B4944671CE}"/>
              </a:ext>
            </a:extLst>
          </p:cNvPr>
          <p:cNvGrpSpPr/>
          <p:nvPr/>
        </p:nvGrpSpPr>
        <p:grpSpPr>
          <a:xfrm>
            <a:off x="1409609" y="3296989"/>
            <a:ext cx="4442758" cy="1452897"/>
            <a:chOff x="1409609" y="3296989"/>
            <a:chExt cx="4442758" cy="14528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A4FA13-7D23-8E44-B73E-6A65276A8D59}"/>
                </a:ext>
              </a:extLst>
            </p:cNvPr>
            <p:cNvSpPr txBox="1"/>
            <p:nvPr/>
          </p:nvSpPr>
          <p:spPr>
            <a:xfrm>
              <a:off x="3105807" y="4288221"/>
              <a:ext cx="162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err="1">
                  <a:latin typeface="+mn-lt"/>
                </a:rPr>
                <a:t>coinbase</a:t>
              </a:r>
              <a:r>
                <a:rPr lang="en-US" dirty="0">
                  <a:latin typeface="+mn-lt"/>
                </a:rPr>
                <a:t> Tx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CD69428-A575-2045-86D9-0378B8BB05B9}"/>
                </a:ext>
              </a:extLst>
            </p:cNvPr>
            <p:cNvCxnSpPr/>
            <p:nvPr/>
          </p:nvCxnSpPr>
          <p:spPr>
            <a:xfrm flipH="1" flipV="1">
              <a:off x="1409609" y="3320253"/>
              <a:ext cx="1882026" cy="99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888C05E-C986-7245-AA5B-A16984983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0935" y="3308621"/>
              <a:ext cx="558167" cy="10028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2813DB-6078-6A49-A935-7EB90EA69F36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3920261" y="3374259"/>
              <a:ext cx="232624" cy="9139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7BA2F21-D7BA-D24E-9059-DACD942A8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9763" y="3296989"/>
              <a:ext cx="1622604" cy="1065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619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5B96-201B-0B48-B064-B4796619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Tx structure   (non-</a:t>
            </a:r>
            <a:r>
              <a:rPr lang="en-US" dirty="0" err="1"/>
              <a:t>coinbase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7E47A-EBED-E847-99BD-DB65E753A115}"/>
              </a:ext>
            </a:extLst>
          </p:cNvPr>
          <p:cNvSpPr txBox="1"/>
          <p:nvPr/>
        </p:nvSpPr>
        <p:spPr>
          <a:xfrm>
            <a:off x="1261241" y="1059577"/>
            <a:ext cx="1407758" cy="3354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input[0]</a:t>
            </a:r>
          </a:p>
          <a:p>
            <a:pPr algn="l"/>
            <a:r>
              <a:rPr lang="en-US" dirty="0">
                <a:latin typeface="+mn-lt"/>
              </a:rPr>
              <a:t>input[1]</a:t>
            </a:r>
          </a:p>
          <a:p>
            <a:pPr algn="l"/>
            <a:r>
              <a:rPr lang="en-US" dirty="0">
                <a:latin typeface="+mn-lt"/>
              </a:rPr>
              <a:t>input[2]</a:t>
            </a:r>
          </a:p>
          <a:p>
            <a:pPr algn="l">
              <a:spcBef>
                <a:spcPts val="1200"/>
              </a:spcBef>
            </a:pPr>
            <a:r>
              <a:rPr lang="en-US" dirty="0">
                <a:latin typeface="+mn-lt"/>
              </a:rPr>
              <a:t>output[0]</a:t>
            </a:r>
          </a:p>
          <a:p>
            <a:pPr algn="l"/>
            <a:r>
              <a:rPr lang="en-US" dirty="0">
                <a:latin typeface="+mn-lt"/>
              </a:rPr>
              <a:t>output[1]</a:t>
            </a:r>
          </a:p>
          <a:p>
            <a:pPr algn="ctr">
              <a:spcBef>
                <a:spcPts val="1200"/>
              </a:spcBef>
            </a:pPr>
            <a:r>
              <a:rPr lang="en-US" dirty="0">
                <a:latin typeface="+mn-lt"/>
              </a:rPr>
              <a:t>witnesses</a:t>
            </a:r>
            <a:br>
              <a:rPr lang="en-US" dirty="0">
                <a:latin typeface="+mn-lt"/>
              </a:rPr>
            </a:br>
            <a:r>
              <a:rPr lang="en-US" sz="1400" dirty="0">
                <a:latin typeface="+mn-lt"/>
              </a:rPr>
              <a:t>(part of input)</a:t>
            </a:r>
          </a:p>
          <a:p>
            <a:pPr algn="l">
              <a:spcBef>
                <a:spcPts val="1200"/>
              </a:spcBef>
            </a:pPr>
            <a:r>
              <a:rPr lang="en-US" dirty="0" err="1">
                <a:latin typeface="+mn-lt"/>
              </a:rPr>
              <a:t>locktime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2AB57-0E86-A845-B161-9468453E9022}"/>
              </a:ext>
            </a:extLst>
          </p:cNvPr>
          <p:cNvSpPr txBox="1"/>
          <p:nvPr/>
        </p:nvSpPr>
        <p:spPr>
          <a:xfrm>
            <a:off x="0" y="3737233"/>
            <a:ext cx="126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(4 bytes)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796E5-EF44-C949-A74C-77DFBEF9F086}"/>
              </a:ext>
            </a:extLst>
          </p:cNvPr>
          <p:cNvSpPr txBox="1"/>
          <p:nvPr/>
        </p:nvSpPr>
        <p:spPr>
          <a:xfrm>
            <a:off x="82648" y="3205402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segwit</a:t>
            </a:r>
            <a:r>
              <a:rPr lang="en-US" dirty="0">
                <a:latin typeface="+mn-lt"/>
              </a:rPr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E42B3-EB22-2249-AD57-9E22D52DE37D}"/>
              </a:ext>
            </a:extLst>
          </p:cNvPr>
          <p:cNvCxnSpPr/>
          <p:nvPr/>
        </p:nvCxnSpPr>
        <p:spPr>
          <a:xfrm>
            <a:off x="1261241" y="2291260"/>
            <a:ext cx="14077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56B56-A09F-0840-AD77-CEDAEFBA2DBD}"/>
              </a:ext>
            </a:extLst>
          </p:cNvPr>
          <p:cNvCxnSpPr/>
          <p:nvPr/>
        </p:nvCxnSpPr>
        <p:spPr>
          <a:xfrm>
            <a:off x="1266250" y="3200407"/>
            <a:ext cx="14077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9BC0A1-4FB1-4245-9024-AAF221E4E042}"/>
              </a:ext>
            </a:extLst>
          </p:cNvPr>
          <p:cNvCxnSpPr/>
          <p:nvPr/>
        </p:nvCxnSpPr>
        <p:spPr>
          <a:xfrm>
            <a:off x="1266247" y="3869902"/>
            <a:ext cx="14077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C2468B-0AD4-0440-8212-7E09CF50146B}"/>
              </a:ext>
            </a:extLst>
          </p:cNvPr>
          <p:cNvGrpSpPr/>
          <p:nvPr/>
        </p:nvGrpSpPr>
        <p:grpSpPr>
          <a:xfrm>
            <a:off x="982395" y="4169366"/>
            <a:ext cx="4467890" cy="880060"/>
            <a:chOff x="982395" y="4169366"/>
            <a:chExt cx="4467890" cy="8800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8B59F5-0F44-8040-8BBA-B1A95D99993F}"/>
                </a:ext>
              </a:extLst>
            </p:cNvPr>
            <p:cNvSpPr txBox="1"/>
            <p:nvPr/>
          </p:nvSpPr>
          <p:spPr>
            <a:xfrm>
              <a:off x="982395" y="4587761"/>
              <a:ext cx="4467890" cy="461665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earliest block # that can include Tx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E2222E02-46A8-8141-A6AA-1BCFB08323F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98651" y="4169366"/>
              <a:ext cx="793424" cy="391872"/>
            </a:xfrm>
            <a:prstGeom prst="bentConnector3">
              <a:avLst>
                <a:gd name="adj1" fmla="val 17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7F6B800-F42F-CD41-BDBD-978DD73CF373}"/>
              </a:ext>
            </a:extLst>
          </p:cNvPr>
          <p:cNvSpPr txBox="1"/>
          <p:nvPr/>
        </p:nvSpPr>
        <p:spPr>
          <a:xfrm>
            <a:off x="157652" y="1444586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inputs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950F50-F778-534F-9BA4-ACE7D2D12C14}"/>
              </a:ext>
            </a:extLst>
          </p:cNvPr>
          <p:cNvSpPr txBox="1"/>
          <p:nvPr/>
        </p:nvSpPr>
        <p:spPr>
          <a:xfrm>
            <a:off x="105723" y="2439279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outputs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37B126-B594-C94D-BB8E-00EF5367A637}"/>
              </a:ext>
            </a:extLst>
          </p:cNvPr>
          <p:cNvGrpSpPr/>
          <p:nvPr/>
        </p:nvGrpSpPr>
        <p:grpSpPr>
          <a:xfrm>
            <a:off x="4473027" y="1115575"/>
            <a:ext cx="4251301" cy="1587976"/>
            <a:chOff x="4473027" y="1273233"/>
            <a:chExt cx="4251301" cy="15879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623D0E-4F8A-5947-A7AE-0804609DEF54}"/>
                </a:ext>
              </a:extLst>
            </p:cNvPr>
            <p:cNvSpPr txBox="1"/>
            <p:nvPr/>
          </p:nvSpPr>
          <p:spPr>
            <a:xfrm>
              <a:off x="5772908" y="1291549"/>
              <a:ext cx="1372748" cy="15696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err="1">
                  <a:latin typeface="+mn-lt"/>
                </a:rPr>
                <a:t>TxID</a:t>
              </a:r>
              <a:endParaRPr lang="en-US" dirty="0">
                <a:latin typeface="+mn-lt"/>
              </a:endParaRPr>
            </a:p>
            <a:p>
              <a:pPr algn="l"/>
              <a:r>
                <a:rPr lang="en-US" dirty="0">
                  <a:latin typeface="+mn-lt"/>
                </a:rPr>
                <a:t>out-index</a:t>
              </a:r>
            </a:p>
            <a:p>
              <a:pPr algn="l"/>
              <a:r>
                <a:rPr lang="en-US" dirty="0" err="1">
                  <a:latin typeface="+mn-lt"/>
                </a:rPr>
                <a:t>ScriptSig</a:t>
              </a:r>
              <a:endParaRPr lang="en-US" dirty="0">
                <a:latin typeface="+mn-lt"/>
              </a:endParaRPr>
            </a:p>
            <a:p>
              <a:pPr algn="l"/>
              <a:r>
                <a:rPr lang="en-US" dirty="0">
                  <a:latin typeface="+mn-lt"/>
                </a:rPr>
                <a:t>seq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5F648C-4BDC-0B41-AA25-6A625BFD1DC5}"/>
                </a:ext>
              </a:extLst>
            </p:cNvPr>
            <p:cNvSpPr txBox="1"/>
            <p:nvPr/>
          </p:nvSpPr>
          <p:spPr>
            <a:xfrm>
              <a:off x="7208720" y="1273233"/>
              <a:ext cx="1515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32 byte hash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CA8E29-BAAE-C046-9B88-86988746305C}"/>
                </a:ext>
              </a:extLst>
            </p:cNvPr>
            <p:cNvSpPr txBox="1"/>
            <p:nvPr/>
          </p:nvSpPr>
          <p:spPr>
            <a:xfrm>
              <a:off x="7232962" y="1692023"/>
              <a:ext cx="1455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4 byte index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EFA2E4-1100-B040-A969-7B5C51F3BA58}"/>
                </a:ext>
              </a:extLst>
            </p:cNvPr>
            <p:cNvSpPr txBox="1"/>
            <p:nvPr/>
          </p:nvSpPr>
          <p:spPr>
            <a:xfrm>
              <a:off x="7208720" y="2066563"/>
              <a:ext cx="1072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program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83C3D5-84FE-4447-A1E8-A66A603EDE63}"/>
                </a:ext>
              </a:extLst>
            </p:cNvPr>
            <p:cNvSpPr txBox="1"/>
            <p:nvPr/>
          </p:nvSpPr>
          <p:spPr>
            <a:xfrm>
              <a:off x="7208720" y="2414353"/>
              <a:ext cx="8481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ignore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ACEF6A-57C1-344C-8612-CC99DC1CA3BE}"/>
                </a:ext>
              </a:extLst>
            </p:cNvPr>
            <p:cNvSpPr txBox="1"/>
            <p:nvPr/>
          </p:nvSpPr>
          <p:spPr>
            <a:xfrm>
              <a:off x="4473027" y="1352147"/>
              <a:ext cx="944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1" dirty="0">
                  <a:latin typeface="+mn-lt"/>
                </a:rPr>
                <a:t>input</a:t>
              </a:r>
              <a:r>
                <a:rPr lang="en-US" dirty="0">
                  <a:latin typeface="+mn-lt"/>
                </a:rPr>
                <a:t>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A0C2333-8FA9-D440-A0D4-D76C30AAF1E7}"/>
                </a:ext>
              </a:extLst>
            </p:cNvPr>
            <p:cNvSpPr/>
            <p:nvPr/>
          </p:nvSpPr>
          <p:spPr>
            <a:xfrm>
              <a:off x="5772908" y="1291549"/>
              <a:ext cx="1372748" cy="80058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0A3615-5FE9-4848-828E-B60B5481CD3C}"/>
              </a:ext>
            </a:extLst>
          </p:cNvPr>
          <p:cNvGrpSpPr/>
          <p:nvPr/>
        </p:nvGrpSpPr>
        <p:grpSpPr>
          <a:xfrm>
            <a:off x="4473027" y="3051357"/>
            <a:ext cx="3832921" cy="849313"/>
            <a:chOff x="4473027" y="3209015"/>
            <a:chExt cx="3832921" cy="8493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A7D25A-F886-E74B-850F-01B4F85B3E9B}"/>
                </a:ext>
              </a:extLst>
            </p:cNvPr>
            <p:cNvSpPr txBox="1"/>
            <p:nvPr/>
          </p:nvSpPr>
          <p:spPr>
            <a:xfrm>
              <a:off x="5772908" y="3227331"/>
              <a:ext cx="1372748" cy="830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value</a:t>
              </a:r>
            </a:p>
            <a:p>
              <a:pPr algn="l"/>
              <a:r>
                <a:rPr lang="en-US" dirty="0" err="1">
                  <a:latin typeface="+mn-lt"/>
                </a:rPr>
                <a:t>ScriptPK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2D1108-B908-7249-8A0C-03D5D19E3009}"/>
                </a:ext>
              </a:extLst>
            </p:cNvPr>
            <p:cNvSpPr txBox="1"/>
            <p:nvPr/>
          </p:nvSpPr>
          <p:spPr>
            <a:xfrm>
              <a:off x="7208720" y="3209015"/>
              <a:ext cx="935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8 bytes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76386E-7DBB-2F4D-A9F6-F52BA47829BB}"/>
                </a:ext>
              </a:extLst>
            </p:cNvPr>
            <p:cNvSpPr txBox="1"/>
            <p:nvPr/>
          </p:nvSpPr>
          <p:spPr>
            <a:xfrm>
              <a:off x="7232962" y="3627805"/>
              <a:ext cx="1072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program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9A44FF-661B-134B-A537-3676634FB9A3}"/>
                </a:ext>
              </a:extLst>
            </p:cNvPr>
            <p:cNvSpPr txBox="1"/>
            <p:nvPr/>
          </p:nvSpPr>
          <p:spPr>
            <a:xfrm>
              <a:off x="4473027" y="3287929"/>
              <a:ext cx="11416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1" dirty="0">
                  <a:latin typeface="+mn-lt"/>
                </a:rPr>
                <a:t>output</a:t>
              </a:r>
              <a:r>
                <a:rPr lang="en-US" dirty="0">
                  <a:latin typeface="+mn-lt"/>
                </a:rPr>
                <a:t>: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019DA6D-A434-4D4E-8F7F-73C919D7E67D}"/>
              </a:ext>
            </a:extLst>
          </p:cNvPr>
          <p:cNvSpPr txBox="1"/>
          <p:nvPr/>
        </p:nvSpPr>
        <p:spPr>
          <a:xfrm>
            <a:off x="6274675" y="4317843"/>
            <a:ext cx="230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#BTC = value/10</a:t>
            </a:r>
            <a:r>
              <a:rPr lang="en-US" baseline="30000" dirty="0">
                <a:latin typeface="+mn-lt"/>
              </a:rPr>
              <a:t>8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95EAB96-E9C3-FE46-80FE-D2FC83E5F4A2}"/>
              </a:ext>
            </a:extLst>
          </p:cNvPr>
          <p:cNvGrpSpPr/>
          <p:nvPr/>
        </p:nvGrpSpPr>
        <p:grpSpPr>
          <a:xfrm>
            <a:off x="2668998" y="1054583"/>
            <a:ext cx="2357297" cy="3314444"/>
            <a:chOff x="2921249" y="1054583"/>
            <a:chExt cx="2357297" cy="331444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9AF2105-DAA6-2C4A-B4A6-C92EC2761F67}"/>
                </a:ext>
              </a:extLst>
            </p:cNvPr>
            <p:cNvSpPr txBox="1"/>
            <p:nvPr/>
          </p:nvSpPr>
          <p:spPr>
            <a:xfrm>
              <a:off x="3394674" y="2330879"/>
              <a:ext cx="1661224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err="1">
                  <a:latin typeface="+mn-lt"/>
                </a:rPr>
                <a:t>TxID</a:t>
              </a:r>
              <a:r>
                <a:rPr lang="en-US" dirty="0">
                  <a:latin typeface="+mn-lt"/>
                </a:rPr>
                <a:t> = H(Tx)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07E715-4731-D949-8735-6FB244D43CC2}"/>
                </a:ext>
              </a:extLst>
            </p:cNvPr>
            <p:cNvCxnSpPr>
              <a:cxnSpLocks/>
            </p:cNvCxnSpPr>
            <p:nvPr/>
          </p:nvCxnSpPr>
          <p:spPr>
            <a:xfrm>
              <a:off x="2921249" y="1054583"/>
              <a:ext cx="473425" cy="12963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E5CD4E-ADBC-1044-BE58-53CA7444E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249" y="2792544"/>
              <a:ext cx="473425" cy="15764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6F7FC8-31B6-9247-B812-4AAC763E5BEF}"/>
                </a:ext>
              </a:extLst>
            </p:cNvPr>
            <p:cNvSpPr txBox="1"/>
            <p:nvPr/>
          </p:nvSpPr>
          <p:spPr>
            <a:xfrm>
              <a:off x="3325447" y="2701304"/>
              <a:ext cx="1953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(excluding witnesses)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3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74C1-C9C3-6048-89F7-ECE07ACE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1371FA-981A-1047-9D31-363D5C81F7B6}"/>
              </a:ext>
            </a:extLst>
          </p:cNvPr>
          <p:cNvGrpSpPr/>
          <p:nvPr/>
        </p:nvGrpSpPr>
        <p:grpSpPr>
          <a:xfrm>
            <a:off x="2848475" y="1548997"/>
            <a:ext cx="2071425" cy="495946"/>
            <a:chOff x="2634712" y="3808412"/>
            <a:chExt cx="2071425" cy="4959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DDAD36-7038-444D-B558-FB60CEEFAA5B}"/>
                </a:ext>
              </a:extLst>
            </p:cNvPr>
            <p:cNvSpPr/>
            <p:nvPr/>
          </p:nvSpPr>
          <p:spPr>
            <a:xfrm>
              <a:off x="2634712" y="3808412"/>
              <a:ext cx="62264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3831FB-73EF-044D-BAEA-3E3D8777412E}"/>
                </a:ext>
              </a:extLst>
            </p:cNvPr>
            <p:cNvSpPr/>
            <p:nvPr/>
          </p:nvSpPr>
          <p:spPr>
            <a:xfrm>
              <a:off x="3257353" y="3808412"/>
              <a:ext cx="1448784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ScriptPK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0B76D-778A-FB41-B1D2-0D98EFFAFC40}"/>
              </a:ext>
            </a:extLst>
          </p:cNvPr>
          <p:cNvGrpSpPr/>
          <p:nvPr/>
        </p:nvGrpSpPr>
        <p:grpSpPr>
          <a:xfrm>
            <a:off x="4919899" y="1548997"/>
            <a:ext cx="2103518" cy="495946"/>
            <a:chOff x="2634712" y="3808412"/>
            <a:chExt cx="2103518" cy="4959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36BA2C-2735-DD44-AC89-2E3F4815DB5A}"/>
                </a:ext>
              </a:extLst>
            </p:cNvPr>
            <p:cNvSpPr/>
            <p:nvPr/>
          </p:nvSpPr>
          <p:spPr>
            <a:xfrm>
              <a:off x="2634712" y="3808412"/>
              <a:ext cx="52868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308A20-92FE-A941-A86D-E590BA17C1D1}"/>
                </a:ext>
              </a:extLst>
            </p:cNvPr>
            <p:cNvSpPr/>
            <p:nvPr/>
          </p:nvSpPr>
          <p:spPr>
            <a:xfrm>
              <a:off x="3163394" y="3808412"/>
              <a:ext cx="1574836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ScriptPK</a:t>
              </a:r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7F9BB-B1D6-D64E-916C-9CBB526D0818}"/>
              </a:ext>
            </a:extLst>
          </p:cNvPr>
          <p:cNvSpPr/>
          <p:nvPr/>
        </p:nvSpPr>
        <p:spPr>
          <a:xfrm>
            <a:off x="1689316" y="1548997"/>
            <a:ext cx="1131376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4655A4-CC31-4E4D-8D9E-25AAD8970912}"/>
              </a:ext>
            </a:extLst>
          </p:cNvPr>
          <p:cNvCxnSpPr/>
          <p:nvPr/>
        </p:nvCxnSpPr>
        <p:spPr>
          <a:xfrm>
            <a:off x="2830394" y="1238036"/>
            <a:ext cx="0" cy="1022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D2B4B3-77C8-EF49-8F5C-A2A75DFBDDC7}"/>
              </a:ext>
            </a:extLst>
          </p:cNvPr>
          <p:cNvCxnSpPr/>
          <p:nvPr/>
        </p:nvCxnSpPr>
        <p:spPr>
          <a:xfrm>
            <a:off x="4901818" y="1238036"/>
            <a:ext cx="0" cy="1022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232A9B-DF4F-BA4C-B86F-CD816E15F088}"/>
              </a:ext>
            </a:extLst>
          </p:cNvPr>
          <p:cNvSpPr txBox="1"/>
          <p:nvPr/>
        </p:nvSpPr>
        <p:spPr>
          <a:xfrm>
            <a:off x="1706587" y="1140729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TxIn</a:t>
            </a:r>
            <a:r>
              <a:rPr lang="en-US" dirty="0"/>
              <a:t>[0]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61B01-BBC8-CC43-B53A-FFF9E6693A91}"/>
              </a:ext>
            </a:extLst>
          </p:cNvPr>
          <p:cNvSpPr txBox="1"/>
          <p:nvPr/>
        </p:nvSpPr>
        <p:spPr>
          <a:xfrm>
            <a:off x="3129306" y="1154810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TxOut</a:t>
            </a:r>
            <a:r>
              <a:rPr lang="en-US" dirty="0"/>
              <a:t>[0]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E68698-9B73-194D-8224-65694120E099}"/>
              </a:ext>
            </a:extLst>
          </p:cNvPr>
          <p:cNvSpPr txBox="1"/>
          <p:nvPr/>
        </p:nvSpPr>
        <p:spPr>
          <a:xfrm>
            <a:off x="5188399" y="1133235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TxOut</a:t>
            </a:r>
            <a:r>
              <a:rPr lang="en-US" dirty="0"/>
              <a:t>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39EF74-47A6-4046-B59D-3249F363D4F2}"/>
              </a:ext>
            </a:extLst>
          </p:cNvPr>
          <p:cNvSpPr txBox="1"/>
          <p:nvPr/>
        </p:nvSpPr>
        <p:spPr>
          <a:xfrm>
            <a:off x="221606" y="1505677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Tx1: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143A7F-C804-2A43-9A53-05328E477B03}"/>
              </a:ext>
            </a:extLst>
          </p:cNvPr>
          <p:cNvSpPr txBox="1"/>
          <p:nvPr/>
        </p:nvSpPr>
        <p:spPr>
          <a:xfrm>
            <a:off x="3311229" y="2128761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UTXO</a:t>
            </a:r>
            <a:r>
              <a:rPr lang="en-US" b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9ABF7-DD95-8B4D-80BA-B22E4E6C66BD}"/>
              </a:ext>
            </a:extLst>
          </p:cNvPr>
          <p:cNvSpPr txBox="1"/>
          <p:nvPr/>
        </p:nvSpPr>
        <p:spPr>
          <a:xfrm>
            <a:off x="5334500" y="2099799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UTXO</a:t>
            </a:r>
            <a:r>
              <a:rPr lang="en-US" b="1" baseline="-25000" dirty="0"/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2BEEDE-64F7-0B48-AC98-B71764F7670C}"/>
              </a:ext>
            </a:extLst>
          </p:cNvPr>
          <p:cNvCxnSpPr/>
          <p:nvPr/>
        </p:nvCxnSpPr>
        <p:spPr>
          <a:xfrm>
            <a:off x="7023417" y="1319567"/>
            <a:ext cx="0" cy="1022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F5BD1A1-F5C8-2E40-A99A-1F18DE73BDF0}"/>
              </a:ext>
            </a:extLst>
          </p:cNvPr>
          <p:cNvSpPr/>
          <p:nvPr/>
        </p:nvSpPr>
        <p:spPr>
          <a:xfrm>
            <a:off x="7057229" y="1552800"/>
            <a:ext cx="397455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D1C29C-523A-A148-8C72-78D083E402ED}"/>
              </a:ext>
            </a:extLst>
          </p:cNvPr>
          <p:cNvSpPr txBox="1"/>
          <p:nvPr/>
        </p:nvSpPr>
        <p:spPr>
          <a:xfrm>
            <a:off x="7342339" y="882555"/>
            <a:ext cx="1791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null </a:t>
            </a:r>
            <a:r>
              <a:rPr lang="en-US" dirty="0" err="1">
                <a:latin typeface="+mn-lt"/>
              </a:rPr>
              <a:t>locktime</a:t>
            </a:r>
            <a:endParaRPr lang="en-US" dirty="0">
              <a:latin typeface="+mn-l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AB7A27-5438-AB46-90B3-C80D52984AE9}"/>
              </a:ext>
            </a:extLst>
          </p:cNvPr>
          <p:cNvCxnSpPr>
            <a:cxnSpLocks/>
          </p:cNvCxnSpPr>
          <p:nvPr/>
        </p:nvCxnSpPr>
        <p:spPr>
          <a:xfrm flipH="1">
            <a:off x="7371321" y="1273416"/>
            <a:ext cx="324582" cy="232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72EF99-8FC6-0A43-8E9C-EFB75C57AF70}"/>
              </a:ext>
            </a:extLst>
          </p:cNvPr>
          <p:cNvGrpSpPr/>
          <p:nvPr/>
        </p:nvGrpSpPr>
        <p:grpSpPr>
          <a:xfrm>
            <a:off x="232690" y="2571509"/>
            <a:ext cx="7944589" cy="2446360"/>
            <a:chOff x="232690" y="2571509"/>
            <a:chExt cx="7944589" cy="24463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3F48521-50C2-EE4D-800F-4065E3D5B2B0}"/>
                </a:ext>
              </a:extLst>
            </p:cNvPr>
            <p:cNvSpPr/>
            <p:nvPr/>
          </p:nvSpPr>
          <p:spPr>
            <a:xfrm>
              <a:off x="2490951" y="2848713"/>
              <a:ext cx="3567960" cy="1139776"/>
            </a:xfrm>
            <a:custGeom>
              <a:avLst/>
              <a:gdLst>
                <a:gd name="connsiteX0" fmla="*/ 191442 w 3843032"/>
                <a:gd name="connsiteY0" fmla="*/ 1038386 h 1038386"/>
                <a:gd name="connsiteX1" fmla="*/ 346425 w 3843032"/>
                <a:gd name="connsiteY1" fmla="*/ 433952 h 1038386"/>
                <a:gd name="connsiteX2" fmla="*/ 3368594 w 3843032"/>
                <a:gd name="connsiteY2" fmla="*/ 356461 h 1038386"/>
                <a:gd name="connsiteX3" fmla="*/ 3833544 w 3843032"/>
                <a:gd name="connsiteY3" fmla="*/ 0 h 1038386"/>
                <a:gd name="connsiteX0" fmla="*/ 58445 w 3701235"/>
                <a:gd name="connsiteY0" fmla="*/ 1038386 h 1038386"/>
                <a:gd name="connsiteX1" fmla="*/ 678377 w 3701235"/>
                <a:gd name="connsiteY1" fmla="*/ 402956 h 1038386"/>
                <a:gd name="connsiteX2" fmla="*/ 3235597 w 3701235"/>
                <a:gd name="connsiteY2" fmla="*/ 356461 h 1038386"/>
                <a:gd name="connsiteX3" fmla="*/ 3700547 w 3701235"/>
                <a:gd name="connsiteY3" fmla="*/ 0 h 103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235" h="1038386">
                  <a:moveTo>
                    <a:pt x="58445" y="1038386"/>
                  </a:moveTo>
                  <a:cubicBezTo>
                    <a:pt x="-128826" y="792996"/>
                    <a:pt x="148852" y="516610"/>
                    <a:pt x="678377" y="402956"/>
                  </a:cubicBezTo>
                  <a:cubicBezTo>
                    <a:pt x="1207902" y="289302"/>
                    <a:pt x="2731902" y="423620"/>
                    <a:pt x="3235597" y="356461"/>
                  </a:cubicBezTo>
                  <a:cubicBezTo>
                    <a:pt x="3739292" y="289302"/>
                    <a:pt x="3700547" y="0"/>
                    <a:pt x="3700547" y="0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70275B3D-6D69-4B4C-BF79-63A104163C18}"/>
                </a:ext>
              </a:extLst>
            </p:cNvPr>
            <p:cNvSpPr/>
            <p:nvPr/>
          </p:nvSpPr>
          <p:spPr>
            <a:xfrm rot="16200000" flipV="1">
              <a:off x="5978074" y="1711489"/>
              <a:ext cx="219122" cy="193916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7BD11E-BB2A-DD40-851A-1EC8DDAC2771}"/>
                </a:ext>
              </a:extLst>
            </p:cNvPr>
            <p:cNvSpPr/>
            <p:nvPr/>
          </p:nvSpPr>
          <p:spPr>
            <a:xfrm>
              <a:off x="1783907" y="3809286"/>
              <a:ext cx="84716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TxID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64BFD5-D509-8C4C-B979-83F893F114D7}"/>
                </a:ext>
              </a:extLst>
            </p:cNvPr>
            <p:cNvSpPr txBox="1"/>
            <p:nvPr/>
          </p:nvSpPr>
          <p:spPr>
            <a:xfrm>
              <a:off x="2780501" y="3378992"/>
              <a:ext cx="1124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TxIn</a:t>
              </a:r>
              <a:r>
                <a:rPr lang="en-US" dirty="0"/>
                <a:t>[0]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FE9310-0850-944B-844A-B824BD40E326}"/>
                </a:ext>
              </a:extLst>
            </p:cNvPr>
            <p:cNvSpPr txBox="1"/>
            <p:nvPr/>
          </p:nvSpPr>
          <p:spPr>
            <a:xfrm>
              <a:off x="4959565" y="3417922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TxOut</a:t>
              </a:r>
              <a:r>
                <a:rPr lang="en-US" dirty="0"/>
                <a:t>[0]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F227B1-8167-EB42-9A24-6ED8C879F1AB}"/>
                </a:ext>
              </a:extLst>
            </p:cNvPr>
            <p:cNvSpPr txBox="1"/>
            <p:nvPr/>
          </p:nvSpPr>
          <p:spPr>
            <a:xfrm>
              <a:off x="232690" y="3895646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Tx2: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DCC30A-2826-E147-87F1-0A758B18D744}"/>
                </a:ext>
              </a:extLst>
            </p:cNvPr>
            <p:cNvSpPr/>
            <p:nvPr/>
          </p:nvSpPr>
          <p:spPr>
            <a:xfrm>
              <a:off x="4905944" y="3814716"/>
              <a:ext cx="1375833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output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94B51B-B8E6-6D44-981E-372208E494D3}"/>
                </a:ext>
              </a:extLst>
            </p:cNvPr>
            <p:cNvSpPr/>
            <p:nvPr/>
          </p:nvSpPr>
          <p:spPr>
            <a:xfrm>
              <a:off x="6306599" y="3811562"/>
              <a:ext cx="1405492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output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1683B47-B2E2-C145-8323-27D2515C836C}"/>
                </a:ext>
              </a:extLst>
            </p:cNvPr>
            <p:cNvCxnSpPr/>
            <p:nvPr/>
          </p:nvCxnSpPr>
          <p:spPr>
            <a:xfrm>
              <a:off x="6288518" y="3500601"/>
              <a:ext cx="0" cy="1022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B944DA-3BD0-B447-A89A-7D713AE1B42F}"/>
                </a:ext>
              </a:extLst>
            </p:cNvPr>
            <p:cNvSpPr txBox="1"/>
            <p:nvPr/>
          </p:nvSpPr>
          <p:spPr>
            <a:xfrm>
              <a:off x="6382550" y="3408283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TxOut</a:t>
              </a:r>
              <a:r>
                <a:rPr lang="en-US" dirty="0"/>
                <a:t>[1]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31A19D-3D97-A247-B567-44733BA10F2A}"/>
                </a:ext>
              </a:extLst>
            </p:cNvPr>
            <p:cNvCxnSpPr/>
            <p:nvPr/>
          </p:nvCxnSpPr>
          <p:spPr>
            <a:xfrm>
              <a:off x="4867908" y="3540067"/>
              <a:ext cx="0" cy="10228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4ECBCA-61EE-B740-A93E-5464D8090AEB}"/>
                </a:ext>
              </a:extLst>
            </p:cNvPr>
            <p:cNvSpPr txBox="1"/>
            <p:nvPr/>
          </p:nvSpPr>
          <p:spPr>
            <a:xfrm>
              <a:off x="4979841" y="4236794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UTXO</a:t>
              </a:r>
              <a:r>
                <a:rPr lang="en-US" b="1" baseline="-25000" dirty="0"/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7DAEFE0-5399-C144-BBA3-30953F3E0CFC}"/>
                </a:ext>
              </a:extLst>
            </p:cNvPr>
            <p:cNvSpPr/>
            <p:nvPr/>
          </p:nvSpPr>
          <p:spPr>
            <a:xfrm>
              <a:off x="2642687" y="3811562"/>
              <a:ext cx="62264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F894DA-6396-BF46-827B-8906EDB6DF84}"/>
                </a:ext>
              </a:extLst>
            </p:cNvPr>
            <p:cNvSpPr/>
            <p:nvPr/>
          </p:nvSpPr>
          <p:spPr>
            <a:xfrm>
              <a:off x="3265826" y="3811562"/>
              <a:ext cx="1574836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ScriptSig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0361ED-7AC5-5642-9154-A209974251E9}"/>
                </a:ext>
              </a:extLst>
            </p:cNvPr>
            <p:cNvSpPr txBox="1"/>
            <p:nvPr/>
          </p:nvSpPr>
          <p:spPr>
            <a:xfrm>
              <a:off x="6382550" y="4263738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UTXO</a:t>
              </a:r>
              <a:r>
                <a:rPr lang="en-US" b="1" baseline="-25000" dirty="0"/>
                <a:t>4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B5B388A-61D7-7E4C-83E4-F66EC400EB56}"/>
                </a:ext>
              </a:extLst>
            </p:cNvPr>
            <p:cNvCxnSpPr/>
            <p:nvPr/>
          </p:nvCxnSpPr>
          <p:spPr>
            <a:xfrm>
              <a:off x="7746012" y="3574906"/>
              <a:ext cx="0" cy="10228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F45983-1222-E34D-B680-59AB20DE6656}"/>
                </a:ext>
              </a:extLst>
            </p:cNvPr>
            <p:cNvSpPr/>
            <p:nvPr/>
          </p:nvSpPr>
          <p:spPr>
            <a:xfrm>
              <a:off x="7779824" y="3808139"/>
              <a:ext cx="397455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AB6566-8107-B24B-809E-D53264E4D04A}"/>
                </a:ext>
              </a:extLst>
            </p:cNvPr>
            <p:cNvSpPr/>
            <p:nvPr/>
          </p:nvSpPr>
          <p:spPr>
            <a:xfrm>
              <a:off x="1857815" y="3878651"/>
              <a:ext cx="1357458" cy="35651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014B9E-EAA7-F04B-9655-63EFE43E625E}"/>
                </a:ext>
              </a:extLst>
            </p:cNvPr>
            <p:cNvSpPr txBox="1"/>
            <p:nvPr/>
          </p:nvSpPr>
          <p:spPr>
            <a:xfrm>
              <a:off x="1954985" y="4309983"/>
              <a:ext cx="11521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identifies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a UTXO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0BF44F8-386C-9248-AB6F-D3C3FB8E7B85}"/>
                </a:ext>
              </a:extLst>
            </p:cNvPr>
            <p:cNvSpPr/>
            <p:nvPr/>
          </p:nvSpPr>
          <p:spPr>
            <a:xfrm>
              <a:off x="1791538" y="3818717"/>
              <a:ext cx="3032506" cy="4919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D5D1975-5508-A742-991F-4BA9F8CC6DEA}"/>
              </a:ext>
            </a:extLst>
          </p:cNvPr>
          <p:cNvSpPr txBox="1"/>
          <p:nvPr/>
        </p:nvSpPr>
        <p:spPr>
          <a:xfrm>
            <a:off x="0" y="2651743"/>
            <a:ext cx="3320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UTXO: unspent Tx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00D13-EAD1-2240-810B-76AC8AAA8618}"/>
              </a:ext>
            </a:extLst>
          </p:cNvPr>
          <p:cNvSpPr txBox="1"/>
          <p:nvPr/>
        </p:nvSpPr>
        <p:spPr>
          <a:xfrm>
            <a:off x="2860929" y="1982493"/>
            <a:ext cx="576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value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6F0F8E-66ED-8342-A2A0-CED2B50FF9BB}"/>
              </a:ext>
            </a:extLst>
          </p:cNvPr>
          <p:cNvSpPr txBox="1"/>
          <p:nvPr/>
        </p:nvSpPr>
        <p:spPr>
          <a:xfrm>
            <a:off x="4852035" y="1985445"/>
            <a:ext cx="576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F1822-F2AA-A447-B037-09859D17C647}"/>
              </a:ext>
            </a:extLst>
          </p:cNvPr>
          <p:cNvSpPr txBox="1"/>
          <p:nvPr/>
        </p:nvSpPr>
        <p:spPr>
          <a:xfrm>
            <a:off x="28884" y="1863100"/>
            <a:ext cx="1420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(funding Tx)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8FA68-521B-4C4D-9699-7CC4750873ED}"/>
              </a:ext>
            </a:extLst>
          </p:cNvPr>
          <p:cNvSpPr txBox="1"/>
          <p:nvPr/>
        </p:nvSpPr>
        <p:spPr>
          <a:xfrm>
            <a:off x="28883" y="4299103"/>
            <a:ext cx="1571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(spending Tx)</a:t>
            </a:r>
          </a:p>
        </p:txBody>
      </p:sp>
    </p:spTree>
    <p:extLst>
      <p:ext uri="{BB962C8B-B14F-4D97-AF65-F5344CB8AC3E}">
        <p14:creationId xmlns:p14="http://schemas.microsoft.com/office/powerpoint/2010/main" val="1432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61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74C1-C9C3-6048-89F7-ECE07ACE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1371FA-981A-1047-9D31-363D5C81F7B6}"/>
              </a:ext>
            </a:extLst>
          </p:cNvPr>
          <p:cNvGrpSpPr/>
          <p:nvPr/>
        </p:nvGrpSpPr>
        <p:grpSpPr>
          <a:xfrm>
            <a:off x="2848475" y="1548997"/>
            <a:ext cx="2071425" cy="495946"/>
            <a:chOff x="2634712" y="3808412"/>
            <a:chExt cx="2071425" cy="4959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DDAD36-7038-444D-B558-FB60CEEFAA5B}"/>
                </a:ext>
              </a:extLst>
            </p:cNvPr>
            <p:cNvSpPr/>
            <p:nvPr/>
          </p:nvSpPr>
          <p:spPr>
            <a:xfrm>
              <a:off x="2634712" y="3808412"/>
              <a:ext cx="62264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3831FB-73EF-044D-BAEA-3E3D8777412E}"/>
                </a:ext>
              </a:extLst>
            </p:cNvPr>
            <p:cNvSpPr/>
            <p:nvPr/>
          </p:nvSpPr>
          <p:spPr>
            <a:xfrm>
              <a:off x="3257353" y="3808412"/>
              <a:ext cx="1448784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ScriptPK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0B76D-778A-FB41-B1D2-0D98EFFAFC40}"/>
              </a:ext>
            </a:extLst>
          </p:cNvPr>
          <p:cNvGrpSpPr/>
          <p:nvPr/>
        </p:nvGrpSpPr>
        <p:grpSpPr>
          <a:xfrm>
            <a:off x="4919899" y="1548997"/>
            <a:ext cx="2103518" cy="495946"/>
            <a:chOff x="2634712" y="3808412"/>
            <a:chExt cx="2103518" cy="4959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36BA2C-2735-DD44-AC89-2E3F4815DB5A}"/>
                </a:ext>
              </a:extLst>
            </p:cNvPr>
            <p:cNvSpPr/>
            <p:nvPr/>
          </p:nvSpPr>
          <p:spPr>
            <a:xfrm>
              <a:off x="2634712" y="3808412"/>
              <a:ext cx="52868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308A20-92FE-A941-A86D-E590BA17C1D1}"/>
                </a:ext>
              </a:extLst>
            </p:cNvPr>
            <p:cNvSpPr/>
            <p:nvPr/>
          </p:nvSpPr>
          <p:spPr>
            <a:xfrm>
              <a:off x="3163394" y="3808412"/>
              <a:ext cx="1574836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ScriptPK</a:t>
              </a:r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7F9BB-B1D6-D64E-916C-9CBB526D0818}"/>
              </a:ext>
            </a:extLst>
          </p:cNvPr>
          <p:cNvSpPr/>
          <p:nvPr/>
        </p:nvSpPr>
        <p:spPr>
          <a:xfrm>
            <a:off x="1689316" y="1548997"/>
            <a:ext cx="1131376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4655A4-CC31-4E4D-8D9E-25AAD8970912}"/>
              </a:ext>
            </a:extLst>
          </p:cNvPr>
          <p:cNvCxnSpPr/>
          <p:nvPr/>
        </p:nvCxnSpPr>
        <p:spPr>
          <a:xfrm>
            <a:off x="2830394" y="1238036"/>
            <a:ext cx="0" cy="1022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D2B4B3-77C8-EF49-8F5C-A2A75DFBDDC7}"/>
              </a:ext>
            </a:extLst>
          </p:cNvPr>
          <p:cNvCxnSpPr/>
          <p:nvPr/>
        </p:nvCxnSpPr>
        <p:spPr>
          <a:xfrm>
            <a:off x="4901818" y="1238036"/>
            <a:ext cx="0" cy="1022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232A9B-DF4F-BA4C-B86F-CD816E15F088}"/>
              </a:ext>
            </a:extLst>
          </p:cNvPr>
          <p:cNvSpPr txBox="1"/>
          <p:nvPr/>
        </p:nvSpPr>
        <p:spPr>
          <a:xfrm>
            <a:off x="1706587" y="1140729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TxIn</a:t>
            </a:r>
            <a:r>
              <a:rPr lang="en-US" dirty="0"/>
              <a:t>[0]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61B01-BBC8-CC43-B53A-FFF9E6693A91}"/>
              </a:ext>
            </a:extLst>
          </p:cNvPr>
          <p:cNvSpPr txBox="1"/>
          <p:nvPr/>
        </p:nvSpPr>
        <p:spPr>
          <a:xfrm>
            <a:off x="3172204" y="1154810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TxOut</a:t>
            </a:r>
            <a:r>
              <a:rPr lang="en-US" dirty="0"/>
              <a:t>[0]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E68698-9B73-194D-8224-65694120E099}"/>
              </a:ext>
            </a:extLst>
          </p:cNvPr>
          <p:cNvSpPr txBox="1"/>
          <p:nvPr/>
        </p:nvSpPr>
        <p:spPr>
          <a:xfrm>
            <a:off x="5393353" y="1133235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TxOut</a:t>
            </a:r>
            <a:r>
              <a:rPr lang="en-US" dirty="0"/>
              <a:t>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39EF74-47A6-4046-B59D-3249F363D4F2}"/>
              </a:ext>
            </a:extLst>
          </p:cNvPr>
          <p:cNvSpPr txBox="1"/>
          <p:nvPr/>
        </p:nvSpPr>
        <p:spPr>
          <a:xfrm>
            <a:off x="221606" y="1505677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Tx1: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143A7F-C804-2A43-9A53-05328E477B03}"/>
              </a:ext>
            </a:extLst>
          </p:cNvPr>
          <p:cNvSpPr txBox="1"/>
          <p:nvPr/>
        </p:nvSpPr>
        <p:spPr>
          <a:xfrm>
            <a:off x="3311229" y="2128761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UTXO</a:t>
            </a:r>
            <a:r>
              <a:rPr lang="en-US" b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9ABF7-DD95-8B4D-80BA-B22E4E6C66BD}"/>
              </a:ext>
            </a:extLst>
          </p:cNvPr>
          <p:cNvSpPr txBox="1"/>
          <p:nvPr/>
        </p:nvSpPr>
        <p:spPr>
          <a:xfrm>
            <a:off x="5334500" y="2099799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UTXO</a:t>
            </a:r>
            <a:r>
              <a:rPr lang="en-US" b="1" baseline="-25000" dirty="0"/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2BEEDE-64F7-0B48-AC98-B71764F7670C}"/>
              </a:ext>
            </a:extLst>
          </p:cNvPr>
          <p:cNvCxnSpPr/>
          <p:nvPr/>
        </p:nvCxnSpPr>
        <p:spPr>
          <a:xfrm>
            <a:off x="7023417" y="1319567"/>
            <a:ext cx="0" cy="1022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F5BD1A1-F5C8-2E40-A99A-1F18DE73BDF0}"/>
              </a:ext>
            </a:extLst>
          </p:cNvPr>
          <p:cNvSpPr/>
          <p:nvPr/>
        </p:nvSpPr>
        <p:spPr>
          <a:xfrm>
            <a:off x="7057229" y="1552800"/>
            <a:ext cx="397455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D1C29C-523A-A148-8C72-78D083E402ED}"/>
              </a:ext>
            </a:extLst>
          </p:cNvPr>
          <p:cNvSpPr txBox="1"/>
          <p:nvPr/>
        </p:nvSpPr>
        <p:spPr>
          <a:xfrm>
            <a:off x="7342339" y="882555"/>
            <a:ext cx="1791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null </a:t>
            </a:r>
            <a:r>
              <a:rPr lang="en-US" dirty="0" err="1">
                <a:latin typeface="+mn-lt"/>
              </a:rPr>
              <a:t>locktime</a:t>
            </a:r>
            <a:endParaRPr lang="en-US" dirty="0">
              <a:latin typeface="+mn-l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AB7A27-5438-AB46-90B3-C80D52984AE9}"/>
              </a:ext>
            </a:extLst>
          </p:cNvPr>
          <p:cNvCxnSpPr>
            <a:cxnSpLocks/>
          </p:cNvCxnSpPr>
          <p:nvPr/>
        </p:nvCxnSpPr>
        <p:spPr>
          <a:xfrm flipH="1">
            <a:off x="7371321" y="1273416"/>
            <a:ext cx="324582" cy="232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72EF99-8FC6-0A43-8E9C-EFB75C57AF70}"/>
              </a:ext>
            </a:extLst>
          </p:cNvPr>
          <p:cNvGrpSpPr/>
          <p:nvPr/>
        </p:nvGrpSpPr>
        <p:grpSpPr>
          <a:xfrm>
            <a:off x="232690" y="2571509"/>
            <a:ext cx="7944589" cy="2446360"/>
            <a:chOff x="232690" y="2571509"/>
            <a:chExt cx="7944589" cy="24463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3F48521-50C2-EE4D-800F-4065E3D5B2B0}"/>
                </a:ext>
              </a:extLst>
            </p:cNvPr>
            <p:cNvSpPr/>
            <p:nvPr/>
          </p:nvSpPr>
          <p:spPr>
            <a:xfrm>
              <a:off x="2490951" y="2848713"/>
              <a:ext cx="3567960" cy="1139776"/>
            </a:xfrm>
            <a:custGeom>
              <a:avLst/>
              <a:gdLst>
                <a:gd name="connsiteX0" fmla="*/ 191442 w 3843032"/>
                <a:gd name="connsiteY0" fmla="*/ 1038386 h 1038386"/>
                <a:gd name="connsiteX1" fmla="*/ 346425 w 3843032"/>
                <a:gd name="connsiteY1" fmla="*/ 433952 h 1038386"/>
                <a:gd name="connsiteX2" fmla="*/ 3368594 w 3843032"/>
                <a:gd name="connsiteY2" fmla="*/ 356461 h 1038386"/>
                <a:gd name="connsiteX3" fmla="*/ 3833544 w 3843032"/>
                <a:gd name="connsiteY3" fmla="*/ 0 h 1038386"/>
                <a:gd name="connsiteX0" fmla="*/ 58445 w 3701235"/>
                <a:gd name="connsiteY0" fmla="*/ 1038386 h 1038386"/>
                <a:gd name="connsiteX1" fmla="*/ 678377 w 3701235"/>
                <a:gd name="connsiteY1" fmla="*/ 402956 h 1038386"/>
                <a:gd name="connsiteX2" fmla="*/ 3235597 w 3701235"/>
                <a:gd name="connsiteY2" fmla="*/ 356461 h 1038386"/>
                <a:gd name="connsiteX3" fmla="*/ 3700547 w 3701235"/>
                <a:gd name="connsiteY3" fmla="*/ 0 h 103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235" h="1038386">
                  <a:moveTo>
                    <a:pt x="58445" y="1038386"/>
                  </a:moveTo>
                  <a:cubicBezTo>
                    <a:pt x="-128826" y="792996"/>
                    <a:pt x="148852" y="516610"/>
                    <a:pt x="678377" y="402956"/>
                  </a:cubicBezTo>
                  <a:cubicBezTo>
                    <a:pt x="1207902" y="289302"/>
                    <a:pt x="2731902" y="423620"/>
                    <a:pt x="3235597" y="356461"/>
                  </a:cubicBezTo>
                  <a:cubicBezTo>
                    <a:pt x="3739292" y="289302"/>
                    <a:pt x="3700547" y="0"/>
                    <a:pt x="3700547" y="0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70275B3D-6D69-4B4C-BF79-63A104163C18}"/>
                </a:ext>
              </a:extLst>
            </p:cNvPr>
            <p:cNvSpPr/>
            <p:nvPr/>
          </p:nvSpPr>
          <p:spPr>
            <a:xfrm rot="16200000" flipV="1">
              <a:off x="5978074" y="1711489"/>
              <a:ext cx="219122" cy="193916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7BD11E-BB2A-DD40-851A-1EC8DDAC2771}"/>
                </a:ext>
              </a:extLst>
            </p:cNvPr>
            <p:cNvSpPr/>
            <p:nvPr/>
          </p:nvSpPr>
          <p:spPr>
            <a:xfrm>
              <a:off x="1783907" y="3809286"/>
              <a:ext cx="84716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TxID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64BFD5-D509-8C4C-B979-83F893F114D7}"/>
                </a:ext>
              </a:extLst>
            </p:cNvPr>
            <p:cNvSpPr txBox="1"/>
            <p:nvPr/>
          </p:nvSpPr>
          <p:spPr>
            <a:xfrm>
              <a:off x="2780501" y="3378992"/>
              <a:ext cx="1124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TxIn</a:t>
              </a:r>
              <a:r>
                <a:rPr lang="en-US" dirty="0"/>
                <a:t>[0]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FE9310-0850-944B-844A-B824BD40E326}"/>
                </a:ext>
              </a:extLst>
            </p:cNvPr>
            <p:cNvSpPr txBox="1"/>
            <p:nvPr/>
          </p:nvSpPr>
          <p:spPr>
            <a:xfrm>
              <a:off x="4959565" y="3417922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TxOut</a:t>
              </a:r>
              <a:r>
                <a:rPr lang="en-US" dirty="0"/>
                <a:t>[0]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F227B1-8167-EB42-9A24-6ED8C879F1AB}"/>
                </a:ext>
              </a:extLst>
            </p:cNvPr>
            <p:cNvSpPr txBox="1"/>
            <p:nvPr/>
          </p:nvSpPr>
          <p:spPr>
            <a:xfrm>
              <a:off x="232690" y="3895646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Tx2: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DCC30A-2826-E147-87F1-0A758B18D744}"/>
                </a:ext>
              </a:extLst>
            </p:cNvPr>
            <p:cNvSpPr/>
            <p:nvPr/>
          </p:nvSpPr>
          <p:spPr>
            <a:xfrm>
              <a:off x="4905944" y="3814716"/>
              <a:ext cx="1375833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output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94B51B-B8E6-6D44-981E-372208E494D3}"/>
                </a:ext>
              </a:extLst>
            </p:cNvPr>
            <p:cNvSpPr/>
            <p:nvPr/>
          </p:nvSpPr>
          <p:spPr>
            <a:xfrm>
              <a:off x="6306599" y="3811562"/>
              <a:ext cx="1405492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output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1683B47-B2E2-C145-8323-27D2515C836C}"/>
                </a:ext>
              </a:extLst>
            </p:cNvPr>
            <p:cNvCxnSpPr/>
            <p:nvPr/>
          </p:nvCxnSpPr>
          <p:spPr>
            <a:xfrm>
              <a:off x="6288518" y="3500601"/>
              <a:ext cx="0" cy="1022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B944DA-3BD0-B447-A89A-7D713AE1B42F}"/>
                </a:ext>
              </a:extLst>
            </p:cNvPr>
            <p:cNvSpPr txBox="1"/>
            <p:nvPr/>
          </p:nvSpPr>
          <p:spPr>
            <a:xfrm>
              <a:off x="6382550" y="3408283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TxOut</a:t>
              </a:r>
              <a:r>
                <a:rPr lang="en-US" dirty="0"/>
                <a:t>[1]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31A19D-3D97-A247-B567-44733BA10F2A}"/>
                </a:ext>
              </a:extLst>
            </p:cNvPr>
            <p:cNvCxnSpPr/>
            <p:nvPr/>
          </p:nvCxnSpPr>
          <p:spPr>
            <a:xfrm>
              <a:off x="4867908" y="3540067"/>
              <a:ext cx="0" cy="10228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4ECBCA-61EE-B740-A93E-5464D8090AEB}"/>
                </a:ext>
              </a:extLst>
            </p:cNvPr>
            <p:cNvSpPr txBox="1"/>
            <p:nvPr/>
          </p:nvSpPr>
          <p:spPr>
            <a:xfrm>
              <a:off x="4979841" y="4236794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UTXO</a:t>
              </a:r>
              <a:r>
                <a:rPr lang="en-US" b="1" baseline="-25000" dirty="0"/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7DAEFE0-5399-C144-BBA3-30953F3E0CFC}"/>
                </a:ext>
              </a:extLst>
            </p:cNvPr>
            <p:cNvSpPr/>
            <p:nvPr/>
          </p:nvSpPr>
          <p:spPr>
            <a:xfrm>
              <a:off x="2642687" y="3811562"/>
              <a:ext cx="62264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F894DA-6396-BF46-827B-8906EDB6DF84}"/>
                </a:ext>
              </a:extLst>
            </p:cNvPr>
            <p:cNvSpPr/>
            <p:nvPr/>
          </p:nvSpPr>
          <p:spPr>
            <a:xfrm>
              <a:off x="3265826" y="3811562"/>
              <a:ext cx="1574836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ScriptSig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0361ED-7AC5-5642-9154-A209974251E9}"/>
                </a:ext>
              </a:extLst>
            </p:cNvPr>
            <p:cNvSpPr txBox="1"/>
            <p:nvPr/>
          </p:nvSpPr>
          <p:spPr>
            <a:xfrm>
              <a:off x="6382550" y="4263738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UTXO</a:t>
              </a:r>
              <a:r>
                <a:rPr lang="en-US" b="1" baseline="-25000" dirty="0"/>
                <a:t>4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B5B388A-61D7-7E4C-83E4-F66EC400EB56}"/>
                </a:ext>
              </a:extLst>
            </p:cNvPr>
            <p:cNvCxnSpPr/>
            <p:nvPr/>
          </p:nvCxnSpPr>
          <p:spPr>
            <a:xfrm>
              <a:off x="7746012" y="3574906"/>
              <a:ext cx="0" cy="10228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F45983-1222-E34D-B680-59AB20DE6656}"/>
                </a:ext>
              </a:extLst>
            </p:cNvPr>
            <p:cNvSpPr/>
            <p:nvPr/>
          </p:nvSpPr>
          <p:spPr>
            <a:xfrm>
              <a:off x="7779824" y="3808139"/>
              <a:ext cx="397455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AB6566-8107-B24B-809E-D53264E4D04A}"/>
                </a:ext>
              </a:extLst>
            </p:cNvPr>
            <p:cNvSpPr/>
            <p:nvPr/>
          </p:nvSpPr>
          <p:spPr>
            <a:xfrm>
              <a:off x="1857815" y="3878651"/>
              <a:ext cx="1357458" cy="35651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014B9E-EAA7-F04B-9655-63EFE43E625E}"/>
                </a:ext>
              </a:extLst>
            </p:cNvPr>
            <p:cNvSpPr txBox="1"/>
            <p:nvPr/>
          </p:nvSpPr>
          <p:spPr>
            <a:xfrm>
              <a:off x="1954985" y="4309983"/>
              <a:ext cx="11521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identifies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a UTXO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0BF44F8-386C-9248-AB6F-D3C3FB8E7B85}"/>
                </a:ext>
              </a:extLst>
            </p:cNvPr>
            <p:cNvSpPr/>
            <p:nvPr/>
          </p:nvSpPr>
          <p:spPr>
            <a:xfrm>
              <a:off x="1791538" y="3818717"/>
              <a:ext cx="3032506" cy="4919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D5D1975-5508-A742-991F-4BA9F8CC6DEA}"/>
              </a:ext>
            </a:extLst>
          </p:cNvPr>
          <p:cNvSpPr txBox="1"/>
          <p:nvPr/>
        </p:nvSpPr>
        <p:spPr>
          <a:xfrm>
            <a:off x="0" y="2651743"/>
            <a:ext cx="3320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UTXO: unspent Tx output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2FBDD4-B0DC-024A-B219-79F39434F0A4}"/>
              </a:ext>
            </a:extLst>
          </p:cNvPr>
          <p:cNvSpPr txBox="1"/>
          <p:nvPr/>
        </p:nvSpPr>
        <p:spPr>
          <a:xfrm>
            <a:off x="4783030" y="486440"/>
            <a:ext cx="23214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/>
              <a:t>☓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54502B-1A1F-9440-A477-379C1FB9AE91}"/>
              </a:ext>
            </a:extLst>
          </p:cNvPr>
          <p:cNvSpPr txBox="1"/>
          <p:nvPr/>
        </p:nvSpPr>
        <p:spPr>
          <a:xfrm>
            <a:off x="28884" y="1863100"/>
            <a:ext cx="1420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(funding Tx)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DE1084-B0AB-8945-BE45-7C4D8EDA413E}"/>
              </a:ext>
            </a:extLst>
          </p:cNvPr>
          <p:cNvSpPr txBox="1"/>
          <p:nvPr/>
        </p:nvSpPr>
        <p:spPr>
          <a:xfrm>
            <a:off x="28883" y="4256571"/>
            <a:ext cx="1571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(spending Tx)</a:t>
            </a:r>
          </a:p>
        </p:txBody>
      </p:sp>
    </p:spTree>
    <p:extLst>
      <p:ext uri="{BB962C8B-B14F-4D97-AF65-F5344CB8AC3E}">
        <p14:creationId xmlns:p14="http://schemas.microsoft.com/office/powerpoint/2010/main" val="214688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2B52D9-35EB-4546-8884-7741DF00A679}"/>
              </a:ext>
            </a:extLst>
          </p:cNvPr>
          <p:cNvSpPr/>
          <p:nvPr/>
        </p:nvSpPr>
        <p:spPr>
          <a:xfrm>
            <a:off x="987972" y="2715227"/>
            <a:ext cx="1881352" cy="5202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14480B-8300-5249-B6F7-CCA332F8EB76}"/>
              </a:ext>
            </a:extLst>
          </p:cNvPr>
          <p:cNvSpPr/>
          <p:nvPr/>
        </p:nvSpPr>
        <p:spPr>
          <a:xfrm>
            <a:off x="3310759" y="1891861"/>
            <a:ext cx="3074275" cy="5202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5CC1B-F227-4345-A2FB-5E7C86AD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Validating Tx2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25AB-2B9C-ED4D-9B29-44B780F1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8256"/>
            <a:ext cx="8544910" cy="4085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Miners check (for each input):</a:t>
            </a:r>
          </a:p>
          <a:p>
            <a:pPr marL="514350" indent="-514350">
              <a:spcBef>
                <a:spcPts val="3072"/>
              </a:spcBef>
              <a:buFont typeface="+mj-lt"/>
              <a:buAutoNum type="arabicPeriod"/>
            </a:pPr>
            <a:r>
              <a:rPr lang="en-US" dirty="0"/>
              <a:t>The program       </a:t>
            </a:r>
            <a:r>
              <a:rPr lang="en-US" dirty="0" err="1"/>
              <a:t>ScriptSig</a:t>
            </a:r>
            <a:r>
              <a:rPr lang="en-US" dirty="0"/>
              <a:t> | </a:t>
            </a:r>
            <a:r>
              <a:rPr lang="en-US" dirty="0" err="1"/>
              <a:t>ScriptPK</a:t>
            </a:r>
            <a:r>
              <a:rPr lang="en-US" dirty="0"/>
              <a:t>     returns true</a:t>
            </a:r>
          </a:p>
          <a:p>
            <a:pPr marL="514350" indent="-514350">
              <a:spcBef>
                <a:spcPts val="3072"/>
              </a:spcBef>
              <a:buFont typeface="+mj-lt"/>
              <a:buAutoNum type="arabicPeriod"/>
            </a:pPr>
            <a:r>
              <a:rPr lang="en-US" dirty="0" err="1"/>
              <a:t>TxID</a:t>
            </a:r>
            <a:r>
              <a:rPr lang="en-US" dirty="0"/>
              <a:t> | index    is in the current UTXO set</a:t>
            </a:r>
          </a:p>
          <a:p>
            <a:pPr marL="514350" indent="-514350">
              <a:spcBef>
                <a:spcPts val="3072"/>
              </a:spcBef>
              <a:buFont typeface="+mj-lt"/>
              <a:buAutoNum type="arabicPeriod"/>
            </a:pPr>
            <a:r>
              <a:rPr lang="en-US" dirty="0"/>
              <a:t>sum input values  ≥  sum output values</a:t>
            </a:r>
          </a:p>
          <a:p>
            <a:pPr marL="0" indent="0">
              <a:spcBef>
                <a:spcPts val="4272"/>
              </a:spcBef>
              <a:buNone/>
            </a:pPr>
            <a:r>
              <a:rPr lang="en-US" dirty="0"/>
              <a:t>After Tx2 is posted, miners remove UTXO</a:t>
            </a:r>
            <a:r>
              <a:rPr lang="en-US" baseline="-25000" dirty="0"/>
              <a:t>2</a:t>
            </a:r>
            <a:r>
              <a:rPr lang="en-US" dirty="0"/>
              <a:t> from UTXO set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FAA50-EDC7-EA45-BAA9-1CCC04F085CB}"/>
              </a:ext>
            </a:extLst>
          </p:cNvPr>
          <p:cNvSpPr txBox="1"/>
          <p:nvPr/>
        </p:nvSpPr>
        <p:spPr>
          <a:xfrm>
            <a:off x="7049384" y="871870"/>
            <a:ext cx="204447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program from funding Tx: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under what conditions</a:t>
            </a:r>
          </a:p>
          <a:p>
            <a:pPr algn="l"/>
            <a:r>
              <a:rPr lang="en-US" sz="1400" dirty="0">
                <a:latin typeface="+mn-lt"/>
              </a:rPr>
              <a:t>can UTXO be spent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EA63753-DBBD-D740-93DC-5ADE8D686D6B}"/>
              </a:ext>
            </a:extLst>
          </p:cNvPr>
          <p:cNvSpPr/>
          <p:nvPr/>
        </p:nvSpPr>
        <p:spPr>
          <a:xfrm>
            <a:off x="5560828" y="1254642"/>
            <a:ext cx="1488556" cy="712381"/>
          </a:xfrm>
          <a:custGeom>
            <a:avLst/>
            <a:gdLst>
              <a:gd name="connsiteX0" fmla="*/ 1520456 w 1520456"/>
              <a:gd name="connsiteY0" fmla="*/ 0 h 712381"/>
              <a:gd name="connsiteX1" fmla="*/ 818707 w 1520456"/>
              <a:gd name="connsiteY1" fmla="*/ 74428 h 712381"/>
              <a:gd name="connsiteX2" fmla="*/ 191386 w 1520456"/>
              <a:gd name="connsiteY2" fmla="*/ 340242 h 712381"/>
              <a:gd name="connsiteX3" fmla="*/ 0 w 1520456"/>
              <a:gd name="connsiteY3" fmla="*/ 712381 h 71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0456" h="712381">
                <a:moveTo>
                  <a:pt x="1520456" y="0"/>
                </a:moveTo>
                <a:cubicBezTo>
                  <a:pt x="1280337" y="8860"/>
                  <a:pt x="1040219" y="17721"/>
                  <a:pt x="818707" y="74428"/>
                </a:cubicBezTo>
                <a:cubicBezTo>
                  <a:pt x="597195" y="131135"/>
                  <a:pt x="327837" y="233917"/>
                  <a:pt x="191386" y="340242"/>
                </a:cubicBezTo>
                <a:cubicBezTo>
                  <a:pt x="54935" y="446568"/>
                  <a:pt x="27467" y="579474"/>
                  <a:pt x="0" y="71238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4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A1C1C-40AD-644F-B816-E227E0AB6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1"/>
                <a:ext cx="8559209" cy="381843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sz="2400" b="1" u="sng" dirty="0"/>
                  <a:t>SHA256</a:t>
                </a:r>
                <a:r>
                  <a:rPr lang="en-US" sz="2400" dirty="0"/>
                  <a:t>:	a collision resistant hash function</a:t>
                </a:r>
                <a:br>
                  <a:rPr lang="en-US" sz="2400" dirty="0"/>
                </a:br>
                <a:r>
                  <a:rPr lang="en-US" sz="2400" dirty="0"/>
                  <a:t>				that outputs 32-byte hash values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Applications</a:t>
                </a:r>
                <a:r>
                  <a:rPr lang="en-US" sz="2400" dirty="0"/>
                  <a:t>:   </a:t>
                </a:r>
              </a:p>
              <a:p>
                <a:pPr>
                  <a:spcBef>
                    <a:spcPts val="2376"/>
                  </a:spcBef>
                </a:pPr>
                <a:r>
                  <a:rPr lang="en-US" sz="2400" dirty="0"/>
                  <a:t>a binding commitment to one value:   commit(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) ⇾ H(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  <a:br>
                  <a:rPr lang="en-US" sz="2400" dirty="0"/>
                </a:br>
                <a:r>
                  <a:rPr lang="en-US" sz="2400" dirty="0"/>
                  <a:t>or to a list of values:   commit(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⇾ Merkle(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spcBef>
                    <a:spcPts val="2376"/>
                  </a:spcBef>
                </a:pPr>
                <a:r>
                  <a:rPr lang="en-US" sz="2400" dirty="0"/>
                  <a:t>Proof of work with difficulty D:   </a:t>
                </a:r>
                <a:br>
                  <a:rPr lang="en-US" sz="2400" dirty="0"/>
                </a:br>
                <a:r>
                  <a:rPr lang="en-US" sz="2400" dirty="0"/>
                  <a:t>		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find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 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)&lt;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   takes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A1C1C-40AD-644F-B816-E227E0AB6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1"/>
                <a:ext cx="8559209" cy="3818430"/>
              </a:xfrm>
              <a:blipFill>
                <a:blip r:embed="rId2"/>
                <a:stretch>
                  <a:fillRect l="-1187" t="-1656" b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5498-2CE5-5243-A33D-EF691A2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 (block 648493)      </a:t>
            </a:r>
            <a:r>
              <a:rPr lang="en-US" sz="2200" dirty="0"/>
              <a:t>[2826 Tx]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370EC-5D69-5A46-BC95-5723D7799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4" b="4265"/>
          <a:stretch/>
        </p:blipFill>
        <p:spPr>
          <a:xfrm>
            <a:off x="69272" y="1041102"/>
            <a:ext cx="9074727" cy="918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91990E-F512-414A-83DD-3DD4C0D4A905}"/>
              </a:ext>
            </a:extLst>
          </p:cNvPr>
          <p:cNvSpPr txBox="1"/>
          <p:nvPr/>
        </p:nvSpPr>
        <p:spPr>
          <a:xfrm>
            <a:off x="2128345" y="1385895"/>
            <a:ext cx="61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Tx0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7B166B-C790-7440-B6A7-F66655FEE40F}"/>
              </a:ext>
            </a:extLst>
          </p:cNvPr>
          <p:cNvGrpSpPr/>
          <p:nvPr/>
        </p:nvGrpSpPr>
        <p:grpSpPr>
          <a:xfrm>
            <a:off x="0" y="3897149"/>
            <a:ext cx="9144000" cy="700202"/>
            <a:chOff x="0" y="4024744"/>
            <a:chExt cx="9144000" cy="7002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79B6E9-C2DE-D848-B6AF-E271FFA8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024744"/>
              <a:ext cx="9144000" cy="67111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99BA86-A0DE-704A-85BD-4B6FE05CEE50}"/>
                </a:ext>
              </a:extLst>
            </p:cNvPr>
            <p:cNvSpPr txBox="1"/>
            <p:nvPr/>
          </p:nvSpPr>
          <p:spPr>
            <a:xfrm>
              <a:off x="2128345" y="4263281"/>
              <a:ext cx="6103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Tx2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808EBC-F477-2D49-9C65-C3DA06C136A8}"/>
              </a:ext>
            </a:extLst>
          </p:cNvPr>
          <p:cNvGrpSpPr/>
          <p:nvPr/>
        </p:nvGrpSpPr>
        <p:grpSpPr>
          <a:xfrm>
            <a:off x="-1" y="2349646"/>
            <a:ext cx="9144000" cy="1172222"/>
            <a:chOff x="-1" y="2477241"/>
            <a:chExt cx="9144000" cy="11722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DC0D5C-C321-8142-BC56-86B7847F7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" y="2477241"/>
              <a:ext cx="9144000" cy="115768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BC3639-1917-5642-A6B9-3295F7AB9445}"/>
                </a:ext>
              </a:extLst>
            </p:cNvPr>
            <p:cNvSpPr txBox="1"/>
            <p:nvPr/>
          </p:nvSpPr>
          <p:spPr>
            <a:xfrm>
              <a:off x="2128345" y="3056081"/>
              <a:ext cx="6103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Tx1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4C1A9B-E63C-BB49-8221-B1494751AEF2}"/>
                </a:ext>
              </a:extLst>
            </p:cNvPr>
            <p:cNvSpPr txBox="1"/>
            <p:nvPr/>
          </p:nvSpPr>
          <p:spPr>
            <a:xfrm>
              <a:off x="551792" y="2603282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DC7A12-C188-2146-8DB9-4CAF9B1A3963}"/>
                </a:ext>
              </a:extLst>
            </p:cNvPr>
            <p:cNvSpPr txBox="1"/>
            <p:nvPr/>
          </p:nvSpPr>
          <p:spPr>
            <a:xfrm>
              <a:off x="5983546" y="3187798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outputs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9A37FDE-2E7E-2949-86ED-948F07C665C3}"/>
              </a:ext>
            </a:extLst>
          </p:cNvPr>
          <p:cNvSpPr/>
          <p:nvPr/>
        </p:nvSpPr>
        <p:spPr>
          <a:xfrm>
            <a:off x="-1" y="3291036"/>
            <a:ext cx="1395294" cy="21629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407E8-7004-4D49-A217-5103C883BED5}"/>
              </a:ext>
            </a:extLst>
          </p:cNvPr>
          <p:cNvSpPr txBox="1"/>
          <p:nvPr/>
        </p:nvSpPr>
        <p:spPr>
          <a:xfrm>
            <a:off x="1905058" y="4731484"/>
            <a:ext cx="535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sum of fees in block added to </a:t>
            </a:r>
            <a:r>
              <a:rPr lang="en-US" dirty="0" err="1">
                <a:latin typeface="+mn-lt"/>
              </a:rPr>
              <a:t>coinbase</a:t>
            </a:r>
            <a:r>
              <a:rPr lang="en-US" dirty="0">
                <a:latin typeface="+mn-lt"/>
              </a:rPr>
              <a:t> Tx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36AF0-437C-284D-8419-32A7A7170653}"/>
              </a:ext>
            </a:extLst>
          </p:cNvPr>
          <p:cNvSpPr txBox="1"/>
          <p:nvPr/>
        </p:nvSpPr>
        <p:spPr>
          <a:xfrm>
            <a:off x="1351550" y="3220874"/>
            <a:ext cx="722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(Tx fee)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4DEE92-5ED1-D842-B94F-85115C670BAB}"/>
              </a:ext>
            </a:extLst>
          </p:cNvPr>
          <p:cNvSpPr txBox="1"/>
          <p:nvPr/>
        </p:nvSpPr>
        <p:spPr>
          <a:xfrm>
            <a:off x="1059175" y="4310970"/>
            <a:ext cx="722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(Tx fee)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406BB-F6AA-C348-A84C-808DD16B6E34}"/>
              </a:ext>
            </a:extLst>
          </p:cNvPr>
          <p:cNvSpPr txBox="1"/>
          <p:nvPr/>
        </p:nvSpPr>
        <p:spPr>
          <a:xfrm>
            <a:off x="2728401" y="2528013"/>
            <a:ext cx="1562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(input UTXO value)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6955-A90E-C74C-8423-12760D1AE4B1}"/>
              </a:ext>
            </a:extLst>
          </p:cNvPr>
          <p:cNvSpPr txBox="1"/>
          <p:nvPr/>
        </p:nvSpPr>
        <p:spPr>
          <a:xfrm>
            <a:off x="6638156" y="1731369"/>
            <a:ext cx="1342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6.25 + Tx fees = </a:t>
            </a:r>
          </a:p>
        </p:txBody>
      </p:sp>
    </p:spTree>
    <p:extLst>
      <p:ext uri="{BB962C8B-B14F-4D97-AF65-F5344CB8AC3E}">
        <p14:creationId xmlns:p14="http://schemas.microsoft.com/office/powerpoint/2010/main" val="223590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240E-E862-BE4D-AD8A-CE66056F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Tx fees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1C31A-6735-2D4E-9843-D002B43C1645}"/>
              </a:ext>
            </a:extLst>
          </p:cNvPr>
          <p:cNvSpPr txBox="1"/>
          <p:nvPr/>
        </p:nvSpPr>
        <p:spPr>
          <a:xfrm>
            <a:off x="223284" y="862273"/>
            <a:ext cx="390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Bitcoin average Tx fees in USD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60C50-BBF9-C742-9984-9C84A5BDCF7C}"/>
              </a:ext>
            </a:extLst>
          </p:cNvPr>
          <p:cNvSpPr txBox="1"/>
          <p:nvPr/>
        </p:nvSpPr>
        <p:spPr>
          <a:xfrm>
            <a:off x="223284" y="3085904"/>
            <a:ext cx="428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Ethereum average Tx fees in USD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4E384-B0FB-234A-BD3F-56E66A97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36" y="1336156"/>
            <a:ext cx="6968359" cy="1623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62476C-BFDA-8442-9416-B80A372E3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35" y="3491699"/>
            <a:ext cx="6968360" cy="16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97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62EA-A869-FB4F-8CA5-3FD0C8F6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855"/>
            <a:ext cx="8229600" cy="623097"/>
          </a:xfrm>
        </p:spPr>
        <p:txBody>
          <a:bodyPr>
            <a:normAutofit fontScale="90000"/>
          </a:bodyPr>
          <a:lstStyle/>
          <a:p>
            <a:r>
              <a:rPr lang="en-US" dirty="0"/>
              <a:t>All value in Bitcoin is held in UTXOs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75C44-60E5-2649-ADBA-D3C205739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85" y="951780"/>
            <a:ext cx="7189076" cy="3367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D317A-EF65-4B44-B36A-9CE23700FF80}"/>
              </a:ext>
            </a:extLst>
          </p:cNvPr>
          <p:cNvSpPr txBox="1"/>
          <p:nvPr/>
        </p:nvSpPr>
        <p:spPr>
          <a:xfrm>
            <a:off x="840832" y="4513675"/>
            <a:ext cx="740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Sep. 2021:   miners need to store ≈76M UTXOs in memory</a:t>
            </a:r>
          </a:p>
        </p:txBody>
      </p:sp>
    </p:spTree>
    <p:extLst>
      <p:ext uri="{BB962C8B-B14F-4D97-AF65-F5344CB8AC3E}">
        <p14:creationId xmlns:p14="http://schemas.microsoft.com/office/powerpoint/2010/main" val="88132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E5EB-1B6C-9A48-ADDF-D57521BD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Focusing on Tx2:     </a:t>
            </a:r>
            <a:r>
              <a:rPr lang="en-US" dirty="0" err="1"/>
              <a:t>TxInp</a:t>
            </a:r>
            <a:r>
              <a:rPr lang="en-US" dirty="0"/>
              <a:t>[0]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00EF5-7A69-1042-AB4D-C81A5185C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54"/>
          <a:stretch/>
        </p:blipFill>
        <p:spPr>
          <a:xfrm>
            <a:off x="906517" y="2128642"/>
            <a:ext cx="7330966" cy="252732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2ED7C1-7102-9642-8E89-2B3D8942708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348339" y="1487807"/>
            <a:ext cx="1815978" cy="1384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BBC3B3-E6B0-B140-A6C2-DE661C0DC0A4}"/>
              </a:ext>
            </a:extLst>
          </p:cNvPr>
          <p:cNvSpPr txBox="1"/>
          <p:nvPr/>
        </p:nvSpPr>
        <p:spPr>
          <a:xfrm>
            <a:off x="6563095" y="3162477"/>
            <a:ext cx="187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from </a:t>
            </a:r>
            <a:r>
              <a:rPr lang="en-US" dirty="0" err="1">
                <a:latin typeface="+mn-lt"/>
              </a:rPr>
              <a:t>TxInp</a:t>
            </a:r>
            <a:r>
              <a:rPr lang="en-US" dirty="0">
                <a:latin typeface="+mn-lt"/>
              </a:rPr>
              <a:t>[0]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C66D1D-AFF8-144D-B6EF-A9FCA710D1A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572001" y="3393310"/>
            <a:ext cx="1991094" cy="342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48405D-648B-054F-A0FF-F4798C3832A2}"/>
              </a:ext>
            </a:extLst>
          </p:cNvPr>
          <p:cNvSpPr txBox="1"/>
          <p:nvPr/>
        </p:nvSpPr>
        <p:spPr>
          <a:xfrm>
            <a:off x="6164317" y="1072308"/>
            <a:ext cx="1988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from UTXO</a:t>
            </a:r>
          </a:p>
          <a:p>
            <a:pPr algn="l"/>
            <a:r>
              <a:rPr lang="en-US" dirty="0">
                <a:latin typeface="+mn-lt"/>
              </a:rPr>
              <a:t>(Bitcoin script)</a:t>
            </a:r>
          </a:p>
        </p:txBody>
      </p:sp>
    </p:spTree>
    <p:extLst>
      <p:ext uri="{BB962C8B-B14F-4D97-AF65-F5344CB8AC3E}">
        <p14:creationId xmlns:p14="http://schemas.microsoft.com/office/powerpoint/2010/main" val="3282990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5DE1-F6F5-6E41-BF4B-4709593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B21A-A48C-2540-891F-F1B931C8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stack machine.    Not Turing Complete:   no loops.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Quick survey of op codes:</a:t>
            </a:r>
          </a:p>
          <a:p>
            <a:pPr marL="0" indent="0">
              <a:buNone/>
            </a:pPr>
            <a:r>
              <a:rPr lang="en-US" sz="2400" dirty="0"/>
              <a:t>1.  </a:t>
            </a:r>
            <a:r>
              <a:rPr lang="en-US" sz="2400" b="1" dirty="0"/>
              <a:t>OP_TRUE </a:t>
            </a:r>
            <a:r>
              <a:rPr lang="en-US" sz="2400" dirty="0"/>
              <a:t>(OP_1),  </a:t>
            </a:r>
            <a:r>
              <a:rPr lang="en-US" sz="2400" b="1" dirty="0"/>
              <a:t>OP_2</a:t>
            </a:r>
            <a:r>
              <a:rPr lang="en-US" sz="2400" dirty="0"/>
              <a:t>, …, </a:t>
            </a:r>
            <a:r>
              <a:rPr lang="en-US" sz="2400" b="1" dirty="0"/>
              <a:t>OP_16</a:t>
            </a:r>
            <a:r>
              <a:rPr lang="en-US" sz="2400" dirty="0"/>
              <a:t>:   push value onto stack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 </a:t>
            </a:r>
            <a:r>
              <a:rPr lang="en-US" sz="2400" b="1" dirty="0"/>
              <a:t>OP_DUP</a:t>
            </a:r>
            <a:r>
              <a:rPr lang="en-US" sz="2400" dirty="0"/>
              <a:t>:  push top of stack onto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F489E-0BA9-1D44-A4B1-111B9A9952BD}"/>
              </a:ext>
            </a:extLst>
          </p:cNvPr>
          <p:cNvSpPr txBox="1"/>
          <p:nvPr/>
        </p:nvSpPr>
        <p:spPr>
          <a:xfrm>
            <a:off x="1450425" y="299067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81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48BD1-9ACD-C94D-87A7-8DF46C408971}"/>
              </a:ext>
            </a:extLst>
          </p:cNvPr>
          <p:cNvSpPr txBox="1"/>
          <p:nvPr/>
        </p:nvSpPr>
        <p:spPr>
          <a:xfrm>
            <a:off x="3368563" y="299067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82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75BAD-DE8F-4C41-853B-68BE9F80ECA6}"/>
              </a:ext>
            </a:extLst>
          </p:cNvPr>
          <p:cNvSpPr txBox="1"/>
          <p:nvPr/>
        </p:nvSpPr>
        <p:spPr>
          <a:xfrm>
            <a:off x="4570337" y="299067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EF309-58B9-614B-80B1-B7B5F967C5B0}"/>
              </a:ext>
            </a:extLst>
          </p:cNvPr>
          <p:cNvSpPr txBox="1"/>
          <p:nvPr/>
        </p:nvSpPr>
        <p:spPr>
          <a:xfrm>
            <a:off x="1067626" y="4293956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118</a:t>
            </a:r>
          </a:p>
        </p:txBody>
      </p:sp>
    </p:spTree>
    <p:extLst>
      <p:ext uri="{BB962C8B-B14F-4D97-AF65-F5344CB8AC3E}">
        <p14:creationId xmlns:p14="http://schemas.microsoft.com/office/powerpoint/2010/main" val="369035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5DE1-F6F5-6E41-BF4B-4709593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B21A-A48C-2540-891F-F1B931C8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81843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US" sz="2400" dirty="0"/>
              <a:t>control:	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		</a:t>
            </a:r>
            <a:r>
              <a:rPr lang="en-US" sz="2400" b="1" dirty="0"/>
              <a:t>OP_IF </a:t>
            </a:r>
            <a:r>
              <a:rPr lang="en-US" sz="2400" dirty="0"/>
              <a:t>&lt;statements&gt; </a:t>
            </a:r>
            <a:r>
              <a:rPr lang="en-US" sz="2400" b="1" dirty="0"/>
              <a:t>OP_ELSE </a:t>
            </a:r>
            <a:r>
              <a:rPr lang="en-US" sz="2400" dirty="0"/>
              <a:t>&lt;statements&gt; </a:t>
            </a:r>
            <a:r>
              <a:rPr lang="en-US" sz="2400" b="1" dirty="0"/>
              <a:t>OP_ENDIF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		</a:t>
            </a:r>
            <a:r>
              <a:rPr lang="en-US" sz="2400" b="1" dirty="0"/>
              <a:t>OP_VERIFY</a:t>
            </a:r>
            <a:r>
              <a:rPr lang="en-US" sz="2400" dirty="0"/>
              <a:t>:   abort fail if   top = false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		</a:t>
            </a:r>
            <a:r>
              <a:rPr lang="en-US" sz="2400" b="1" dirty="0"/>
              <a:t>OP_RETURN</a:t>
            </a:r>
            <a:r>
              <a:rPr lang="en-US" sz="2400" dirty="0"/>
              <a:t>:   abort and fail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sz="2400" dirty="0"/>
              <a:t>			what is this for?     </a:t>
            </a:r>
            <a:r>
              <a:rPr lang="en-US" sz="2400" dirty="0" err="1"/>
              <a:t>ScriptPK</a:t>
            </a:r>
            <a:r>
              <a:rPr lang="en-US" sz="2400" dirty="0"/>
              <a:t> = [OP_RETURN,  &lt;data&gt;]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		</a:t>
            </a:r>
            <a:r>
              <a:rPr lang="en-US" sz="2400" b="1" dirty="0"/>
              <a:t>OP_EQVERIFY</a:t>
            </a:r>
            <a:r>
              <a:rPr lang="en-US" sz="2400" dirty="0"/>
              <a:t>:   pop, pop, abort fail if not equal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75BAD-DE8F-4C41-853B-68BE9F80ECA6}"/>
              </a:ext>
            </a:extLst>
          </p:cNvPr>
          <p:cNvSpPr txBox="1"/>
          <p:nvPr/>
        </p:nvSpPr>
        <p:spPr>
          <a:xfrm>
            <a:off x="786617" y="182402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E5338-FB1B-CC4D-B4FE-0B36A19978B2}"/>
              </a:ext>
            </a:extLst>
          </p:cNvPr>
          <p:cNvSpPr txBox="1"/>
          <p:nvPr/>
        </p:nvSpPr>
        <p:spPr>
          <a:xfrm>
            <a:off x="756137" y="241533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105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9542E-BCEC-8148-B202-C5E32DCF7CD3}"/>
              </a:ext>
            </a:extLst>
          </p:cNvPr>
          <p:cNvSpPr txBox="1"/>
          <p:nvPr/>
        </p:nvSpPr>
        <p:spPr>
          <a:xfrm>
            <a:off x="721695" y="3006649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106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66189-EE21-E848-8454-195EB13B3E3B}"/>
              </a:ext>
            </a:extLst>
          </p:cNvPr>
          <p:cNvSpPr txBox="1"/>
          <p:nvPr/>
        </p:nvSpPr>
        <p:spPr>
          <a:xfrm>
            <a:off x="691215" y="403063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136</a:t>
            </a:r>
          </a:p>
        </p:txBody>
      </p:sp>
    </p:spTree>
    <p:extLst>
      <p:ext uri="{BB962C8B-B14F-4D97-AF65-F5344CB8AC3E}">
        <p14:creationId xmlns:p14="http://schemas.microsoft.com/office/powerpoint/2010/main" val="171287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5DE1-F6F5-6E41-BF4B-4709593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B21A-A48C-2540-891F-F1B931C8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5" y="1030027"/>
            <a:ext cx="8686800" cy="3988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4.  arithmetic:	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sz="2400" dirty="0"/>
              <a:t>	</a:t>
            </a:r>
            <a:r>
              <a:rPr lang="en-US" sz="2400" b="1" dirty="0"/>
              <a:t>OP_ADD</a:t>
            </a:r>
            <a:r>
              <a:rPr lang="en-US" sz="2400" dirty="0"/>
              <a:t>,   </a:t>
            </a:r>
            <a:r>
              <a:rPr lang="en-US" sz="2400" b="1" dirty="0"/>
              <a:t>OP_SUB</a:t>
            </a:r>
            <a:r>
              <a:rPr lang="en-US" sz="2400" dirty="0"/>
              <a:t>,   </a:t>
            </a:r>
            <a:r>
              <a:rPr lang="en-US" sz="2400" b="1" dirty="0"/>
              <a:t>OP_AND</a:t>
            </a:r>
            <a:r>
              <a:rPr lang="en-US" sz="2400" dirty="0"/>
              <a:t>, …:    pop two items, add, push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5.  crypto: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sz="2400" dirty="0"/>
              <a:t>	</a:t>
            </a:r>
            <a:r>
              <a:rPr lang="en-US" sz="2400" b="1" dirty="0"/>
              <a:t>OP_SHA256</a:t>
            </a:r>
            <a:r>
              <a:rPr lang="en-US" sz="2400" dirty="0"/>
              <a:t>:   pop, hash, push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	</a:t>
            </a:r>
            <a:r>
              <a:rPr lang="en-US" sz="2400" b="1" dirty="0"/>
              <a:t>OP_CHECKSIG</a:t>
            </a:r>
            <a:r>
              <a:rPr lang="en-US" sz="2400" dirty="0"/>
              <a:t>:   pop sig,   pop pk,   verify sig. on Tx,   push 0 or 1</a:t>
            </a:r>
          </a:p>
          <a:p>
            <a:pPr marL="457200" indent="-457200">
              <a:spcBef>
                <a:spcPts val="1776"/>
              </a:spcBef>
              <a:buAutoNum type="arabicPeriod" startAt="6"/>
            </a:pPr>
            <a:r>
              <a:rPr lang="en-US" sz="2400" dirty="0"/>
              <a:t>Time:  </a:t>
            </a:r>
            <a:r>
              <a:rPr lang="en-US" sz="2400" b="1" dirty="0" err="1"/>
              <a:t>OP_CheckLockTimeVerify</a:t>
            </a:r>
            <a:r>
              <a:rPr lang="en-US" sz="2400" b="1" dirty="0"/>
              <a:t> </a:t>
            </a:r>
            <a:r>
              <a:rPr lang="en-US" sz="2400" dirty="0"/>
              <a:t>(CLTV):   </a:t>
            </a:r>
            <a:br>
              <a:rPr lang="en-US" sz="2400" dirty="0"/>
            </a:br>
            <a:r>
              <a:rPr lang="en-US" sz="2400" dirty="0"/>
              <a:t>		    fail if value at the top of stack &gt; Tx </a:t>
            </a:r>
            <a:r>
              <a:rPr lang="en-US" sz="2400" dirty="0" err="1"/>
              <a:t>locktime</a:t>
            </a:r>
            <a:r>
              <a:rPr lang="en-US" sz="2400" dirty="0"/>
              <a:t> value.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	    usage: UTXO can specify min-time when it can be spent</a:t>
            </a:r>
          </a:p>
        </p:txBody>
      </p:sp>
    </p:spTree>
    <p:extLst>
      <p:ext uri="{BB962C8B-B14F-4D97-AF65-F5344CB8AC3E}">
        <p14:creationId xmlns:p14="http://schemas.microsoft.com/office/powerpoint/2010/main" val="1492367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C65623-814C-6A41-AA93-1F71F56B75AB}"/>
              </a:ext>
            </a:extLst>
          </p:cNvPr>
          <p:cNvSpPr/>
          <p:nvPr/>
        </p:nvSpPr>
        <p:spPr>
          <a:xfrm>
            <a:off x="708345" y="988826"/>
            <a:ext cx="7765803" cy="4989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BBE5F-D44D-AB4F-B4A0-EF950522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common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33E4-7C8D-DA46-A597-1CA014A3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358"/>
            <a:ext cx="8229600" cy="41121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&lt;sig&gt;  &lt;pk&gt;  </a:t>
            </a:r>
            <a:r>
              <a:rPr lang="en-US" sz="2400" b="1" dirty="0"/>
              <a:t>DUP  HASH256  </a:t>
            </a:r>
            <a:r>
              <a:rPr lang="en-US" sz="2400" dirty="0"/>
              <a:t>&lt;</a:t>
            </a:r>
            <a:r>
              <a:rPr lang="en-US" sz="2400" dirty="0" err="1"/>
              <a:t>pkhash</a:t>
            </a:r>
            <a:r>
              <a:rPr lang="en-US" sz="2400" dirty="0"/>
              <a:t>&gt;  </a:t>
            </a:r>
            <a:r>
              <a:rPr lang="en-US" sz="2400" b="1" dirty="0"/>
              <a:t>EQVERIFY  CHECKSIG</a:t>
            </a:r>
          </a:p>
          <a:p>
            <a:pPr marL="0" indent="0">
              <a:spcBef>
                <a:spcPts val="2376"/>
              </a:spcBef>
              <a:buNone/>
              <a:tabLst>
                <a:tab pos="909638" algn="l"/>
                <a:tab pos="5481638" algn="l"/>
              </a:tabLst>
            </a:pPr>
            <a:r>
              <a:rPr lang="en-US" sz="2400" b="1" u="sng" dirty="0"/>
              <a:t>stack</a:t>
            </a:r>
            <a:r>
              <a:rPr lang="en-US" sz="2400" dirty="0"/>
              <a:t>:	empty	</a:t>
            </a:r>
            <a:r>
              <a:rPr lang="en-US" sz="2400" dirty="0" err="1"/>
              <a:t>init</a:t>
            </a:r>
            <a:endParaRPr lang="en-US" sz="2400" dirty="0"/>
          </a:p>
          <a:p>
            <a:pPr marL="0" indent="0">
              <a:buNone/>
              <a:tabLst>
                <a:tab pos="909638" algn="l"/>
                <a:tab pos="5481638" algn="l"/>
              </a:tabLst>
            </a:pPr>
            <a:r>
              <a:rPr lang="en-US" sz="2400" dirty="0"/>
              <a:t>	&lt;sig&gt; &lt;pk&gt;	push values</a:t>
            </a:r>
          </a:p>
          <a:p>
            <a:pPr marL="0" indent="0">
              <a:buNone/>
              <a:tabLst>
                <a:tab pos="909638" algn="l"/>
                <a:tab pos="5481638" algn="l"/>
              </a:tabLst>
            </a:pPr>
            <a:r>
              <a:rPr lang="en-US" sz="2400" dirty="0"/>
              <a:t>	&lt;sig&gt; &lt;pk&gt; &lt;pk&gt;	</a:t>
            </a:r>
            <a:r>
              <a:rPr lang="en-US" sz="2400" b="1" dirty="0"/>
              <a:t>DUP</a:t>
            </a:r>
          </a:p>
          <a:p>
            <a:pPr marL="0" indent="0">
              <a:buNone/>
              <a:tabLst>
                <a:tab pos="909638" algn="l"/>
                <a:tab pos="5481638" algn="l"/>
              </a:tabLst>
            </a:pPr>
            <a:r>
              <a:rPr lang="en-US" sz="2400" dirty="0"/>
              <a:t>	&lt;sig&gt; &lt;pk&gt; &lt;hash&gt;		</a:t>
            </a:r>
            <a:r>
              <a:rPr lang="en-US" sz="2400" b="1" dirty="0"/>
              <a:t>HASH256</a:t>
            </a:r>
          </a:p>
          <a:p>
            <a:pPr marL="0" indent="0">
              <a:buNone/>
              <a:tabLst>
                <a:tab pos="909638" algn="l"/>
                <a:tab pos="5481638" algn="l"/>
              </a:tabLst>
            </a:pPr>
            <a:r>
              <a:rPr lang="en-US" sz="2400" dirty="0"/>
              <a:t>	&lt;sig&gt; &lt;pk&gt; &lt;hash&gt; &lt;</a:t>
            </a:r>
            <a:r>
              <a:rPr lang="en-US" sz="2400" dirty="0" err="1"/>
              <a:t>pkhash</a:t>
            </a:r>
            <a:r>
              <a:rPr lang="en-US" sz="2400" dirty="0"/>
              <a:t>&gt;	push value</a:t>
            </a:r>
          </a:p>
          <a:p>
            <a:pPr marL="0" indent="0">
              <a:buNone/>
              <a:tabLst>
                <a:tab pos="909638" algn="l"/>
                <a:tab pos="5481638" algn="l"/>
              </a:tabLst>
            </a:pPr>
            <a:r>
              <a:rPr lang="en-US" sz="2400" dirty="0"/>
              <a:t>	&lt;sig&gt; &lt;pk&gt;	</a:t>
            </a:r>
            <a:r>
              <a:rPr lang="en-US" sz="2400" b="1" dirty="0"/>
              <a:t>EQVERIFY</a:t>
            </a:r>
          </a:p>
          <a:p>
            <a:pPr marL="0" indent="0">
              <a:buNone/>
              <a:tabLst>
                <a:tab pos="909638" algn="l"/>
                <a:tab pos="5481638" algn="l"/>
              </a:tabLst>
            </a:pPr>
            <a:r>
              <a:rPr lang="en-US" sz="2400" dirty="0"/>
              <a:t>	1	</a:t>
            </a:r>
            <a:r>
              <a:rPr lang="en-US" sz="2400" b="1" dirty="0"/>
              <a:t>CHECKSIG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400" dirty="0"/>
              <a:t>	⇒ successful termination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33B0C-86C1-3E42-B3C1-4C516DBF803F}"/>
              </a:ext>
            </a:extLst>
          </p:cNvPr>
          <p:cNvSpPr txBox="1"/>
          <p:nvPr/>
        </p:nvSpPr>
        <p:spPr>
          <a:xfrm>
            <a:off x="6508658" y="4382813"/>
            <a:ext cx="22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verify(pk, Tx, sig)</a:t>
            </a:r>
          </a:p>
        </p:txBody>
      </p:sp>
    </p:spTree>
    <p:extLst>
      <p:ext uri="{BB962C8B-B14F-4D97-AF65-F5344CB8AC3E}">
        <p14:creationId xmlns:p14="http://schemas.microsoft.com/office/powerpoint/2010/main" val="13414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0226-73D9-584A-B221-4723C0E0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types:   (1) P2PKH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AE09-E2E5-9745-A1A0-C8C6901F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6" y="1031985"/>
            <a:ext cx="8686800" cy="2264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Alice want to pay Bob 5 BTC</a:t>
            </a:r>
            <a:r>
              <a:rPr lang="en-US" sz="2400" dirty="0"/>
              <a:t>:</a:t>
            </a:r>
          </a:p>
          <a:p>
            <a:r>
              <a:rPr lang="en-US" sz="2400" dirty="0"/>
              <a:t>step 1:   Bob generates sig key pair   (</a:t>
            </a:r>
            <a:r>
              <a:rPr lang="en-US" sz="2400" dirty="0" err="1"/>
              <a:t>pk</a:t>
            </a:r>
            <a:r>
              <a:rPr lang="en-US" sz="2400" baseline="-25000" dirty="0" err="1"/>
              <a:t>B</a:t>
            </a:r>
            <a:r>
              <a:rPr lang="en-US" sz="2400" dirty="0"/>
              <a:t>, </a:t>
            </a:r>
            <a:r>
              <a:rPr lang="en-US" sz="2400" dirty="0" err="1"/>
              <a:t>sk</a:t>
            </a:r>
            <a:r>
              <a:rPr lang="en-US" sz="2400" baseline="-25000" dirty="0" err="1"/>
              <a:t>B</a:t>
            </a:r>
            <a:r>
              <a:rPr lang="en-US" sz="2400" dirty="0"/>
              <a:t>)   ⇽  Gen()</a:t>
            </a:r>
          </a:p>
          <a:p>
            <a:r>
              <a:rPr lang="en-US" sz="2400" dirty="0"/>
              <a:t>step 2:   Bob computes his Bitcoin address as   </a:t>
            </a:r>
            <a:r>
              <a:rPr lang="en-US" sz="2400" i="1" dirty="0" err="1"/>
              <a:t>addr</a:t>
            </a:r>
            <a:r>
              <a:rPr lang="en-US" sz="2400" i="1" baseline="-25000" dirty="0" err="1"/>
              <a:t>B</a:t>
            </a:r>
            <a:r>
              <a:rPr lang="en-US" sz="2400" dirty="0"/>
              <a:t> ⇽ H(</a:t>
            </a:r>
            <a:r>
              <a:rPr lang="en-US" sz="2400" dirty="0" err="1"/>
              <a:t>pk</a:t>
            </a:r>
            <a:r>
              <a:rPr lang="en-US" sz="2400" baseline="-25000" dirty="0" err="1"/>
              <a:t>B</a:t>
            </a:r>
            <a:r>
              <a:rPr lang="en-US" sz="2400" dirty="0"/>
              <a:t>)</a:t>
            </a:r>
          </a:p>
          <a:p>
            <a:r>
              <a:rPr lang="en-US" sz="2400" dirty="0"/>
              <a:t>step 3:   Bob sends </a:t>
            </a:r>
            <a:r>
              <a:rPr lang="en-US" sz="2400" i="1" dirty="0" err="1"/>
              <a:t>addr</a:t>
            </a:r>
            <a:r>
              <a:rPr lang="en-US" sz="2400" i="1" baseline="-25000" dirty="0" err="1"/>
              <a:t>B</a:t>
            </a:r>
            <a:r>
              <a:rPr lang="en-US" sz="2400" dirty="0"/>
              <a:t> to Alice</a:t>
            </a:r>
          </a:p>
          <a:p>
            <a:r>
              <a:rPr lang="en-US" sz="2400" dirty="0"/>
              <a:t>step 4:   Alice posts Tx: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FABCC-88AA-5B49-8155-3E1501D4E1A9}"/>
              </a:ext>
            </a:extLst>
          </p:cNvPr>
          <p:cNvSpPr txBox="1"/>
          <p:nvPr/>
        </p:nvSpPr>
        <p:spPr>
          <a:xfrm>
            <a:off x="5912025" y="748016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pay to public key hash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0E6CFB-2484-F642-A570-4F51D8497CB2}"/>
              </a:ext>
            </a:extLst>
          </p:cNvPr>
          <p:cNvGrpSpPr/>
          <p:nvPr/>
        </p:nvGrpSpPr>
        <p:grpSpPr>
          <a:xfrm>
            <a:off x="764081" y="4026451"/>
            <a:ext cx="7884674" cy="873225"/>
            <a:chOff x="583320" y="4111515"/>
            <a:chExt cx="7884674" cy="8732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8435306-33DB-D447-BD27-535A69AD0C2B}"/>
                </a:ext>
              </a:extLst>
            </p:cNvPr>
            <p:cNvGrpSpPr/>
            <p:nvPr/>
          </p:nvGrpSpPr>
          <p:grpSpPr>
            <a:xfrm>
              <a:off x="583320" y="4466372"/>
              <a:ext cx="7884674" cy="518368"/>
              <a:chOff x="583320" y="4466372"/>
              <a:chExt cx="7884674" cy="51836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07F231-C749-2540-823D-2EA9E65F80B7}"/>
                  </a:ext>
                </a:extLst>
              </p:cNvPr>
              <p:cNvSpPr/>
              <p:nvPr/>
            </p:nvSpPr>
            <p:spPr>
              <a:xfrm>
                <a:off x="2051428" y="4485796"/>
                <a:ext cx="6416566" cy="4989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642256-5F8A-4841-89FE-90DED2C648F3}"/>
                  </a:ext>
                </a:extLst>
              </p:cNvPr>
              <p:cNvSpPr txBox="1"/>
              <p:nvPr/>
            </p:nvSpPr>
            <p:spPr>
              <a:xfrm>
                <a:off x="2134241" y="4512495"/>
                <a:ext cx="59117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DUP  HASH256  </a:t>
                </a:r>
                <a:r>
                  <a:rPr lang="en-US" b="1" dirty="0">
                    <a:latin typeface="+mn-lt"/>
                  </a:rPr>
                  <a:t>&lt;</a:t>
                </a:r>
                <a:r>
                  <a:rPr lang="en-US" b="1" dirty="0" err="1">
                    <a:latin typeface="+mn-lt"/>
                  </a:rPr>
                  <a:t>addr</a:t>
                </a:r>
                <a:r>
                  <a:rPr lang="en-US" b="1" baseline="-25000" dirty="0" err="1">
                    <a:latin typeface="+mn-lt"/>
                  </a:rPr>
                  <a:t>B</a:t>
                </a:r>
                <a:r>
                  <a:rPr lang="en-US" b="1" dirty="0">
                    <a:latin typeface="+mn-lt"/>
                  </a:rPr>
                  <a:t>&gt;  </a:t>
                </a:r>
                <a:r>
                  <a:rPr lang="en-US" dirty="0">
                    <a:latin typeface="+mn-lt"/>
                  </a:rPr>
                  <a:t>EQVERIFY  CHECKSIG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139D28-1277-3446-994E-EFCBC8E12E25}"/>
                  </a:ext>
                </a:extLst>
              </p:cNvPr>
              <p:cNvSpPr txBox="1"/>
              <p:nvPr/>
            </p:nvSpPr>
            <p:spPr>
              <a:xfrm>
                <a:off x="583320" y="4466372"/>
                <a:ext cx="1464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+mn-lt"/>
                  </a:rPr>
                  <a:t>ScriptPK</a:t>
                </a:r>
                <a:r>
                  <a:rPr lang="en-US" baseline="-25000" dirty="0" err="1">
                    <a:latin typeface="+mn-lt"/>
                  </a:rPr>
                  <a:t>B</a:t>
                </a:r>
                <a:r>
                  <a:rPr lang="en-US" dirty="0">
                    <a:latin typeface="+mn-lt"/>
                  </a:rPr>
                  <a:t>: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049E59-D755-3249-8CA3-8406EBC597E5}"/>
                </a:ext>
              </a:extLst>
            </p:cNvPr>
            <p:cNvGrpSpPr/>
            <p:nvPr/>
          </p:nvGrpSpPr>
          <p:grpSpPr>
            <a:xfrm>
              <a:off x="2134241" y="4111515"/>
              <a:ext cx="6333753" cy="363701"/>
              <a:chOff x="2134241" y="4111515"/>
              <a:chExt cx="6333753" cy="3637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9AAAE14-A8E5-6E4D-8B1C-1D0832159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34241" y="4111515"/>
                <a:ext cx="2437759" cy="363701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4FA175-D54C-5140-823A-C0C8CA2C6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507" y="4122428"/>
                <a:ext cx="2434487" cy="343944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A6A64F7-A99C-5249-B57A-8646A8763B29}"/>
              </a:ext>
            </a:extLst>
          </p:cNvPr>
          <p:cNvSpPr/>
          <p:nvPr/>
        </p:nvSpPr>
        <p:spPr>
          <a:xfrm>
            <a:off x="4284929" y="4310420"/>
            <a:ext cx="1180214" cy="6973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CD64DF-6CED-254B-A431-8C7EF606E8AA}"/>
              </a:ext>
            </a:extLst>
          </p:cNvPr>
          <p:cNvGrpSpPr/>
          <p:nvPr/>
        </p:nvGrpSpPr>
        <p:grpSpPr>
          <a:xfrm>
            <a:off x="2983685" y="3010781"/>
            <a:ext cx="6061757" cy="1190947"/>
            <a:chOff x="2983685" y="3010781"/>
            <a:chExt cx="6061757" cy="119094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ADF6FDC-D406-E64C-9E60-377B23E42805}"/>
                </a:ext>
              </a:extLst>
            </p:cNvPr>
            <p:cNvGrpSpPr/>
            <p:nvPr/>
          </p:nvGrpSpPr>
          <p:grpSpPr>
            <a:xfrm>
              <a:off x="2983685" y="3010781"/>
              <a:ext cx="6061757" cy="1088096"/>
              <a:chOff x="2983685" y="3010781"/>
              <a:chExt cx="6061757" cy="108809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C03135F-4377-4148-A999-890ECF93AA7A}"/>
                  </a:ext>
                </a:extLst>
              </p:cNvPr>
              <p:cNvGrpSpPr/>
              <p:nvPr/>
            </p:nvGrpSpPr>
            <p:grpSpPr>
              <a:xfrm>
                <a:off x="4142844" y="3386949"/>
                <a:ext cx="2071425" cy="603878"/>
                <a:chOff x="2634712" y="3808412"/>
                <a:chExt cx="2071425" cy="603878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98A633E-6F84-1845-9C56-49238A4F43B9}"/>
                    </a:ext>
                  </a:extLst>
                </p:cNvPr>
                <p:cNvSpPr/>
                <p:nvPr/>
              </p:nvSpPr>
              <p:spPr>
                <a:xfrm>
                  <a:off x="2634712" y="3808412"/>
                  <a:ext cx="622641" cy="60387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5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76057EE-4886-FF4B-858F-77B560B0F3C1}"/>
                    </a:ext>
                  </a:extLst>
                </p:cNvPr>
                <p:cNvSpPr/>
                <p:nvPr/>
              </p:nvSpPr>
              <p:spPr>
                <a:xfrm>
                  <a:off x="3257353" y="3808412"/>
                  <a:ext cx="1448784" cy="60387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ScriptPK</a:t>
                  </a:r>
                  <a:r>
                    <a:rPr lang="en-US" baseline="-25000" dirty="0" err="1"/>
                    <a:t>B</a:t>
                  </a:r>
                  <a:endParaRPr lang="en-US" baseline="-25000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5DF5F8C-782C-BD40-886E-126BF77D1FB8}"/>
                  </a:ext>
                </a:extLst>
              </p:cNvPr>
              <p:cNvGrpSpPr/>
              <p:nvPr/>
            </p:nvGrpSpPr>
            <p:grpSpPr>
              <a:xfrm>
                <a:off x="6214268" y="3386949"/>
                <a:ext cx="2103518" cy="603878"/>
                <a:chOff x="2634712" y="3808412"/>
                <a:chExt cx="2103518" cy="60387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6716144-1E47-2642-95F9-C1149FBC8B04}"/>
                    </a:ext>
                  </a:extLst>
                </p:cNvPr>
                <p:cNvSpPr/>
                <p:nvPr/>
              </p:nvSpPr>
              <p:spPr>
                <a:xfrm>
                  <a:off x="2634712" y="3808412"/>
                  <a:ext cx="528681" cy="60387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2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D63E1E5-2558-8142-941C-C360513AE59D}"/>
                    </a:ext>
                  </a:extLst>
                </p:cNvPr>
                <p:cNvSpPr/>
                <p:nvPr/>
              </p:nvSpPr>
              <p:spPr>
                <a:xfrm>
                  <a:off x="3163394" y="3808412"/>
                  <a:ext cx="1574836" cy="60387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ScriptPK</a:t>
                  </a:r>
                  <a:r>
                    <a:rPr lang="en-US" baseline="-25000" dirty="0" err="1"/>
                    <a:t>A</a:t>
                  </a:r>
                  <a:endParaRPr lang="en-US" baseline="-25000" dirty="0"/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1FA6A-87C5-E04E-AE78-6E59347BE386}"/>
                  </a:ext>
                </a:extLst>
              </p:cNvPr>
              <p:cNvSpPr/>
              <p:nvPr/>
            </p:nvSpPr>
            <p:spPr>
              <a:xfrm>
                <a:off x="2983685" y="3386948"/>
                <a:ext cx="1131376" cy="6038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7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BTC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A1A4A41-4528-3748-8353-DCF4838CE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6187" y="3211887"/>
                <a:ext cx="0" cy="8869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1FEB7A-6532-3249-AD7B-5749D6228D66}"/>
                  </a:ext>
                </a:extLst>
              </p:cNvPr>
              <p:cNvSpPr txBox="1"/>
              <p:nvPr/>
            </p:nvSpPr>
            <p:spPr>
              <a:xfrm>
                <a:off x="4384085" y="3017891"/>
                <a:ext cx="171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UTXO</a:t>
                </a:r>
                <a:r>
                  <a:rPr lang="en-US" sz="2000" baseline="-25000" dirty="0">
                    <a:latin typeface="+mn-lt"/>
                  </a:rPr>
                  <a:t>B </a:t>
                </a:r>
                <a:r>
                  <a:rPr lang="en-US" sz="2000" dirty="0">
                    <a:latin typeface="+mn-lt"/>
                  </a:rPr>
                  <a:t>for Bob</a:t>
                </a:r>
                <a:endParaRPr lang="en-US" sz="2000" baseline="-25000" dirty="0">
                  <a:latin typeface="+mn-lt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499E49-2F99-AA40-B50B-A283BB83F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786" y="3368556"/>
                <a:ext cx="0" cy="62227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57FED88-D79C-324B-86DA-2A360B04FAB2}"/>
                  </a:ext>
                </a:extLst>
              </p:cNvPr>
              <p:cNvSpPr/>
              <p:nvPr/>
            </p:nvSpPr>
            <p:spPr>
              <a:xfrm>
                <a:off x="8351598" y="3390752"/>
                <a:ext cx="397455" cy="6000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866F7A-5310-CB46-830B-1506CB04CE10}"/>
                  </a:ext>
                </a:extLst>
              </p:cNvPr>
              <p:cNvSpPr txBox="1"/>
              <p:nvPr/>
            </p:nvSpPr>
            <p:spPr>
              <a:xfrm>
                <a:off x="6266989" y="3010781"/>
                <a:ext cx="27784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UTXO</a:t>
                </a:r>
                <a:r>
                  <a:rPr lang="en-US" sz="2000" baseline="-25000" dirty="0">
                    <a:latin typeface="+mn-lt"/>
                  </a:rPr>
                  <a:t>A </a:t>
                </a:r>
                <a:r>
                  <a:rPr lang="en-US" sz="2000" dirty="0">
                    <a:latin typeface="+mn-lt"/>
                  </a:rPr>
                  <a:t>for Alice (change)</a:t>
                </a:r>
                <a:endParaRPr lang="en-US" sz="2000" baseline="-25000" dirty="0">
                  <a:latin typeface="+mn-lt"/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3E4DAD4-6BBD-3E4E-AB87-00BE45D86385}"/>
                </a:ext>
              </a:extLst>
            </p:cNvPr>
            <p:cNvCxnSpPr>
              <a:cxnSpLocks/>
            </p:cNvCxnSpPr>
            <p:nvPr/>
          </p:nvCxnSpPr>
          <p:spPr>
            <a:xfrm>
              <a:off x="4115061" y="3211887"/>
              <a:ext cx="0" cy="9898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FE027038-603D-9B44-8253-0AD6DC455A91}"/>
              </a:ext>
            </a:extLst>
          </p:cNvPr>
          <p:cNvSpPr/>
          <p:nvPr/>
        </p:nvSpPr>
        <p:spPr>
          <a:xfrm>
            <a:off x="818161" y="3410891"/>
            <a:ext cx="1426109" cy="603879"/>
          </a:xfrm>
          <a:prstGeom prst="wedgeRoundRectCallout">
            <a:avLst>
              <a:gd name="adj1" fmla="val 112160"/>
              <a:gd name="adj2" fmla="val -6920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Point to Alice’s UTXO</a:t>
            </a:r>
          </a:p>
        </p:txBody>
      </p:sp>
    </p:spTree>
    <p:extLst>
      <p:ext uri="{BB962C8B-B14F-4D97-AF65-F5344CB8AC3E}">
        <p14:creationId xmlns:p14="http://schemas.microsoft.com/office/powerpoint/2010/main" val="25456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0226-73D9-584A-B221-4723C0E0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types:   (1) P2PKH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AE09-E2E5-9745-A1A0-C8C6901F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78" y="1293245"/>
            <a:ext cx="8749864" cy="1599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“input” contains </a:t>
            </a:r>
            <a:r>
              <a:rPr lang="en-US" sz="2400" dirty="0" err="1"/>
              <a:t>ScriptSig</a:t>
            </a:r>
            <a:r>
              <a:rPr lang="en-US" sz="2400" dirty="0"/>
              <a:t> that authorizes spending Alice’s UTXO</a:t>
            </a:r>
          </a:p>
          <a:p>
            <a:r>
              <a:rPr lang="en-US" sz="2400" dirty="0"/>
              <a:t>example:  </a:t>
            </a:r>
            <a:r>
              <a:rPr lang="en-US" sz="2400" dirty="0" err="1"/>
              <a:t>ScriptSig</a:t>
            </a:r>
            <a:r>
              <a:rPr lang="en-US" sz="2400" baseline="-25000" dirty="0"/>
              <a:t> </a:t>
            </a:r>
            <a:r>
              <a:rPr lang="en-US" sz="2400" dirty="0"/>
              <a:t> contains Alice’s signature on Tx</a:t>
            </a:r>
          </a:p>
          <a:p>
            <a:pPr marL="0" indent="0">
              <a:buNone/>
            </a:pPr>
            <a:r>
              <a:rPr lang="en-US" sz="2400" dirty="0"/>
              <a:t>	⟹   miners cannot change </a:t>
            </a:r>
            <a:r>
              <a:rPr lang="en-US" sz="2400" dirty="0" err="1"/>
              <a:t>ScriptPK</a:t>
            </a:r>
            <a:r>
              <a:rPr lang="en-US" sz="2400" baseline="-25000" dirty="0" err="1"/>
              <a:t>B</a:t>
            </a:r>
            <a:r>
              <a:rPr lang="en-US" sz="2400" dirty="0"/>
              <a:t>    </a:t>
            </a:r>
            <a:r>
              <a:rPr lang="en-US" sz="2000" dirty="0"/>
              <a:t>(will invalidate Alice’s signature)</a:t>
            </a:r>
            <a:endParaRPr lang="en-US" sz="24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FABCC-88AA-5B49-8155-3E1501D4E1A9}"/>
              </a:ext>
            </a:extLst>
          </p:cNvPr>
          <p:cNvSpPr txBox="1"/>
          <p:nvPr/>
        </p:nvSpPr>
        <p:spPr>
          <a:xfrm>
            <a:off x="5912025" y="748016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pay to public key hash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03135F-4377-4148-A999-890ECF93AA7A}"/>
              </a:ext>
            </a:extLst>
          </p:cNvPr>
          <p:cNvGrpSpPr/>
          <p:nvPr/>
        </p:nvGrpSpPr>
        <p:grpSpPr>
          <a:xfrm>
            <a:off x="4142844" y="3386949"/>
            <a:ext cx="2071425" cy="603878"/>
            <a:chOff x="2634712" y="3808412"/>
            <a:chExt cx="2071425" cy="60387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8A633E-6F84-1845-9C56-49238A4F43B9}"/>
                </a:ext>
              </a:extLst>
            </p:cNvPr>
            <p:cNvSpPr/>
            <p:nvPr/>
          </p:nvSpPr>
          <p:spPr>
            <a:xfrm>
              <a:off x="2634712" y="3808412"/>
              <a:ext cx="622641" cy="6038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6057EE-4886-FF4B-858F-77B560B0F3C1}"/>
                </a:ext>
              </a:extLst>
            </p:cNvPr>
            <p:cNvSpPr/>
            <p:nvPr/>
          </p:nvSpPr>
          <p:spPr>
            <a:xfrm>
              <a:off x="3257353" y="3808412"/>
              <a:ext cx="1448784" cy="6038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ScriptPK</a:t>
              </a:r>
              <a:r>
                <a:rPr lang="en-US" baseline="-25000" dirty="0" err="1"/>
                <a:t>B</a:t>
              </a:r>
              <a:endParaRPr lang="en-US" baseline="-25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DF5F8C-782C-BD40-886E-126BF77D1FB8}"/>
              </a:ext>
            </a:extLst>
          </p:cNvPr>
          <p:cNvGrpSpPr/>
          <p:nvPr/>
        </p:nvGrpSpPr>
        <p:grpSpPr>
          <a:xfrm>
            <a:off x="6214268" y="3386949"/>
            <a:ext cx="2103518" cy="603878"/>
            <a:chOff x="2634712" y="3808412"/>
            <a:chExt cx="2103518" cy="60387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716144-1E47-2642-95F9-C1149FBC8B04}"/>
                </a:ext>
              </a:extLst>
            </p:cNvPr>
            <p:cNvSpPr/>
            <p:nvPr/>
          </p:nvSpPr>
          <p:spPr>
            <a:xfrm>
              <a:off x="2634712" y="3808412"/>
              <a:ext cx="528681" cy="6038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63E1E5-2558-8142-941C-C360513AE59D}"/>
                </a:ext>
              </a:extLst>
            </p:cNvPr>
            <p:cNvSpPr/>
            <p:nvPr/>
          </p:nvSpPr>
          <p:spPr>
            <a:xfrm>
              <a:off x="3163394" y="3808412"/>
              <a:ext cx="1574836" cy="6038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ScriptPK</a:t>
              </a:r>
              <a:r>
                <a:rPr lang="en-US" baseline="-25000" dirty="0" err="1"/>
                <a:t>A</a:t>
              </a:r>
              <a:endParaRPr lang="en-US" baseline="-250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EB1FA6A-87C5-E04E-AE78-6E59347BE386}"/>
              </a:ext>
            </a:extLst>
          </p:cNvPr>
          <p:cNvSpPr/>
          <p:nvPr/>
        </p:nvSpPr>
        <p:spPr>
          <a:xfrm>
            <a:off x="2983685" y="3386948"/>
            <a:ext cx="1131376" cy="603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input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  <a:r>
              <a:rPr lang="en-US" sz="2000" b="1" dirty="0">
                <a:solidFill>
                  <a:schemeClr val="tx1"/>
                </a:solidFill>
              </a:rPr>
              <a:t> BTC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E4DAD4-6BBD-3E4E-AB87-00BE45D86385}"/>
              </a:ext>
            </a:extLst>
          </p:cNvPr>
          <p:cNvCxnSpPr>
            <a:cxnSpLocks/>
          </p:cNvCxnSpPr>
          <p:nvPr/>
        </p:nvCxnSpPr>
        <p:spPr>
          <a:xfrm>
            <a:off x="4115061" y="3211887"/>
            <a:ext cx="0" cy="9898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1A4A41-4528-3748-8353-DCF4838CE69C}"/>
              </a:ext>
            </a:extLst>
          </p:cNvPr>
          <p:cNvCxnSpPr>
            <a:cxnSpLocks/>
          </p:cNvCxnSpPr>
          <p:nvPr/>
        </p:nvCxnSpPr>
        <p:spPr>
          <a:xfrm>
            <a:off x="6196187" y="3211887"/>
            <a:ext cx="0" cy="886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1FEB7A-6532-3249-AD7B-5749D6228D66}"/>
              </a:ext>
            </a:extLst>
          </p:cNvPr>
          <p:cNvSpPr txBox="1"/>
          <p:nvPr/>
        </p:nvSpPr>
        <p:spPr>
          <a:xfrm>
            <a:off x="4384085" y="3017891"/>
            <a:ext cx="171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UTXO</a:t>
            </a:r>
            <a:r>
              <a:rPr lang="en-US" sz="2000" baseline="-25000" dirty="0">
                <a:latin typeface="+mn-lt"/>
              </a:rPr>
              <a:t>B </a:t>
            </a:r>
            <a:r>
              <a:rPr lang="en-US" sz="2000" dirty="0">
                <a:latin typeface="+mn-lt"/>
              </a:rPr>
              <a:t>for Bob</a:t>
            </a:r>
            <a:endParaRPr lang="en-US" sz="2000" baseline="-25000" dirty="0">
              <a:latin typeface="+mn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99E49-2F99-AA40-B50B-A283BB83FDA8}"/>
              </a:ext>
            </a:extLst>
          </p:cNvPr>
          <p:cNvCxnSpPr>
            <a:cxnSpLocks/>
          </p:cNvCxnSpPr>
          <p:nvPr/>
        </p:nvCxnSpPr>
        <p:spPr>
          <a:xfrm>
            <a:off x="8317786" y="3368556"/>
            <a:ext cx="0" cy="6222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57FED88-D79C-324B-86DA-2A360B04FAB2}"/>
              </a:ext>
            </a:extLst>
          </p:cNvPr>
          <p:cNvSpPr/>
          <p:nvPr/>
        </p:nvSpPr>
        <p:spPr>
          <a:xfrm>
            <a:off x="8351598" y="3390752"/>
            <a:ext cx="397455" cy="6000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866F7A-5310-CB46-830B-1506CB04CE10}"/>
              </a:ext>
            </a:extLst>
          </p:cNvPr>
          <p:cNvSpPr txBox="1"/>
          <p:nvPr/>
        </p:nvSpPr>
        <p:spPr>
          <a:xfrm>
            <a:off x="6266989" y="3010781"/>
            <a:ext cx="277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UTXO</a:t>
            </a:r>
            <a:r>
              <a:rPr lang="en-US" sz="2000" baseline="-25000" dirty="0">
                <a:latin typeface="+mn-lt"/>
              </a:rPr>
              <a:t>A </a:t>
            </a:r>
            <a:r>
              <a:rPr lang="en-US" sz="2000" dirty="0">
                <a:latin typeface="+mn-lt"/>
              </a:rPr>
              <a:t>for Alice (change)</a:t>
            </a:r>
            <a:endParaRPr lang="en-US" sz="2000" baseline="-25000" dirty="0">
              <a:latin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0E6CFB-2484-F642-A570-4F51D8497CB2}"/>
              </a:ext>
            </a:extLst>
          </p:cNvPr>
          <p:cNvGrpSpPr/>
          <p:nvPr/>
        </p:nvGrpSpPr>
        <p:grpSpPr>
          <a:xfrm>
            <a:off x="764081" y="4026451"/>
            <a:ext cx="7884674" cy="873225"/>
            <a:chOff x="583320" y="4111515"/>
            <a:chExt cx="7884674" cy="8732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8435306-33DB-D447-BD27-535A69AD0C2B}"/>
                </a:ext>
              </a:extLst>
            </p:cNvPr>
            <p:cNvGrpSpPr/>
            <p:nvPr/>
          </p:nvGrpSpPr>
          <p:grpSpPr>
            <a:xfrm>
              <a:off x="583320" y="4466372"/>
              <a:ext cx="7884674" cy="518368"/>
              <a:chOff x="583320" y="4466372"/>
              <a:chExt cx="7884674" cy="51836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07F231-C749-2540-823D-2EA9E65F80B7}"/>
                  </a:ext>
                </a:extLst>
              </p:cNvPr>
              <p:cNvSpPr/>
              <p:nvPr/>
            </p:nvSpPr>
            <p:spPr>
              <a:xfrm>
                <a:off x="2051428" y="4485796"/>
                <a:ext cx="6416566" cy="4989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642256-5F8A-4841-89FE-90DED2C648F3}"/>
                  </a:ext>
                </a:extLst>
              </p:cNvPr>
              <p:cNvSpPr txBox="1"/>
              <p:nvPr/>
            </p:nvSpPr>
            <p:spPr>
              <a:xfrm>
                <a:off x="2134241" y="4512495"/>
                <a:ext cx="59117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DUP  HASH256  </a:t>
                </a:r>
                <a:r>
                  <a:rPr lang="en-US" b="1" dirty="0">
                    <a:latin typeface="+mn-lt"/>
                  </a:rPr>
                  <a:t>&lt;</a:t>
                </a:r>
                <a:r>
                  <a:rPr lang="en-US" b="1" dirty="0" err="1">
                    <a:latin typeface="+mn-lt"/>
                  </a:rPr>
                  <a:t>addr</a:t>
                </a:r>
                <a:r>
                  <a:rPr lang="en-US" b="1" baseline="-25000" dirty="0" err="1">
                    <a:latin typeface="+mn-lt"/>
                  </a:rPr>
                  <a:t>B</a:t>
                </a:r>
                <a:r>
                  <a:rPr lang="en-US" b="1" dirty="0">
                    <a:latin typeface="+mn-lt"/>
                  </a:rPr>
                  <a:t>&gt;  </a:t>
                </a:r>
                <a:r>
                  <a:rPr lang="en-US" dirty="0">
                    <a:latin typeface="+mn-lt"/>
                  </a:rPr>
                  <a:t>EQVERIFY  CHECKSIG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139D28-1277-3446-994E-EFCBC8E12E25}"/>
                  </a:ext>
                </a:extLst>
              </p:cNvPr>
              <p:cNvSpPr txBox="1"/>
              <p:nvPr/>
            </p:nvSpPr>
            <p:spPr>
              <a:xfrm>
                <a:off x="583320" y="4466372"/>
                <a:ext cx="1464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+mn-lt"/>
                  </a:rPr>
                  <a:t>ScriptPK</a:t>
                </a:r>
                <a:r>
                  <a:rPr lang="en-US" baseline="-25000" dirty="0" err="1">
                    <a:latin typeface="+mn-lt"/>
                  </a:rPr>
                  <a:t>B</a:t>
                </a:r>
                <a:r>
                  <a:rPr lang="en-US" dirty="0">
                    <a:latin typeface="+mn-lt"/>
                  </a:rPr>
                  <a:t>: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049E59-D755-3249-8CA3-8406EBC597E5}"/>
                </a:ext>
              </a:extLst>
            </p:cNvPr>
            <p:cNvGrpSpPr/>
            <p:nvPr/>
          </p:nvGrpSpPr>
          <p:grpSpPr>
            <a:xfrm>
              <a:off x="2134241" y="4111515"/>
              <a:ext cx="6333753" cy="363701"/>
              <a:chOff x="2134241" y="4111515"/>
              <a:chExt cx="6333753" cy="3637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9AAAE14-A8E5-6E4D-8B1C-1D0832159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34241" y="4111515"/>
                <a:ext cx="2437759" cy="363701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4FA175-D54C-5140-823A-C0C8CA2C6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507" y="4122428"/>
                <a:ext cx="2434487" cy="343944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A6A64F7-A99C-5249-B57A-8646A8763B29}"/>
              </a:ext>
            </a:extLst>
          </p:cNvPr>
          <p:cNvSpPr/>
          <p:nvPr/>
        </p:nvSpPr>
        <p:spPr>
          <a:xfrm>
            <a:off x="4284929" y="4310420"/>
            <a:ext cx="1180214" cy="6973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3685DCB7-5A21-9C49-8AB9-7899E29F8B90}"/>
              </a:ext>
            </a:extLst>
          </p:cNvPr>
          <p:cNvSpPr/>
          <p:nvPr/>
        </p:nvSpPr>
        <p:spPr>
          <a:xfrm>
            <a:off x="818161" y="3410891"/>
            <a:ext cx="1426109" cy="603879"/>
          </a:xfrm>
          <a:prstGeom prst="wedgeRoundRectCallout">
            <a:avLst>
              <a:gd name="adj1" fmla="val 112160"/>
              <a:gd name="adj2" fmla="val -6920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Point to Alice’s UTXO</a:t>
            </a:r>
          </a:p>
        </p:txBody>
      </p:sp>
    </p:spTree>
    <p:extLst>
      <p:ext uri="{BB962C8B-B14F-4D97-AF65-F5344CB8AC3E}">
        <p14:creationId xmlns:p14="http://schemas.microsoft.com/office/powerpoint/2010/main" val="290547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1C1C-40AD-644F-B816-E227E0AB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559209" cy="2281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(2)  Digital signatures:</a:t>
            </a:r>
            <a:r>
              <a:rPr lang="en-US" sz="2400" dirty="0"/>
              <a:t>     (Gen, Sign, Verify)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Gen() ⇾ (pk, </a:t>
            </a:r>
            <a:r>
              <a:rPr lang="en-US" sz="2400" dirty="0" err="1"/>
              <a:t>sk</a:t>
            </a:r>
            <a:r>
              <a:rPr lang="en-US" sz="2400" dirty="0"/>
              <a:t>),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Sign(</a:t>
            </a:r>
            <a:r>
              <a:rPr lang="en-US" sz="2400" dirty="0" err="1"/>
              <a:t>sk</a:t>
            </a:r>
            <a:r>
              <a:rPr lang="en-US" sz="2400" dirty="0"/>
              <a:t>, m) ⇾ </a:t>
            </a:r>
            <a:r>
              <a:rPr lang="en-US" sz="2400" dirty="0" err="1"/>
              <a:t>σ</a:t>
            </a:r>
            <a:r>
              <a:rPr lang="en-US" sz="2400" dirty="0"/>
              <a:t>,        Verify(pk, m, </a:t>
            </a:r>
            <a:r>
              <a:rPr lang="en-US" sz="2400" dirty="0" err="1"/>
              <a:t>σ</a:t>
            </a:r>
            <a:r>
              <a:rPr lang="en-US" sz="2400" dirty="0"/>
              <a:t>) ⇾ accept/reject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CF97B-B18A-F940-BADB-D63D83EDE6C3}"/>
              </a:ext>
            </a:extLst>
          </p:cNvPr>
          <p:cNvSpPr txBox="1"/>
          <p:nvPr/>
        </p:nvSpPr>
        <p:spPr>
          <a:xfrm>
            <a:off x="946298" y="3720066"/>
            <a:ext cx="1548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signing key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FDB79BB-EBBF-1749-A187-C383B9529BEB}"/>
              </a:ext>
            </a:extLst>
          </p:cNvPr>
          <p:cNvSpPr/>
          <p:nvPr/>
        </p:nvSpPr>
        <p:spPr>
          <a:xfrm>
            <a:off x="2445486" y="3411721"/>
            <a:ext cx="297714" cy="531628"/>
          </a:xfrm>
          <a:custGeom>
            <a:avLst/>
            <a:gdLst>
              <a:gd name="connsiteX0" fmla="*/ 0 w 208408"/>
              <a:gd name="connsiteY0" fmla="*/ 531628 h 531628"/>
              <a:gd name="connsiteX1" fmla="*/ 202018 w 208408"/>
              <a:gd name="connsiteY1" fmla="*/ 382772 h 531628"/>
              <a:gd name="connsiteX2" fmla="*/ 138223 w 208408"/>
              <a:gd name="connsiteY2" fmla="*/ 0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408" h="531628">
                <a:moveTo>
                  <a:pt x="0" y="531628"/>
                </a:moveTo>
                <a:cubicBezTo>
                  <a:pt x="89490" y="501502"/>
                  <a:pt x="178981" y="471377"/>
                  <a:pt x="202018" y="382772"/>
                </a:cubicBezTo>
                <a:cubicBezTo>
                  <a:pt x="225055" y="294167"/>
                  <a:pt x="181639" y="147083"/>
                  <a:pt x="138223" y="0"/>
                </a:cubicBezTo>
              </a:path>
            </a:pathLst>
          </a:custGeom>
          <a:noFill/>
          <a:ln w="2540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5F771-ABBB-064C-84EE-B6A6082EDB07}"/>
              </a:ext>
            </a:extLst>
          </p:cNvPr>
          <p:cNvSpPr txBox="1"/>
          <p:nvPr/>
        </p:nvSpPr>
        <p:spPr>
          <a:xfrm>
            <a:off x="3533639" y="3926269"/>
            <a:ext cx="207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verification key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E3645A-316A-3549-A642-0CA163379DA1}"/>
              </a:ext>
            </a:extLst>
          </p:cNvPr>
          <p:cNvSpPr/>
          <p:nvPr/>
        </p:nvSpPr>
        <p:spPr>
          <a:xfrm>
            <a:off x="5207863" y="3394641"/>
            <a:ext cx="297714" cy="531628"/>
          </a:xfrm>
          <a:custGeom>
            <a:avLst/>
            <a:gdLst>
              <a:gd name="connsiteX0" fmla="*/ 0 w 208408"/>
              <a:gd name="connsiteY0" fmla="*/ 531628 h 531628"/>
              <a:gd name="connsiteX1" fmla="*/ 202018 w 208408"/>
              <a:gd name="connsiteY1" fmla="*/ 382772 h 531628"/>
              <a:gd name="connsiteX2" fmla="*/ 138223 w 208408"/>
              <a:gd name="connsiteY2" fmla="*/ 0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408" h="531628">
                <a:moveTo>
                  <a:pt x="0" y="531628"/>
                </a:moveTo>
                <a:cubicBezTo>
                  <a:pt x="89490" y="501502"/>
                  <a:pt x="178981" y="471377"/>
                  <a:pt x="202018" y="382772"/>
                </a:cubicBezTo>
                <a:cubicBezTo>
                  <a:pt x="225055" y="294167"/>
                  <a:pt x="181639" y="147083"/>
                  <a:pt x="138223" y="0"/>
                </a:cubicBezTo>
              </a:path>
            </a:pathLst>
          </a:custGeom>
          <a:noFill/>
          <a:ln w="2540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90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0226-73D9-584A-B221-4723C0E0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types:   (1) P2PKH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AE09-E2E5-9745-A1A0-C8C6901F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6" y="980863"/>
            <a:ext cx="8686800" cy="1495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Later, when Bob wants to spend his UTXO:	   create a </a:t>
            </a:r>
            <a:r>
              <a:rPr lang="en-US" sz="2400" dirty="0" err="1"/>
              <a:t>Tx</a:t>
            </a:r>
            <a:r>
              <a:rPr lang="en-US" sz="2400" baseline="-25000" dirty="0" err="1"/>
              <a:t>spend</a:t>
            </a:r>
            <a:endParaRPr lang="en-US" sz="2400" baseline="-250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7E9086-829A-EF47-81F7-5AA3732E01B5}"/>
              </a:ext>
            </a:extLst>
          </p:cNvPr>
          <p:cNvGrpSpPr/>
          <p:nvPr/>
        </p:nvGrpSpPr>
        <p:grpSpPr>
          <a:xfrm>
            <a:off x="3189670" y="2806463"/>
            <a:ext cx="2010575" cy="531889"/>
            <a:chOff x="2707666" y="2854092"/>
            <a:chExt cx="2010575" cy="5318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9F44BA-4A81-834F-BA31-96EF7D4A6709}"/>
                </a:ext>
              </a:extLst>
            </p:cNvPr>
            <p:cNvSpPr/>
            <p:nvPr/>
          </p:nvSpPr>
          <p:spPr>
            <a:xfrm>
              <a:off x="2707666" y="2854092"/>
              <a:ext cx="2010575" cy="4989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E87D670-0691-BA45-A6FF-830D13DFE82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73516" y="2877018"/>
              <a:ext cx="1844725" cy="508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1pPr>
              <a:lvl2pPr marL="742950" indent="-28575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ＭＳ Ｐゴシック" pitchFamily="-112" charset="-128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ＭＳ Ｐゴシック" pitchFamily="-112" charset="-128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ＭＳ Ｐゴシック" pitchFamily="-112" charset="-128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ＭＳ Ｐゴシック" pitchFamily="-112" charset="-128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/>
                <a:t>&lt;sig&gt;  &lt;</a:t>
              </a:r>
              <a:r>
                <a:rPr lang="en-US" sz="2400" dirty="0" err="1"/>
                <a:t>pk</a:t>
              </a:r>
              <a:r>
                <a:rPr lang="en-US" sz="2400" baseline="-25000" dirty="0" err="1"/>
                <a:t>B</a:t>
              </a:r>
              <a:r>
                <a:rPr lang="en-US" sz="2400" dirty="0"/>
                <a:t>&gt;</a:t>
              </a: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EF6BB0-FCC9-2B46-9048-005A762EB193}"/>
              </a:ext>
            </a:extLst>
          </p:cNvPr>
          <p:cNvSpPr txBox="1">
            <a:spLocks/>
          </p:cNvSpPr>
          <p:nvPr/>
        </p:nvSpPr>
        <p:spPr bwMode="auto">
          <a:xfrm>
            <a:off x="274883" y="3770562"/>
            <a:ext cx="8521264" cy="50896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&lt;sig&gt; = Sign(</a:t>
            </a:r>
            <a:r>
              <a:rPr lang="en-US" sz="2000" dirty="0" err="1"/>
              <a:t>sk</a:t>
            </a:r>
            <a:r>
              <a:rPr lang="en-US" sz="2000" baseline="-25000" dirty="0" err="1"/>
              <a:t>B</a:t>
            </a:r>
            <a:r>
              <a:rPr lang="en-US" sz="2000" dirty="0"/>
              <a:t>, Tx)   where  Tx</a:t>
            </a:r>
            <a:r>
              <a:rPr lang="en-US" sz="2000" baseline="-25000" dirty="0"/>
              <a:t> </a:t>
            </a:r>
            <a:r>
              <a:rPr lang="en-US" sz="2000" dirty="0"/>
              <a:t>= (</a:t>
            </a:r>
            <a:r>
              <a:rPr lang="en-US" sz="2000" dirty="0" err="1"/>
              <a:t>Tx</a:t>
            </a:r>
            <a:r>
              <a:rPr lang="en-US" sz="2000" baseline="-25000" dirty="0" err="1"/>
              <a:t>spend</a:t>
            </a:r>
            <a:r>
              <a:rPr lang="en-US" sz="2000" dirty="0"/>
              <a:t> excluding all </a:t>
            </a:r>
            <a:r>
              <a:rPr lang="en-US" sz="2000" dirty="0" err="1"/>
              <a:t>ScriptSigs</a:t>
            </a:r>
            <a:r>
              <a:rPr lang="en-US" sz="2000" dirty="0"/>
              <a:t>)       </a:t>
            </a:r>
            <a:r>
              <a:rPr lang="en-US" sz="1600" dirty="0"/>
              <a:t>(SIGHASH_ALL)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90F87-9677-4B4A-9E8E-8392196E6E05}"/>
              </a:ext>
            </a:extLst>
          </p:cNvPr>
          <p:cNvSpPr/>
          <p:nvPr/>
        </p:nvSpPr>
        <p:spPr>
          <a:xfrm>
            <a:off x="1772433" y="1824221"/>
            <a:ext cx="847161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TxID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8A7E6B-7568-F746-839C-E6DF0A04D318}"/>
              </a:ext>
            </a:extLst>
          </p:cNvPr>
          <p:cNvSpPr/>
          <p:nvPr/>
        </p:nvSpPr>
        <p:spPr>
          <a:xfrm>
            <a:off x="4894470" y="1829651"/>
            <a:ext cx="1375833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0F54E9-991F-1F49-93F8-193556492861}"/>
              </a:ext>
            </a:extLst>
          </p:cNvPr>
          <p:cNvSpPr/>
          <p:nvPr/>
        </p:nvSpPr>
        <p:spPr>
          <a:xfrm>
            <a:off x="6295125" y="1826497"/>
            <a:ext cx="1405492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427231-6B5D-4648-94DF-EB7CA19ED544}"/>
              </a:ext>
            </a:extLst>
          </p:cNvPr>
          <p:cNvCxnSpPr/>
          <p:nvPr/>
        </p:nvCxnSpPr>
        <p:spPr>
          <a:xfrm>
            <a:off x="6277044" y="1515536"/>
            <a:ext cx="0" cy="1022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BA1AEE-5E9B-DB4B-AD54-020C3E0B564D}"/>
              </a:ext>
            </a:extLst>
          </p:cNvPr>
          <p:cNvCxnSpPr/>
          <p:nvPr/>
        </p:nvCxnSpPr>
        <p:spPr>
          <a:xfrm>
            <a:off x="4856434" y="1555002"/>
            <a:ext cx="0" cy="1022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777C99F-A47F-4444-9A4B-A1BF6A056A05}"/>
              </a:ext>
            </a:extLst>
          </p:cNvPr>
          <p:cNvSpPr/>
          <p:nvPr/>
        </p:nvSpPr>
        <p:spPr>
          <a:xfrm>
            <a:off x="2631213" y="1826497"/>
            <a:ext cx="622641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9A4AF4-A8AD-EE42-9013-680854D59A57}"/>
              </a:ext>
            </a:extLst>
          </p:cNvPr>
          <p:cNvSpPr/>
          <p:nvPr/>
        </p:nvSpPr>
        <p:spPr>
          <a:xfrm>
            <a:off x="3254352" y="1826497"/>
            <a:ext cx="1574836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ScriptSig</a:t>
            </a:r>
            <a:r>
              <a:rPr lang="en-US" b="1" baseline="-25000" dirty="0" err="1"/>
              <a:t>B</a:t>
            </a:r>
            <a:endParaRPr lang="en-US" b="1" baseline="-250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6DC8D5-B45E-D84F-B920-0088B4FB4C09}"/>
              </a:ext>
            </a:extLst>
          </p:cNvPr>
          <p:cNvCxnSpPr/>
          <p:nvPr/>
        </p:nvCxnSpPr>
        <p:spPr>
          <a:xfrm>
            <a:off x="7734538" y="1589841"/>
            <a:ext cx="0" cy="1022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ECC8CF7-9DD2-5648-A56F-0B223CA07248}"/>
              </a:ext>
            </a:extLst>
          </p:cNvPr>
          <p:cNvSpPr/>
          <p:nvPr/>
        </p:nvSpPr>
        <p:spPr>
          <a:xfrm>
            <a:off x="7768350" y="1823074"/>
            <a:ext cx="397455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D18512-A4E8-3B48-80E2-9F2E714D3368}"/>
              </a:ext>
            </a:extLst>
          </p:cNvPr>
          <p:cNvSpPr/>
          <p:nvPr/>
        </p:nvSpPr>
        <p:spPr>
          <a:xfrm>
            <a:off x="1846341" y="1893586"/>
            <a:ext cx="1357458" cy="356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918226-0D78-D54A-AF14-4010BE72BA38}"/>
              </a:ext>
            </a:extLst>
          </p:cNvPr>
          <p:cNvSpPr txBox="1"/>
          <p:nvPr/>
        </p:nvSpPr>
        <p:spPr>
          <a:xfrm>
            <a:off x="1964798" y="2324918"/>
            <a:ext cx="1109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points to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UTXO</a:t>
            </a:r>
            <a:r>
              <a:rPr lang="en-US" sz="2000" baseline="-25000" dirty="0">
                <a:latin typeface="+mn-lt"/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9BE84E-7E3A-8245-96F9-F5365DD7DCF8}"/>
              </a:ext>
            </a:extLst>
          </p:cNvPr>
          <p:cNvSpPr/>
          <p:nvPr/>
        </p:nvSpPr>
        <p:spPr>
          <a:xfrm>
            <a:off x="1780064" y="1833652"/>
            <a:ext cx="3032506" cy="491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96CF7-A87A-464C-B83E-813E008D3674}"/>
              </a:ext>
            </a:extLst>
          </p:cNvPr>
          <p:cNvSpPr txBox="1"/>
          <p:nvPr/>
        </p:nvSpPr>
        <p:spPr>
          <a:xfrm>
            <a:off x="472043" y="1818423"/>
            <a:ext cx="103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Tx</a:t>
            </a:r>
            <a:r>
              <a:rPr lang="en-US" baseline="-25000" dirty="0" err="1">
                <a:latin typeface="+mn-lt"/>
              </a:rPr>
              <a:t>spend</a:t>
            </a:r>
            <a:r>
              <a:rPr lang="en-US" dirty="0">
                <a:latin typeface="+mn-lt"/>
              </a:rPr>
              <a:t>: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0FAD220-E9C2-3447-B61D-69816646CE6D}"/>
              </a:ext>
            </a:extLst>
          </p:cNvPr>
          <p:cNvGrpSpPr/>
          <p:nvPr/>
        </p:nvGrpSpPr>
        <p:grpSpPr>
          <a:xfrm>
            <a:off x="982473" y="4488851"/>
            <a:ext cx="7263527" cy="464428"/>
            <a:chOff x="982473" y="4488851"/>
            <a:chExt cx="7263527" cy="4644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5A4140-B707-0B4A-86A5-3777093FC238}"/>
                </a:ext>
              </a:extLst>
            </p:cNvPr>
            <p:cNvSpPr/>
            <p:nvPr/>
          </p:nvSpPr>
          <p:spPr>
            <a:xfrm>
              <a:off x="3667991" y="4488851"/>
              <a:ext cx="2732809" cy="4644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E56C23-8ADB-D040-A7A0-725ECE6E853A}"/>
                </a:ext>
              </a:extLst>
            </p:cNvPr>
            <p:cNvSpPr txBox="1"/>
            <p:nvPr/>
          </p:nvSpPr>
          <p:spPr>
            <a:xfrm>
              <a:off x="982473" y="4488851"/>
              <a:ext cx="72635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Miners validate that   </a:t>
              </a:r>
              <a:r>
                <a:rPr lang="en-US" dirty="0" err="1">
                  <a:latin typeface="+mn-lt"/>
                </a:rPr>
                <a:t>ScriptSig</a:t>
              </a:r>
              <a:r>
                <a:rPr lang="en-US" baseline="-25000" dirty="0" err="1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 | </a:t>
              </a:r>
              <a:r>
                <a:rPr lang="en-US" dirty="0" err="1">
                  <a:latin typeface="+mn-lt"/>
                </a:rPr>
                <a:t>ScriptPK</a:t>
              </a:r>
              <a:r>
                <a:rPr lang="en-US" baseline="-25000" dirty="0" err="1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   returns true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5B15FE-716E-3C40-BDC0-C64D45F53256}"/>
              </a:ext>
            </a:extLst>
          </p:cNvPr>
          <p:cNvSpPr txBox="1"/>
          <p:nvPr/>
        </p:nvSpPr>
        <p:spPr>
          <a:xfrm>
            <a:off x="5281890" y="2865820"/>
            <a:ext cx="317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(authorizes spending UTXO</a:t>
            </a:r>
            <a:r>
              <a:rPr lang="en-US" sz="2000" baseline="-25000" dirty="0">
                <a:latin typeface="+mn-lt"/>
              </a:rPr>
              <a:t>B</a:t>
            </a:r>
            <a:r>
              <a:rPr lang="en-US" sz="2000" dirty="0">
                <a:latin typeface="+mn-lt"/>
              </a:rPr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AC7F65-BEBD-C744-B8BC-276E283D380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065816" y="2337037"/>
            <a:ext cx="129142" cy="4694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B20D-38EE-4D47-8631-77E8BAC0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P2PKH:  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1DC3-9908-8D46-BCBD-B8C4997A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15" y="1200151"/>
            <a:ext cx="8686800" cy="3818430"/>
          </a:xfrm>
        </p:spPr>
        <p:txBody>
          <a:bodyPr>
            <a:normAutofit/>
          </a:bodyPr>
          <a:lstStyle/>
          <a:p>
            <a:r>
              <a:rPr lang="en-US" dirty="0"/>
              <a:t>Alice specifies recipient’s pk in UTXO</a:t>
            </a:r>
            <a:r>
              <a:rPr lang="en-US" baseline="-25000" dirty="0"/>
              <a:t>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Recipient’s pk is not revealed until UTXO is spent</a:t>
            </a:r>
          </a:p>
          <a:p>
            <a:pPr marL="0" indent="0">
              <a:buNone/>
            </a:pPr>
            <a:r>
              <a:rPr lang="en-US" dirty="0"/>
              <a:t>						(some security against attacks on pk)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Miner cannot change &lt;</a:t>
            </a:r>
            <a:r>
              <a:rPr lang="en-US" dirty="0" err="1"/>
              <a:t>Addr</a:t>
            </a:r>
            <a:r>
              <a:rPr lang="en-US" baseline="-25000" dirty="0" err="1"/>
              <a:t>B</a:t>
            </a:r>
            <a:r>
              <a:rPr lang="en-US" dirty="0"/>
              <a:t>&gt; and steal funds:</a:t>
            </a:r>
          </a:p>
          <a:p>
            <a:pPr marL="0" indent="0">
              <a:buNone/>
            </a:pPr>
            <a:r>
              <a:rPr lang="en-US" dirty="0"/>
              <a:t>			invalidates Alice’s signature that created UTXO</a:t>
            </a:r>
            <a:r>
              <a:rPr lang="en-US" baseline="-25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7689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E41F-C56C-CB40-BC35-5C004B9E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Segregated Witness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7765-7C7D-9340-BB51-DE8D2B98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ECDSA malleability:</a:t>
            </a:r>
          </a:p>
          <a:p>
            <a:pPr marL="0" indent="0">
              <a:buNone/>
            </a:pPr>
            <a:r>
              <a:rPr lang="en-US" sz="2400" dirty="0"/>
              <a:t>Given  (m, sig)   anyone can create  (m, sig’)   with  sig ≠ sig’</a:t>
            </a:r>
          </a:p>
          <a:p>
            <a:pPr marL="0" indent="0">
              <a:buNone/>
            </a:pPr>
            <a:r>
              <a:rPr lang="en-US" sz="2400" dirty="0"/>
              <a:t>⇒   miner can change sig in Tx and change </a:t>
            </a:r>
            <a:r>
              <a:rPr lang="en-US" sz="2400" dirty="0" err="1"/>
              <a:t>TxID</a:t>
            </a:r>
            <a:r>
              <a:rPr lang="en-US" sz="2400" dirty="0"/>
              <a:t> = SHA256(Tx)</a:t>
            </a:r>
          </a:p>
          <a:p>
            <a:pPr marL="0" indent="0">
              <a:buNone/>
            </a:pPr>
            <a:r>
              <a:rPr lang="en-US" sz="2400" dirty="0"/>
              <a:t>⇒   Tx issuer cannot tell what </a:t>
            </a:r>
            <a:r>
              <a:rPr lang="en-US" sz="2400" dirty="0" err="1"/>
              <a:t>TxID</a:t>
            </a:r>
            <a:r>
              <a:rPr lang="en-US" sz="2400" dirty="0"/>
              <a:t> is, until Tx is posted</a:t>
            </a:r>
          </a:p>
          <a:p>
            <a:pPr marL="0" indent="0">
              <a:buNone/>
            </a:pPr>
            <a:r>
              <a:rPr lang="en-US" sz="2400" dirty="0"/>
              <a:t>⇒   leads to problems and attacks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Segregated witness:   </a:t>
            </a:r>
            <a:r>
              <a:rPr lang="en-US" sz="2400" dirty="0"/>
              <a:t>signature is moved to witness field in Tx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TxID</a:t>
            </a:r>
            <a:r>
              <a:rPr lang="en-US" sz="2400" dirty="0"/>
              <a:t> = Hash(Tx without witnesses)</a:t>
            </a:r>
          </a:p>
        </p:txBody>
      </p:sp>
    </p:spTree>
    <p:extLst>
      <p:ext uri="{BB962C8B-B14F-4D97-AF65-F5344CB8AC3E}">
        <p14:creationId xmlns:p14="http://schemas.microsoft.com/office/powerpoint/2010/main" val="782452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A5CDB9-6E90-E84E-8EE9-BE43D3958BC6}"/>
              </a:ext>
            </a:extLst>
          </p:cNvPr>
          <p:cNvSpPr/>
          <p:nvPr/>
        </p:nvSpPr>
        <p:spPr>
          <a:xfrm>
            <a:off x="2942894" y="3929084"/>
            <a:ext cx="5202623" cy="4989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EBAFCC-A4F0-AC46-8313-621982C8AB16}"/>
              </a:ext>
            </a:extLst>
          </p:cNvPr>
          <p:cNvSpPr/>
          <p:nvPr/>
        </p:nvSpPr>
        <p:spPr>
          <a:xfrm>
            <a:off x="2916620" y="3209122"/>
            <a:ext cx="5202623" cy="4989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9E93-8290-A84E-B53C-B712A054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19"/>
            <a:ext cx="8593282" cy="62309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Transaction types: (2) P2SH:  </a:t>
            </a:r>
            <a:r>
              <a:rPr lang="en-US" sz="2700" dirty="0"/>
              <a:t>pay to script hash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32F0-1A8E-7C41-BC93-F2BDC674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2855"/>
            <a:ext cx="8229600" cy="3509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payer specify a redeem script (instead of just </a:t>
            </a:r>
            <a:r>
              <a:rPr lang="en-US" sz="2400" dirty="0" err="1"/>
              <a:t>pkhash</a:t>
            </a:r>
            <a:r>
              <a:rPr lang="en-US" sz="2400" dirty="0"/>
              <a:t>) </a:t>
            </a:r>
          </a:p>
          <a:p>
            <a:pPr marL="0" indent="0">
              <a:spcBef>
                <a:spcPts val="1824"/>
              </a:spcBef>
              <a:buNone/>
              <a:tabLst>
                <a:tab pos="1017588" algn="l"/>
              </a:tabLst>
            </a:pPr>
            <a:r>
              <a:rPr lang="en-US" sz="2400" dirty="0"/>
              <a:t>Usage:	payee publishes   hash(redeem script)    </a:t>
            </a:r>
            <a:r>
              <a:rPr lang="en-US" sz="2400" dirty="0">
                <a:sym typeface="Wingdings" pitchFamily="2" charset="2"/>
              </a:rPr>
              <a:t>⟵ </a:t>
            </a:r>
            <a:r>
              <a:rPr lang="en-US" sz="2400" dirty="0" err="1">
                <a:sym typeface="Wingdings" pitchFamily="2" charset="2"/>
              </a:rPr>
              <a:t>Bitcoint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addr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pPr marL="0" indent="0">
              <a:buNone/>
              <a:tabLst>
                <a:tab pos="1017588" algn="l"/>
              </a:tabLst>
            </a:pPr>
            <a:r>
              <a:rPr lang="en-US" sz="2400" dirty="0">
                <a:sym typeface="Wingdings" pitchFamily="2" charset="2"/>
              </a:rPr>
              <a:t>	payer sends funds to that address</a:t>
            </a:r>
          </a:p>
          <a:p>
            <a:pPr marL="0" indent="0">
              <a:buNone/>
              <a:tabLst>
                <a:tab pos="1017588" algn="l"/>
              </a:tabLst>
            </a:pPr>
            <a:endParaRPr lang="en-US" sz="2400" dirty="0">
              <a:sym typeface="Wingdings" pitchFamily="2" charset="2"/>
            </a:endParaRPr>
          </a:p>
          <a:p>
            <a:pPr marL="0" indent="0">
              <a:spcBef>
                <a:spcPts val="2400"/>
              </a:spcBef>
              <a:buNone/>
              <a:tabLst>
                <a:tab pos="1017588" algn="l"/>
              </a:tabLst>
            </a:pPr>
            <a:r>
              <a:rPr lang="en-US" sz="2400" b="1" dirty="0" err="1">
                <a:sym typeface="Wingdings" pitchFamily="2" charset="2"/>
              </a:rPr>
              <a:t>ScriptPK</a:t>
            </a:r>
            <a:r>
              <a:rPr lang="en-US" sz="2400" dirty="0">
                <a:sym typeface="Wingdings" pitchFamily="2" charset="2"/>
              </a:rPr>
              <a:t> in UTXO:     HASH160   &lt;H(redeem script)&gt;  EQUAL</a:t>
            </a:r>
          </a:p>
          <a:p>
            <a:pPr marL="0" indent="0">
              <a:spcBef>
                <a:spcPts val="2400"/>
              </a:spcBef>
              <a:buNone/>
              <a:tabLst>
                <a:tab pos="1017588" algn="l"/>
              </a:tabLst>
            </a:pPr>
            <a:r>
              <a:rPr lang="en-US" sz="2400" b="1" dirty="0" err="1">
                <a:sym typeface="Wingdings" pitchFamily="2" charset="2"/>
              </a:rPr>
              <a:t>ScriptSig</a:t>
            </a:r>
            <a:r>
              <a:rPr lang="en-US" sz="2400" dirty="0">
                <a:sym typeface="Wingdings" pitchFamily="2" charset="2"/>
              </a:rPr>
              <a:t> to spend:   &lt;sig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&gt; &lt;sig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&gt; … &lt;sig</a:t>
            </a:r>
            <a:r>
              <a:rPr lang="en-US" sz="2400" baseline="-25000" dirty="0">
                <a:sym typeface="Wingdings" pitchFamily="2" charset="2"/>
              </a:rPr>
              <a:t>n</a:t>
            </a:r>
            <a:r>
              <a:rPr lang="en-US" sz="2400" dirty="0">
                <a:sym typeface="Wingdings" pitchFamily="2" charset="2"/>
              </a:rPr>
              <a:t>&gt; &lt;redeem script&gt;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236F7-BEB8-4E45-BA90-18041E85D936}"/>
              </a:ext>
            </a:extLst>
          </p:cNvPr>
          <p:cNvSpPr txBox="1"/>
          <p:nvPr/>
        </p:nvSpPr>
        <p:spPr>
          <a:xfrm>
            <a:off x="6832256" y="743254"/>
            <a:ext cx="2318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(pre </a:t>
            </a:r>
            <a:r>
              <a:rPr lang="en-US" sz="2000" dirty="0" err="1">
                <a:latin typeface="+mn-lt"/>
              </a:rPr>
              <a:t>SegWit</a:t>
            </a:r>
            <a:r>
              <a:rPr lang="en-US" sz="2000" dirty="0">
                <a:latin typeface="+mn-lt"/>
              </a:rPr>
              <a:t> in 2017)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B6A11-95C5-FF43-9C71-796B8986EEFE}"/>
              </a:ext>
            </a:extLst>
          </p:cNvPr>
          <p:cNvSpPr txBox="1"/>
          <p:nvPr/>
        </p:nvSpPr>
        <p:spPr>
          <a:xfrm>
            <a:off x="363217" y="4662512"/>
            <a:ext cx="8509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payer can specify complex conditions for when UTXO can be spent </a:t>
            </a:r>
          </a:p>
        </p:txBody>
      </p:sp>
    </p:spTree>
    <p:extLst>
      <p:ext uri="{BB962C8B-B14F-4D97-AF65-F5344CB8AC3E}">
        <p14:creationId xmlns:p14="http://schemas.microsoft.com/office/powerpoint/2010/main" val="139864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DDDD-8ED0-7E49-AFB2-60A2D4E3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P2SH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D70B-4D9A-D147-99CD-5C09E76ED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576441" cy="381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Miner verifies:</a:t>
            </a:r>
          </a:p>
          <a:p>
            <a:pPr marL="457200" indent="-457200">
              <a:spcBef>
                <a:spcPts val="1776"/>
              </a:spcBef>
              <a:buAutoNum type="arabicParenBoth"/>
              <a:tabLst>
                <a:tab pos="4341813" algn="l"/>
              </a:tabLst>
            </a:pPr>
            <a:r>
              <a:rPr lang="en-US" sz="2400" dirty="0"/>
              <a:t>&lt;</a:t>
            </a:r>
            <a:r>
              <a:rPr lang="en-US" sz="2400" dirty="0" err="1"/>
              <a:t>ScriptSig</a:t>
            </a:r>
            <a:r>
              <a:rPr lang="en-US" sz="2400" dirty="0"/>
              <a:t>&gt;  </a:t>
            </a:r>
            <a:r>
              <a:rPr lang="en-US" sz="2400" dirty="0" err="1"/>
              <a:t>ScriptPK</a:t>
            </a:r>
            <a:r>
              <a:rPr lang="en-US" sz="2400" dirty="0"/>
              <a:t>  = true	</a:t>
            </a:r>
            <a:r>
              <a:rPr lang="en-US" sz="2400" dirty="0">
                <a:sym typeface="Wingdings" pitchFamily="2" charset="2"/>
              </a:rPr>
              <a:t>⟵ payee gave correct script</a:t>
            </a:r>
          </a:p>
          <a:p>
            <a:pPr marL="0" indent="0">
              <a:spcBef>
                <a:spcPts val="1776"/>
              </a:spcBef>
              <a:buNone/>
              <a:tabLst>
                <a:tab pos="4341813" algn="l"/>
              </a:tabLst>
            </a:pPr>
            <a:r>
              <a:rPr lang="en-US" sz="2400" dirty="0"/>
              <a:t>(2)    </a:t>
            </a:r>
            <a:r>
              <a:rPr lang="en-US" sz="2400" dirty="0" err="1"/>
              <a:t>ScriptSig</a:t>
            </a:r>
            <a:r>
              <a:rPr lang="en-US" sz="2400" dirty="0"/>
              <a:t> = true	</a:t>
            </a:r>
            <a:r>
              <a:rPr lang="en-US" sz="2400" dirty="0">
                <a:sym typeface="Wingdings" pitchFamily="2" charset="2"/>
              </a:rPr>
              <a:t> ⟵ script is satisfied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7535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041738-A0C5-AF48-B2FF-917ED951C3A7}"/>
              </a:ext>
            </a:extLst>
          </p:cNvPr>
          <p:cNvSpPr/>
          <p:nvPr/>
        </p:nvSpPr>
        <p:spPr>
          <a:xfrm>
            <a:off x="4209392" y="4199078"/>
            <a:ext cx="4666593" cy="4989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8FFF1-89B8-914D-8B6F-ED9F8FE7CE8C}"/>
              </a:ext>
            </a:extLst>
          </p:cNvPr>
          <p:cNvSpPr/>
          <p:nvPr/>
        </p:nvSpPr>
        <p:spPr>
          <a:xfrm>
            <a:off x="835569" y="2515432"/>
            <a:ext cx="6353507" cy="4989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B1FF0-9900-3A41-809E-9C698B67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P2SH:    </a:t>
            </a:r>
            <a:r>
              <a:rPr lang="en-US" dirty="0" err="1"/>
              <a:t>multisig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1B929-4F8B-E34A-BF9A-6063208F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7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Goal</a:t>
            </a:r>
            <a:r>
              <a:rPr lang="en-US" sz="2400" dirty="0"/>
              <a:t>:  spending a UTXO requires  t-out-of-n  signatures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Redeem script for  2-out-of-3:      (set by payer)</a:t>
            </a:r>
          </a:p>
          <a:p>
            <a:pPr marL="0" indent="0">
              <a:buNone/>
            </a:pPr>
            <a:r>
              <a:rPr lang="en-US" sz="2400" dirty="0"/>
              <a:t>	&lt;2&gt;  &lt;PK</a:t>
            </a:r>
            <a:r>
              <a:rPr lang="en-US" sz="2400" baseline="-25000" dirty="0"/>
              <a:t>1</a:t>
            </a:r>
            <a:r>
              <a:rPr lang="en-US" sz="2400" dirty="0"/>
              <a:t>&gt;  &lt;PK</a:t>
            </a:r>
            <a:r>
              <a:rPr lang="en-US" sz="2400" baseline="-25000" dirty="0"/>
              <a:t>2</a:t>
            </a:r>
            <a:r>
              <a:rPr lang="en-US" sz="2400" dirty="0"/>
              <a:t>&gt;  &lt;PK</a:t>
            </a:r>
            <a:r>
              <a:rPr lang="en-US" sz="2400" baseline="-25000" dirty="0"/>
              <a:t>3</a:t>
            </a:r>
            <a:r>
              <a:rPr lang="en-US" sz="2400" dirty="0"/>
              <a:t>&gt;  &lt;3&gt;  CHECKMULTISIG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22A6D1B-6605-2748-A686-2A5760BE489B}"/>
              </a:ext>
            </a:extLst>
          </p:cNvPr>
          <p:cNvSpPr/>
          <p:nvPr/>
        </p:nvSpPr>
        <p:spPr>
          <a:xfrm>
            <a:off x="2548966" y="3058504"/>
            <a:ext cx="610276" cy="409654"/>
          </a:xfrm>
          <a:custGeom>
            <a:avLst/>
            <a:gdLst>
              <a:gd name="connsiteX0" fmla="*/ 5046 w 682964"/>
              <a:gd name="connsiteY0" fmla="*/ 0 h 409654"/>
              <a:gd name="connsiteX1" fmla="*/ 99639 w 682964"/>
              <a:gd name="connsiteY1" fmla="*/ 362606 h 409654"/>
              <a:gd name="connsiteX2" fmla="*/ 682964 w 682964"/>
              <a:gd name="connsiteY2" fmla="*/ 394138 h 40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964" h="409654">
                <a:moveTo>
                  <a:pt x="5046" y="0"/>
                </a:moveTo>
                <a:cubicBezTo>
                  <a:pt x="-4151" y="148458"/>
                  <a:pt x="-13347" y="296916"/>
                  <a:pt x="99639" y="362606"/>
                </a:cubicBezTo>
                <a:cubicBezTo>
                  <a:pt x="212625" y="428296"/>
                  <a:pt x="447794" y="411217"/>
                  <a:pt x="682964" y="39413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B7AB0-01D2-2B49-AF7A-0439F6FE1717}"/>
              </a:ext>
            </a:extLst>
          </p:cNvPr>
          <p:cNvSpPr txBox="1"/>
          <p:nvPr/>
        </p:nvSpPr>
        <p:spPr>
          <a:xfrm>
            <a:off x="3159242" y="3248082"/>
            <a:ext cx="3224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hash gives P2SH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0C0A2-659D-FE4C-851A-EB436DAF1CFD}"/>
              </a:ext>
            </a:extLst>
          </p:cNvPr>
          <p:cNvSpPr txBox="1"/>
          <p:nvPr/>
        </p:nvSpPr>
        <p:spPr>
          <a:xfrm>
            <a:off x="291455" y="4214844"/>
            <a:ext cx="858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ScriptSig</a:t>
            </a:r>
            <a:r>
              <a:rPr lang="en-US" dirty="0">
                <a:latin typeface="+mn-lt"/>
              </a:rPr>
              <a:t> to spend:  (by payee)     &lt;0&gt; &lt;sig1&gt; &lt;sig3&gt; &lt;redeem script&gt;</a:t>
            </a:r>
          </a:p>
        </p:txBody>
      </p:sp>
    </p:spTree>
    <p:extLst>
      <p:ext uri="{BB962C8B-B14F-4D97-AF65-F5344CB8AC3E}">
        <p14:creationId xmlns:p14="http://schemas.microsoft.com/office/powerpoint/2010/main" val="1504317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172AE5B-21CD-D548-AD72-3757124A6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3371850"/>
            <a:ext cx="7220607" cy="13144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Next lecture:   interesting scripts,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wallets, and how to manage crypto assets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6383B-610F-F040-85AB-9E762F54A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 OF  LECTURE</a:t>
            </a:r>
          </a:p>
        </p:txBody>
      </p:sp>
    </p:spTree>
    <p:extLst>
      <p:ext uri="{BB962C8B-B14F-4D97-AF65-F5344CB8AC3E}">
        <p14:creationId xmlns:p14="http://schemas.microsoft.com/office/powerpoint/2010/main" val="325477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8E2C-27A6-7A4C-A4F7-35664122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621"/>
            <a:ext cx="8229600" cy="623097"/>
          </a:xfrm>
        </p:spPr>
        <p:txBody>
          <a:bodyPr>
            <a:noAutofit/>
          </a:bodyPr>
          <a:lstStyle/>
          <a:p>
            <a:r>
              <a:rPr lang="en-US" dirty="0"/>
              <a:t>This lecture:  Bitcoin mechanics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51A3AE-9A79-0A45-988A-12AC42B3E374}"/>
              </a:ext>
            </a:extLst>
          </p:cNvPr>
          <p:cNvCxnSpPr>
            <a:cxnSpLocks/>
          </p:cNvCxnSpPr>
          <p:nvPr/>
        </p:nvCxnSpPr>
        <p:spPr>
          <a:xfrm flipH="1">
            <a:off x="6931439" y="2375909"/>
            <a:ext cx="1074884" cy="808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79106F-00A5-9F4A-8E30-5F8C9F9566DF}"/>
              </a:ext>
            </a:extLst>
          </p:cNvPr>
          <p:cNvSpPr txBox="1"/>
          <p:nvPr/>
        </p:nvSpPr>
        <p:spPr>
          <a:xfrm>
            <a:off x="268012" y="1620743"/>
            <a:ext cx="2559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Total market value: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9C266-4BAB-3F44-A721-DC6355CA9B32}"/>
              </a:ext>
            </a:extLst>
          </p:cNvPr>
          <p:cNvSpPr txBox="1"/>
          <p:nvPr/>
        </p:nvSpPr>
        <p:spPr>
          <a:xfrm>
            <a:off x="3547245" y="930161"/>
            <a:ext cx="504375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Oct. 2008:  paper by Satoshi Nakamoto</a:t>
            </a:r>
          </a:p>
          <a:p>
            <a:pPr algn="l"/>
            <a:r>
              <a:rPr lang="en-US" dirty="0">
                <a:latin typeface="+mn-lt"/>
              </a:rPr>
              <a:t>Jan. 2009:  Bitcoin network launched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D6021-F7B8-A849-AED6-73133DD9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4" y="2356353"/>
            <a:ext cx="6411175" cy="2709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0F352D-9676-6546-8900-40F871E275E5}"/>
              </a:ext>
            </a:extLst>
          </p:cNvPr>
          <p:cNvSpPr txBox="1"/>
          <p:nvPr/>
        </p:nvSpPr>
        <p:spPr>
          <a:xfrm>
            <a:off x="6479627" y="1914244"/>
            <a:ext cx="2417650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Sep. 2021:  $800B</a:t>
            </a:r>
          </a:p>
        </p:txBody>
      </p:sp>
    </p:spTree>
    <p:extLst>
      <p:ext uri="{BB962C8B-B14F-4D97-AF65-F5344CB8AC3E}">
        <p14:creationId xmlns:p14="http://schemas.microsoft.com/office/powerpoint/2010/main" val="35195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290A-AA40-F740-84EA-CA426664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597"/>
            <a:ext cx="8229600" cy="623097"/>
          </a:xfrm>
        </p:spPr>
        <p:txBody>
          <a:bodyPr>
            <a:noAutofit/>
          </a:bodyPr>
          <a:lstStyle/>
          <a:p>
            <a:r>
              <a:rPr lang="en-US" dirty="0"/>
              <a:t>This lecture:  Bitcoin mechanics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1A25B7-AD39-2F4B-9997-75D8B661FC1E}"/>
              </a:ext>
            </a:extLst>
          </p:cNvPr>
          <p:cNvSpPr/>
          <p:nvPr/>
        </p:nvSpPr>
        <p:spPr>
          <a:xfrm>
            <a:off x="1246490" y="3652804"/>
            <a:ext cx="6227179" cy="4977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consensus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43F4FC-DADC-774C-9417-B874A4A8F874}"/>
              </a:ext>
            </a:extLst>
          </p:cNvPr>
          <p:cNvSpPr/>
          <p:nvPr/>
        </p:nvSpPr>
        <p:spPr>
          <a:xfrm>
            <a:off x="1246490" y="2890804"/>
            <a:ext cx="6227179" cy="497711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compute layer  </a:t>
            </a:r>
            <a:r>
              <a:rPr lang="en-US" dirty="0"/>
              <a:t>(blockchain computer)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C49F5C-4F1E-8B43-858C-586E38E2D1BD}"/>
              </a:ext>
            </a:extLst>
          </p:cNvPr>
          <p:cNvSpPr/>
          <p:nvPr/>
        </p:nvSpPr>
        <p:spPr>
          <a:xfrm>
            <a:off x="1226764" y="2128804"/>
            <a:ext cx="6227179" cy="4977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applications</a:t>
            </a:r>
            <a:r>
              <a:rPr lang="en-US" dirty="0"/>
              <a:t>   (DAPPs, smart contracts)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0B1582-D1BF-7B4C-8A43-441B1759946B}"/>
              </a:ext>
            </a:extLst>
          </p:cNvPr>
          <p:cNvSpPr/>
          <p:nvPr/>
        </p:nvSpPr>
        <p:spPr>
          <a:xfrm>
            <a:off x="1226764" y="1354195"/>
            <a:ext cx="6227179" cy="4977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 facing tools  </a:t>
            </a:r>
            <a:r>
              <a:rPr lang="en-US" dirty="0"/>
              <a:t>(cloud servers)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37D2D7-C2FF-F348-8252-7DF06DD47AD7}"/>
              </a:ext>
            </a:extLst>
          </p:cNvPr>
          <p:cNvCxnSpPr>
            <a:cxnSpLocks/>
          </p:cNvCxnSpPr>
          <p:nvPr/>
        </p:nvCxnSpPr>
        <p:spPr>
          <a:xfrm flipH="1">
            <a:off x="7641266" y="3118273"/>
            <a:ext cx="56352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8755BD-EB64-0040-8A0F-99283BFF9E01}"/>
              </a:ext>
            </a:extLst>
          </p:cNvPr>
          <p:cNvGrpSpPr/>
          <p:nvPr/>
        </p:nvGrpSpPr>
        <p:grpSpPr>
          <a:xfrm>
            <a:off x="7005202" y="3897994"/>
            <a:ext cx="1465401" cy="905256"/>
            <a:chOff x="7614801" y="4150242"/>
            <a:chExt cx="1465401" cy="90566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F0797C6-E7E5-1047-A0DE-79A28104A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0865" y="4150242"/>
              <a:ext cx="56352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DF65A2-66CD-C649-8E3D-0B5F0FB4A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2492" y="4150244"/>
              <a:ext cx="0" cy="443994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CB2977-5F01-D748-845F-5A2F63BB9158}"/>
                </a:ext>
              </a:extLst>
            </p:cNvPr>
            <p:cNvSpPr txBox="1"/>
            <p:nvPr/>
          </p:nvSpPr>
          <p:spPr>
            <a:xfrm>
              <a:off x="7614801" y="4594238"/>
              <a:ext cx="1465401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next week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60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FAB2539-9B36-B946-BAEC-50AC3DEDD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7106" y="2986416"/>
            <a:ext cx="1190746" cy="1190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0150F-F8FD-1745-9770-313E2D90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First: overview of the Bitcoin consensus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A95BE-77A2-0A4D-9AB1-F49F428BDB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4026" y="1544769"/>
            <a:ext cx="1190746" cy="1190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9EFE98-B206-CC44-923F-80B40E0F5D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337" y="2832353"/>
            <a:ext cx="473557" cy="816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6FB1CC-7118-B04A-8227-868E0A6A2E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376" y="1903396"/>
            <a:ext cx="584280" cy="864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AA9B7-40D9-5B49-A50F-E8B004262D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5985" y="3713470"/>
            <a:ext cx="584281" cy="864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0DD83-2B78-7744-BA3F-9E3FB708F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2730" y="2280678"/>
            <a:ext cx="1190746" cy="1190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51E5A-1E31-5649-AA39-7BC691F52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5079" y="2267124"/>
            <a:ext cx="1190746" cy="119074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06E29B2-2118-BE45-A0B2-824264745F57}"/>
              </a:ext>
            </a:extLst>
          </p:cNvPr>
          <p:cNvSpPr/>
          <p:nvPr/>
        </p:nvSpPr>
        <p:spPr>
          <a:xfrm>
            <a:off x="4572000" y="1512595"/>
            <a:ext cx="4114799" cy="26422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98F0C-6EC9-3F44-9A8F-0143AE244C2E}"/>
              </a:ext>
            </a:extLst>
          </p:cNvPr>
          <p:cNvSpPr/>
          <p:nvPr/>
        </p:nvSpPr>
        <p:spPr>
          <a:xfrm>
            <a:off x="1452049" y="2140142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204C63-93E4-C342-9C32-CE59FC95DF36}"/>
              </a:ext>
            </a:extLst>
          </p:cNvPr>
          <p:cNvSpPr/>
          <p:nvPr/>
        </p:nvSpPr>
        <p:spPr>
          <a:xfrm>
            <a:off x="1460776" y="3061485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F34A96-3DC7-7C40-A3E5-7A2607C51B4E}"/>
              </a:ext>
            </a:extLst>
          </p:cNvPr>
          <p:cNvSpPr/>
          <p:nvPr/>
        </p:nvSpPr>
        <p:spPr>
          <a:xfrm>
            <a:off x="1460775" y="3924282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8EEF96-561B-1E46-BC5C-5F7F73F63DCE}"/>
              </a:ext>
            </a:extLst>
          </p:cNvPr>
          <p:cNvSpPr txBox="1"/>
          <p:nvPr/>
        </p:nvSpPr>
        <p:spPr>
          <a:xfrm>
            <a:off x="182521" y="2069278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+mn-lt"/>
              </a:rPr>
              <a:t>sk</a:t>
            </a:r>
            <a:r>
              <a:rPr lang="en-US" b="1" baseline="-25000" dirty="0" err="1">
                <a:solidFill>
                  <a:srgbClr val="FF0000"/>
                </a:solidFill>
                <a:latin typeface="+mn-lt"/>
              </a:rPr>
              <a:t>A</a:t>
            </a:r>
            <a:endParaRPr lang="en-US" b="1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4966CD-1A50-A44F-B951-C30FA774434B}"/>
              </a:ext>
            </a:extLst>
          </p:cNvPr>
          <p:cNvSpPr txBox="1"/>
          <p:nvPr/>
        </p:nvSpPr>
        <p:spPr>
          <a:xfrm>
            <a:off x="182521" y="300975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+mn-lt"/>
              </a:rPr>
              <a:t>sk</a:t>
            </a:r>
            <a:r>
              <a:rPr lang="en-US" b="1" baseline="-25000" dirty="0" err="1">
                <a:solidFill>
                  <a:srgbClr val="FF0000"/>
                </a:solidFill>
                <a:latin typeface="+mn-lt"/>
              </a:rPr>
              <a:t>B</a:t>
            </a:r>
            <a:endParaRPr lang="en-US" b="1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07B1B9-8DCE-9843-9CB1-73B4DCBDDFBE}"/>
              </a:ext>
            </a:extLst>
          </p:cNvPr>
          <p:cNvSpPr txBox="1"/>
          <p:nvPr/>
        </p:nvSpPr>
        <p:spPr>
          <a:xfrm>
            <a:off x="182521" y="396896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+mn-lt"/>
              </a:rPr>
              <a:t>sk</a:t>
            </a:r>
            <a:r>
              <a:rPr lang="en-US" b="1" baseline="-25000" dirty="0" err="1">
                <a:solidFill>
                  <a:srgbClr val="FF0000"/>
                </a:solidFill>
                <a:latin typeface="+mn-lt"/>
              </a:rPr>
              <a:t>C</a:t>
            </a:r>
            <a:endParaRPr lang="en-US" b="1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E36523-3498-F149-8F50-ABB20D72AA14}"/>
              </a:ext>
            </a:extLst>
          </p:cNvPr>
          <p:cNvSpPr txBox="1"/>
          <p:nvPr/>
        </p:nvSpPr>
        <p:spPr>
          <a:xfrm>
            <a:off x="5464713" y="1078229"/>
            <a:ext cx="2695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Bitcoin P2P network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445E51-45FE-1348-B516-23FA317064F1}"/>
              </a:ext>
            </a:extLst>
          </p:cNvPr>
          <p:cNvCxnSpPr>
            <a:cxnSpLocks/>
          </p:cNvCxnSpPr>
          <p:nvPr/>
        </p:nvCxnSpPr>
        <p:spPr>
          <a:xfrm flipV="1">
            <a:off x="5537487" y="2389003"/>
            <a:ext cx="737189" cy="46224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0982DC-F471-4043-84E3-62CA3FFFC3C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501139" y="2876051"/>
            <a:ext cx="2091591" cy="1484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B5ADC7-F1E1-2C44-8C37-8235035F6D58}"/>
              </a:ext>
            </a:extLst>
          </p:cNvPr>
          <p:cNvCxnSpPr>
            <a:cxnSpLocks/>
          </p:cNvCxnSpPr>
          <p:nvPr/>
        </p:nvCxnSpPr>
        <p:spPr>
          <a:xfrm>
            <a:off x="5242140" y="3429423"/>
            <a:ext cx="791886" cy="4242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39BDE5-0DC7-1045-A553-30D2B1763D42}"/>
              </a:ext>
            </a:extLst>
          </p:cNvPr>
          <p:cNvCxnSpPr>
            <a:cxnSpLocks/>
          </p:cNvCxnSpPr>
          <p:nvPr/>
        </p:nvCxnSpPr>
        <p:spPr>
          <a:xfrm>
            <a:off x="7157030" y="2148260"/>
            <a:ext cx="534921" cy="43300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99CA15-6EEB-8849-B608-EAFF0ECA5EAA}"/>
              </a:ext>
            </a:extLst>
          </p:cNvPr>
          <p:cNvCxnSpPr>
            <a:cxnSpLocks/>
          </p:cNvCxnSpPr>
          <p:nvPr/>
        </p:nvCxnSpPr>
        <p:spPr>
          <a:xfrm flipV="1">
            <a:off x="6964119" y="3305787"/>
            <a:ext cx="922050" cy="4610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E965AF-7106-1447-A363-90186C3FAD9A}"/>
              </a:ext>
            </a:extLst>
          </p:cNvPr>
          <p:cNvCxnSpPr>
            <a:cxnSpLocks/>
          </p:cNvCxnSpPr>
          <p:nvPr/>
        </p:nvCxnSpPr>
        <p:spPr>
          <a:xfrm flipH="1" flipV="1">
            <a:off x="6683681" y="2700734"/>
            <a:ext cx="1179037" cy="4275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5C0070-60E7-5F43-86CC-134107329652}"/>
              </a:ext>
            </a:extLst>
          </p:cNvPr>
          <p:cNvCxnSpPr>
            <a:cxnSpLocks/>
          </p:cNvCxnSpPr>
          <p:nvPr/>
        </p:nvCxnSpPr>
        <p:spPr>
          <a:xfrm flipV="1">
            <a:off x="6316161" y="2724210"/>
            <a:ext cx="118696" cy="6119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6B3491-9BE2-2647-AD35-62A10F68B7D3}"/>
              </a:ext>
            </a:extLst>
          </p:cNvPr>
          <p:cNvCxnSpPr/>
          <p:nvPr/>
        </p:nvCxnSpPr>
        <p:spPr>
          <a:xfrm flipV="1">
            <a:off x="1919228" y="1984085"/>
            <a:ext cx="4114798" cy="296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2A45C2-E2A2-F543-AF94-C4931AEA48D1}"/>
              </a:ext>
            </a:extLst>
          </p:cNvPr>
          <p:cNvCxnSpPr>
            <a:cxnSpLocks/>
          </p:cNvCxnSpPr>
          <p:nvPr/>
        </p:nvCxnSpPr>
        <p:spPr>
          <a:xfrm flipV="1">
            <a:off x="1919228" y="3730234"/>
            <a:ext cx="4119601" cy="3230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702FD8-FD6E-3244-8717-AD164B329B7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865229" y="3186479"/>
            <a:ext cx="4111877" cy="39531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23014621-25FA-4245-8BAC-8989AECA1C27}"/>
              </a:ext>
            </a:extLst>
          </p:cNvPr>
          <p:cNvSpPr/>
          <p:nvPr/>
        </p:nvSpPr>
        <p:spPr>
          <a:xfrm>
            <a:off x="1948828" y="1306354"/>
            <a:ext cx="1641796" cy="612648"/>
          </a:xfrm>
          <a:prstGeom prst="wedgeRoundRectCallout">
            <a:avLst>
              <a:gd name="adj1" fmla="val -58569"/>
              <a:gd name="adj2" fmla="val 97715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signed Tx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9A540F-D881-7246-AAC3-F4E5E88AB90B}"/>
              </a:ext>
            </a:extLst>
          </p:cNvPr>
          <p:cNvSpPr txBox="1"/>
          <p:nvPr/>
        </p:nvSpPr>
        <p:spPr>
          <a:xfrm>
            <a:off x="4185744" y="4255474"/>
            <a:ext cx="4887310" cy="83099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typically, miners are connected to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eight other peers (anyone can join)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53F4C2-A04B-904E-AB9B-4392468C8651}"/>
              </a:ext>
            </a:extLst>
          </p:cNvPr>
          <p:cNvSpPr txBox="1"/>
          <p:nvPr/>
        </p:nvSpPr>
        <p:spPr>
          <a:xfrm>
            <a:off x="154583" y="1340909"/>
            <a:ext cx="138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7084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FAB2539-9B36-B946-BAEC-50AC3DEDDD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7106" y="3459382"/>
            <a:ext cx="1190746" cy="1190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0150F-F8FD-1745-9770-313E2D90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First: overview of the Bitcoin consensus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A95BE-77A2-0A4D-9AB1-F49F428BDB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4026" y="2017735"/>
            <a:ext cx="1190746" cy="1190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0DD83-2B78-7744-BA3F-9E3FB708F8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2730" y="2753644"/>
            <a:ext cx="1190746" cy="1190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51E5A-1E31-5649-AA39-7BC691F52B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379" y="2673520"/>
            <a:ext cx="1190746" cy="119074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06E29B2-2118-BE45-A0B2-824264745F57}"/>
              </a:ext>
            </a:extLst>
          </p:cNvPr>
          <p:cNvSpPr/>
          <p:nvPr/>
        </p:nvSpPr>
        <p:spPr>
          <a:xfrm>
            <a:off x="4572000" y="1985561"/>
            <a:ext cx="4114799" cy="26422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E36523-3498-F149-8F50-ABB20D72AA14}"/>
              </a:ext>
            </a:extLst>
          </p:cNvPr>
          <p:cNvSpPr txBox="1"/>
          <p:nvPr/>
        </p:nvSpPr>
        <p:spPr>
          <a:xfrm>
            <a:off x="5410001" y="4656992"/>
            <a:ext cx="2695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Bitcoin P2P network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445E51-45FE-1348-B516-23FA317064F1}"/>
              </a:ext>
            </a:extLst>
          </p:cNvPr>
          <p:cNvCxnSpPr>
            <a:cxnSpLocks/>
          </p:cNvCxnSpPr>
          <p:nvPr/>
        </p:nvCxnSpPr>
        <p:spPr>
          <a:xfrm flipV="1">
            <a:off x="5537487" y="2861969"/>
            <a:ext cx="737189" cy="46224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0982DC-F471-4043-84E3-62CA3FFFC3C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501139" y="3349017"/>
            <a:ext cx="2091591" cy="1484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B5ADC7-F1E1-2C44-8C37-8235035F6D58}"/>
              </a:ext>
            </a:extLst>
          </p:cNvPr>
          <p:cNvCxnSpPr>
            <a:cxnSpLocks/>
          </p:cNvCxnSpPr>
          <p:nvPr/>
        </p:nvCxnSpPr>
        <p:spPr>
          <a:xfrm>
            <a:off x="5242140" y="3902389"/>
            <a:ext cx="791886" cy="4242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39BDE5-0DC7-1045-A553-30D2B1763D42}"/>
              </a:ext>
            </a:extLst>
          </p:cNvPr>
          <p:cNvCxnSpPr>
            <a:cxnSpLocks/>
          </p:cNvCxnSpPr>
          <p:nvPr/>
        </p:nvCxnSpPr>
        <p:spPr>
          <a:xfrm>
            <a:off x="7157030" y="2621226"/>
            <a:ext cx="534921" cy="43300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99CA15-6EEB-8849-B608-EAFF0ECA5EAA}"/>
              </a:ext>
            </a:extLst>
          </p:cNvPr>
          <p:cNvCxnSpPr>
            <a:cxnSpLocks/>
          </p:cNvCxnSpPr>
          <p:nvPr/>
        </p:nvCxnSpPr>
        <p:spPr>
          <a:xfrm flipV="1">
            <a:off x="6964119" y="3778753"/>
            <a:ext cx="922050" cy="4610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E965AF-7106-1447-A363-90186C3FAD9A}"/>
              </a:ext>
            </a:extLst>
          </p:cNvPr>
          <p:cNvCxnSpPr>
            <a:cxnSpLocks/>
          </p:cNvCxnSpPr>
          <p:nvPr/>
        </p:nvCxnSpPr>
        <p:spPr>
          <a:xfrm flipH="1" flipV="1">
            <a:off x="6683681" y="3173700"/>
            <a:ext cx="1179037" cy="4275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5C0070-60E7-5F43-86CC-134107329652}"/>
              </a:ext>
            </a:extLst>
          </p:cNvPr>
          <p:cNvCxnSpPr>
            <a:cxnSpLocks/>
          </p:cNvCxnSpPr>
          <p:nvPr/>
        </p:nvCxnSpPr>
        <p:spPr>
          <a:xfrm flipV="1">
            <a:off x="6316161" y="3197176"/>
            <a:ext cx="118696" cy="6119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EA75AF-4B5A-8143-8E8D-DEC241EEDC84}"/>
              </a:ext>
            </a:extLst>
          </p:cNvPr>
          <p:cNvSpPr txBox="1"/>
          <p:nvPr/>
        </p:nvSpPr>
        <p:spPr>
          <a:xfrm>
            <a:off x="284463" y="2294606"/>
            <a:ext cx="4303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every miner:</a:t>
            </a:r>
          </a:p>
          <a:p>
            <a:pPr indent="231775"/>
            <a:r>
              <a:rPr lang="en-US" dirty="0">
                <a:latin typeface="+mn-lt"/>
              </a:rPr>
              <a:t>validates received Tx and</a:t>
            </a:r>
          </a:p>
          <a:p>
            <a:pPr indent="231775"/>
            <a:r>
              <a:rPr lang="en-US" dirty="0">
                <a:latin typeface="+mn-lt"/>
              </a:rPr>
              <a:t>stores them in its </a:t>
            </a:r>
            <a:r>
              <a:rPr lang="en-US" b="1" dirty="0" err="1">
                <a:latin typeface="+mn-lt"/>
              </a:rPr>
              <a:t>mempool</a:t>
            </a:r>
            <a:endParaRPr lang="en-US" b="1" dirty="0">
              <a:latin typeface="+mn-lt"/>
            </a:endParaRPr>
          </a:p>
          <a:p>
            <a:pPr indent="231775"/>
            <a:r>
              <a:rPr lang="en-US" dirty="0">
                <a:latin typeface="+mn-lt"/>
              </a:rPr>
              <a:t>(unconfirmed Tx)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9124E3-1C19-5441-9162-63C63318DF15}"/>
              </a:ext>
            </a:extLst>
          </p:cNvPr>
          <p:cNvSpPr txBox="1"/>
          <p:nvPr/>
        </p:nvSpPr>
        <p:spPr>
          <a:xfrm>
            <a:off x="238689" y="1181965"/>
            <a:ext cx="390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miners broadcast received Tx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to the P2P network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B4832-8575-334D-BB7F-DAE944510F53}"/>
              </a:ext>
            </a:extLst>
          </p:cNvPr>
          <p:cNvGrpSpPr/>
          <p:nvPr/>
        </p:nvGrpSpPr>
        <p:grpSpPr>
          <a:xfrm>
            <a:off x="4409755" y="960289"/>
            <a:ext cx="2562853" cy="681227"/>
            <a:chOff x="4409755" y="960289"/>
            <a:chExt cx="2562853" cy="681227"/>
          </a:xfrm>
        </p:grpSpPr>
        <p:sp>
          <p:nvSpPr>
            <p:cNvPr id="3" name="Cloud Callout 2">
              <a:extLst>
                <a:ext uri="{FF2B5EF4-FFF2-40B4-BE49-F238E27FC236}">
                  <a16:creationId xmlns:a16="http://schemas.microsoft.com/office/drawing/2014/main" id="{31FD5B0B-D7DF-6E41-8AA5-E20FF54510FC}"/>
                </a:ext>
              </a:extLst>
            </p:cNvPr>
            <p:cNvSpPr/>
            <p:nvPr/>
          </p:nvSpPr>
          <p:spPr>
            <a:xfrm>
              <a:off x="4409755" y="960289"/>
              <a:ext cx="2562853" cy="681227"/>
            </a:xfrm>
            <a:prstGeom prst="cloudCallout">
              <a:avLst>
                <a:gd name="adj1" fmla="val 34332"/>
                <a:gd name="adj2" fmla="val 12035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204C63-93E4-C342-9C32-CE59FC95DF36}"/>
                </a:ext>
              </a:extLst>
            </p:cNvPr>
            <p:cNvSpPr/>
            <p:nvPr/>
          </p:nvSpPr>
          <p:spPr>
            <a:xfrm>
              <a:off x="6131499" y="1161737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E98F0C-6EC9-3F44-9A8F-0143AE244C2E}"/>
                </a:ext>
              </a:extLst>
            </p:cNvPr>
            <p:cNvSpPr/>
            <p:nvPr/>
          </p:nvSpPr>
          <p:spPr>
            <a:xfrm>
              <a:off x="4951447" y="1184864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F34A96-3DC7-7C40-A3E5-7A2607C51B4E}"/>
                </a:ext>
              </a:extLst>
            </p:cNvPr>
            <p:cNvSpPr/>
            <p:nvPr/>
          </p:nvSpPr>
          <p:spPr>
            <a:xfrm>
              <a:off x="5562278" y="1117507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8382BC-BCF2-5349-B891-8C64B7AFC84E}"/>
              </a:ext>
            </a:extLst>
          </p:cNvPr>
          <p:cNvSpPr txBox="1"/>
          <p:nvPr/>
        </p:nvSpPr>
        <p:spPr>
          <a:xfrm>
            <a:off x="6972608" y="998883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mempool</a:t>
            </a:r>
            <a:endParaRPr lang="en-US" dirty="0">
              <a:latin typeface="+mn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962F7A-9B7C-1B44-8BC9-BD916AC910CA}"/>
              </a:ext>
            </a:extLst>
          </p:cNvPr>
          <p:cNvGrpSpPr/>
          <p:nvPr/>
        </p:nvGrpSpPr>
        <p:grpSpPr>
          <a:xfrm>
            <a:off x="3110568" y="1741564"/>
            <a:ext cx="2208441" cy="681227"/>
            <a:chOff x="2685054" y="1979094"/>
            <a:chExt cx="2208441" cy="681227"/>
          </a:xfrm>
        </p:grpSpPr>
        <p:sp>
          <p:nvSpPr>
            <p:cNvPr id="36" name="Cloud Callout 35">
              <a:extLst>
                <a:ext uri="{FF2B5EF4-FFF2-40B4-BE49-F238E27FC236}">
                  <a16:creationId xmlns:a16="http://schemas.microsoft.com/office/drawing/2014/main" id="{0A5F4ABF-6196-1C43-BAA1-043B98841F3B}"/>
                </a:ext>
              </a:extLst>
            </p:cNvPr>
            <p:cNvSpPr/>
            <p:nvPr/>
          </p:nvSpPr>
          <p:spPr>
            <a:xfrm>
              <a:off x="2685054" y="1979094"/>
              <a:ext cx="2208441" cy="681227"/>
            </a:xfrm>
            <a:prstGeom prst="cloudCallout">
              <a:avLst>
                <a:gd name="adj1" fmla="val 37522"/>
                <a:gd name="adj2" fmla="val 8795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EB7F81-BDF7-EB41-A231-835BD64B73F3}"/>
                </a:ext>
              </a:extLst>
            </p:cNvPr>
            <p:cNvSpPr/>
            <p:nvPr/>
          </p:nvSpPr>
          <p:spPr>
            <a:xfrm>
              <a:off x="3355878" y="2222317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FD0D82-4353-7C41-9500-77B658B2F2DA}"/>
                </a:ext>
              </a:extLst>
            </p:cNvPr>
            <p:cNvSpPr/>
            <p:nvPr/>
          </p:nvSpPr>
          <p:spPr>
            <a:xfrm>
              <a:off x="3966709" y="2154960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B607F84-1263-874C-9BA3-7E452EA46D7A}"/>
              </a:ext>
            </a:extLst>
          </p:cNvPr>
          <p:cNvSpPr txBox="1"/>
          <p:nvPr/>
        </p:nvSpPr>
        <p:spPr>
          <a:xfrm>
            <a:off x="295196" y="4129529"/>
            <a:ext cx="414777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note: miners see all Tx before they are posted on chain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F89496-D9A2-A741-9158-4D3DE013AE7A}"/>
              </a:ext>
            </a:extLst>
          </p:cNvPr>
          <p:cNvGrpSpPr/>
          <p:nvPr/>
        </p:nvGrpSpPr>
        <p:grpSpPr>
          <a:xfrm>
            <a:off x="8062758" y="1615736"/>
            <a:ext cx="936965" cy="681227"/>
            <a:chOff x="8062758" y="1615736"/>
            <a:chExt cx="936965" cy="681227"/>
          </a:xfrm>
        </p:grpSpPr>
        <p:sp>
          <p:nvSpPr>
            <p:cNvPr id="42" name="Cloud Callout 41">
              <a:extLst>
                <a:ext uri="{FF2B5EF4-FFF2-40B4-BE49-F238E27FC236}">
                  <a16:creationId xmlns:a16="http://schemas.microsoft.com/office/drawing/2014/main" id="{1B2420E8-7C1B-1B49-826F-9F0987D19D01}"/>
                </a:ext>
              </a:extLst>
            </p:cNvPr>
            <p:cNvSpPr/>
            <p:nvPr/>
          </p:nvSpPr>
          <p:spPr>
            <a:xfrm>
              <a:off x="8062758" y="1615736"/>
              <a:ext cx="936965" cy="681227"/>
            </a:xfrm>
            <a:prstGeom prst="cloudCallout">
              <a:avLst>
                <a:gd name="adj1" fmla="val -20145"/>
                <a:gd name="adj2" fmla="val 11109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4AF0E3-D0FD-BB46-97B7-02B522326005}"/>
                </a:ext>
              </a:extLst>
            </p:cNvPr>
            <p:cNvSpPr/>
            <p:nvPr/>
          </p:nvSpPr>
          <p:spPr>
            <a:xfrm>
              <a:off x="8410095" y="1833419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FAB2539-9B36-B946-BAEC-50AC3DEDDD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6656" y="3459382"/>
            <a:ext cx="1190746" cy="1190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0150F-F8FD-1745-9770-313E2D90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First: overview of the Bitcoin consensus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A95BE-77A2-0A4D-9AB1-F49F428BDB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3576" y="2017735"/>
            <a:ext cx="1190746" cy="1190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0DD83-2B78-7744-BA3F-9E3FB708F8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2280" y="2753644"/>
            <a:ext cx="1190746" cy="1190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51E5A-1E31-5649-AA39-7BC691F52B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8929" y="2673520"/>
            <a:ext cx="1190746" cy="119074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06E29B2-2118-BE45-A0B2-824264745F57}"/>
              </a:ext>
            </a:extLst>
          </p:cNvPr>
          <p:cNvSpPr/>
          <p:nvPr/>
        </p:nvSpPr>
        <p:spPr>
          <a:xfrm>
            <a:off x="4871550" y="1985561"/>
            <a:ext cx="4114799" cy="26422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E36523-3498-F149-8F50-ABB20D72AA14}"/>
              </a:ext>
            </a:extLst>
          </p:cNvPr>
          <p:cNvSpPr txBox="1"/>
          <p:nvPr/>
        </p:nvSpPr>
        <p:spPr>
          <a:xfrm>
            <a:off x="5709551" y="4656992"/>
            <a:ext cx="2695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Bitcoin P2P network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445E51-45FE-1348-B516-23FA317064F1}"/>
              </a:ext>
            </a:extLst>
          </p:cNvPr>
          <p:cNvCxnSpPr>
            <a:cxnSpLocks/>
          </p:cNvCxnSpPr>
          <p:nvPr/>
        </p:nvCxnSpPr>
        <p:spPr>
          <a:xfrm flipV="1">
            <a:off x="5837037" y="2861969"/>
            <a:ext cx="737189" cy="46224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0982DC-F471-4043-84E3-62CA3FFFC3C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00689" y="3349017"/>
            <a:ext cx="2091591" cy="1484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B5ADC7-F1E1-2C44-8C37-8235035F6D58}"/>
              </a:ext>
            </a:extLst>
          </p:cNvPr>
          <p:cNvCxnSpPr>
            <a:cxnSpLocks/>
          </p:cNvCxnSpPr>
          <p:nvPr/>
        </p:nvCxnSpPr>
        <p:spPr>
          <a:xfrm>
            <a:off x="5541690" y="3902389"/>
            <a:ext cx="791886" cy="4242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39BDE5-0DC7-1045-A553-30D2B1763D42}"/>
              </a:ext>
            </a:extLst>
          </p:cNvPr>
          <p:cNvCxnSpPr>
            <a:cxnSpLocks/>
          </p:cNvCxnSpPr>
          <p:nvPr/>
        </p:nvCxnSpPr>
        <p:spPr>
          <a:xfrm>
            <a:off x="7456580" y="2621226"/>
            <a:ext cx="534921" cy="43300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99CA15-6EEB-8849-B608-EAFF0ECA5EAA}"/>
              </a:ext>
            </a:extLst>
          </p:cNvPr>
          <p:cNvCxnSpPr>
            <a:cxnSpLocks/>
          </p:cNvCxnSpPr>
          <p:nvPr/>
        </p:nvCxnSpPr>
        <p:spPr>
          <a:xfrm flipV="1">
            <a:off x="7263669" y="3778753"/>
            <a:ext cx="922050" cy="4610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E965AF-7106-1447-A363-90186C3FAD9A}"/>
              </a:ext>
            </a:extLst>
          </p:cNvPr>
          <p:cNvCxnSpPr>
            <a:cxnSpLocks/>
          </p:cNvCxnSpPr>
          <p:nvPr/>
        </p:nvCxnSpPr>
        <p:spPr>
          <a:xfrm flipH="1" flipV="1">
            <a:off x="6983231" y="3173700"/>
            <a:ext cx="1179037" cy="4275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5C0070-60E7-5F43-86CC-134107329652}"/>
              </a:ext>
            </a:extLst>
          </p:cNvPr>
          <p:cNvCxnSpPr>
            <a:cxnSpLocks/>
          </p:cNvCxnSpPr>
          <p:nvPr/>
        </p:nvCxnSpPr>
        <p:spPr>
          <a:xfrm flipV="1">
            <a:off x="6615711" y="3197176"/>
            <a:ext cx="118696" cy="6119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9124E3-1C19-5441-9162-63C63318DF15}"/>
              </a:ext>
            </a:extLst>
          </p:cNvPr>
          <p:cNvSpPr txBox="1"/>
          <p:nvPr/>
        </p:nvSpPr>
        <p:spPr>
          <a:xfrm>
            <a:off x="99143" y="2154284"/>
            <a:ext cx="606000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>
                <a:latin typeface="+mn-lt"/>
              </a:rPr>
              <a:t>Every </a:t>
            </a:r>
            <a:r>
              <a:rPr lang="en-US" b="1" u="sng" dirty="0">
                <a:latin typeface="+mn-lt"/>
              </a:rPr>
              <a:t>10 minutes</a:t>
            </a:r>
            <a:r>
              <a:rPr lang="en-US" dirty="0">
                <a:latin typeface="+mn-lt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Each miner creates a candidate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block from Tx in its </a:t>
            </a:r>
            <a:r>
              <a:rPr lang="en-US" dirty="0" err="1">
                <a:latin typeface="+mn-lt"/>
              </a:rPr>
              <a:t>mempool</a:t>
            </a:r>
            <a:endParaRPr lang="en-US" dirty="0">
              <a:latin typeface="+mn-lt"/>
            </a:endParaRP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“random” miner is selected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(how: next week), and broadcasts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its block to P2P network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all miners validate new block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4D81E1-2C40-7E4A-9205-A37C4263F6C7}"/>
              </a:ext>
            </a:extLst>
          </p:cNvPr>
          <p:cNvCxnSpPr/>
          <p:nvPr/>
        </p:nvCxnSpPr>
        <p:spPr>
          <a:xfrm>
            <a:off x="324091" y="1388147"/>
            <a:ext cx="8362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3C221A-6FEF-824B-B54B-23EFE4AF33BD}"/>
              </a:ext>
            </a:extLst>
          </p:cNvPr>
          <p:cNvCxnSpPr/>
          <p:nvPr/>
        </p:nvCxnSpPr>
        <p:spPr>
          <a:xfrm>
            <a:off x="324090" y="1910937"/>
            <a:ext cx="8362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DC6552-E1B8-4D4C-851D-132B1E993E20}"/>
              </a:ext>
            </a:extLst>
          </p:cNvPr>
          <p:cNvSpPr txBox="1"/>
          <p:nvPr/>
        </p:nvSpPr>
        <p:spPr>
          <a:xfrm>
            <a:off x="555585" y="983848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blockchain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4B6471E4-C4D5-A946-8C62-112A42D682E7}"/>
              </a:ext>
            </a:extLst>
          </p:cNvPr>
          <p:cNvSpPr/>
          <p:nvPr/>
        </p:nvSpPr>
        <p:spPr>
          <a:xfrm>
            <a:off x="7462349" y="1748019"/>
            <a:ext cx="1523999" cy="612648"/>
          </a:xfrm>
          <a:prstGeom prst="wedgeRoundRectCallout">
            <a:avLst>
              <a:gd name="adj1" fmla="val -70944"/>
              <a:gd name="adj2" fmla="val 11866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I am the leader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726568-3623-9948-9B95-D997E03BA274}"/>
              </a:ext>
            </a:extLst>
          </p:cNvPr>
          <p:cNvGrpSpPr/>
          <p:nvPr/>
        </p:nvGrpSpPr>
        <p:grpSpPr>
          <a:xfrm>
            <a:off x="1162782" y="1486975"/>
            <a:ext cx="1376778" cy="325714"/>
            <a:chOff x="765985" y="1493133"/>
            <a:chExt cx="1376778" cy="32571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03C811-B689-C542-AE11-E4EB5DCAA2DF}"/>
                </a:ext>
              </a:extLst>
            </p:cNvPr>
            <p:cNvSpPr/>
            <p:nvPr/>
          </p:nvSpPr>
          <p:spPr>
            <a:xfrm>
              <a:off x="765985" y="1493133"/>
              <a:ext cx="1376778" cy="32571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94FB0F-0D1A-D542-9C08-3C9F04BA83A2}"/>
                </a:ext>
              </a:extLst>
            </p:cNvPr>
            <p:cNvSpPr/>
            <p:nvPr/>
          </p:nvSpPr>
          <p:spPr>
            <a:xfrm>
              <a:off x="832494" y="1525813"/>
              <a:ext cx="347241" cy="22865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E9C71AB-2393-5A42-BEF9-20463FB969F2}"/>
                </a:ext>
              </a:extLst>
            </p:cNvPr>
            <p:cNvSpPr/>
            <p:nvPr/>
          </p:nvSpPr>
          <p:spPr>
            <a:xfrm>
              <a:off x="1274908" y="1525813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7267D1-F394-2245-B9E2-F25734B2DE38}"/>
                </a:ext>
              </a:extLst>
            </p:cNvPr>
            <p:cNvSpPr/>
            <p:nvPr/>
          </p:nvSpPr>
          <p:spPr>
            <a:xfrm>
              <a:off x="1717323" y="1525813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040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FAB2539-9B36-B946-BAEC-50AC3DEDDD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6656" y="3459382"/>
            <a:ext cx="1190746" cy="1190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0150F-F8FD-1745-9770-313E2D90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First: overview of the Bitcoin consensus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A95BE-77A2-0A4D-9AB1-F49F428BDB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3576" y="2017735"/>
            <a:ext cx="1190746" cy="1190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0DD83-2B78-7744-BA3F-9E3FB708F8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2280" y="2753644"/>
            <a:ext cx="1190746" cy="1190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51E5A-1E31-5649-AA39-7BC691F52B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8929" y="2673520"/>
            <a:ext cx="1190746" cy="119074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06E29B2-2118-BE45-A0B2-824264745F57}"/>
              </a:ext>
            </a:extLst>
          </p:cNvPr>
          <p:cNvSpPr/>
          <p:nvPr/>
        </p:nvSpPr>
        <p:spPr>
          <a:xfrm>
            <a:off x="4871550" y="1985561"/>
            <a:ext cx="4114799" cy="26422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445E51-45FE-1348-B516-23FA317064F1}"/>
              </a:ext>
            </a:extLst>
          </p:cNvPr>
          <p:cNvCxnSpPr>
            <a:cxnSpLocks/>
          </p:cNvCxnSpPr>
          <p:nvPr/>
        </p:nvCxnSpPr>
        <p:spPr>
          <a:xfrm flipV="1">
            <a:off x="5837037" y="2861969"/>
            <a:ext cx="737189" cy="46224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0982DC-F471-4043-84E3-62CA3FFFC3C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00689" y="3349017"/>
            <a:ext cx="2091591" cy="1484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B5ADC7-F1E1-2C44-8C37-8235035F6D58}"/>
              </a:ext>
            </a:extLst>
          </p:cNvPr>
          <p:cNvCxnSpPr>
            <a:cxnSpLocks/>
          </p:cNvCxnSpPr>
          <p:nvPr/>
        </p:nvCxnSpPr>
        <p:spPr>
          <a:xfrm>
            <a:off x="5541690" y="3902389"/>
            <a:ext cx="791886" cy="4242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39BDE5-0DC7-1045-A553-30D2B1763D42}"/>
              </a:ext>
            </a:extLst>
          </p:cNvPr>
          <p:cNvCxnSpPr>
            <a:cxnSpLocks/>
          </p:cNvCxnSpPr>
          <p:nvPr/>
        </p:nvCxnSpPr>
        <p:spPr>
          <a:xfrm>
            <a:off x="7456580" y="2621226"/>
            <a:ext cx="534921" cy="43300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99CA15-6EEB-8849-B608-EAFF0ECA5EAA}"/>
              </a:ext>
            </a:extLst>
          </p:cNvPr>
          <p:cNvCxnSpPr>
            <a:cxnSpLocks/>
          </p:cNvCxnSpPr>
          <p:nvPr/>
        </p:nvCxnSpPr>
        <p:spPr>
          <a:xfrm flipV="1">
            <a:off x="7263669" y="3778753"/>
            <a:ext cx="922050" cy="4610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E965AF-7106-1447-A363-90186C3FAD9A}"/>
              </a:ext>
            </a:extLst>
          </p:cNvPr>
          <p:cNvCxnSpPr>
            <a:cxnSpLocks/>
          </p:cNvCxnSpPr>
          <p:nvPr/>
        </p:nvCxnSpPr>
        <p:spPr>
          <a:xfrm flipH="1" flipV="1">
            <a:off x="6983231" y="3173700"/>
            <a:ext cx="1179037" cy="4275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5C0070-60E7-5F43-86CC-134107329652}"/>
              </a:ext>
            </a:extLst>
          </p:cNvPr>
          <p:cNvCxnSpPr>
            <a:cxnSpLocks/>
          </p:cNvCxnSpPr>
          <p:nvPr/>
        </p:nvCxnSpPr>
        <p:spPr>
          <a:xfrm flipV="1">
            <a:off x="6615711" y="3197176"/>
            <a:ext cx="118696" cy="6119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9124E3-1C19-5441-9162-63C63318DF15}"/>
              </a:ext>
            </a:extLst>
          </p:cNvPr>
          <p:cNvSpPr txBox="1"/>
          <p:nvPr/>
        </p:nvSpPr>
        <p:spPr>
          <a:xfrm>
            <a:off x="99143" y="2091220"/>
            <a:ext cx="6192948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Selected miner is paid 6.25 BTC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 </a:t>
            </a:r>
            <a:r>
              <a:rPr lang="en-US" b="1" dirty="0" err="1">
                <a:latin typeface="+mn-lt"/>
              </a:rPr>
              <a:t>coinbase</a:t>
            </a:r>
            <a:r>
              <a:rPr lang="en-US" b="1" dirty="0">
                <a:latin typeface="+mn-lt"/>
              </a:rPr>
              <a:t> Tx  </a:t>
            </a:r>
            <a:r>
              <a:rPr lang="en-US" dirty="0">
                <a:latin typeface="+mn-lt"/>
              </a:rPr>
              <a:t>(first Tx in the block)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only way new BTC is created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block reward halves every four years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latin typeface="+mn-lt"/>
              </a:rPr>
              <a:t>	⇒  max 21M BTC  </a:t>
            </a:r>
            <a:r>
              <a:rPr lang="en-US" sz="2000" dirty="0">
                <a:latin typeface="+mn-lt"/>
              </a:rPr>
              <a:t>(currently 18.75M BTC</a:t>
            </a:r>
            <a:r>
              <a:rPr lang="en-US" dirty="0">
                <a:latin typeface="+mn-lt"/>
              </a:rPr>
              <a:t>)</a:t>
            </a:r>
          </a:p>
          <a:p>
            <a:pPr algn="l"/>
            <a:endParaRPr lang="en-US" dirty="0">
              <a:latin typeface="+mn-lt"/>
            </a:endParaRPr>
          </a:p>
          <a:p>
            <a:pPr algn="l"/>
            <a:r>
              <a:rPr lang="en-US" dirty="0">
                <a:latin typeface="+mn-lt"/>
              </a:rPr>
              <a:t>note:  miner chooses order of Tx in block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4D81E1-2C40-7E4A-9205-A37C4263F6C7}"/>
              </a:ext>
            </a:extLst>
          </p:cNvPr>
          <p:cNvCxnSpPr/>
          <p:nvPr/>
        </p:nvCxnSpPr>
        <p:spPr>
          <a:xfrm>
            <a:off x="324091" y="1388147"/>
            <a:ext cx="8362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3C221A-6FEF-824B-B54B-23EFE4AF33BD}"/>
              </a:ext>
            </a:extLst>
          </p:cNvPr>
          <p:cNvCxnSpPr/>
          <p:nvPr/>
        </p:nvCxnSpPr>
        <p:spPr>
          <a:xfrm>
            <a:off x="324090" y="1910937"/>
            <a:ext cx="8362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DC6552-E1B8-4D4C-851D-132B1E993E20}"/>
              </a:ext>
            </a:extLst>
          </p:cNvPr>
          <p:cNvSpPr txBox="1"/>
          <p:nvPr/>
        </p:nvSpPr>
        <p:spPr>
          <a:xfrm>
            <a:off x="555585" y="983848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blockchain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4B6471E4-C4D5-A946-8C62-112A42D682E7}"/>
              </a:ext>
            </a:extLst>
          </p:cNvPr>
          <p:cNvSpPr/>
          <p:nvPr/>
        </p:nvSpPr>
        <p:spPr>
          <a:xfrm>
            <a:off x="7467402" y="1858495"/>
            <a:ext cx="1518946" cy="502171"/>
          </a:xfrm>
          <a:prstGeom prst="wedgeRoundRectCallout">
            <a:avLst>
              <a:gd name="adj1" fmla="val -70944"/>
              <a:gd name="adj2" fmla="val 11866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6.25 BTC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726568-3623-9948-9B95-D997E03BA274}"/>
              </a:ext>
            </a:extLst>
          </p:cNvPr>
          <p:cNvGrpSpPr/>
          <p:nvPr/>
        </p:nvGrpSpPr>
        <p:grpSpPr>
          <a:xfrm>
            <a:off x="1162782" y="1486975"/>
            <a:ext cx="1376778" cy="325714"/>
            <a:chOff x="765985" y="1493133"/>
            <a:chExt cx="1376778" cy="32571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03C811-B689-C542-AE11-E4EB5DCAA2DF}"/>
                </a:ext>
              </a:extLst>
            </p:cNvPr>
            <p:cNvSpPr/>
            <p:nvPr/>
          </p:nvSpPr>
          <p:spPr>
            <a:xfrm>
              <a:off x="765985" y="1493133"/>
              <a:ext cx="1376778" cy="32571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94FB0F-0D1A-D542-9C08-3C9F04BA83A2}"/>
                </a:ext>
              </a:extLst>
            </p:cNvPr>
            <p:cNvSpPr/>
            <p:nvPr/>
          </p:nvSpPr>
          <p:spPr>
            <a:xfrm>
              <a:off x="832494" y="1525813"/>
              <a:ext cx="347241" cy="22865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E9C71AB-2393-5A42-BEF9-20463FB969F2}"/>
                </a:ext>
              </a:extLst>
            </p:cNvPr>
            <p:cNvSpPr/>
            <p:nvPr/>
          </p:nvSpPr>
          <p:spPr>
            <a:xfrm>
              <a:off x="1274908" y="1525813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7267D1-F394-2245-B9E2-F25734B2DE38}"/>
                </a:ext>
              </a:extLst>
            </p:cNvPr>
            <p:cNvSpPr/>
            <p:nvPr/>
          </p:nvSpPr>
          <p:spPr>
            <a:xfrm>
              <a:off x="1717323" y="1525813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47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91932</TotalTime>
  <Words>2275</Words>
  <Application>Microsoft Macintosh PowerPoint</Application>
  <PresentationFormat>On-screen Show (16:9)</PresentationFormat>
  <Paragraphs>410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Cambria Math</vt:lpstr>
      <vt:lpstr>Office Theme</vt:lpstr>
      <vt:lpstr>Bitcoin Mechanics</vt:lpstr>
      <vt:lpstr>Recap</vt:lpstr>
      <vt:lpstr>Recap</vt:lpstr>
      <vt:lpstr>This lecture:  Bitcoin mechanics</vt:lpstr>
      <vt:lpstr>This lecture:  Bitcoin mechanics</vt:lpstr>
      <vt:lpstr>First: overview of the Bitcoin consensus layer</vt:lpstr>
      <vt:lpstr>First: overview of the Bitcoin consensus layer</vt:lpstr>
      <vt:lpstr>First: overview of the Bitcoin consensus layer</vt:lpstr>
      <vt:lpstr>First: overview of the Bitcoin consensus layer</vt:lpstr>
      <vt:lpstr>Properties (very informal)</vt:lpstr>
      <vt:lpstr>Bitcoin blockchain:  a sequence of block headers, 80 bytes each</vt:lpstr>
      <vt:lpstr>Bitcoin blockchain:  a sequence of block headers, 80 bytes each</vt:lpstr>
      <vt:lpstr>An example   (Sep. 2020)</vt:lpstr>
      <vt:lpstr>Block 648493</vt:lpstr>
      <vt:lpstr>This lecture</vt:lpstr>
      <vt:lpstr>Tx structure   (non-coinbase)</vt:lpstr>
      <vt:lpstr>Example</vt:lpstr>
      <vt:lpstr>Example</vt:lpstr>
      <vt:lpstr>Validating Tx2</vt:lpstr>
      <vt:lpstr>An example  (block 648493)      [2826 Tx]</vt:lpstr>
      <vt:lpstr>Tx fees</vt:lpstr>
      <vt:lpstr>All value in Bitcoin is held in UTXOs </vt:lpstr>
      <vt:lpstr>Focusing on Tx2:     TxInp[0]</vt:lpstr>
      <vt:lpstr>Bitcoin Script</vt:lpstr>
      <vt:lpstr>Bitcoin Script</vt:lpstr>
      <vt:lpstr>Bitcoin Script</vt:lpstr>
      <vt:lpstr>Example: a common script</vt:lpstr>
      <vt:lpstr>Transaction types:   (1) P2PKH</vt:lpstr>
      <vt:lpstr>Transaction types:   (1) P2PKH</vt:lpstr>
      <vt:lpstr>Transaction types:   (1) P2PKH</vt:lpstr>
      <vt:lpstr>P2PKH:   comments</vt:lpstr>
      <vt:lpstr>Segregated Witness</vt:lpstr>
      <vt:lpstr>Transaction types: (2) P2SH:  pay to script hash</vt:lpstr>
      <vt:lpstr>P2SH</vt:lpstr>
      <vt:lpstr>Example P2SH:    multisig</vt:lpstr>
      <vt:lpstr>END  OF  LECTURE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Dan Boneh</cp:lastModifiedBy>
  <cp:revision>1308</cp:revision>
  <cp:lastPrinted>2015-09-20T23:02:57Z</cp:lastPrinted>
  <dcterms:created xsi:type="dcterms:W3CDTF">2010-10-17T19:58:05Z</dcterms:created>
  <dcterms:modified xsi:type="dcterms:W3CDTF">2021-09-26T22:12:31Z</dcterms:modified>
</cp:coreProperties>
</file>