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352" r:id="rId2"/>
    <p:sldId id="1676" r:id="rId3"/>
    <p:sldId id="1668" r:id="rId4"/>
    <p:sldId id="1705" r:id="rId5"/>
    <p:sldId id="1706" r:id="rId6"/>
    <p:sldId id="1635" r:id="rId7"/>
    <p:sldId id="1677" r:id="rId8"/>
    <p:sldId id="1679" r:id="rId9"/>
    <p:sldId id="1678" r:id="rId10"/>
    <p:sldId id="1671" r:id="rId11"/>
    <p:sldId id="1670" r:id="rId12"/>
    <p:sldId id="1681" r:id="rId13"/>
    <p:sldId id="1682" r:id="rId14"/>
    <p:sldId id="1683" r:id="rId15"/>
    <p:sldId id="1684" r:id="rId16"/>
    <p:sldId id="1685" r:id="rId17"/>
    <p:sldId id="1686" r:id="rId18"/>
    <p:sldId id="1687" r:id="rId19"/>
    <p:sldId id="1680" r:id="rId20"/>
    <p:sldId id="1689" r:id="rId21"/>
    <p:sldId id="1694" r:id="rId22"/>
    <p:sldId id="1695" r:id="rId23"/>
    <p:sldId id="1696" r:id="rId24"/>
    <p:sldId id="1697" r:id="rId25"/>
    <p:sldId id="1673" r:id="rId26"/>
    <p:sldId id="1691" r:id="rId27"/>
    <p:sldId id="1688" r:id="rId28"/>
    <p:sldId id="1690" r:id="rId29"/>
    <p:sldId id="1674" r:id="rId30"/>
    <p:sldId id="1692" r:id="rId31"/>
    <p:sldId id="1693" r:id="rId32"/>
    <p:sldId id="1698" r:id="rId33"/>
    <p:sldId id="1675" r:id="rId34"/>
    <p:sldId id="1699" r:id="rId35"/>
    <p:sldId id="1700" r:id="rId36"/>
    <p:sldId id="1702" r:id="rId37"/>
    <p:sldId id="1701" r:id="rId38"/>
    <p:sldId id="1703" r:id="rId39"/>
    <p:sldId id="1704" r:id="rId40"/>
    <p:sldId id="1633" r:id="rId41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102" autoAdjust="0"/>
  </p:normalViewPr>
  <p:slideViewPr>
    <p:cSldViewPr snapToGrid="0">
      <p:cViewPr varScale="1">
        <p:scale>
          <a:sx n="146" d="100"/>
          <a:sy n="146" d="100"/>
        </p:scale>
        <p:origin x="176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10/6/21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29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BC takes R rounds then O(n*R)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round in the real world can be some fixed time in which all participants will be able to send their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trivial on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nodes agree on single message vs ledger of transactions. Arbitrary nodes can join/leave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D-S</a:t>
            </a:r>
          </a:p>
          <a:p>
            <a:r>
              <a:rPr lang="en-US" dirty="0"/>
              <a:t>1/3 lower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accepting/rejecting transactions is done at a different layer (the blockchain computer)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tif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9.svg"/><Relationship Id="rId4" Type="http://schemas.openxmlformats.org/officeDocument/2006/relationships/image" Target="../media/image40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Classical Consensus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F1188-11C7-D44B-B40B-6A3A0424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84621"/>
            <a:ext cx="1223505" cy="122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C6456-65FF-AE4F-BF1C-E2E0C33D64E8}"/>
              </a:ext>
            </a:extLst>
          </p:cNvPr>
          <p:cNvSpPr txBox="1"/>
          <p:nvPr/>
        </p:nvSpPr>
        <p:spPr>
          <a:xfrm>
            <a:off x="3444768" y="23470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CS251 Fall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82417-0D84-1647-8BC9-3591C6CAE862}"/>
              </a:ext>
            </a:extLst>
          </p:cNvPr>
          <p:cNvSpPr txBox="1"/>
          <p:nvPr/>
        </p:nvSpPr>
        <p:spPr>
          <a:xfrm>
            <a:off x="3306539" y="719965"/>
            <a:ext cx="27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(cs251.stanford.edu)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3393696" y="3086230"/>
            <a:ext cx="235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Benedikt </a:t>
            </a:r>
            <a:r>
              <a:rPr lang="en-US" sz="2800" dirty="0" err="1">
                <a:latin typeface="+mn-lt"/>
              </a:rPr>
              <a:t>Bünz</a:t>
            </a:r>
            <a:r>
              <a:rPr lang="en-US" sz="2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E564-12AD-C64F-83B6-AABA4776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Voting Protocol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70DB8B-181D-C043-8DB0-558C66F627BB}"/>
              </a:ext>
            </a:extLst>
          </p:cNvPr>
          <p:cNvGrpSpPr>
            <a:grpSpLocks noChangeAspect="1"/>
          </p:cNvGrpSpPr>
          <p:nvPr/>
        </p:nvGrpSpPr>
        <p:grpSpPr>
          <a:xfrm>
            <a:off x="6184925" y="1216962"/>
            <a:ext cx="2959075" cy="2286000"/>
            <a:chOff x="3626714" y="898952"/>
            <a:chExt cx="5174384" cy="39974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F2F9B9-2727-4A4B-812A-AD19B040C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3739" y="3682314"/>
              <a:ext cx="1214050" cy="12140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622F55-E629-E94E-A0A0-7462E944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714" y="1964725"/>
              <a:ext cx="1214050" cy="12140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E40BCF-6AB2-5C4D-99AB-5EEEE0D98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7048" y="1978626"/>
              <a:ext cx="1214050" cy="12140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41DBA8-7B66-F749-B7C6-1723A1F9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0023" y="3682314"/>
              <a:ext cx="1214050" cy="1214050"/>
            </a:xfrm>
            <a:prstGeom prst="rect">
              <a:avLst/>
            </a:prstGeom>
          </p:spPr>
        </p:pic>
        <p:pic>
          <p:nvPicPr>
            <p:cNvPr id="8" name="Picture 7" descr="A person wearing a costume&#10;&#10;Description automatically generated">
              <a:extLst>
                <a:ext uri="{FF2B5EF4-FFF2-40B4-BE49-F238E27FC236}">
                  <a16:creationId xmlns:a16="http://schemas.microsoft.com/office/drawing/2014/main" id="{E1A58D6A-C94B-304D-9F8C-ABA3A2EA0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4654" y="898952"/>
              <a:ext cx="1018504" cy="1498257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6E7FD2-96BA-914E-B850-9EC966F14725}"/>
                </a:ext>
              </a:extLst>
            </p:cNvPr>
            <p:cNvCxnSpPr/>
            <p:nvPr/>
          </p:nvCxnSpPr>
          <p:spPr>
            <a:xfrm flipH="1">
              <a:off x="4732638" y="1648080"/>
              <a:ext cx="1161535" cy="8356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F247D8-C963-C14D-BB80-8574E9D66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372" y="1946622"/>
              <a:ext cx="914939" cy="19017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19751A-3C5B-6B45-AE47-AE6458D0C605}"/>
                </a:ext>
              </a:extLst>
            </p:cNvPr>
            <p:cNvCxnSpPr>
              <a:cxnSpLocks/>
            </p:cNvCxnSpPr>
            <p:nvPr/>
          </p:nvCxnSpPr>
          <p:spPr>
            <a:xfrm>
              <a:off x="6546455" y="2065894"/>
              <a:ext cx="780102" cy="19017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40A6FE-2412-D64C-BAFD-326CAFA2C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0125" y="2886847"/>
              <a:ext cx="284124" cy="9615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7D1394-8BC2-F640-910A-BB5BDFDD05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5578" y="1841157"/>
              <a:ext cx="1186247" cy="7769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29ABCE-2EC4-2741-B925-3F32F5C85FE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4885040" y="2585651"/>
              <a:ext cx="2702008" cy="50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DEA081-43B8-D342-8521-37891558E7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5040" y="2782250"/>
              <a:ext cx="2441518" cy="12857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79047D-A9FF-CB42-A3AF-EB19BAD3D890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4660788" y="2973346"/>
              <a:ext cx="179976" cy="7089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400483-A59C-5C45-BEB5-742FEC0BA587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5447789" y="4289339"/>
              <a:ext cx="15322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8A1196-4439-4E49-A5E7-94F831E88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060" y="2782251"/>
              <a:ext cx="2460765" cy="13315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11905A9-648A-2E4C-9ECF-7B2B8DA42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9" y="1474412"/>
            <a:ext cx="5803368" cy="29493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Leader sends b to all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nodes forward received bit to all other nodes (Voting)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node tallies votes (including its own vote) and outputs majority bit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513D-B976-7E4A-BAE6-675E6D6C35BB}"/>
              </a:ext>
            </a:extLst>
          </p:cNvPr>
          <p:cNvSpPr txBox="1"/>
          <p:nvPr/>
        </p:nvSpPr>
        <p:spPr>
          <a:xfrm>
            <a:off x="1930645" y="4292108"/>
            <a:ext cx="528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+mn-lt"/>
              </a:rPr>
              <a:t>Broken by corrupt leader</a:t>
            </a:r>
          </a:p>
        </p:txBody>
      </p:sp>
    </p:spTree>
    <p:extLst>
      <p:ext uri="{BB962C8B-B14F-4D97-AF65-F5344CB8AC3E}">
        <p14:creationId xmlns:p14="http://schemas.microsoft.com/office/powerpoint/2010/main" val="284116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Dolev</a:t>
            </a:r>
            <a:r>
              <a:rPr lang="en-US" dirty="0"/>
              <a:t> Strong Protocol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B49C35-6668-E349-8205-FBE1CE1DF1FC}"/>
              </a:ext>
            </a:extLst>
          </p:cNvPr>
          <p:cNvGrpSpPr>
            <a:grpSpLocks noChangeAspect="1"/>
          </p:cNvGrpSpPr>
          <p:nvPr/>
        </p:nvGrpSpPr>
        <p:grpSpPr>
          <a:xfrm>
            <a:off x="6184925" y="1243088"/>
            <a:ext cx="2959075" cy="2286000"/>
            <a:chOff x="3626714" y="898952"/>
            <a:chExt cx="5174384" cy="39974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E84D65-F99C-EE47-B54C-411784606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3739" y="3682314"/>
              <a:ext cx="1214050" cy="12140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118AE9-5940-2D4A-8A7C-384025BE7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714" y="1964725"/>
              <a:ext cx="1214050" cy="12140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934A2A-8313-294D-AC92-33A6B9621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7048" y="1978626"/>
              <a:ext cx="1214050" cy="12140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84C4A-6B28-104A-B5F1-97EEC93C5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0023" y="3682314"/>
              <a:ext cx="1214050" cy="1214050"/>
            </a:xfrm>
            <a:prstGeom prst="rect">
              <a:avLst/>
            </a:prstGeom>
          </p:spPr>
        </p:pic>
        <p:pic>
          <p:nvPicPr>
            <p:cNvPr id="8" name="Picture 7" descr="A person wearing a costume&#10;&#10;Description automatically generated">
              <a:extLst>
                <a:ext uri="{FF2B5EF4-FFF2-40B4-BE49-F238E27FC236}">
                  <a16:creationId xmlns:a16="http://schemas.microsoft.com/office/drawing/2014/main" id="{C67FB4D0-D86F-0C4B-A956-A7E85704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4654" y="898952"/>
              <a:ext cx="1018504" cy="1498257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073315-F84F-9648-BF27-31B17F0B2E31}"/>
                </a:ext>
              </a:extLst>
            </p:cNvPr>
            <p:cNvCxnSpPr/>
            <p:nvPr/>
          </p:nvCxnSpPr>
          <p:spPr>
            <a:xfrm flipH="1">
              <a:off x="4732638" y="1648080"/>
              <a:ext cx="1161535" cy="8356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93EB91-D6F1-3841-9631-BE6DA4446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372" y="1946622"/>
              <a:ext cx="914939" cy="19017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CEC6839-53E1-AB4D-9C55-74247250C47E}"/>
                </a:ext>
              </a:extLst>
            </p:cNvPr>
            <p:cNvCxnSpPr>
              <a:cxnSpLocks/>
            </p:cNvCxnSpPr>
            <p:nvPr/>
          </p:nvCxnSpPr>
          <p:spPr>
            <a:xfrm>
              <a:off x="6546455" y="2065894"/>
              <a:ext cx="780102" cy="19017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6C8F49-03EE-9B49-94DF-11D0876EA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0125" y="2886847"/>
              <a:ext cx="284124" cy="9615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141BE9-59F0-D145-BE8D-A652F17EB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5578" y="1841157"/>
              <a:ext cx="1186247" cy="7769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478EAE-FA09-A44D-9FA6-CF6F2A9783DE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4885040" y="2585651"/>
              <a:ext cx="2702008" cy="50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6D0741-9C60-BA4B-8807-5986FED29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5040" y="2782250"/>
              <a:ext cx="2441518" cy="12857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E5EF46-B9F7-2E4A-A482-833147FE334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4660788" y="2973346"/>
              <a:ext cx="179976" cy="7089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244AAAF-7D49-4A46-86C0-7BE28BFD8B32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5447789" y="4289339"/>
              <a:ext cx="15322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8433F04-4E09-F243-A7EF-A72C5451C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060" y="2782251"/>
              <a:ext cx="2460765" cy="13315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9">
                <a:extLst>
                  <a:ext uri="{FF2B5EF4-FFF2-40B4-BE49-F238E27FC236}">
                    <a16:creationId xmlns:a16="http://schemas.microsoft.com/office/drawing/2014/main" id="{2463BEE8-5C11-EE4A-AE91-9134F1DC0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058" y="953420"/>
                <a:ext cx="6261808" cy="41900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Maximum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corrupt nodes, input message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Leader sends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to all nodes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If you received an unseen message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 signed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signatures (including leader) sign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and send to all.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Otherwise remain silent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otherwise output “Confused” (or default message)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9">
                <a:extLst>
                  <a:ext uri="{FF2B5EF4-FFF2-40B4-BE49-F238E27FC236}">
                    <a16:creationId xmlns:a16="http://schemas.microsoft.com/office/drawing/2014/main" id="{2463BEE8-5C11-EE4A-AE91-9134F1DC0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058" y="953420"/>
                <a:ext cx="6261808" cy="4190080"/>
              </a:xfrm>
              <a:blipFill>
                <a:blip r:embed="rId4"/>
                <a:stretch>
                  <a:fillRect l="-1826" t="-2115" b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59B425A-D5CD-9D48-A286-7905924DABF8}"/>
              </a:ext>
            </a:extLst>
          </p:cNvPr>
          <p:cNvSpPr/>
          <p:nvPr/>
        </p:nvSpPr>
        <p:spPr>
          <a:xfrm>
            <a:off x="6942867" y="4001134"/>
            <a:ext cx="1960914" cy="1053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f+1 rounds too slow for practice</a:t>
            </a:r>
          </a:p>
        </p:txBody>
      </p:sp>
    </p:spTree>
    <p:extLst>
      <p:ext uri="{BB962C8B-B14F-4D97-AF65-F5344CB8AC3E}">
        <p14:creationId xmlns:p14="http://schemas.microsoft.com/office/powerpoint/2010/main" val="9750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Dolev</a:t>
            </a:r>
            <a:r>
              <a:rPr lang="en-US" dirty="0"/>
              <a:t> Strong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84D65-F99C-EE47-B54C-41178460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40" y="3834333"/>
            <a:ext cx="1184248" cy="118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18AE9-5940-2D4A-8A7C-384025BE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6" y="2158906"/>
            <a:ext cx="1184248" cy="118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34A2A-8313-294D-AC92-33A6B96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35" y="2172466"/>
            <a:ext cx="1184248" cy="11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84C4A-6B28-104A-B5F1-97EEC93C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10" y="3834333"/>
            <a:ext cx="1184248" cy="1184248"/>
          </a:xfrm>
          <a:prstGeom prst="rect">
            <a:avLst/>
          </a:prstGeom>
        </p:spPr>
      </p:pic>
      <p:pic>
        <p:nvPicPr>
          <p:cNvPr id="8" name="Picture 7" descr="A person wearing a costume&#10;&#10;Description automatically generated">
            <a:extLst>
              <a:ext uri="{FF2B5EF4-FFF2-40B4-BE49-F238E27FC236}">
                <a16:creationId xmlns:a16="http://schemas.microsoft.com/office/drawing/2014/main" id="{C67FB4D0-D86F-0C4B-A956-A7E857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48" y="1119295"/>
            <a:ext cx="993503" cy="1461479"/>
          </a:xfrm>
          <a:prstGeom prst="rect">
            <a:avLst/>
          </a:prstGeom>
        </p:spPr>
      </p:pic>
      <p:pic>
        <p:nvPicPr>
          <p:cNvPr id="23" name="Shape 1084">
            <a:extLst>
              <a:ext uri="{FF2B5EF4-FFF2-40B4-BE49-F238E27FC236}">
                <a16:creationId xmlns:a16="http://schemas.microsoft.com/office/drawing/2014/main" id="{FC2933FC-74DB-7D4F-A820-9BE7CD09403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366583" y="1790389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84">
            <a:extLst>
              <a:ext uri="{FF2B5EF4-FFF2-40B4-BE49-F238E27FC236}">
                <a16:creationId xmlns:a16="http://schemas.microsoft.com/office/drawing/2014/main" id="{3E2F9145-E29A-B649-8E1D-5AE5B145D1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2685700" y="1790389"/>
            <a:ext cx="207504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84">
            <a:extLst>
              <a:ext uri="{FF2B5EF4-FFF2-40B4-BE49-F238E27FC236}">
                <a16:creationId xmlns:a16="http://schemas.microsoft.com/office/drawing/2014/main" id="{D008CCA5-1BDE-E143-970F-7BC43705F58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937862" y="3480071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4">
            <a:extLst>
              <a:ext uri="{FF2B5EF4-FFF2-40B4-BE49-F238E27FC236}">
                <a16:creationId xmlns:a16="http://schemas.microsoft.com/office/drawing/2014/main" id="{BFDC043B-F8BA-A749-9397-0E8B0D45646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3256979" y="3480071"/>
            <a:ext cx="207504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loud Callout 26">
            <a:extLst>
              <a:ext uri="{FF2B5EF4-FFF2-40B4-BE49-F238E27FC236}">
                <a16:creationId xmlns:a16="http://schemas.microsoft.com/office/drawing/2014/main" id="{840CB635-869A-EC4B-9B6A-E23DD175BC1B}"/>
              </a:ext>
            </a:extLst>
          </p:cNvPr>
          <p:cNvSpPr/>
          <p:nvPr/>
        </p:nvSpPr>
        <p:spPr>
          <a:xfrm>
            <a:off x="5068751" y="939114"/>
            <a:ext cx="2246449" cy="708800"/>
          </a:xfrm>
          <a:prstGeom prst="cloudCallout">
            <a:avLst>
              <a:gd name="adj1" fmla="val -58762"/>
              <a:gd name="adj2" fmla="val 314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Attack=1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95263-9D17-B34C-A0F7-B4FDB4EFE5D5}"/>
              </a:ext>
            </a:extLst>
          </p:cNvPr>
          <p:cNvSpPr txBox="1"/>
          <p:nvPr/>
        </p:nvSpPr>
        <p:spPr>
          <a:xfrm>
            <a:off x="3385139" y="1706080"/>
            <a:ext cx="1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</a:t>
            </a:r>
            <a:endParaRPr lang="en-US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EBDD0-EA3C-BF4B-980F-E995FBB8678E}"/>
              </a:ext>
            </a:extLst>
          </p:cNvPr>
          <p:cNvSpPr txBox="1"/>
          <p:nvPr/>
        </p:nvSpPr>
        <p:spPr>
          <a:xfrm>
            <a:off x="3380626" y="1706080"/>
            <a:ext cx="1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</a:t>
            </a:r>
            <a:endParaRPr lang="en-US" dirty="0"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44061-4C1E-4B4E-BE03-382197CD3114}"/>
              </a:ext>
            </a:extLst>
          </p:cNvPr>
          <p:cNvSpPr txBox="1"/>
          <p:nvPr/>
        </p:nvSpPr>
        <p:spPr>
          <a:xfrm>
            <a:off x="3385139" y="1706080"/>
            <a:ext cx="1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</a:t>
            </a:r>
            <a:endParaRPr lang="en-US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20D8-3EDC-5949-BF47-F86369637090}"/>
              </a:ext>
            </a:extLst>
          </p:cNvPr>
          <p:cNvSpPr txBox="1"/>
          <p:nvPr/>
        </p:nvSpPr>
        <p:spPr>
          <a:xfrm>
            <a:off x="3385139" y="1706080"/>
            <a:ext cx="1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</a:t>
            </a:r>
            <a:endParaRPr lang="en-US" dirty="0">
              <a:latin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2DD0AD-1BFC-B34B-8C8B-8A77507017FE}"/>
              </a:ext>
            </a:extLst>
          </p:cNvPr>
          <p:cNvSpPr/>
          <p:nvPr/>
        </p:nvSpPr>
        <p:spPr>
          <a:xfrm>
            <a:off x="543697" y="1186248"/>
            <a:ext cx="1335464" cy="77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f=2</a:t>
            </a:r>
          </a:p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E749A3-1672-2647-AC4C-B51B57B2994D}"/>
              </a:ext>
            </a:extLst>
          </p:cNvPr>
          <p:cNvSpPr txBox="1"/>
          <p:nvPr/>
        </p:nvSpPr>
        <p:spPr>
          <a:xfrm>
            <a:off x="2191243" y="3388688"/>
            <a:ext cx="10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Brutus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7A3B01-6B68-F946-BFFC-6C4281D1FA51}"/>
              </a:ext>
            </a:extLst>
          </p:cNvPr>
          <p:cNvSpPr txBox="1"/>
          <p:nvPr/>
        </p:nvSpPr>
        <p:spPr>
          <a:xfrm>
            <a:off x="1879161" y="4775505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Pompeius</a:t>
            </a:r>
            <a:endParaRPr lang="en-US" sz="2000" dirty="0"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B7316F-4454-B440-9BAD-38150AF4A9C2}"/>
              </a:ext>
            </a:extLst>
          </p:cNvPr>
          <p:cNvSpPr txBox="1"/>
          <p:nvPr/>
        </p:nvSpPr>
        <p:spPr>
          <a:xfrm>
            <a:off x="4630401" y="4818526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Augustus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DEA51C-1B79-BB40-9C9C-5275C6BFCCF8}"/>
              </a:ext>
            </a:extLst>
          </p:cNvPr>
          <p:cNvSpPr txBox="1"/>
          <p:nvPr/>
        </p:nvSpPr>
        <p:spPr>
          <a:xfrm>
            <a:off x="5679519" y="3295532"/>
            <a:ext cx="183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Marc Anthony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F05245-1E65-1E40-9AEF-4E76B8ACDF7F}"/>
              </a:ext>
            </a:extLst>
          </p:cNvPr>
          <p:cNvSpPr/>
          <p:nvPr/>
        </p:nvSpPr>
        <p:spPr>
          <a:xfrm>
            <a:off x="3232564" y="1647914"/>
            <a:ext cx="1129371" cy="712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20988E-6 L 0.37066 0.2018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4" y="100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02 0.02963 L 0.32639 0.55031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260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2562 L 0.02899 0.508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241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6 -0.01203 L -0.22986 0.231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1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39" grpId="0"/>
      <p:bldP spid="40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118AE9-5940-2D4A-8A7C-384025BE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6" y="2158906"/>
            <a:ext cx="1184248" cy="118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E84D65-F99C-EE47-B54C-41178460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40" y="3834333"/>
            <a:ext cx="1184248" cy="11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84C4A-6B28-104A-B5F1-97EEC93C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10" y="3834333"/>
            <a:ext cx="1184248" cy="1184248"/>
          </a:xfrm>
          <a:prstGeom prst="rect">
            <a:avLst/>
          </a:prstGeom>
        </p:spPr>
      </p:pic>
      <p:pic>
        <p:nvPicPr>
          <p:cNvPr id="8" name="Picture 7" descr="A person wearing a costume&#10;&#10;Description automatically generated">
            <a:extLst>
              <a:ext uri="{FF2B5EF4-FFF2-40B4-BE49-F238E27FC236}">
                <a16:creationId xmlns:a16="http://schemas.microsoft.com/office/drawing/2014/main" id="{C67FB4D0-D86F-0C4B-A956-A7E857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48" y="1119295"/>
            <a:ext cx="993503" cy="146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34A2A-8313-294D-AC92-33A6B96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35" y="2172466"/>
            <a:ext cx="1184248" cy="11842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FEBDD0-EA3C-BF4B-980F-E995FBB8678E}"/>
              </a:ext>
            </a:extLst>
          </p:cNvPr>
          <p:cNvSpPr txBox="1"/>
          <p:nvPr/>
        </p:nvSpPr>
        <p:spPr>
          <a:xfrm>
            <a:off x="6904634" y="3000447"/>
            <a:ext cx="15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Caesar,MA</a:t>
            </a:r>
            <a:endParaRPr lang="en-US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A621BB-71FD-5641-918E-0AB9F828CAB8}"/>
              </a:ext>
            </a:extLst>
          </p:cNvPr>
          <p:cNvSpPr txBox="1"/>
          <p:nvPr/>
        </p:nvSpPr>
        <p:spPr>
          <a:xfrm>
            <a:off x="6904634" y="3007144"/>
            <a:ext cx="15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Caesar,MA</a:t>
            </a:r>
            <a:endParaRPr lang="en-US" dirty="0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8D071A-83FF-2044-861E-4CF5DBC7E9EA}"/>
              </a:ext>
            </a:extLst>
          </p:cNvPr>
          <p:cNvSpPr txBox="1"/>
          <p:nvPr/>
        </p:nvSpPr>
        <p:spPr>
          <a:xfrm>
            <a:off x="6904634" y="3000446"/>
            <a:ext cx="15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Caesar,MA</a:t>
            </a:r>
            <a:endParaRPr lang="en-US" dirty="0"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568053-9B03-C547-B286-92BAC0BFFACD}"/>
              </a:ext>
            </a:extLst>
          </p:cNvPr>
          <p:cNvSpPr txBox="1"/>
          <p:nvPr/>
        </p:nvSpPr>
        <p:spPr>
          <a:xfrm>
            <a:off x="6904634" y="3007143"/>
            <a:ext cx="15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Caesar,MA</a:t>
            </a:r>
            <a:endParaRPr lang="en-US" dirty="0"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AE405-8F6C-B64E-AA13-1892E97BC17E}"/>
              </a:ext>
            </a:extLst>
          </p:cNvPr>
          <p:cNvSpPr txBox="1"/>
          <p:nvPr/>
        </p:nvSpPr>
        <p:spPr>
          <a:xfrm>
            <a:off x="6237863" y="4579347"/>
            <a:ext cx="15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Aug</a:t>
            </a:r>
            <a:endParaRPr lang="en-US" dirty="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0FF5B9-2080-7046-B4D8-2F1CE3D08343}"/>
              </a:ext>
            </a:extLst>
          </p:cNvPr>
          <p:cNvSpPr txBox="1"/>
          <p:nvPr/>
        </p:nvSpPr>
        <p:spPr>
          <a:xfrm>
            <a:off x="6244620" y="4586044"/>
            <a:ext cx="15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Aug</a:t>
            </a:r>
            <a:endParaRPr lang="en-US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EAD37-4F89-4C4C-B70F-C870441E53F3}"/>
              </a:ext>
            </a:extLst>
          </p:cNvPr>
          <p:cNvSpPr txBox="1"/>
          <p:nvPr/>
        </p:nvSpPr>
        <p:spPr>
          <a:xfrm>
            <a:off x="6244620" y="4588277"/>
            <a:ext cx="15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Aug</a:t>
            </a:r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Dolev</a:t>
            </a:r>
            <a:r>
              <a:rPr lang="en-US" dirty="0"/>
              <a:t> Strong Example</a:t>
            </a:r>
          </a:p>
        </p:txBody>
      </p:sp>
      <p:pic>
        <p:nvPicPr>
          <p:cNvPr id="23" name="Shape 1084">
            <a:extLst>
              <a:ext uri="{FF2B5EF4-FFF2-40B4-BE49-F238E27FC236}">
                <a16:creationId xmlns:a16="http://schemas.microsoft.com/office/drawing/2014/main" id="{FC2933FC-74DB-7D4F-A820-9BE7CD09403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366583" y="1790389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84">
            <a:extLst>
              <a:ext uri="{FF2B5EF4-FFF2-40B4-BE49-F238E27FC236}">
                <a16:creationId xmlns:a16="http://schemas.microsoft.com/office/drawing/2014/main" id="{3E2F9145-E29A-B649-8E1D-5AE5B145D1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2685700" y="1790389"/>
            <a:ext cx="207504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84">
            <a:extLst>
              <a:ext uri="{FF2B5EF4-FFF2-40B4-BE49-F238E27FC236}">
                <a16:creationId xmlns:a16="http://schemas.microsoft.com/office/drawing/2014/main" id="{D008CCA5-1BDE-E143-970F-7BC43705F58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924358" y="3501768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4">
            <a:extLst>
              <a:ext uri="{FF2B5EF4-FFF2-40B4-BE49-F238E27FC236}">
                <a16:creationId xmlns:a16="http://schemas.microsoft.com/office/drawing/2014/main" id="{BFDC043B-F8BA-A749-9397-0E8B0D45646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3256979" y="3480071"/>
            <a:ext cx="207504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loud Callout 26">
            <a:extLst>
              <a:ext uri="{FF2B5EF4-FFF2-40B4-BE49-F238E27FC236}">
                <a16:creationId xmlns:a16="http://schemas.microsoft.com/office/drawing/2014/main" id="{840CB635-869A-EC4B-9B6A-E23DD175BC1B}"/>
              </a:ext>
            </a:extLst>
          </p:cNvPr>
          <p:cNvSpPr/>
          <p:nvPr/>
        </p:nvSpPr>
        <p:spPr>
          <a:xfrm>
            <a:off x="5068751" y="939114"/>
            <a:ext cx="2246449" cy="708800"/>
          </a:xfrm>
          <a:prstGeom prst="cloudCallout">
            <a:avLst>
              <a:gd name="adj1" fmla="val -58762"/>
              <a:gd name="adj2" fmla="val 314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20D8-3EDC-5949-BF47-F86369637090}"/>
              </a:ext>
            </a:extLst>
          </p:cNvPr>
          <p:cNvSpPr txBox="1"/>
          <p:nvPr/>
        </p:nvSpPr>
        <p:spPr>
          <a:xfrm>
            <a:off x="6231106" y="4583812"/>
            <a:ext cx="154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Aug</a:t>
            </a: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6D51D-FB75-AA4F-9F97-74EE63CCBA98}"/>
              </a:ext>
            </a:extLst>
          </p:cNvPr>
          <p:cNvSpPr/>
          <p:nvPr/>
        </p:nvSpPr>
        <p:spPr>
          <a:xfrm>
            <a:off x="543697" y="1186248"/>
            <a:ext cx="1335464" cy="77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f=2</a:t>
            </a:r>
          </a:p>
          <a:p>
            <a:pPr algn="ctr"/>
            <a:r>
              <a:rPr lang="en-US" dirty="0"/>
              <a:t>r=1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915B4A-5D8D-A24D-9F91-0332B7A0E569}"/>
              </a:ext>
            </a:extLst>
          </p:cNvPr>
          <p:cNvSpPr txBox="1"/>
          <p:nvPr/>
        </p:nvSpPr>
        <p:spPr>
          <a:xfrm>
            <a:off x="2191243" y="3388688"/>
            <a:ext cx="10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Brutus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F5067-10F9-0042-B71E-4BB94DF32011}"/>
              </a:ext>
            </a:extLst>
          </p:cNvPr>
          <p:cNvSpPr txBox="1"/>
          <p:nvPr/>
        </p:nvSpPr>
        <p:spPr>
          <a:xfrm>
            <a:off x="1879161" y="4775505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Pompeius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570615-AFC8-5D41-BA0F-9693F71D3BC6}"/>
              </a:ext>
            </a:extLst>
          </p:cNvPr>
          <p:cNvSpPr txBox="1"/>
          <p:nvPr/>
        </p:nvSpPr>
        <p:spPr>
          <a:xfrm>
            <a:off x="4630401" y="4818526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Augustus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82269-0D01-4A4D-AA06-4985EDB2F538}"/>
              </a:ext>
            </a:extLst>
          </p:cNvPr>
          <p:cNvSpPr txBox="1"/>
          <p:nvPr/>
        </p:nvSpPr>
        <p:spPr>
          <a:xfrm>
            <a:off x="5679519" y="3295532"/>
            <a:ext cx="183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Marc Anthony</a:t>
            </a:r>
          </a:p>
        </p:txBody>
      </p:sp>
    </p:spTree>
    <p:extLst>
      <p:ext uri="{BB962C8B-B14F-4D97-AF65-F5344CB8AC3E}">
        <p14:creationId xmlns:p14="http://schemas.microsoft.com/office/powerpoint/2010/main" val="35425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2 0.00093 L -0.50712 -0.04475 " pathEditMode="relative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3 0.00092 L -0.36823 -0.57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4" y="-286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2 0.00093 L 0.10139 -0.39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-196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3 1.60494E-6 L -0.60677 -0.323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32" y="-1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58025E-6 L -0.21632 -0.2441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-1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87654E-7 L -0.36944 0.214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72" y="107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58025E-6 L -0.10173 0.3086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1543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87654E-7 L -0.42135 -0.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76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  <p:bldP spid="37" grpId="0"/>
      <p:bldP spid="42" grpId="0"/>
      <p:bldP spid="33" grpId="0"/>
      <p:bldP spid="34" grpId="0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Dolev</a:t>
            </a:r>
            <a:r>
              <a:rPr lang="en-US" dirty="0"/>
              <a:t> Strong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84D65-F99C-EE47-B54C-41178460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40" y="3834333"/>
            <a:ext cx="1184248" cy="118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18AE9-5940-2D4A-8A7C-384025BE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6" y="2158906"/>
            <a:ext cx="1184248" cy="118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34A2A-8313-294D-AC92-33A6B96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35" y="2172466"/>
            <a:ext cx="1184248" cy="11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84C4A-6B28-104A-B5F1-97EEC93C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10" y="3834333"/>
            <a:ext cx="1184248" cy="1184248"/>
          </a:xfrm>
          <a:prstGeom prst="rect">
            <a:avLst/>
          </a:prstGeom>
        </p:spPr>
      </p:pic>
      <p:pic>
        <p:nvPicPr>
          <p:cNvPr id="8" name="Picture 7" descr="A person wearing a costume&#10;&#10;Description automatically generated">
            <a:extLst>
              <a:ext uri="{FF2B5EF4-FFF2-40B4-BE49-F238E27FC236}">
                <a16:creationId xmlns:a16="http://schemas.microsoft.com/office/drawing/2014/main" id="{C67FB4D0-D86F-0C4B-A956-A7E857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48" y="1119295"/>
            <a:ext cx="993503" cy="1461479"/>
          </a:xfrm>
          <a:prstGeom prst="rect">
            <a:avLst/>
          </a:prstGeom>
        </p:spPr>
      </p:pic>
      <p:pic>
        <p:nvPicPr>
          <p:cNvPr id="23" name="Shape 1084">
            <a:extLst>
              <a:ext uri="{FF2B5EF4-FFF2-40B4-BE49-F238E27FC236}">
                <a16:creationId xmlns:a16="http://schemas.microsoft.com/office/drawing/2014/main" id="{FC2933FC-74DB-7D4F-A820-9BE7CD09403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366583" y="1790389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84">
            <a:extLst>
              <a:ext uri="{FF2B5EF4-FFF2-40B4-BE49-F238E27FC236}">
                <a16:creationId xmlns:a16="http://schemas.microsoft.com/office/drawing/2014/main" id="{3E2F9145-E29A-B649-8E1D-5AE5B145D1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2685700" y="1790389"/>
            <a:ext cx="207504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84">
            <a:extLst>
              <a:ext uri="{FF2B5EF4-FFF2-40B4-BE49-F238E27FC236}">
                <a16:creationId xmlns:a16="http://schemas.microsoft.com/office/drawing/2014/main" id="{D008CCA5-1BDE-E143-970F-7BC43705F58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924358" y="3501768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4">
            <a:extLst>
              <a:ext uri="{FF2B5EF4-FFF2-40B4-BE49-F238E27FC236}">
                <a16:creationId xmlns:a16="http://schemas.microsoft.com/office/drawing/2014/main" id="{BFDC043B-F8BA-A749-9397-0E8B0D45646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3256979" y="3480071"/>
            <a:ext cx="207504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loud Callout 26">
            <a:extLst>
              <a:ext uri="{FF2B5EF4-FFF2-40B4-BE49-F238E27FC236}">
                <a16:creationId xmlns:a16="http://schemas.microsoft.com/office/drawing/2014/main" id="{840CB635-869A-EC4B-9B6A-E23DD175BC1B}"/>
              </a:ext>
            </a:extLst>
          </p:cNvPr>
          <p:cNvSpPr/>
          <p:nvPr/>
        </p:nvSpPr>
        <p:spPr>
          <a:xfrm>
            <a:off x="5068751" y="939114"/>
            <a:ext cx="2246449" cy="708800"/>
          </a:xfrm>
          <a:prstGeom prst="cloudCallout">
            <a:avLst>
              <a:gd name="adj1" fmla="val -58762"/>
              <a:gd name="adj2" fmla="val 314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Attack=1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EBDD0-EA3C-BF4B-980F-E995FBB8678E}"/>
              </a:ext>
            </a:extLst>
          </p:cNvPr>
          <p:cNvSpPr txBox="1"/>
          <p:nvPr/>
        </p:nvSpPr>
        <p:spPr>
          <a:xfrm>
            <a:off x="6904633" y="3000447"/>
            <a:ext cx="183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>
                <a:latin typeface="Bradley Hand" pitchFamily="2" charset="77"/>
              </a:rPr>
              <a:t>Caesar,Aug, MA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20D8-3EDC-5949-BF47-F86369637090}"/>
              </a:ext>
            </a:extLst>
          </p:cNvPr>
          <p:cNvSpPr txBox="1"/>
          <p:nvPr/>
        </p:nvSpPr>
        <p:spPr>
          <a:xfrm>
            <a:off x="6231106" y="4583812"/>
            <a:ext cx="183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</a:t>
            </a:r>
            <a:r>
              <a:rPr lang="en-US" baseline="-25000" dirty="0" err="1">
                <a:latin typeface="Bradley Hand" pitchFamily="2" charset="77"/>
              </a:rPr>
              <a:t>MA,Aug</a:t>
            </a: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6D51D-FB75-AA4F-9F97-74EE63CCBA98}"/>
              </a:ext>
            </a:extLst>
          </p:cNvPr>
          <p:cNvSpPr/>
          <p:nvPr/>
        </p:nvSpPr>
        <p:spPr>
          <a:xfrm>
            <a:off x="543697" y="1186248"/>
            <a:ext cx="1335464" cy="77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f=2</a:t>
            </a:r>
          </a:p>
          <a:p>
            <a:pPr algn="ctr"/>
            <a:r>
              <a:rPr lang="en-US" dirty="0"/>
              <a:t>r=2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915B4A-5D8D-A24D-9F91-0332B7A0E569}"/>
              </a:ext>
            </a:extLst>
          </p:cNvPr>
          <p:cNvSpPr txBox="1"/>
          <p:nvPr/>
        </p:nvSpPr>
        <p:spPr>
          <a:xfrm>
            <a:off x="2191243" y="3388688"/>
            <a:ext cx="10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Brutus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F5067-10F9-0042-B71E-4BB94DF32011}"/>
              </a:ext>
            </a:extLst>
          </p:cNvPr>
          <p:cNvSpPr txBox="1"/>
          <p:nvPr/>
        </p:nvSpPr>
        <p:spPr>
          <a:xfrm>
            <a:off x="1879161" y="4775505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Pompeius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570615-AFC8-5D41-BA0F-9693F71D3BC6}"/>
              </a:ext>
            </a:extLst>
          </p:cNvPr>
          <p:cNvSpPr txBox="1"/>
          <p:nvPr/>
        </p:nvSpPr>
        <p:spPr>
          <a:xfrm>
            <a:off x="4630401" y="4818526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Augustus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82269-0D01-4A4D-AA06-4985EDB2F538}"/>
              </a:ext>
            </a:extLst>
          </p:cNvPr>
          <p:cNvSpPr txBox="1"/>
          <p:nvPr/>
        </p:nvSpPr>
        <p:spPr>
          <a:xfrm>
            <a:off x="5679519" y="3295532"/>
            <a:ext cx="183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Marc Anthony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601CD-FDEC-E146-9486-57F5C2AB5299}"/>
              </a:ext>
            </a:extLst>
          </p:cNvPr>
          <p:cNvSpPr txBox="1"/>
          <p:nvPr/>
        </p:nvSpPr>
        <p:spPr>
          <a:xfrm>
            <a:off x="543697" y="3588127"/>
            <a:ext cx="220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baseline="-25000" dirty="0">
                <a:latin typeface="Bradley Hand" pitchFamily="2" charset="77"/>
              </a:rPr>
              <a:t>Brutus,Pompeius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BBF398-BFDC-D848-8819-A65A580AD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096" y="2601318"/>
            <a:ext cx="1341404" cy="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2716 L 0.42048 -0.148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1" y="-8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Dolev</a:t>
            </a:r>
            <a:r>
              <a:rPr lang="en-US" dirty="0"/>
              <a:t> Strong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84D65-F99C-EE47-B54C-41178460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40" y="3834333"/>
            <a:ext cx="1184248" cy="118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18AE9-5940-2D4A-8A7C-384025BE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6" y="2158906"/>
            <a:ext cx="1184248" cy="118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34A2A-8313-294D-AC92-33A6B96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35" y="2172466"/>
            <a:ext cx="1184248" cy="11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84C4A-6B28-104A-B5F1-97EEC93C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10" y="3834333"/>
            <a:ext cx="1184248" cy="1184248"/>
          </a:xfrm>
          <a:prstGeom prst="rect">
            <a:avLst/>
          </a:prstGeom>
        </p:spPr>
      </p:pic>
      <p:pic>
        <p:nvPicPr>
          <p:cNvPr id="8" name="Picture 7" descr="A person wearing a costume&#10;&#10;Description automatically generated">
            <a:extLst>
              <a:ext uri="{FF2B5EF4-FFF2-40B4-BE49-F238E27FC236}">
                <a16:creationId xmlns:a16="http://schemas.microsoft.com/office/drawing/2014/main" id="{C67FB4D0-D86F-0C4B-A956-A7E857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48" y="1119295"/>
            <a:ext cx="993503" cy="1461479"/>
          </a:xfrm>
          <a:prstGeom prst="rect">
            <a:avLst/>
          </a:prstGeom>
        </p:spPr>
      </p:pic>
      <p:pic>
        <p:nvPicPr>
          <p:cNvPr id="23" name="Shape 1084">
            <a:extLst>
              <a:ext uri="{FF2B5EF4-FFF2-40B4-BE49-F238E27FC236}">
                <a16:creationId xmlns:a16="http://schemas.microsoft.com/office/drawing/2014/main" id="{FC2933FC-74DB-7D4F-A820-9BE7CD09403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366583" y="1790389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84">
            <a:extLst>
              <a:ext uri="{FF2B5EF4-FFF2-40B4-BE49-F238E27FC236}">
                <a16:creationId xmlns:a16="http://schemas.microsoft.com/office/drawing/2014/main" id="{3E2F9145-E29A-B649-8E1D-5AE5B145D1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2685700" y="1790389"/>
            <a:ext cx="207504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84">
            <a:extLst>
              <a:ext uri="{FF2B5EF4-FFF2-40B4-BE49-F238E27FC236}">
                <a16:creationId xmlns:a16="http://schemas.microsoft.com/office/drawing/2014/main" id="{D008CCA5-1BDE-E143-970F-7BC43705F58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924358" y="3501768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4">
            <a:extLst>
              <a:ext uri="{FF2B5EF4-FFF2-40B4-BE49-F238E27FC236}">
                <a16:creationId xmlns:a16="http://schemas.microsoft.com/office/drawing/2014/main" id="{BFDC043B-F8BA-A749-9397-0E8B0D45646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3256979" y="3480071"/>
            <a:ext cx="207504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loud Callout 26">
            <a:extLst>
              <a:ext uri="{FF2B5EF4-FFF2-40B4-BE49-F238E27FC236}">
                <a16:creationId xmlns:a16="http://schemas.microsoft.com/office/drawing/2014/main" id="{840CB635-869A-EC4B-9B6A-E23DD175BC1B}"/>
              </a:ext>
            </a:extLst>
          </p:cNvPr>
          <p:cNvSpPr/>
          <p:nvPr/>
        </p:nvSpPr>
        <p:spPr>
          <a:xfrm>
            <a:off x="5068751" y="939114"/>
            <a:ext cx="2246449" cy="708800"/>
          </a:xfrm>
          <a:prstGeom prst="cloudCallout">
            <a:avLst>
              <a:gd name="adj1" fmla="val -58762"/>
              <a:gd name="adj2" fmla="val 314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Attack=1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6D51D-FB75-AA4F-9F97-74EE63CCBA98}"/>
              </a:ext>
            </a:extLst>
          </p:cNvPr>
          <p:cNvSpPr/>
          <p:nvPr/>
        </p:nvSpPr>
        <p:spPr>
          <a:xfrm>
            <a:off x="543697" y="1186248"/>
            <a:ext cx="1335464" cy="77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f=2</a:t>
            </a:r>
          </a:p>
          <a:p>
            <a:pPr algn="ctr"/>
            <a:r>
              <a:rPr lang="en-US" dirty="0"/>
              <a:t>r=3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915B4A-5D8D-A24D-9F91-0332B7A0E569}"/>
              </a:ext>
            </a:extLst>
          </p:cNvPr>
          <p:cNvSpPr txBox="1"/>
          <p:nvPr/>
        </p:nvSpPr>
        <p:spPr>
          <a:xfrm>
            <a:off x="2191243" y="3388688"/>
            <a:ext cx="10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Brutus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F5067-10F9-0042-B71E-4BB94DF32011}"/>
              </a:ext>
            </a:extLst>
          </p:cNvPr>
          <p:cNvSpPr txBox="1"/>
          <p:nvPr/>
        </p:nvSpPr>
        <p:spPr>
          <a:xfrm>
            <a:off x="1879161" y="4775505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Pompeius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570615-AFC8-5D41-BA0F-9693F71D3BC6}"/>
              </a:ext>
            </a:extLst>
          </p:cNvPr>
          <p:cNvSpPr txBox="1"/>
          <p:nvPr/>
        </p:nvSpPr>
        <p:spPr>
          <a:xfrm>
            <a:off x="4630401" y="4818526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Augustus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82269-0D01-4A4D-AA06-4985EDB2F538}"/>
              </a:ext>
            </a:extLst>
          </p:cNvPr>
          <p:cNvSpPr txBox="1"/>
          <p:nvPr/>
        </p:nvSpPr>
        <p:spPr>
          <a:xfrm>
            <a:off x="5679519" y="3295532"/>
            <a:ext cx="183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Marc Anthony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A0116-98A6-DA4F-B429-BC11B196CF1A}"/>
              </a:ext>
            </a:extLst>
          </p:cNvPr>
          <p:cNvSpPr txBox="1"/>
          <p:nvPr/>
        </p:nvSpPr>
        <p:spPr>
          <a:xfrm>
            <a:off x="6904633" y="3000447"/>
            <a:ext cx="183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>
                <a:latin typeface="Bradley Hand" pitchFamily="2" charset="77"/>
              </a:rPr>
              <a:t>Caesar,Aug, MA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D35855-5598-464C-AF7B-C74CC5750E92}"/>
              </a:ext>
            </a:extLst>
          </p:cNvPr>
          <p:cNvSpPr txBox="1"/>
          <p:nvPr/>
        </p:nvSpPr>
        <p:spPr>
          <a:xfrm>
            <a:off x="6231106" y="4583812"/>
            <a:ext cx="183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</a:t>
            </a:r>
            <a:r>
              <a:rPr lang="en-US" baseline="-25000" dirty="0" err="1">
                <a:latin typeface="Bradley Hand" pitchFamily="2" charset="77"/>
              </a:rPr>
              <a:t>MA,Aug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55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Dolev</a:t>
            </a:r>
            <a:r>
              <a:rPr lang="en-US" dirty="0"/>
              <a:t> Strong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84D65-F99C-EE47-B54C-41178460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40" y="3834333"/>
            <a:ext cx="1184248" cy="118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18AE9-5940-2D4A-8A7C-384025BE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6" y="2158906"/>
            <a:ext cx="1184248" cy="118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34A2A-8313-294D-AC92-33A6B96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35" y="2172466"/>
            <a:ext cx="1184248" cy="11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84C4A-6B28-104A-B5F1-97EEC93C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10" y="3834333"/>
            <a:ext cx="1184248" cy="1184248"/>
          </a:xfrm>
          <a:prstGeom prst="rect">
            <a:avLst/>
          </a:prstGeom>
        </p:spPr>
      </p:pic>
      <p:pic>
        <p:nvPicPr>
          <p:cNvPr id="8" name="Picture 7" descr="A person wearing a costume&#10;&#10;Description automatically generated">
            <a:extLst>
              <a:ext uri="{FF2B5EF4-FFF2-40B4-BE49-F238E27FC236}">
                <a16:creationId xmlns:a16="http://schemas.microsoft.com/office/drawing/2014/main" id="{C67FB4D0-D86F-0C4B-A956-A7E857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48" y="1119295"/>
            <a:ext cx="993503" cy="1461479"/>
          </a:xfrm>
          <a:prstGeom prst="rect">
            <a:avLst/>
          </a:prstGeom>
        </p:spPr>
      </p:pic>
      <p:pic>
        <p:nvPicPr>
          <p:cNvPr id="23" name="Shape 1084">
            <a:extLst>
              <a:ext uri="{FF2B5EF4-FFF2-40B4-BE49-F238E27FC236}">
                <a16:creationId xmlns:a16="http://schemas.microsoft.com/office/drawing/2014/main" id="{FC2933FC-74DB-7D4F-A820-9BE7CD09403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366583" y="1790389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84">
            <a:extLst>
              <a:ext uri="{FF2B5EF4-FFF2-40B4-BE49-F238E27FC236}">
                <a16:creationId xmlns:a16="http://schemas.microsoft.com/office/drawing/2014/main" id="{3E2F9145-E29A-B649-8E1D-5AE5B145D1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2685700" y="1790389"/>
            <a:ext cx="207504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84">
            <a:extLst>
              <a:ext uri="{FF2B5EF4-FFF2-40B4-BE49-F238E27FC236}">
                <a16:creationId xmlns:a16="http://schemas.microsoft.com/office/drawing/2014/main" id="{D008CCA5-1BDE-E143-970F-7BC43705F58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924358" y="3501768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4">
            <a:extLst>
              <a:ext uri="{FF2B5EF4-FFF2-40B4-BE49-F238E27FC236}">
                <a16:creationId xmlns:a16="http://schemas.microsoft.com/office/drawing/2014/main" id="{BFDC043B-F8BA-A749-9397-0E8B0D45646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3256979" y="3480071"/>
            <a:ext cx="207504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ular Callout 26">
            <a:extLst>
              <a:ext uri="{FF2B5EF4-FFF2-40B4-BE49-F238E27FC236}">
                <a16:creationId xmlns:a16="http://schemas.microsoft.com/office/drawing/2014/main" id="{840CB635-869A-EC4B-9B6A-E23DD175BC1B}"/>
              </a:ext>
            </a:extLst>
          </p:cNvPr>
          <p:cNvSpPr/>
          <p:nvPr/>
        </p:nvSpPr>
        <p:spPr>
          <a:xfrm>
            <a:off x="5068751" y="939114"/>
            <a:ext cx="2246449" cy="708800"/>
          </a:xfrm>
          <a:prstGeom prst="wedgeRectCallout">
            <a:avLst>
              <a:gd name="adj1" fmla="val -58237"/>
              <a:gd name="adj2" fmla="val 502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Attack=1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6D51D-FB75-AA4F-9F97-74EE63CCBA98}"/>
              </a:ext>
            </a:extLst>
          </p:cNvPr>
          <p:cNvSpPr/>
          <p:nvPr/>
        </p:nvSpPr>
        <p:spPr>
          <a:xfrm>
            <a:off x="543697" y="1186248"/>
            <a:ext cx="1335464" cy="77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f=2</a:t>
            </a:r>
          </a:p>
          <a:p>
            <a:pPr algn="ctr"/>
            <a:r>
              <a:rPr lang="en-US" dirty="0"/>
              <a:t>r=3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915B4A-5D8D-A24D-9F91-0332B7A0E569}"/>
              </a:ext>
            </a:extLst>
          </p:cNvPr>
          <p:cNvSpPr txBox="1"/>
          <p:nvPr/>
        </p:nvSpPr>
        <p:spPr>
          <a:xfrm>
            <a:off x="2191243" y="3388688"/>
            <a:ext cx="10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Brutus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F5067-10F9-0042-B71E-4BB94DF32011}"/>
              </a:ext>
            </a:extLst>
          </p:cNvPr>
          <p:cNvSpPr txBox="1"/>
          <p:nvPr/>
        </p:nvSpPr>
        <p:spPr>
          <a:xfrm>
            <a:off x="1879161" y="4775505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Pompeius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570615-AFC8-5D41-BA0F-9693F71D3BC6}"/>
              </a:ext>
            </a:extLst>
          </p:cNvPr>
          <p:cNvSpPr txBox="1"/>
          <p:nvPr/>
        </p:nvSpPr>
        <p:spPr>
          <a:xfrm>
            <a:off x="4630401" y="4818526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Augustus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82269-0D01-4A4D-AA06-4985EDB2F538}"/>
              </a:ext>
            </a:extLst>
          </p:cNvPr>
          <p:cNvSpPr txBox="1"/>
          <p:nvPr/>
        </p:nvSpPr>
        <p:spPr>
          <a:xfrm>
            <a:off x="5679519" y="3295532"/>
            <a:ext cx="183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Marc Anthony</a:t>
            </a:r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348C4B7D-9D96-C748-806B-73564D235634}"/>
              </a:ext>
            </a:extLst>
          </p:cNvPr>
          <p:cNvSpPr/>
          <p:nvPr/>
        </p:nvSpPr>
        <p:spPr>
          <a:xfrm>
            <a:off x="7004801" y="1659559"/>
            <a:ext cx="1682000" cy="708800"/>
          </a:xfrm>
          <a:prstGeom prst="wedgeRectCallout">
            <a:avLst>
              <a:gd name="adj1" fmla="val -58237"/>
              <a:gd name="adj2" fmla="val 502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E2749BCA-A296-FC47-B389-D339B34483E2}"/>
              </a:ext>
            </a:extLst>
          </p:cNvPr>
          <p:cNvSpPr/>
          <p:nvPr/>
        </p:nvSpPr>
        <p:spPr>
          <a:xfrm>
            <a:off x="6503558" y="3761809"/>
            <a:ext cx="1682000" cy="708800"/>
          </a:xfrm>
          <a:prstGeom prst="wedgeRectCallout">
            <a:avLst>
              <a:gd name="adj1" fmla="val -72195"/>
              <a:gd name="adj2" fmla="val 67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1007ED-9F9C-FF43-BB97-F66FBB817FFA}"/>
              </a:ext>
            </a:extLst>
          </p:cNvPr>
          <p:cNvSpPr txBox="1"/>
          <p:nvPr/>
        </p:nvSpPr>
        <p:spPr>
          <a:xfrm>
            <a:off x="6904633" y="3000447"/>
            <a:ext cx="183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>
                <a:latin typeface="Bradley Hand" pitchFamily="2" charset="77"/>
              </a:rPr>
              <a:t>Caesar,Aug, MA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2B9F83-7F9A-FD43-8B13-A6B0D8918CA6}"/>
              </a:ext>
            </a:extLst>
          </p:cNvPr>
          <p:cNvSpPr txBox="1"/>
          <p:nvPr/>
        </p:nvSpPr>
        <p:spPr>
          <a:xfrm>
            <a:off x="6231106" y="4583812"/>
            <a:ext cx="183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</a:t>
            </a:r>
            <a:r>
              <a:rPr lang="en-US" baseline="-25000" dirty="0" err="1">
                <a:latin typeface="Bradley Hand" pitchFamily="2" charset="77"/>
              </a:rPr>
              <a:t>MA,Aug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58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than f corruptions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84D65-F99C-EE47-B54C-41178460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40" y="3834333"/>
            <a:ext cx="1184248" cy="118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18AE9-5940-2D4A-8A7C-384025BE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6" y="2158906"/>
            <a:ext cx="1184248" cy="118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34A2A-8313-294D-AC92-33A6B96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35" y="2172466"/>
            <a:ext cx="1184248" cy="11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84C4A-6B28-104A-B5F1-97EEC93C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10" y="3834333"/>
            <a:ext cx="1184248" cy="1184248"/>
          </a:xfrm>
          <a:prstGeom prst="rect">
            <a:avLst/>
          </a:prstGeom>
        </p:spPr>
      </p:pic>
      <p:pic>
        <p:nvPicPr>
          <p:cNvPr id="8" name="Picture 7" descr="A person wearing a costume&#10;&#10;Description automatically generated">
            <a:extLst>
              <a:ext uri="{FF2B5EF4-FFF2-40B4-BE49-F238E27FC236}">
                <a16:creationId xmlns:a16="http://schemas.microsoft.com/office/drawing/2014/main" id="{C67FB4D0-D86F-0C4B-A956-A7E857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48" y="1119295"/>
            <a:ext cx="993503" cy="1461479"/>
          </a:xfrm>
          <a:prstGeom prst="rect">
            <a:avLst/>
          </a:prstGeom>
        </p:spPr>
      </p:pic>
      <p:pic>
        <p:nvPicPr>
          <p:cNvPr id="23" name="Shape 1084">
            <a:extLst>
              <a:ext uri="{FF2B5EF4-FFF2-40B4-BE49-F238E27FC236}">
                <a16:creationId xmlns:a16="http://schemas.microsoft.com/office/drawing/2014/main" id="{FC2933FC-74DB-7D4F-A820-9BE7CD09403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366583" y="1790389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84">
            <a:extLst>
              <a:ext uri="{FF2B5EF4-FFF2-40B4-BE49-F238E27FC236}">
                <a16:creationId xmlns:a16="http://schemas.microsoft.com/office/drawing/2014/main" id="{3E2F9145-E29A-B649-8E1D-5AE5B145D1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2685700" y="1790389"/>
            <a:ext cx="207504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84">
            <a:extLst>
              <a:ext uri="{FF2B5EF4-FFF2-40B4-BE49-F238E27FC236}">
                <a16:creationId xmlns:a16="http://schemas.microsoft.com/office/drawing/2014/main" id="{D008CCA5-1BDE-E143-970F-7BC43705F58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924358" y="3501768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4">
            <a:extLst>
              <a:ext uri="{FF2B5EF4-FFF2-40B4-BE49-F238E27FC236}">
                <a16:creationId xmlns:a16="http://schemas.microsoft.com/office/drawing/2014/main" id="{BFDC043B-F8BA-A749-9397-0E8B0D45646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3256979" y="3480071"/>
            <a:ext cx="207504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F6D51D-FB75-AA4F-9F97-74EE63CCBA98}"/>
              </a:ext>
            </a:extLst>
          </p:cNvPr>
          <p:cNvSpPr/>
          <p:nvPr/>
        </p:nvSpPr>
        <p:spPr>
          <a:xfrm>
            <a:off x="543697" y="1186248"/>
            <a:ext cx="1335464" cy="77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f=2</a:t>
            </a:r>
          </a:p>
          <a:p>
            <a:pPr algn="ctr"/>
            <a:r>
              <a:rPr lang="en-US" dirty="0"/>
              <a:t>r=3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915B4A-5D8D-A24D-9F91-0332B7A0E569}"/>
              </a:ext>
            </a:extLst>
          </p:cNvPr>
          <p:cNvSpPr txBox="1"/>
          <p:nvPr/>
        </p:nvSpPr>
        <p:spPr>
          <a:xfrm>
            <a:off x="2191243" y="3388688"/>
            <a:ext cx="10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Brutus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F5067-10F9-0042-B71E-4BB94DF32011}"/>
              </a:ext>
            </a:extLst>
          </p:cNvPr>
          <p:cNvSpPr txBox="1"/>
          <p:nvPr/>
        </p:nvSpPr>
        <p:spPr>
          <a:xfrm>
            <a:off x="1879161" y="4775505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Pompeius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570615-AFC8-5D41-BA0F-9693F71D3BC6}"/>
              </a:ext>
            </a:extLst>
          </p:cNvPr>
          <p:cNvSpPr txBox="1"/>
          <p:nvPr/>
        </p:nvSpPr>
        <p:spPr>
          <a:xfrm>
            <a:off x="4630401" y="4818526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Augustus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82269-0D01-4A4D-AA06-4985EDB2F538}"/>
              </a:ext>
            </a:extLst>
          </p:cNvPr>
          <p:cNvSpPr txBox="1"/>
          <p:nvPr/>
        </p:nvSpPr>
        <p:spPr>
          <a:xfrm>
            <a:off x="5679519" y="3295532"/>
            <a:ext cx="183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Marc Anthony</a:t>
            </a:r>
          </a:p>
        </p:txBody>
      </p:sp>
      <p:pic>
        <p:nvPicPr>
          <p:cNvPr id="31" name="Shape 1084">
            <a:extLst>
              <a:ext uri="{FF2B5EF4-FFF2-40B4-BE49-F238E27FC236}">
                <a16:creationId xmlns:a16="http://schemas.microsoft.com/office/drawing/2014/main" id="{219F1D65-DF47-2F4B-99B6-7F99853255C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4329526" y="609025"/>
            <a:ext cx="242473" cy="115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084">
            <a:extLst>
              <a:ext uri="{FF2B5EF4-FFF2-40B4-BE49-F238E27FC236}">
                <a16:creationId xmlns:a16="http://schemas.microsoft.com/office/drawing/2014/main" id="{85964B1B-CBF6-414B-8CD1-2DA27655AB4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4686765" y="597308"/>
            <a:ext cx="238161" cy="115444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CA474F-5777-3841-A919-41B841636F19}"/>
              </a:ext>
            </a:extLst>
          </p:cNvPr>
          <p:cNvSpPr txBox="1"/>
          <p:nvPr/>
        </p:nvSpPr>
        <p:spPr>
          <a:xfrm>
            <a:off x="25658" y="3521326"/>
            <a:ext cx="328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baseline="-25000" dirty="0">
                <a:latin typeface="Bradley Hand" pitchFamily="2" charset="77"/>
              </a:rPr>
              <a:t>Caesar,Brutus,Pompeius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47D10-7755-7F4C-B5E4-C41B7D44047D}"/>
              </a:ext>
            </a:extLst>
          </p:cNvPr>
          <p:cNvSpPr txBox="1"/>
          <p:nvPr/>
        </p:nvSpPr>
        <p:spPr>
          <a:xfrm>
            <a:off x="6904633" y="3000447"/>
            <a:ext cx="183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>
                <a:latin typeface="Bradley Hand" pitchFamily="2" charset="77"/>
              </a:rPr>
              <a:t>Caesar,Aug, MA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D2EEA-729B-5A4D-8039-853CED559811}"/>
              </a:ext>
            </a:extLst>
          </p:cNvPr>
          <p:cNvSpPr txBox="1"/>
          <p:nvPr/>
        </p:nvSpPr>
        <p:spPr>
          <a:xfrm>
            <a:off x="6231106" y="4583812"/>
            <a:ext cx="183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</a:t>
            </a:r>
            <a:r>
              <a:rPr lang="en-US" baseline="-25000" dirty="0" err="1">
                <a:latin typeface="Bradley Hand" pitchFamily="2" charset="77"/>
              </a:rPr>
              <a:t>MA,Aug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7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2716 L 0.73142 -0.25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06" y="-1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than f corruptions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84D65-F99C-EE47-B54C-41178460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40" y="3834333"/>
            <a:ext cx="1184248" cy="118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18AE9-5940-2D4A-8A7C-384025BE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6" y="2158906"/>
            <a:ext cx="1184248" cy="118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34A2A-8313-294D-AC92-33A6B96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35" y="2172466"/>
            <a:ext cx="1184248" cy="11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84C4A-6B28-104A-B5F1-97EEC93C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10" y="3834333"/>
            <a:ext cx="1184248" cy="1184248"/>
          </a:xfrm>
          <a:prstGeom prst="rect">
            <a:avLst/>
          </a:prstGeom>
        </p:spPr>
      </p:pic>
      <p:pic>
        <p:nvPicPr>
          <p:cNvPr id="8" name="Picture 7" descr="A person wearing a costume&#10;&#10;Description automatically generated">
            <a:extLst>
              <a:ext uri="{FF2B5EF4-FFF2-40B4-BE49-F238E27FC236}">
                <a16:creationId xmlns:a16="http://schemas.microsoft.com/office/drawing/2014/main" id="{C67FB4D0-D86F-0C4B-A956-A7E857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48" y="1119295"/>
            <a:ext cx="993503" cy="1461479"/>
          </a:xfrm>
          <a:prstGeom prst="rect">
            <a:avLst/>
          </a:prstGeom>
        </p:spPr>
      </p:pic>
      <p:pic>
        <p:nvPicPr>
          <p:cNvPr id="23" name="Shape 1084">
            <a:extLst>
              <a:ext uri="{FF2B5EF4-FFF2-40B4-BE49-F238E27FC236}">
                <a16:creationId xmlns:a16="http://schemas.microsoft.com/office/drawing/2014/main" id="{FC2933FC-74DB-7D4F-A820-9BE7CD09403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366583" y="1790389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84">
            <a:extLst>
              <a:ext uri="{FF2B5EF4-FFF2-40B4-BE49-F238E27FC236}">
                <a16:creationId xmlns:a16="http://schemas.microsoft.com/office/drawing/2014/main" id="{3E2F9145-E29A-B649-8E1D-5AE5B145D1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2685700" y="1790389"/>
            <a:ext cx="207504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84">
            <a:extLst>
              <a:ext uri="{FF2B5EF4-FFF2-40B4-BE49-F238E27FC236}">
                <a16:creationId xmlns:a16="http://schemas.microsoft.com/office/drawing/2014/main" id="{D008CCA5-1BDE-E143-970F-7BC43705F58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2924358" y="3501768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4">
            <a:extLst>
              <a:ext uri="{FF2B5EF4-FFF2-40B4-BE49-F238E27FC236}">
                <a16:creationId xmlns:a16="http://schemas.microsoft.com/office/drawing/2014/main" id="{BFDC043B-F8BA-A749-9397-0E8B0D45646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3256979" y="3480071"/>
            <a:ext cx="207504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F6D51D-FB75-AA4F-9F97-74EE63CCBA98}"/>
              </a:ext>
            </a:extLst>
          </p:cNvPr>
          <p:cNvSpPr/>
          <p:nvPr/>
        </p:nvSpPr>
        <p:spPr>
          <a:xfrm>
            <a:off x="543697" y="1186248"/>
            <a:ext cx="1335464" cy="77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f=2</a:t>
            </a:r>
          </a:p>
          <a:p>
            <a:pPr algn="ctr"/>
            <a:r>
              <a:rPr lang="en-US" dirty="0"/>
              <a:t>r=3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915B4A-5D8D-A24D-9F91-0332B7A0E569}"/>
              </a:ext>
            </a:extLst>
          </p:cNvPr>
          <p:cNvSpPr txBox="1"/>
          <p:nvPr/>
        </p:nvSpPr>
        <p:spPr>
          <a:xfrm>
            <a:off x="2191243" y="3388688"/>
            <a:ext cx="10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Brutus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F5067-10F9-0042-B71E-4BB94DF32011}"/>
              </a:ext>
            </a:extLst>
          </p:cNvPr>
          <p:cNvSpPr txBox="1"/>
          <p:nvPr/>
        </p:nvSpPr>
        <p:spPr>
          <a:xfrm>
            <a:off x="1879161" y="4775505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Pompeius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570615-AFC8-5D41-BA0F-9693F71D3BC6}"/>
              </a:ext>
            </a:extLst>
          </p:cNvPr>
          <p:cNvSpPr txBox="1"/>
          <p:nvPr/>
        </p:nvSpPr>
        <p:spPr>
          <a:xfrm>
            <a:off x="4630401" y="4818526"/>
            <a:ext cx="137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Augustus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82269-0D01-4A4D-AA06-4985EDB2F538}"/>
              </a:ext>
            </a:extLst>
          </p:cNvPr>
          <p:cNvSpPr txBox="1"/>
          <p:nvPr/>
        </p:nvSpPr>
        <p:spPr>
          <a:xfrm>
            <a:off x="5679519" y="3295532"/>
            <a:ext cx="183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Marc Anthony</a:t>
            </a:r>
          </a:p>
        </p:txBody>
      </p:sp>
      <p:pic>
        <p:nvPicPr>
          <p:cNvPr id="31" name="Shape 1084">
            <a:extLst>
              <a:ext uri="{FF2B5EF4-FFF2-40B4-BE49-F238E27FC236}">
                <a16:creationId xmlns:a16="http://schemas.microsoft.com/office/drawing/2014/main" id="{219F1D65-DF47-2F4B-99B6-7F99853255C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4329526" y="609025"/>
            <a:ext cx="242473" cy="115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084">
            <a:extLst>
              <a:ext uri="{FF2B5EF4-FFF2-40B4-BE49-F238E27FC236}">
                <a16:creationId xmlns:a16="http://schemas.microsoft.com/office/drawing/2014/main" id="{85964B1B-CBF6-414B-8CD1-2DA27655AB4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4686765" y="597308"/>
            <a:ext cx="238161" cy="115444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CA474F-5777-3841-A919-41B841636F19}"/>
              </a:ext>
            </a:extLst>
          </p:cNvPr>
          <p:cNvSpPr txBox="1"/>
          <p:nvPr/>
        </p:nvSpPr>
        <p:spPr>
          <a:xfrm>
            <a:off x="6597028" y="2228295"/>
            <a:ext cx="328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baseline="-25000" dirty="0">
                <a:latin typeface="Bradley Hand" pitchFamily="2" charset="77"/>
              </a:rPr>
              <a:t>Caesar,Brutus,Pompeius</a:t>
            </a:r>
            <a:endParaRPr lang="en-US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57C8C8D-22F1-084C-8AEA-A103C0D7F75E}"/>
              </a:ext>
            </a:extLst>
          </p:cNvPr>
          <p:cNvSpPr/>
          <p:nvPr/>
        </p:nvSpPr>
        <p:spPr>
          <a:xfrm>
            <a:off x="4128819" y="3388688"/>
            <a:ext cx="1190492" cy="837323"/>
          </a:xfrm>
          <a:prstGeom prst="wedgeRectCallout">
            <a:avLst>
              <a:gd name="adj1" fmla="val 78811"/>
              <a:gd name="adj2" fmla="val 447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</a:t>
            </a:r>
          </a:p>
        </p:txBody>
      </p:sp>
      <p:sp>
        <p:nvSpPr>
          <p:cNvPr id="27" name="Rectangular Callout 26">
            <a:extLst>
              <a:ext uri="{FF2B5EF4-FFF2-40B4-BE49-F238E27FC236}">
                <a16:creationId xmlns:a16="http://schemas.microsoft.com/office/drawing/2014/main" id="{3A1696A0-C671-B247-B212-11FA7F6E866E}"/>
              </a:ext>
            </a:extLst>
          </p:cNvPr>
          <p:cNvSpPr/>
          <p:nvPr/>
        </p:nvSpPr>
        <p:spPr>
          <a:xfrm>
            <a:off x="5084272" y="1308247"/>
            <a:ext cx="1365897" cy="837323"/>
          </a:xfrm>
          <a:prstGeom prst="wedgeRectCallout">
            <a:avLst>
              <a:gd name="adj1" fmla="val 38353"/>
              <a:gd name="adj2" fmla="val 876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596E5-3509-5A46-BD38-763F1C3F3389}"/>
              </a:ext>
            </a:extLst>
          </p:cNvPr>
          <p:cNvSpPr txBox="1"/>
          <p:nvPr/>
        </p:nvSpPr>
        <p:spPr>
          <a:xfrm>
            <a:off x="6904633" y="3000447"/>
            <a:ext cx="183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-25000" dirty="0">
                <a:latin typeface="Bradley Hand" pitchFamily="2" charset="77"/>
              </a:rPr>
              <a:t>Caesar,Aug, MA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84DC2-4865-AA48-83E0-D6658799E15C}"/>
              </a:ext>
            </a:extLst>
          </p:cNvPr>
          <p:cNvSpPr txBox="1"/>
          <p:nvPr/>
        </p:nvSpPr>
        <p:spPr>
          <a:xfrm>
            <a:off x="6231106" y="4583812"/>
            <a:ext cx="183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  <a:r>
              <a:rPr lang="en-US" baseline="-25000" dirty="0">
                <a:latin typeface="Bradley Hand" pitchFamily="2" charset="77"/>
              </a:rPr>
              <a:t>Caesar, </a:t>
            </a:r>
            <a:r>
              <a:rPr lang="en-US" baseline="-25000" dirty="0" err="1">
                <a:latin typeface="Bradley Hand" pitchFamily="2" charset="77"/>
              </a:rPr>
              <a:t>MA,Aug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7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Dolev</a:t>
            </a:r>
            <a:r>
              <a:rPr lang="en-US" dirty="0"/>
              <a:t> Strong Analysis</a:t>
            </a: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2463BEE8-5C11-EE4A-AE91-9134F1DC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026" y="980083"/>
            <a:ext cx="2859633" cy="788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f+1 rounds?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3861135-8CF9-FE47-A9B2-7F76AB000F5F}"/>
              </a:ext>
            </a:extLst>
          </p:cNvPr>
          <p:cNvSpPr txBox="1">
            <a:spLocks/>
          </p:cNvSpPr>
          <p:nvPr/>
        </p:nvSpPr>
        <p:spPr bwMode="auto">
          <a:xfrm>
            <a:off x="5103341" y="980083"/>
            <a:ext cx="2859633" cy="78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f corrupt nodes can confuse honest node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2C7B83EC-6C24-9548-869C-64182AE411FD}"/>
              </a:ext>
            </a:extLst>
          </p:cNvPr>
          <p:cNvSpPr txBox="1">
            <a:spLocks/>
          </p:cNvSpPr>
          <p:nvPr/>
        </p:nvSpPr>
        <p:spPr bwMode="auto">
          <a:xfrm>
            <a:off x="1181026" y="1842345"/>
            <a:ext cx="2859633" cy="78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Validity?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9">
                <a:extLst>
                  <a:ext uri="{FF2B5EF4-FFF2-40B4-BE49-F238E27FC236}">
                    <a16:creationId xmlns:a16="http://schemas.microsoft.com/office/drawing/2014/main" id="{537862EA-121C-B047-8E99-656C94C413B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3340" y="1842345"/>
                <a:ext cx="3435179" cy="950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Honest nodes only update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if signed by leader</a:t>
                </a:r>
              </a:p>
            </p:txBody>
          </p:sp>
        </mc:Choice>
        <mc:Fallback xmlns="">
          <p:sp>
            <p:nvSpPr>
              <p:cNvPr id="22" name="Content Placeholder 19">
                <a:extLst>
                  <a:ext uri="{FF2B5EF4-FFF2-40B4-BE49-F238E27FC236}">
                    <a16:creationId xmlns:a16="http://schemas.microsoft.com/office/drawing/2014/main" id="{537862EA-121C-B047-8E99-656C94C41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3340" y="1842345"/>
                <a:ext cx="3435179" cy="950282"/>
              </a:xfrm>
              <a:prstGeom prst="rect">
                <a:avLst/>
              </a:prstGeom>
              <a:blipFill>
                <a:blip r:embed="rId2"/>
                <a:stretch>
                  <a:fillRect l="-2583" t="-6667" r="-44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62B73777-FF89-6E4D-B36A-09D84A71AE0B}"/>
              </a:ext>
            </a:extLst>
          </p:cNvPr>
          <p:cNvSpPr txBox="1">
            <a:spLocks/>
          </p:cNvSpPr>
          <p:nvPr/>
        </p:nvSpPr>
        <p:spPr bwMode="auto">
          <a:xfrm>
            <a:off x="1181025" y="2571750"/>
            <a:ext cx="2859633" cy="49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Consistency?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2AB9B0-C40B-B643-9DEB-F98B56924F5C}"/>
                  </a:ext>
                </a:extLst>
              </p:cNvPr>
              <p:cNvSpPr txBox="1"/>
              <p:nvPr/>
            </p:nvSpPr>
            <p:spPr>
              <a:xfrm>
                <a:off x="1181025" y="3066020"/>
                <a:ext cx="76416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If honest node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+mn-lt"/>
                  </a:rPr>
                  <a:t> at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+mn-lt"/>
                  </a:rPr>
                  <a:t> then all other nodes will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+mn-lt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If  honest node receives new </a:t>
                </a:r>
                <a:r>
                  <a:rPr lang="en-US" i="1" dirty="0">
                    <a:latin typeface="+mn-lt"/>
                  </a:rPr>
                  <a:t>m</a:t>
                </a:r>
                <a:r>
                  <a:rPr lang="en-US" dirty="0">
                    <a:latin typeface="+mn-lt"/>
                  </a:rPr>
                  <a:t> at </a:t>
                </a:r>
                <a:r>
                  <a:rPr lang="en-US" dirty="0"/>
                  <a:t>round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then it must have received it from an honest node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-&gt; All honest nodes have identical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2AB9B0-C40B-B643-9DEB-F98B5692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25" y="3066020"/>
                <a:ext cx="7641699" cy="2308324"/>
              </a:xfrm>
              <a:prstGeom prst="rect">
                <a:avLst/>
              </a:prstGeom>
              <a:blipFill>
                <a:blip r:embed="rId3"/>
                <a:stretch>
                  <a:fillRect l="-133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70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1EC88BD-E2F0-5E45-BD4C-79347C2DD49C}"/>
              </a:ext>
            </a:extLst>
          </p:cNvPr>
          <p:cNvSpPr/>
          <p:nvPr/>
        </p:nvSpPr>
        <p:spPr>
          <a:xfrm>
            <a:off x="159488" y="3744098"/>
            <a:ext cx="8527312" cy="817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8290A-AA40-F740-84EA-CA426664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597"/>
            <a:ext cx="8229600" cy="623097"/>
          </a:xfrm>
        </p:spPr>
        <p:txBody>
          <a:bodyPr>
            <a:noAutofit/>
          </a:bodyPr>
          <a:lstStyle/>
          <a:p>
            <a:r>
              <a:rPr lang="en-US" dirty="0"/>
              <a:t>Blockchain Layers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61EFF-B04A-C446-9D95-246B1A0CD4D4}"/>
              </a:ext>
            </a:extLst>
          </p:cNvPr>
          <p:cNvGrpSpPr/>
          <p:nvPr/>
        </p:nvGrpSpPr>
        <p:grpSpPr>
          <a:xfrm>
            <a:off x="327638" y="3905052"/>
            <a:ext cx="7755630" cy="497711"/>
            <a:chOff x="327638" y="3905052"/>
            <a:chExt cx="7755630" cy="4977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1A25B7-AD39-2F4B-9997-75D8B661FC1E}"/>
                </a:ext>
              </a:extLst>
            </p:cNvPr>
            <p:cNvSpPr/>
            <p:nvPr/>
          </p:nvSpPr>
          <p:spPr>
            <a:xfrm>
              <a:off x="1856089" y="3905052"/>
              <a:ext cx="6227179" cy="4977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consensus layer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38263-B93C-3B41-81B9-2A92E4CB91F5}"/>
                </a:ext>
              </a:extLst>
            </p:cNvPr>
            <p:cNvSpPr txBox="1"/>
            <p:nvPr/>
          </p:nvSpPr>
          <p:spPr>
            <a:xfrm>
              <a:off x="327638" y="3905052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1: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076B6C-05AB-1A47-AABD-40BE47FBD831}"/>
              </a:ext>
            </a:extLst>
          </p:cNvPr>
          <p:cNvGrpSpPr/>
          <p:nvPr/>
        </p:nvGrpSpPr>
        <p:grpSpPr>
          <a:xfrm>
            <a:off x="327638" y="3143052"/>
            <a:ext cx="7755630" cy="497711"/>
            <a:chOff x="327638" y="3143052"/>
            <a:chExt cx="7755630" cy="4977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43F4FC-DADC-774C-9417-B874A4A8F874}"/>
                </a:ext>
              </a:extLst>
            </p:cNvPr>
            <p:cNvSpPr/>
            <p:nvPr/>
          </p:nvSpPr>
          <p:spPr>
            <a:xfrm>
              <a:off x="1856089" y="3143052"/>
              <a:ext cx="6227179" cy="497711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compute layer  </a:t>
              </a:r>
              <a:r>
                <a:rPr lang="en-US" dirty="0"/>
                <a:t>(blockchain computer)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38AFE3-1119-6B44-B454-2F608BBCD43F}"/>
                </a:ext>
              </a:extLst>
            </p:cNvPr>
            <p:cNvSpPr txBox="1"/>
            <p:nvPr/>
          </p:nvSpPr>
          <p:spPr>
            <a:xfrm>
              <a:off x="327638" y="3143052"/>
              <a:ext cx="1553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1.5: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5199BB-2D8C-AA44-974D-A13FC74A7EF0}"/>
              </a:ext>
            </a:extLst>
          </p:cNvPr>
          <p:cNvGrpSpPr/>
          <p:nvPr/>
        </p:nvGrpSpPr>
        <p:grpSpPr>
          <a:xfrm>
            <a:off x="307912" y="2381052"/>
            <a:ext cx="7755630" cy="497711"/>
            <a:chOff x="307912" y="2381052"/>
            <a:chExt cx="7755630" cy="4977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C49F5C-4F1E-8B43-858C-586E38E2D1BD}"/>
                </a:ext>
              </a:extLst>
            </p:cNvPr>
            <p:cNvSpPr/>
            <p:nvPr/>
          </p:nvSpPr>
          <p:spPr>
            <a:xfrm>
              <a:off x="1836363" y="2381052"/>
              <a:ext cx="6227179" cy="4977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  <a:r>
                <a:rPr lang="en-US" dirty="0"/>
                <a:t>   (DAPPs, smart contracts)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7D2C1C-B149-E141-A75E-BD52DE87D688}"/>
                </a:ext>
              </a:extLst>
            </p:cNvPr>
            <p:cNvSpPr txBox="1"/>
            <p:nvPr/>
          </p:nvSpPr>
          <p:spPr>
            <a:xfrm>
              <a:off x="307912" y="2381052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2: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7C316-552C-B943-891E-7421E31C730A}"/>
              </a:ext>
            </a:extLst>
          </p:cNvPr>
          <p:cNvGrpSpPr/>
          <p:nvPr/>
        </p:nvGrpSpPr>
        <p:grpSpPr>
          <a:xfrm>
            <a:off x="307912" y="1606443"/>
            <a:ext cx="7755630" cy="497711"/>
            <a:chOff x="307912" y="1606443"/>
            <a:chExt cx="7755630" cy="4977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0B1582-D1BF-7B4C-8A43-441B1759946B}"/>
                </a:ext>
              </a:extLst>
            </p:cNvPr>
            <p:cNvSpPr/>
            <p:nvPr/>
          </p:nvSpPr>
          <p:spPr>
            <a:xfrm>
              <a:off x="1836363" y="1606443"/>
              <a:ext cx="6227179" cy="49771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 facing tools  </a:t>
              </a:r>
              <a:r>
                <a:rPr lang="en-US" dirty="0"/>
                <a:t>(cloud servers)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175365-CB3C-EB4C-A639-101EC9C5AF9D}"/>
                </a:ext>
              </a:extLst>
            </p:cNvPr>
            <p:cNvSpPr txBox="1"/>
            <p:nvPr/>
          </p:nvSpPr>
          <p:spPr>
            <a:xfrm>
              <a:off x="307912" y="1606443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3: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45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09D-5724-A246-83CA-6763FC9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Byzantine Consensus to Blockchains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2E1C3-F77A-2F46-B704-6BC585ADF14B}"/>
              </a:ext>
            </a:extLst>
          </p:cNvPr>
          <p:cNvGrpSpPr>
            <a:grpSpLocks noChangeAspect="1"/>
          </p:cNvGrpSpPr>
          <p:nvPr/>
        </p:nvGrpSpPr>
        <p:grpSpPr>
          <a:xfrm>
            <a:off x="21913" y="1428750"/>
            <a:ext cx="2959075" cy="2286000"/>
            <a:chOff x="3626714" y="898952"/>
            <a:chExt cx="5174384" cy="39974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F5603F-47B3-064A-A7CF-0F38F3AB3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739" y="3682314"/>
              <a:ext cx="1214050" cy="12140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4677A8-F630-514E-9A1F-AE7D5A4C4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6714" y="1964725"/>
              <a:ext cx="1214050" cy="12140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56150A-3E3E-E84B-9335-6475B19FF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7048" y="1978626"/>
              <a:ext cx="1214050" cy="12140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937B6D-C904-1E42-BD87-0E2574AD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0023" y="3682314"/>
              <a:ext cx="1214050" cy="1214050"/>
            </a:xfrm>
            <a:prstGeom prst="rect">
              <a:avLst/>
            </a:prstGeom>
          </p:spPr>
        </p:pic>
        <p:pic>
          <p:nvPicPr>
            <p:cNvPr id="9" name="Picture 8" descr="A person wearing a costume&#10;&#10;Description automatically generated">
              <a:extLst>
                <a:ext uri="{FF2B5EF4-FFF2-40B4-BE49-F238E27FC236}">
                  <a16:creationId xmlns:a16="http://schemas.microsoft.com/office/drawing/2014/main" id="{6FB25896-FA58-7C4D-A4B9-735DF76C9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4654" y="898952"/>
              <a:ext cx="1018504" cy="1498257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47220D-0BE3-5D45-8243-053D28131E0B}"/>
                </a:ext>
              </a:extLst>
            </p:cNvPr>
            <p:cNvCxnSpPr/>
            <p:nvPr/>
          </p:nvCxnSpPr>
          <p:spPr>
            <a:xfrm flipH="1">
              <a:off x="4732638" y="1648080"/>
              <a:ext cx="1161535" cy="8356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E84290-81EA-9D4D-9135-9C48005D7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372" y="1946622"/>
              <a:ext cx="914939" cy="19017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9774C3-18E8-874C-B45F-B7855510577E}"/>
                </a:ext>
              </a:extLst>
            </p:cNvPr>
            <p:cNvCxnSpPr>
              <a:cxnSpLocks/>
            </p:cNvCxnSpPr>
            <p:nvPr/>
          </p:nvCxnSpPr>
          <p:spPr>
            <a:xfrm>
              <a:off x="6546455" y="2065894"/>
              <a:ext cx="780102" cy="19017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CAFD7B-0FF9-F846-9C6C-D003BAF1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0125" y="2886847"/>
              <a:ext cx="284124" cy="9615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26163-C0FC-CB42-8627-434A4E227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5578" y="1841157"/>
              <a:ext cx="1186247" cy="7769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EFF26F-74BC-E243-B6FC-8FD957C9FEE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885040" y="2585651"/>
              <a:ext cx="2702008" cy="50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8BECEE-BE86-C64D-A11C-861F00061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5040" y="2782250"/>
              <a:ext cx="2441518" cy="12857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AD653B-A493-F841-9B0F-540B76A069D4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660788" y="2973346"/>
              <a:ext cx="179976" cy="7089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6EA8E3-C39A-2A40-BF82-E0C9F543D7D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447789" y="4289339"/>
              <a:ext cx="15322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3F0046-627B-254C-B2A8-DFA59E784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1060" y="2782251"/>
              <a:ext cx="2460765" cy="13315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F5A09FCA-629A-9147-AD5C-01D7B0408BD5}"/>
              </a:ext>
            </a:extLst>
          </p:cNvPr>
          <p:cNvSpPr/>
          <p:nvPr/>
        </p:nvSpPr>
        <p:spPr>
          <a:xfrm>
            <a:off x="3411890" y="2340863"/>
            <a:ext cx="966976" cy="6217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F6DD3A-F26D-5343-BA99-E545190872AE}"/>
              </a:ext>
            </a:extLst>
          </p:cNvPr>
          <p:cNvSpPr/>
          <p:nvPr/>
        </p:nvSpPr>
        <p:spPr>
          <a:xfrm rot="10800000">
            <a:off x="6530316" y="2436308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FE46AF-3693-924A-9390-9A1C96E20E2D}"/>
              </a:ext>
            </a:extLst>
          </p:cNvPr>
          <p:cNvSpPr/>
          <p:nvPr/>
        </p:nvSpPr>
        <p:spPr>
          <a:xfrm rot="10800000">
            <a:off x="5916462" y="2436308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C0A1-F28D-5F46-B9D7-1102C5773EBA}"/>
              </a:ext>
            </a:extLst>
          </p:cNvPr>
          <p:cNvSpPr/>
          <p:nvPr/>
        </p:nvSpPr>
        <p:spPr>
          <a:xfrm rot="10800000">
            <a:off x="5346813" y="2436308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7171B7-8091-DC45-82D9-E5DB47494ADA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rot="10800000">
            <a:off x="6347364" y="2651759"/>
            <a:ext cx="182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213ECB-0AA3-6349-89CE-F27C5124D19F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rot="10800000">
            <a:off x="5777715" y="2651759"/>
            <a:ext cx="138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B0258A-D852-E041-A5FC-2F2962053F1B}"/>
              </a:ext>
            </a:extLst>
          </p:cNvPr>
          <p:cNvCxnSpPr/>
          <p:nvPr/>
        </p:nvCxnSpPr>
        <p:spPr>
          <a:xfrm rot="10800000">
            <a:off x="5208067" y="2651759"/>
            <a:ext cx="138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CAB472-EF31-944F-BFEA-F52BE59C5D19}"/>
              </a:ext>
            </a:extLst>
          </p:cNvPr>
          <p:cNvSpPr txBox="1"/>
          <p:nvPr/>
        </p:nvSpPr>
        <p:spPr>
          <a:xfrm>
            <a:off x="4572000" y="2107986"/>
            <a:ext cx="439606" cy="451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5323669-E79B-1A44-9EDF-D271F47B1B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896" y="1737359"/>
            <a:ext cx="698949" cy="69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F8716B-9144-E042-8305-F9DF649A1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896" y="2867210"/>
            <a:ext cx="698949" cy="69894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376066F-EBDF-1D42-9CD7-4EA7CC5413F6}"/>
              </a:ext>
            </a:extLst>
          </p:cNvPr>
          <p:cNvSpPr/>
          <p:nvPr/>
        </p:nvSpPr>
        <p:spPr>
          <a:xfrm rot="10800000">
            <a:off x="7447606" y="1927467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55368B-D094-4B4D-B9EC-B436E49A9280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6961218" y="2175004"/>
            <a:ext cx="486388" cy="47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09C31CC-E61E-6349-A516-2D50CB2D43F1}"/>
              </a:ext>
            </a:extLst>
          </p:cNvPr>
          <p:cNvSpPr/>
          <p:nvPr/>
        </p:nvSpPr>
        <p:spPr>
          <a:xfrm rot="10800000">
            <a:off x="7447606" y="3001234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51E166-1519-0545-A9F5-4F258F8AE93B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 flipH="1" flipV="1">
            <a:off x="6961218" y="2651759"/>
            <a:ext cx="486387" cy="56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9FAC45-FF58-8641-A3EC-2365CDF951CD}"/>
              </a:ext>
            </a:extLst>
          </p:cNvPr>
          <p:cNvSpPr txBox="1"/>
          <p:nvPr/>
        </p:nvSpPr>
        <p:spPr>
          <a:xfrm>
            <a:off x="2707928" y="3208706"/>
            <a:ext cx="434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 a blockchain we solve a Byzantine General’s Problem for every block.</a:t>
            </a:r>
          </a:p>
          <a:p>
            <a:pPr algn="l"/>
            <a:r>
              <a:rPr lang="en-US" dirty="0">
                <a:latin typeface="+mn-lt"/>
              </a:rPr>
              <a:t>This is called an iterated BGP</a:t>
            </a:r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350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82D-5EA5-A044-B16D-2F2854A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Sybil Resistance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88D66-BBAD-A643-A64E-887DC6BBC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760" y="1468167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D6E87-3F3A-F94C-92C7-A6242678A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600" y="2571750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9B662-BD21-C74F-8B2C-B785702DF1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368" y="1487677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2567E-751A-C341-A69E-9E752A0B8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517" y="2571750"/>
            <a:ext cx="1005840" cy="1005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CEA6C-8087-054B-9272-B1DC754AF90B}"/>
              </a:ext>
            </a:extLst>
          </p:cNvPr>
          <p:cNvSpPr txBox="1"/>
          <p:nvPr/>
        </p:nvSpPr>
        <p:spPr>
          <a:xfrm>
            <a:off x="740265" y="1026012"/>
            <a:ext cx="78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 BC participants are fixed but how are they selected?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78D2C-13B0-AF4E-B404-BE79409A8B92}"/>
              </a:ext>
            </a:extLst>
          </p:cNvPr>
          <p:cNvSpPr txBox="1"/>
          <p:nvPr/>
        </p:nvSpPr>
        <p:spPr>
          <a:xfrm>
            <a:off x="498850" y="3450659"/>
            <a:ext cx="668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Two variants:</a:t>
            </a:r>
          </a:p>
          <a:p>
            <a:pPr algn="l"/>
            <a:r>
              <a:rPr lang="en-US" i="1" dirty="0">
                <a:latin typeface="+mn-lt"/>
              </a:rPr>
              <a:t>Permissioned</a:t>
            </a:r>
            <a:r>
              <a:rPr lang="en-US" dirty="0">
                <a:latin typeface="+mn-lt"/>
              </a:rPr>
              <a:t>: Nodes are fixed</a:t>
            </a:r>
          </a:p>
          <a:p>
            <a:pPr algn="l"/>
            <a:r>
              <a:rPr lang="en-US" i="1" dirty="0">
                <a:latin typeface="+mn-lt"/>
              </a:rPr>
              <a:t>Permissionless</a:t>
            </a:r>
            <a:r>
              <a:rPr lang="en-US" dirty="0">
                <a:latin typeface="+mn-lt"/>
              </a:rPr>
              <a:t>: Anyone can participate</a:t>
            </a:r>
          </a:p>
        </p:txBody>
      </p:sp>
    </p:spTree>
    <p:extLst>
      <p:ext uri="{BB962C8B-B14F-4D97-AF65-F5344CB8AC3E}">
        <p14:creationId xmlns:p14="http://schemas.microsoft.com/office/powerpoint/2010/main" val="117892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82D-5EA5-A044-B16D-2F2854A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Permissioned Consensus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88D66-BBAD-A643-A64E-887DC6BBC9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760" y="1468167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D6E87-3F3A-F94C-92C7-A6242678A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600" y="2571750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9B662-BD21-C74F-8B2C-B785702DF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368" y="1487677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2567E-751A-C341-A69E-9E752A0B8C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517" y="2571750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09471-1D6D-FC45-A6D7-97C17A65E7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20" y="3774705"/>
            <a:ext cx="1005840" cy="1005840"/>
          </a:xfrm>
          <a:prstGeom prst="rect">
            <a:avLst/>
          </a:prstGeom>
        </p:spPr>
      </p:pic>
      <p:pic>
        <p:nvPicPr>
          <p:cNvPr id="15364" name="Picture 4" descr="Mastercard – Wikipedia">
            <a:extLst>
              <a:ext uri="{FF2B5EF4-FFF2-40B4-BE49-F238E27FC236}">
                <a16:creationId xmlns:a16="http://schemas.microsoft.com/office/drawing/2014/main" id="{03A90AEA-7A1A-7245-974D-1C4FBED1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03" y="2803501"/>
            <a:ext cx="997714" cy="77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Visa Inc. – Wikipedia">
            <a:extLst>
              <a:ext uri="{FF2B5EF4-FFF2-40B4-BE49-F238E27FC236}">
                <a16:creationId xmlns:a16="http://schemas.microsoft.com/office/drawing/2014/main" id="{C8CBAAB0-A073-C34A-907F-A3A0BF57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17" y="4485804"/>
            <a:ext cx="1808957" cy="5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Facebook - Log In or Sign Up">
            <a:extLst>
              <a:ext uri="{FF2B5EF4-FFF2-40B4-BE49-F238E27FC236}">
                <a16:creationId xmlns:a16="http://schemas.microsoft.com/office/drawing/2014/main" id="{A55F2BD5-6837-7C4D-BE43-D87E4D9CD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0" name="Picture 10" descr="Facebook Business Support - Home | Facebook">
            <a:extLst>
              <a:ext uri="{FF2B5EF4-FFF2-40B4-BE49-F238E27FC236}">
                <a16:creationId xmlns:a16="http://schemas.microsoft.com/office/drawing/2014/main" id="{B748211D-1A93-DD48-A1D2-01E6403D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19" y="3277391"/>
            <a:ext cx="795884" cy="79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4" name="Picture 24" descr="Uber (Unternehmen) – Wikipedia">
            <a:extLst>
              <a:ext uri="{FF2B5EF4-FFF2-40B4-BE49-F238E27FC236}">
                <a16:creationId xmlns:a16="http://schemas.microsoft.com/office/drawing/2014/main" id="{AA1869A0-9015-974B-93F1-1CE1C8A9A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67" y="1782914"/>
            <a:ext cx="1328673" cy="4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6" name="Picture 26" descr="🥇Coinbase Erfahrung, BTC, BCH, ETH, LTC, ETC kaufen &amp; verkaufen">
            <a:extLst>
              <a:ext uri="{FF2B5EF4-FFF2-40B4-BE49-F238E27FC236}">
                <a16:creationId xmlns:a16="http://schemas.microsoft.com/office/drawing/2014/main" id="{28D562D2-10DA-7A4B-A2E9-8C7E68F8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73" y="1459115"/>
            <a:ext cx="924915" cy="9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uide to Diem (or Libra 2.0). The decisive moment seems to have come… | by  Gianmarco Guazzo | Coinmonks | Medium">
            <a:extLst>
              <a:ext uri="{FF2B5EF4-FFF2-40B4-BE49-F238E27FC236}">
                <a16:creationId xmlns:a16="http://schemas.microsoft.com/office/drawing/2014/main" id="{992ED1C7-CA70-4449-BAC3-3933EC88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2" y="2565126"/>
            <a:ext cx="1808957" cy="10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5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82D-5EA5-A044-B16D-2F2854A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Stake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88D66-BBAD-A643-A64E-887DC6BBC9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760" y="1468167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D6E87-3F3A-F94C-92C7-A6242678A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600" y="2571750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9B662-BD21-C74F-8B2C-B785702DF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368" y="1487677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2567E-751A-C341-A69E-9E752A0B8C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517" y="2571750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09471-1D6D-FC45-A6D7-97C17A65E7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20" y="3774705"/>
            <a:ext cx="1005840" cy="1005840"/>
          </a:xfrm>
          <a:prstGeom prst="rect">
            <a:avLst/>
          </a:prstGeom>
        </p:spPr>
      </p:pic>
      <p:sp>
        <p:nvSpPr>
          <p:cNvPr id="3" name="AutoShape 8" descr="Facebook - Log In or Sign Up">
            <a:extLst>
              <a:ext uri="{FF2B5EF4-FFF2-40B4-BE49-F238E27FC236}">
                <a16:creationId xmlns:a16="http://schemas.microsoft.com/office/drawing/2014/main" id="{A55F2BD5-6837-7C4D-BE43-D87E4D9CD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 descr="Ethereum 2.0: Testphase ab Juli 2020 erwartet – Block-Builders.de">
            <a:extLst>
              <a:ext uri="{FF2B5EF4-FFF2-40B4-BE49-F238E27FC236}">
                <a16:creationId xmlns:a16="http://schemas.microsoft.com/office/drawing/2014/main" id="{D983EA98-B148-DE4A-ABA2-FABB4A4D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13" y="2550667"/>
            <a:ext cx="2201454" cy="12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D4F97-FA52-7346-9502-C8C5CB887E09}"/>
              </a:ext>
            </a:extLst>
          </p:cNvPr>
          <p:cNvSpPr txBox="1"/>
          <p:nvPr/>
        </p:nvSpPr>
        <p:spPr>
          <a:xfrm>
            <a:off x="2240529" y="1642810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3 ETH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A7C83-0ED0-8440-BB37-1B47C32D1B76}"/>
              </a:ext>
            </a:extLst>
          </p:cNvPr>
          <p:cNvSpPr txBox="1"/>
          <p:nvPr/>
        </p:nvSpPr>
        <p:spPr>
          <a:xfrm>
            <a:off x="5620600" y="1810572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 ETH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8586C-A764-E040-9555-DA910BCE88E6}"/>
              </a:ext>
            </a:extLst>
          </p:cNvPr>
          <p:cNvSpPr txBox="1"/>
          <p:nvPr/>
        </p:nvSpPr>
        <p:spPr>
          <a:xfrm>
            <a:off x="6386954" y="3213668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7 ETH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93855-BB7C-A542-9CC6-258B806EA576}"/>
              </a:ext>
            </a:extLst>
          </p:cNvPr>
          <p:cNvSpPr txBox="1"/>
          <p:nvPr/>
        </p:nvSpPr>
        <p:spPr>
          <a:xfrm>
            <a:off x="4815344" y="4318880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5 ETH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2818E-DE0E-AC42-B044-4BB059CB88A3}"/>
              </a:ext>
            </a:extLst>
          </p:cNvPr>
          <p:cNvSpPr txBox="1"/>
          <p:nvPr/>
        </p:nvSpPr>
        <p:spPr>
          <a:xfrm>
            <a:off x="1772481" y="3406313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2 ETH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D17A0-DE4C-D94F-8051-14B506A3C88D}"/>
              </a:ext>
            </a:extLst>
          </p:cNvPr>
          <p:cNvSpPr txBox="1"/>
          <p:nvPr/>
        </p:nvSpPr>
        <p:spPr>
          <a:xfrm>
            <a:off x="158435" y="1031394"/>
            <a:ext cx="515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Weighted Byzantine Consensus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A213F-2A24-F44B-9285-B0B9F3C5C706}"/>
              </a:ext>
            </a:extLst>
          </p:cNvPr>
          <p:cNvSpPr txBox="1"/>
          <p:nvPr/>
        </p:nvSpPr>
        <p:spPr>
          <a:xfrm>
            <a:off x="261405" y="4150445"/>
            <a:ext cx="3752115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Assumption 2/3</a:t>
            </a:r>
            <a:r>
              <a:rPr lang="en-US" baseline="30000" dirty="0">
                <a:latin typeface="+mn-lt"/>
              </a:rPr>
              <a:t>rd</a:t>
            </a:r>
            <a:r>
              <a:rPr lang="en-US" dirty="0">
                <a:latin typeface="+mn-lt"/>
              </a:rPr>
              <a:t> of stake with honest 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2304C-61BA-7840-8D0E-ADDD580D7595}"/>
              </a:ext>
            </a:extLst>
          </p:cNvPr>
          <p:cNvSpPr txBox="1"/>
          <p:nvPr/>
        </p:nvSpPr>
        <p:spPr>
          <a:xfrm>
            <a:off x="5680816" y="1031394"/>
            <a:ext cx="326542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Super large consensus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241D61-C1E1-8141-A804-441256913DFD}"/>
              </a:ext>
            </a:extLst>
          </p:cNvPr>
          <p:cNvSpPr txBox="1"/>
          <p:nvPr/>
        </p:nvSpPr>
        <p:spPr>
          <a:xfrm>
            <a:off x="6386954" y="3867978"/>
            <a:ext cx="2475818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How to initialize? Incentives?</a:t>
            </a:r>
          </a:p>
          <a:p>
            <a:pPr algn="l"/>
            <a:r>
              <a:rPr lang="en-US" dirty="0"/>
              <a:t>More in 2 lectures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8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82D-5EA5-A044-B16D-2F2854A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Permissionless Proof of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88D66-BBAD-A643-A64E-887DC6BBC9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760" y="1468167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D6E87-3F3A-F94C-92C7-A6242678A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600" y="2571750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9B662-BD21-C74F-8B2C-B785702DF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368" y="1487677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2567E-751A-C341-A69E-9E752A0B8C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517" y="2571750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09471-1D6D-FC45-A6D7-97C17A65E7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20" y="3774705"/>
            <a:ext cx="1005840" cy="1005840"/>
          </a:xfrm>
          <a:prstGeom prst="rect">
            <a:avLst/>
          </a:prstGeom>
        </p:spPr>
      </p:pic>
      <p:sp>
        <p:nvSpPr>
          <p:cNvPr id="3" name="AutoShape 8" descr="Facebook - Log In or Sign Up">
            <a:extLst>
              <a:ext uri="{FF2B5EF4-FFF2-40B4-BE49-F238E27FC236}">
                <a16:creationId xmlns:a16="http://schemas.microsoft.com/office/drawing/2014/main" id="{A55F2BD5-6837-7C4D-BE43-D87E4D9CD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D4F97-FA52-7346-9502-C8C5CB887E09}"/>
              </a:ext>
            </a:extLst>
          </p:cNvPr>
          <p:cNvSpPr txBox="1"/>
          <p:nvPr/>
        </p:nvSpPr>
        <p:spPr>
          <a:xfrm>
            <a:off x="2240529" y="1642810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3 TH/s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A7C83-0ED0-8440-BB37-1B47C32D1B76}"/>
              </a:ext>
            </a:extLst>
          </p:cNvPr>
          <p:cNvSpPr txBox="1"/>
          <p:nvPr/>
        </p:nvSpPr>
        <p:spPr>
          <a:xfrm>
            <a:off x="5620599" y="1810572"/>
            <a:ext cx="1282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5 TH/s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8586C-A764-E040-9555-DA910BCE88E6}"/>
              </a:ext>
            </a:extLst>
          </p:cNvPr>
          <p:cNvSpPr txBox="1"/>
          <p:nvPr/>
        </p:nvSpPr>
        <p:spPr>
          <a:xfrm>
            <a:off x="6386953" y="3213668"/>
            <a:ext cx="142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7 </a:t>
            </a:r>
            <a:r>
              <a:rPr lang="en-US" dirty="0"/>
              <a:t>TH/s</a:t>
            </a:r>
            <a:endParaRPr lang="en-US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93855-BB7C-A542-9CC6-258B806EA576}"/>
              </a:ext>
            </a:extLst>
          </p:cNvPr>
          <p:cNvSpPr txBox="1"/>
          <p:nvPr/>
        </p:nvSpPr>
        <p:spPr>
          <a:xfrm>
            <a:off x="4815344" y="4318880"/>
            <a:ext cx="138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5 TH/s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2818E-DE0E-AC42-B044-4BB059CB88A3}"/>
              </a:ext>
            </a:extLst>
          </p:cNvPr>
          <p:cNvSpPr txBox="1"/>
          <p:nvPr/>
        </p:nvSpPr>
        <p:spPr>
          <a:xfrm>
            <a:off x="1772481" y="3406313"/>
            <a:ext cx="1592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2 </a:t>
            </a:r>
            <a:r>
              <a:rPr lang="en-US" dirty="0"/>
              <a:t>TH/s</a:t>
            </a:r>
            <a:endParaRPr lang="en-US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A213F-2A24-F44B-9285-B0B9F3C5C706}"/>
              </a:ext>
            </a:extLst>
          </p:cNvPr>
          <p:cNvSpPr txBox="1"/>
          <p:nvPr/>
        </p:nvSpPr>
        <p:spPr>
          <a:xfrm>
            <a:off x="191230" y="4154283"/>
            <a:ext cx="375211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Terrible for the environment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2304C-61BA-7840-8D0E-ADDD580D7595}"/>
              </a:ext>
            </a:extLst>
          </p:cNvPr>
          <p:cNvSpPr txBox="1"/>
          <p:nvPr/>
        </p:nvSpPr>
        <p:spPr>
          <a:xfrm>
            <a:off x="6027404" y="1088932"/>
            <a:ext cx="273077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Truly </a:t>
            </a:r>
            <a:r>
              <a:rPr lang="en-US" dirty="0" err="1"/>
              <a:t>permissionless</a:t>
            </a:r>
            <a:endParaRPr lang="en-US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241D61-C1E1-8141-A804-441256913DFD}"/>
              </a:ext>
            </a:extLst>
          </p:cNvPr>
          <p:cNvSpPr txBox="1"/>
          <p:nvPr/>
        </p:nvSpPr>
        <p:spPr>
          <a:xfrm>
            <a:off x="6052139" y="4154282"/>
            <a:ext cx="2634661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More next lecture</a:t>
            </a:r>
            <a:endParaRPr lang="en-US" dirty="0">
              <a:latin typeface="+mn-lt"/>
            </a:endParaRPr>
          </a:p>
        </p:txBody>
      </p:sp>
      <p:pic>
        <p:nvPicPr>
          <p:cNvPr id="17410" name="Picture 2" descr="Bitcoin - Open Source-P2P-Geld">
            <a:extLst>
              <a:ext uri="{FF2B5EF4-FFF2-40B4-BE49-F238E27FC236}">
                <a16:creationId xmlns:a16="http://schemas.microsoft.com/office/drawing/2014/main" id="{575478D7-D25A-E341-9909-A00C51FF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93" y="2575299"/>
            <a:ext cx="1049879" cy="10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18A114-97E4-684B-AA9F-6ADC254CC1F9}"/>
                  </a:ext>
                </a:extLst>
              </p:cNvPr>
              <p:cNvSpPr/>
              <p:nvPr/>
            </p:nvSpPr>
            <p:spPr>
              <a:xfrm>
                <a:off x="191230" y="966746"/>
                <a:ext cx="2984963" cy="6761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18A114-97E4-684B-AA9F-6ADC254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30" y="966746"/>
                <a:ext cx="2984963" cy="67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5B9E-B40B-AA4E-B45F-4C5A2E3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B4F0-DA96-634A-8281-5B8FEA8A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Dolev</a:t>
            </a:r>
            <a:r>
              <a:rPr lang="en-US" dirty="0"/>
              <a:t> Strong assumes messages gets delivered by next round</a:t>
            </a:r>
          </a:p>
          <a:p>
            <a:pPr lvl="1"/>
            <a:r>
              <a:rPr lang="en-US" dirty="0"/>
              <a:t>Not realistic (honest nodes can have network outages)</a:t>
            </a:r>
          </a:p>
          <a:p>
            <a:pPr lvl="1"/>
            <a:r>
              <a:rPr lang="en-US" dirty="0"/>
              <a:t>Protocol broken if messages aren’t delivered in 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2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5B9E-B40B-AA4E-B45F-4C5A2E3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BB4F0-DA96-634A-8281-5B8FEA8A1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1"/>
                <a:ext cx="8686801" cy="394334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Synchronous: </a:t>
                </a:r>
                <a:r>
                  <a:rPr lang="en-US" dirty="0"/>
                  <a:t>There is </a:t>
                </a:r>
                <a:r>
                  <a:rPr lang="en-US" u="sng" dirty="0"/>
                  <a:t>known</a:t>
                </a:r>
                <a:r>
                  <a:rPr lang="en-US" dirty="0"/>
                  <a:t> maximum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such that any message sent from one node to another is delivered within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time.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dirty="0"/>
                  <a:t>Protocol </a:t>
                </a:r>
                <a:r>
                  <a:rPr lang="en-US" i="1" dirty="0"/>
                  <a:t>can </a:t>
                </a: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parameter</a:t>
                </a:r>
              </a:p>
              <a:p>
                <a:r>
                  <a:rPr lang="en-US" b="1" dirty="0"/>
                  <a:t>Partially Synchronous: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exists but is </a:t>
                </a:r>
                <a:r>
                  <a:rPr lang="en-US" u="sng" dirty="0"/>
                  <a:t>unknown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dirty="0"/>
                  <a:t>Same protocol must work 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pPr lvl="2">
                  <a:buFont typeface="Wingdings" pitchFamily="2" charset="2"/>
                  <a:buChar char="§"/>
                </a:pPr>
                <a:r>
                  <a:rPr lang="en-US" dirty="0"/>
                  <a:t>Equivalent definition: There exists periods of synchrony in which delay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. Protocol does not know when these begin</a:t>
                </a:r>
              </a:p>
              <a:p>
                <a:r>
                  <a:rPr lang="en-US" b="1" dirty="0"/>
                  <a:t>Asynchronous: </a:t>
                </a:r>
                <a:r>
                  <a:rPr lang="en-US" dirty="0"/>
                  <a:t>Network experiences arbitrary failures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dirty="0"/>
                  <a:t>Consensus problem unsolvable </a:t>
                </a:r>
              </a:p>
              <a:p>
                <a:pPr lvl="1"/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BB4F0-DA96-634A-8281-5B8FEA8A1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1"/>
                <a:ext cx="8686801" cy="3943349"/>
              </a:xfrm>
              <a:blipFill>
                <a:blip r:embed="rId3"/>
                <a:stretch>
                  <a:fillRect l="-1023" t="-1929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4811CD7-A567-F74F-87BF-A5BE6F255EB0}"/>
              </a:ext>
            </a:extLst>
          </p:cNvPr>
          <p:cNvSpPr/>
          <p:nvPr/>
        </p:nvSpPr>
        <p:spPr>
          <a:xfrm>
            <a:off x="6191794" y="2124891"/>
            <a:ext cx="2734492" cy="374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f (</a:t>
            </a:r>
            <a:r>
              <a:rPr lang="en-US" dirty="0" err="1"/>
              <a:t>Dolev</a:t>
            </a:r>
            <a:r>
              <a:rPr lang="en-US" dirty="0"/>
              <a:t>-Strong)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127FD-E787-D54E-8952-817E0A4C0DE0}"/>
                  </a:ext>
                </a:extLst>
              </p:cNvPr>
              <p:cNvSpPr/>
              <p:nvPr/>
            </p:nvSpPr>
            <p:spPr>
              <a:xfrm>
                <a:off x="6191794" y="3063783"/>
                <a:ext cx="2734492" cy="3744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127FD-E787-D54E-8952-817E0A4C0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94" y="3063783"/>
                <a:ext cx="2734492" cy="374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1726-FAB6-0348-9781-8889F118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72FC1B-F971-F741-ACFE-D035AF0C7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44569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”State Machine Replication” on n nodes (or servers)</a:t>
                </a:r>
              </a:p>
              <a:p>
                <a:r>
                  <a:rPr lang="en-US" dirty="0"/>
                  <a:t>Stream of transactions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list of confirmed Tx by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u="sng" dirty="0"/>
                  <a:t>Goal:</a:t>
                </a:r>
                <a:r>
                  <a:rPr lang="en-US" dirty="0"/>
                  <a:t> Protocol that satisfies two properties: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/>
                  <a:t>Nodes confirmed transactions are consistent with each other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/>
                  <a:t>Transactions will eventually get confirmed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72FC1B-F971-F741-ACFE-D035AF0C7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4456937"/>
              </a:xfrm>
              <a:blipFill>
                <a:blip r:embed="rId3"/>
                <a:stretch>
                  <a:fillRect l="-1389" t="-142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32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1726-FAB6-0348-9781-8889F118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Consensus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72FC1B-F971-F741-ACFE-D035AF0C7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48479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Consistency</a:t>
                </a:r>
              </a:p>
              <a:p>
                <a:pPr marL="0" indent="0">
                  <a:buNone/>
                </a:pPr>
                <a:r>
                  <a:rPr lang="en-US" dirty="0"/>
                  <a:t>For all honest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Either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prefix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or vice versa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u="sng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b="1" i="0" u="sng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u="sng" dirty="0"/>
                  <a:t>Liveness</a:t>
                </a:r>
              </a:p>
              <a:p>
                <a:pPr marL="0" indent="0">
                  <a:buNone/>
                </a:pPr>
                <a:r>
                  <a:rPr lang="en-US" dirty="0"/>
                  <a:t>There exists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such that: </a:t>
                </a:r>
              </a:p>
              <a:p>
                <a:pPr marL="0" indent="0">
                  <a:buNone/>
                </a:pPr>
                <a:r>
                  <a:rPr lang="en-US" dirty="0"/>
                  <a:t>If any honest node receives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then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finalized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72FC1B-F971-F741-ACFE-D035AF0C7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4847953"/>
              </a:xfrm>
              <a:blipFill>
                <a:blip r:embed="rId2"/>
                <a:stretch>
                  <a:fillRect l="-169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04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55D5-4158-4543-8B86-3E7721B7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from Byzantine Consensus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57D69-0793-D94B-80B8-79832FD51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760" y="1468167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091E4-3636-064A-A329-BE23359EB1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600" y="2571750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80C05-5352-DE49-A350-898AFD79A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368" y="1487677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5098-D0AA-CD41-B504-1C32123AB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517" y="2571750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A22DC-93DC-7444-BF82-FA6446DEA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20" y="3774705"/>
            <a:ext cx="1005840" cy="1005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DD83D7-EF60-4E47-BBE4-4BD023DD308B}"/>
                  </a:ext>
                </a:extLst>
              </p:cNvPr>
              <p:cNvSpPr txBox="1"/>
              <p:nvPr/>
            </p:nvSpPr>
            <p:spPr>
              <a:xfrm>
                <a:off x="2360894" y="1552992"/>
                <a:ext cx="97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DD83D7-EF60-4E47-BBE4-4BD023DD3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94" y="1552992"/>
                <a:ext cx="979715" cy="461665"/>
              </a:xfrm>
              <a:prstGeom prst="rect">
                <a:avLst/>
              </a:prstGeom>
              <a:blipFill>
                <a:blip r:embed="rId3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C4D6-4606-8646-9DBC-D8EA79F5C270}"/>
                  </a:ext>
                </a:extLst>
              </p:cNvPr>
              <p:cNvSpPr txBox="1"/>
              <p:nvPr/>
            </p:nvSpPr>
            <p:spPr>
              <a:xfrm>
                <a:off x="5468983" y="1370424"/>
                <a:ext cx="97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C4D6-4606-8646-9DBC-D8EA79F5C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83" y="1370424"/>
                <a:ext cx="979715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F2CD13-4F0E-CB49-AC95-108C4EB39514}"/>
                  </a:ext>
                </a:extLst>
              </p:cNvPr>
              <p:cNvSpPr txBox="1"/>
              <p:nvPr/>
            </p:nvSpPr>
            <p:spPr>
              <a:xfrm>
                <a:off x="6294888" y="3313040"/>
                <a:ext cx="97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F2CD13-4F0E-CB49-AC95-108C4EB39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888" y="3313040"/>
                <a:ext cx="979715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A67C3-4A22-584E-8E95-297E2429B168}"/>
                  </a:ext>
                </a:extLst>
              </p:cNvPr>
              <p:cNvSpPr txBox="1"/>
              <p:nvPr/>
            </p:nvSpPr>
            <p:spPr>
              <a:xfrm>
                <a:off x="4677408" y="4397113"/>
                <a:ext cx="97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A67C3-4A22-584E-8E95-297E2429B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08" y="4397113"/>
                <a:ext cx="979715" cy="461665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B3BBC-A7A4-9242-B6A8-5CD8535C5A71}"/>
                  </a:ext>
                </a:extLst>
              </p:cNvPr>
              <p:cNvSpPr txBox="1"/>
              <p:nvPr/>
            </p:nvSpPr>
            <p:spPr>
              <a:xfrm>
                <a:off x="2041480" y="3445904"/>
                <a:ext cx="97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B3BBC-A7A4-9242-B6A8-5CD8535C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80" y="3445904"/>
                <a:ext cx="979715" cy="461665"/>
              </a:xfrm>
              <a:prstGeom prst="rect">
                <a:avLst/>
              </a:prstGeom>
              <a:blipFill>
                <a:blip r:embed="rId7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AFE7C06-40A4-4D43-849E-5959DDA697F5}"/>
              </a:ext>
            </a:extLst>
          </p:cNvPr>
          <p:cNvSpPr/>
          <p:nvPr/>
        </p:nvSpPr>
        <p:spPr>
          <a:xfrm>
            <a:off x="457200" y="1113781"/>
            <a:ext cx="1584280" cy="485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 t </a:t>
            </a:r>
          </a:p>
        </p:txBody>
      </p:sp>
      <p:pic>
        <p:nvPicPr>
          <p:cNvPr id="16" name="Graphic 15" descr="Crown">
            <a:extLst>
              <a:ext uri="{FF2B5EF4-FFF2-40B4-BE49-F238E27FC236}">
                <a16:creationId xmlns:a16="http://schemas.microsoft.com/office/drawing/2014/main" id="{CD7FD8A1-588A-7546-B57D-1ACC12A1F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908" y="1113781"/>
            <a:ext cx="562608" cy="562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D85490-FEBF-9145-B59C-6D4C08863A40}"/>
                  </a:ext>
                </a:extLst>
              </p:cNvPr>
              <p:cNvSpPr txBox="1"/>
              <p:nvPr/>
            </p:nvSpPr>
            <p:spPr>
              <a:xfrm>
                <a:off x="-40551" y="1877705"/>
                <a:ext cx="3274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 err="1"/>
                  <a:t>s.t.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D85490-FEBF-9145-B59C-6D4C0886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551" y="1877705"/>
                <a:ext cx="3274188" cy="830997"/>
              </a:xfrm>
              <a:prstGeom prst="rect">
                <a:avLst/>
              </a:prstGeom>
              <a:blipFill>
                <a:blip r:embed="rId10"/>
                <a:stretch>
                  <a:fillRect l="-272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B8B3B-3988-B14C-A3A8-C5917B829CE9}"/>
                  </a:ext>
                </a:extLst>
              </p:cNvPr>
              <p:cNvSpPr/>
              <p:nvPr/>
            </p:nvSpPr>
            <p:spPr>
              <a:xfrm>
                <a:off x="3651445" y="2756263"/>
                <a:ext cx="1817538" cy="5567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BC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B8B3B-3988-B14C-A3A8-C5917B829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45" y="2756263"/>
                <a:ext cx="1817538" cy="556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E860E8-0207-2746-86F3-97B7BC8ACB63}"/>
              </a:ext>
            </a:extLst>
          </p:cNvPr>
          <p:cNvSpPr txBox="1"/>
          <p:nvPr/>
        </p:nvSpPr>
        <p:spPr>
          <a:xfrm>
            <a:off x="112002" y="4627945"/>
            <a:ext cx="278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”S” is a new block</a:t>
            </a:r>
          </a:p>
        </p:txBody>
      </p:sp>
    </p:spTree>
    <p:extLst>
      <p:ext uri="{BB962C8B-B14F-4D97-AF65-F5344CB8AC3E}">
        <p14:creationId xmlns:p14="http://schemas.microsoft.com/office/powerpoint/2010/main" val="19823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Forks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94789-F943-2E47-98C0-1AEE5D2BEEFD}"/>
              </a:ext>
            </a:extLst>
          </p:cNvPr>
          <p:cNvSpPr/>
          <p:nvPr/>
        </p:nvSpPr>
        <p:spPr>
          <a:xfrm rot="10800000">
            <a:off x="3837905" y="237243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E01DC-30CC-AF40-B288-0D4B4A7407C1}"/>
              </a:ext>
            </a:extLst>
          </p:cNvPr>
          <p:cNvSpPr/>
          <p:nvPr/>
        </p:nvSpPr>
        <p:spPr>
          <a:xfrm rot="10800000">
            <a:off x="2792128" y="237243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15B1DC-3F09-9549-B8B8-2A6517492A93}"/>
              </a:ext>
            </a:extLst>
          </p:cNvPr>
          <p:cNvSpPr/>
          <p:nvPr/>
        </p:nvSpPr>
        <p:spPr>
          <a:xfrm rot="10800000">
            <a:off x="1821662" y="237243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3A3AAA-E6D9-EC47-ABD6-F128F992A84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rot="10800000">
            <a:off x="3526223" y="2739486"/>
            <a:ext cx="31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F6C50-8DA7-4D47-9285-F12C295FE98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rot="10800000">
            <a:off x="2555757" y="2739486"/>
            <a:ext cx="23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800258-F34B-B743-B58D-4C18EDF24BAB}"/>
              </a:ext>
            </a:extLst>
          </p:cNvPr>
          <p:cNvCxnSpPr/>
          <p:nvPr/>
        </p:nvCxnSpPr>
        <p:spPr>
          <a:xfrm rot="10800000">
            <a:off x="1585290" y="2739486"/>
            <a:ext cx="23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176F9A-2344-0E4E-9FAF-504F3A0E13A7}"/>
              </a:ext>
            </a:extLst>
          </p:cNvPr>
          <p:cNvSpPr txBox="1"/>
          <p:nvPr/>
        </p:nvSpPr>
        <p:spPr>
          <a:xfrm>
            <a:off x="816462" y="218702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8CCDB1-48CF-8A43-98EC-76EED217A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338" y="1181692"/>
            <a:ext cx="1190746" cy="11907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17221C-CA3A-4047-ADBE-94013092F0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338" y="3106535"/>
            <a:ext cx="1190746" cy="11907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42CAF96-8EE7-6F46-8346-86F78B2AA240}"/>
              </a:ext>
            </a:extLst>
          </p:cNvPr>
          <p:cNvSpPr/>
          <p:nvPr/>
        </p:nvSpPr>
        <p:spPr>
          <a:xfrm>
            <a:off x="5400622" y="150556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  <a:r>
              <a:rPr lang="en-US" baseline="-25000" dirty="0"/>
              <a:t>A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531304-4362-9E4F-8CA0-22B139E87484}"/>
              </a:ext>
            </a:extLst>
          </p:cNvPr>
          <p:cNvCxnSpPr>
            <a:cxnSpLocks/>
            <a:endCxn id="9" idx="1"/>
          </p:cNvCxnSpPr>
          <p:nvPr/>
        </p:nvCxnSpPr>
        <p:spPr>
          <a:xfrm flipH="1">
            <a:off x="4572000" y="1927275"/>
            <a:ext cx="828622" cy="8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BBCBEF-67EA-F14A-A49D-2B9C0B83BBC3}"/>
              </a:ext>
            </a:extLst>
          </p:cNvPr>
          <p:cNvSpPr/>
          <p:nvPr/>
        </p:nvSpPr>
        <p:spPr>
          <a:xfrm>
            <a:off x="5400621" y="3334860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TX</a:t>
            </a:r>
            <a:r>
              <a:rPr lang="en-US" strike="sngStrike" baseline="-25000" dirty="0"/>
              <a:t>A</a:t>
            </a:r>
            <a:endParaRPr lang="en-US" strike="sngStrik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094B57-B819-0943-83C9-09DE9208336E}"/>
              </a:ext>
            </a:extLst>
          </p:cNvPr>
          <p:cNvCxnSpPr>
            <a:cxnSpLocks/>
            <a:stCxn id="21" idx="1"/>
            <a:endCxn id="9" idx="1"/>
          </p:cNvCxnSpPr>
          <p:nvPr/>
        </p:nvCxnSpPr>
        <p:spPr>
          <a:xfrm flipH="1" flipV="1">
            <a:off x="4572000" y="2739486"/>
            <a:ext cx="828621" cy="962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1B1B57E-0B31-9140-917D-D517F27D6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442" y="1380173"/>
            <a:ext cx="473557" cy="8164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74D902-FC99-F54E-BFB0-143CECD795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322" y="1322711"/>
            <a:ext cx="584280" cy="864318"/>
          </a:xfrm>
          <a:prstGeom prst="rect">
            <a:avLst/>
          </a:prstGeom>
        </p:spPr>
      </p:pic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7049270F-6D42-164C-B40C-2259F2CB2328}"/>
              </a:ext>
            </a:extLst>
          </p:cNvPr>
          <p:cNvSpPr/>
          <p:nvPr/>
        </p:nvSpPr>
        <p:spPr>
          <a:xfrm>
            <a:off x="1821661" y="924331"/>
            <a:ext cx="2184517" cy="635895"/>
          </a:xfrm>
          <a:prstGeom prst="wedgeRectCallout">
            <a:avLst>
              <a:gd name="adj1" fmla="val -91484"/>
              <a:gd name="adj2" fmla="val 86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  <a:r>
              <a:rPr lang="en-US" baseline="-25000" dirty="0"/>
              <a:t>A</a:t>
            </a:r>
            <a:r>
              <a:rPr lang="en-US" dirty="0"/>
              <a:t>: Send 3 BTC to Bob</a:t>
            </a:r>
          </a:p>
        </p:txBody>
      </p:sp>
      <p:pic>
        <p:nvPicPr>
          <p:cNvPr id="33" name="Picture 2" descr="Car keys Royalty Free Vector Image - VectorStock">
            <a:extLst>
              <a:ext uri="{FF2B5EF4-FFF2-40B4-BE49-F238E27FC236}">
                <a16:creationId xmlns:a16="http://schemas.microsoft.com/office/drawing/2014/main" id="{EB22A66C-8D34-7447-BE12-5F8A1E709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r="-665" b="8139"/>
          <a:stretch/>
        </p:blipFill>
        <p:spPr bwMode="auto">
          <a:xfrm>
            <a:off x="3493502" y="1697734"/>
            <a:ext cx="512676" cy="6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F3A35C-CDE8-334A-B160-C36634FD2A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322" y="3769252"/>
            <a:ext cx="584280" cy="864318"/>
          </a:xfrm>
          <a:prstGeom prst="rect">
            <a:avLst/>
          </a:prstGeom>
        </p:spPr>
      </p:pic>
      <p:sp>
        <p:nvSpPr>
          <p:cNvPr id="23" name="Rectangular Callout 22">
            <a:extLst>
              <a:ext uri="{FF2B5EF4-FFF2-40B4-BE49-F238E27FC236}">
                <a16:creationId xmlns:a16="http://schemas.microsoft.com/office/drawing/2014/main" id="{55AA452E-517E-BA42-BC69-17412CCB596D}"/>
              </a:ext>
            </a:extLst>
          </p:cNvPr>
          <p:cNvSpPr/>
          <p:nvPr/>
        </p:nvSpPr>
        <p:spPr>
          <a:xfrm>
            <a:off x="1862518" y="3370872"/>
            <a:ext cx="2143660" cy="635895"/>
          </a:xfrm>
          <a:prstGeom prst="wedgeRectCallout">
            <a:avLst>
              <a:gd name="adj1" fmla="val -91484"/>
              <a:gd name="adj2" fmla="val 86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TX</a:t>
            </a:r>
            <a:r>
              <a:rPr lang="en-US" strike="sngStrike" baseline="-25000" dirty="0"/>
              <a:t>A</a:t>
            </a:r>
            <a:r>
              <a:rPr lang="en-US" dirty="0"/>
              <a:t>: Send 3 BTC to herself</a:t>
            </a:r>
          </a:p>
        </p:txBody>
      </p:sp>
      <p:pic>
        <p:nvPicPr>
          <p:cNvPr id="24" name="Shape 1084">
            <a:extLst>
              <a:ext uri="{FF2B5EF4-FFF2-40B4-BE49-F238E27FC236}">
                <a16:creationId xmlns:a16="http://schemas.microsoft.com/office/drawing/2014/main" id="{1A540043-1BB3-E444-BEDD-61AB57D5FB2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r="75883"/>
          <a:stretch/>
        </p:blipFill>
        <p:spPr>
          <a:xfrm>
            <a:off x="574268" y="3154553"/>
            <a:ext cx="242473" cy="115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84">
            <a:extLst>
              <a:ext uri="{FF2B5EF4-FFF2-40B4-BE49-F238E27FC236}">
                <a16:creationId xmlns:a16="http://schemas.microsoft.com/office/drawing/2014/main" id="{1A5911E5-B562-AB42-BAC9-08CC5BE93C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r="75883"/>
          <a:stretch/>
        </p:blipFill>
        <p:spPr>
          <a:xfrm flipH="1">
            <a:off x="931507" y="3142836"/>
            <a:ext cx="238161" cy="1154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1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0.00679 L -0.24983 -0.00062 " pathEditMode="relative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0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55D5-4158-4543-8B86-3E7721B7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from Byzantine Consensus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57D69-0793-D94B-80B8-79832FD51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760" y="1468167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091E4-3636-064A-A329-BE23359EB1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600" y="2571750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80C05-5352-DE49-A350-898AFD79A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368" y="1487677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5098-D0AA-CD41-B504-1C32123AB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517" y="2571750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A22DC-93DC-7444-BF82-FA6446DEA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20" y="3774705"/>
            <a:ext cx="1005840" cy="1005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DD83D7-EF60-4E47-BBE4-4BD023DD308B}"/>
                  </a:ext>
                </a:extLst>
              </p:cNvPr>
              <p:cNvSpPr txBox="1"/>
              <p:nvPr/>
            </p:nvSpPr>
            <p:spPr>
              <a:xfrm>
                <a:off x="326571" y="1552992"/>
                <a:ext cx="3014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DD83D7-EF60-4E47-BBE4-4BD023DD3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552992"/>
                <a:ext cx="3014039" cy="461665"/>
              </a:xfrm>
              <a:prstGeom prst="rect">
                <a:avLst/>
              </a:prstGeom>
              <a:blipFill>
                <a:blip r:embed="rId3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C4D6-4606-8646-9DBC-D8EA79F5C270}"/>
                  </a:ext>
                </a:extLst>
              </p:cNvPr>
              <p:cNvSpPr txBox="1"/>
              <p:nvPr/>
            </p:nvSpPr>
            <p:spPr>
              <a:xfrm>
                <a:off x="5468983" y="1370424"/>
                <a:ext cx="3034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C4D6-4606-8646-9DBC-D8EA79F5C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83" y="1370424"/>
                <a:ext cx="30349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F2CD13-4F0E-CB49-AC95-108C4EB39514}"/>
                  </a:ext>
                </a:extLst>
              </p:cNvPr>
              <p:cNvSpPr txBox="1"/>
              <p:nvPr/>
            </p:nvSpPr>
            <p:spPr>
              <a:xfrm>
                <a:off x="6197510" y="3346757"/>
                <a:ext cx="3021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F2CD13-4F0E-CB49-AC95-108C4EB39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510" y="3346757"/>
                <a:ext cx="302119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A67C3-4A22-584E-8E95-297E2429B168}"/>
                  </a:ext>
                </a:extLst>
              </p:cNvPr>
              <p:cNvSpPr txBox="1"/>
              <p:nvPr/>
            </p:nvSpPr>
            <p:spPr>
              <a:xfrm>
                <a:off x="4677408" y="4397113"/>
                <a:ext cx="32256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A67C3-4A22-584E-8E95-297E2429B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08" y="4397113"/>
                <a:ext cx="3225621" cy="461665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B3BBC-A7A4-9242-B6A8-5CD8535C5A71}"/>
                  </a:ext>
                </a:extLst>
              </p:cNvPr>
              <p:cNvSpPr txBox="1"/>
              <p:nvPr/>
            </p:nvSpPr>
            <p:spPr>
              <a:xfrm>
                <a:off x="2041480" y="3445904"/>
                <a:ext cx="3427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B3BBC-A7A4-9242-B6A8-5CD8535C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80" y="3445904"/>
                <a:ext cx="3427503" cy="461665"/>
              </a:xfrm>
              <a:prstGeom prst="rect">
                <a:avLst/>
              </a:prstGeom>
              <a:blipFill>
                <a:blip r:embed="rId7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AFE7C06-40A4-4D43-849E-5959DDA697F5}"/>
              </a:ext>
            </a:extLst>
          </p:cNvPr>
          <p:cNvSpPr/>
          <p:nvPr/>
        </p:nvSpPr>
        <p:spPr>
          <a:xfrm>
            <a:off x="457200" y="1113781"/>
            <a:ext cx="1584280" cy="485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 t+1 </a:t>
            </a:r>
          </a:p>
        </p:txBody>
      </p:sp>
      <p:pic>
        <p:nvPicPr>
          <p:cNvPr id="16" name="Graphic 15" descr="Crown">
            <a:extLst>
              <a:ext uri="{FF2B5EF4-FFF2-40B4-BE49-F238E27FC236}">
                <a16:creationId xmlns:a16="http://schemas.microsoft.com/office/drawing/2014/main" id="{CD7FD8A1-588A-7546-B57D-1ACC12A1F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908" y="1113781"/>
            <a:ext cx="562608" cy="562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B8B3B-3988-B14C-A3A8-C5917B829CE9}"/>
                  </a:ext>
                </a:extLst>
              </p:cNvPr>
              <p:cNvSpPr/>
              <p:nvPr/>
            </p:nvSpPr>
            <p:spPr>
              <a:xfrm>
                <a:off x="3651445" y="2756263"/>
                <a:ext cx="1817538" cy="5567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BC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B8B3B-3988-B14C-A3A8-C5917B829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45" y="2756263"/>
                <a:ext cx="1817538" cy="556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431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55D5-4158-4543-8B86-3E7721B7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from Byzantine Consensus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57D69-0793-D94B-80B8-79832FD51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760" y="1468167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091E4-3636-064A-A329-BE23359EB1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0600" y="2571750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80C05-5352-DE49-A350-898AFD79A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368" y="1487677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5098-D0AA-CD41-B504-1C32123ABF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517" y="2571750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A22DC-93DC-7444-BF82-FA6446DEA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20" y="3774705"/>
            <a:ext cx="1005840" cy="1005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DD83D7-EF60-4E47-BBE4-4BD023DD308B}"/>
                  </a:ext>
                </a:extLst>
              </p:cNvPr>
              <p:cNvSpPr txBox="1"/>
              <p:nvPr/>
            </p:nvSpPr>
            <p:spPr>
              <a:xfrm>
                <a:off x="326571" y="1552992"/>
                <a:ext cx="3014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DD83D7-EF60-4E47-BBE4-4BD023DD3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552992"/>
                <a:ext cx="3014039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C4D6-4606-8646-9DBC-D8EA79F5C270}"/>
                  </a:ext>
                </a:extLst>
              </p:cNvPr>
              <p:cNvSpPr txBox="1"/>
              <p:nvPr/>
            </p:nvSpPr>
            <p:spPr>
              <a:xfrm>
                <a:off x="5468983" y="1370424"/>
                <a:ext cx="1480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C4D6-4606-8646-9DBC-D8EA79F5C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83" y="1370424"/>
                <a:ext cx="148045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F2CD13-4F0E-CB49-AC95-108C4EB39514}"/>
                  </a:ext>
                </a:extLst>
              </p:cNvPr>
              <p:cNvSpPr txBox="1"/>
              <p:nvPr/>
            </p:nvSpPr>
            <p:spPr>
              <a:xfrm>
                <a:off x="6197511" y="3346757"/>
                <a:ext cx="1480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F2CD13-4F0E-CB49-AC95-108C4EB39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511" y="3346757"/>
                <a:ext cx="14804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A67C3-4A22-584E-8E95-297E2429B168}"/>
                  </a:ext>
                </a:extLst>
              </p:cNvPr>
              <p:cNvSpPr txBox="1"/>
              <p:nvPr/>
            </p:nvSpPr>
            <p:spPr>
              <a:xfrm>
                <a:off x="4677409" y="4397113"/>
                <a:ext cx="1817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A67C3-4A22-584E-8E95-297E2429B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09" y="4397113"/>
                <a:ext cx="1817538" cy="461665"/>
              </a:xfrm>
              <a:prstGeom prst="rect">
                <a:avLst/>
              </a:prstGeom>
              <a:blipFill>
                <a:blip r:embed="rId7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B3BBC-A7A4-9242-B6A8-5CD8535C5A71}"/>
                  </a:ext>
                </a:extLst>
              </p:cNvPr>
              <p:cNvSpPr txBox="1"/>
              <p:nvPr/>
            </p:nvSpPr>
            <p:spPr>
              <a:xfrm>
                <a:off x="2041480" y="3445904"/>
                <a:ext cx="1720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B3BBC-A7A4-9242-B6A8-5CD8535C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80" y="3445904"/>
                <a:ext cx="1720623" cy="461665"/>
              </a:xfrm>
              <a:prstGeom prst="rect">
                <a:avLst/>
              </a:prstGeom>
              <a:blipFill>
                <a:blip r:embed="rId8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AFE7C06-40A4-4D43-849E-5959DDA697F5}"/>
              </a:ext>
            </a:extLst>
          </p:cNvPr>
          <p:cNvSpPr/>
          <p:nvPr/>
        </p:nvSpPr>
        <p:spPr>
          <a:xfrm>
            <a:off x="457200" y="1113781"/>
            <a:ext cx="1584280" cy="485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 t+1 </a:t>
            </a:r>
          </a:p>
        </p:txBody>
      </p:sp>
      <p:pic>
        <p:nvPicPr>
          <p:cNvPr id="16" name="Graphic 15" descr="Crown">
            <a:extLst>
              <a:ext uri="{FF2B5EF4-FFF2-40B4-BE49-F238E27FC236}">
                <a16:creationId xmlns:a16="http://schemas.microsoft.com/office/drawing/2014/main" id="{CD7FD8A1-588A-7546-B57D-1ACC12A1F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4908" y="1113781"/>
            <a:ext cx="562608" cy="562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AEF12B-976E-E04C-B421-08EA27615C19}"/>
              </a:ext>
            </a:extLst>
          </p:cNvPr>
          <p:cNvSpPr txBox="1"/>
          <p:nvPr/>
        </p:nvSpPr>
        <p:spPr>
          <a:xfrm>
            <a:off x="17492" y="4025683"/>
            <a:ext cx="404797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+mn-lt"/>
              </a:rPr>
              <a:t>Dolev</a:t>
            </a:r>
            <a:r>
              <a:rPr lang="en-US" sz="2000" dirty="0">
                <a:latin typeface="+mn-lt"/>
              </a:rPr>
              <a:t> Strong can take f+1 rounds</a:t>
            </a:r>
          </a:p>
          <a:p>
            <a:pPr algn="l"/>
            <a:r>
              <a:rPr lang="en-US" sz="2000" dirty="0" err="1">
                <a:latin typeface="+mn-lt"/>
              </a:rPr>
              <a:t>Dolev</a:t>
            </a:r>
            <a:r>
              <a:rPr lang="en-US" sz="2000" dirty="0">
                <a:latin typeface="+mn-lt"/>
              </a:rPr>
              <a:t> Strong is synchronous</a:t>
            </a:r>
          </a:p>
          <a:p>
            <a:pPr algn="l"/>
            <a:r>
              <a:rPr lang="en-US" sz="2000" dirty="0">
                <a:latin typeface="+mn-lt"/>
              </a:rPr>
              <a:t>Can we built something better?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C96A5-3695-7E44-8076-B4B7CDD15D82}"/>
              </a:ext>
            </a:extLst>
          </p:cNvPr>
          <p:cNvSpPr txBox="1"/>
          <p:nvPr/>
        </p:nvSpPr>
        <p:spPr>
          <a:xfrm>
            <a:off x="6827109" y="922858"/>
            <a:ext cx="23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Rotating leader</a:t>
            </a:r>
          </a:p>
        </p:txBody>
      </p:sp>
    </p:spTree>
    <p:extLst>
      <p:ext uri="{BB962C8B-B14F-4D97-AF65-F5344CB8AC3E}">
        <p14:creationId xmlns:p14="http://schemas.microsoft.com/office/powerpoint/2010/main" val="32546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494 L 0.15538 -0.00494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AC2-CC95-564F-9441-80F071A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Streamlet: A simple Blockchain protocol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09328-173A-6045-A183-8D1036A0E061}"/>
              </a:ext>
            </a:extLst>
          </p:cNvPr>
          <p:cNvSpPr/>
          <p:nvPr/>
        </p:nvSpPr>
        <p:spPr>
          <a:xfrm>
            <a:off x="0" y="823895"/>
            <a:ext cx="4114801" cy="18891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Assumptions:</a:t>
            </a:r>
          </a:p>
          <a:p>
            <a:pPr algn="ctr"/>
            <a:r>
              <a:rPr lang="en-US" dirty="0"/>
              <a:t>n nodes (permissioned)</a:t>
            </a:r>
          </a:p>
          <a:p>
            <a:pPr algn="ctr"/>
            <a:r>
              <a:rPr lang="en-US" dirty="0"/>
              <a:t>Less than 1/3 corrupt</a:t>
            </a:r>
          </a:p>
          <a:p>
            <a:pPr algn="ctr"/>
            <a:r>
              <a:rPr lang="en-US" dirty="0"/>
              <a:t>Partially synchronous network</a:t>
            </a:r>
          </a:p>
          <a:p>
            <a:pPr algn="ctr"/>
            <a:r>
              <a:rPr lang="en-US" dirty="0"/>
              <a:t>Proceed in epochs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C349C-9C03-E84F-BB07-51C3A2D79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71" y="2571750"/>
            <a:ext cx="1005840" cy="1005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EF769-CD66-8246-A5F5-FF6E49FA56F9}"/>
              </a:ext>
            </a:extLst>
          </p:cNvPr>
          <p:cNvSpPr txBox="1"/>
          <p:nvPr/>
        </p:nvSpPr>
        <p:spPr>
          <a:xfrm>
            <a:off x="5499462" y="1474613"/>
            <a:ext cx="36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Random rotating leader:</a:t>
            </a:r>
          </a:p>
          <a:p>
            <a:pPr algn="l"/>
            <a:r>
              <a:rPr lang="en-US" dirty="0">
                <a:latin typeface="+mn-lt"/>
              </a:rPr>
              <a:t>Leader id= H(epoch) mod 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7857E-CFC9-3F4A-91BE-C01F4EEBB357}"/>
              </a:ext>
            </a:extLst>
          </p:cNvPr>
          <p:cNvSpPr/>
          <p:nvPr/>
        </p:nvSpPr>
        <p:spPr>
          <a:xfrm>
            <a:off x="922417" y="2788891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/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30596-437D-3D49-ADF2-9BEF96C92BA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39908" y="3004342"/>
            <a:ext cx="282509" cy="3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F1F8D8-BEF5-9D4C-845A-C76C80A11558}"/>
              </a:ext>
            </a:extLst>
          </p:cNvPr>
          <p:cNvSpPr/>
          <p:nvPr/>
        </p:nvSpPr>
        <p:spPr>
          <a:xfrm>
            <a:off x="922417" y="3610173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AF5CC9-4F07-424F-B0A0-A1779184AFE7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 flipV="1">
            <a:off x="639908" y="3362139"/>
            <a:ext cx="282509" cy="46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048369D-9699-624E-A2D2-0CED84024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50" y="4149176"/>
            <a:ext cx="1005840" cy="1005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8DD638-3DF2-3741-B7BD-F13181691A48}"/>
              </a:ext>
            </a:extLst>
          </p:cNvPr>
          <p:cNvSpPr txBox="1"/>
          <p:nvPr/>
        </p:nvSpPr>
        <p:spPr>
          <a:xfrm>
            <a:off x="3069771" y="462425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Each node stores locally notarized chain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CA6523-394C-304F-90B4-6E83881F3C9D}"/>
              </a:ext>
            </a:extLst>
          </p:cNvPr>
          <p:cNvSpPr/>
          <p:nvPr/>
        </p:nvSpPr>
        <p:spPr>
          <a:xfrm>
            <a:off x="8202247" y="3162979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CA19D6F-37A2-F84F-AB2F-0ED8AB202CBA}"/>
                  </a:ext>
                </a:extLst>
              </p:cNvPr>
              <p:cNvSpPr/>
              <p:nvPr/>
            </p:nvSpPr>
            <p:spPr>
              <a:xfrm>
                <a:off x="7411858" y="3174553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CA19D6F-37A2-F84F-AB2F-0ED8AB202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58" y="3174553"/>
                <a:ext cx="430902" cy="430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E9EBF8-9F68-4241-B4E0-90EE8CA159E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842761" y="3378430"/>
            <a:ext cx="359486" cy="2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5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2AFE-F975-9D44-9328-B719786D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4948" y="194150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Streamlet </a:t>
            </a:r>
            <a:r>
              <a:rPr lang="en-US" sz="2000" dirty="0"/>
              <a:t>[Chan,Shi20]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3275-9040-D041-8AC8-5E5EA7DF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994577"/>
            <a:ext cx="8229600" cy="4148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Propose Vote</a:t>
            </a:r>
            <a:r>
              <a:rPr lang="en-US" dirty="0"/>
              <a:t> In every epoch: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Leader creates block of TXs extending </a:t>
            </a:r>
            <a:r>
              <a:rPr lang="en-US" i="1" dirty="0"/>
              <a:t>longest</a:t>
            </a:r>
            <a:r>
              <a:rPr lang="en-US" dirty="0"/>
              <a:t> local </a:t>
            </a:r>
            <a:r>
              <a:rPr lang="en-US" i="1" dirty="0"/>
              <a:t>notarized</a:t>
            </a:r>
            <a:r>
              <a:rPr lang="en-US" dirty="0"/>
              <a:t>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Nodes sign off on first block from leader </a:t>
            </a:r>
            <a:r>
              <a:rPr lang="en-US" dirty="0" err="1"/>
              <a:t>iff</a:t>
            </a:r>
            <a:r>
              <a:rPr lang="en-US" dirty="0"/>
              <a:t> it extends one of their longest local </a:t>
            </a:r>
            <a:r>
              <a:rPr lang="en-US" i="1" dirty="0"/>
              <a:t>notarized</a:t>
            </a:r>
            <a:r>
              <a:rPr lang="en-US" dirty="0"/>
              <a:t>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/>
              <a:t>any</a:t>
            </a:r>
            <a:r>
              <a:rPr lang="en-US" dirty="0"/>
              <a:t> Block has signatures from 2n/3 nodes it becomes </a:t>
            </a:r>
            <a:r>
              <a:rPr lang="en-US" i="1" dirty="0"/>
              <a:t>notarized </a:t>
            </a:r>
            <a:r>
              <a:rPr lang="en-US" dirty="0"/>
              <a:t>(Can be from a prior epoch)</a:t>
            </a:r>
            <a:endParaRPr lang="en-US" i="1" dirty="0"/>
          </a:p>
          <a:p>
            <a:pPr marL="0" indent="0">
              <a:buNone/>
            </a:pPr>
            <a:r>
              <a:rPr lang="en-US" b="1" u="sng" dirty="0"/>
              <a:t>Finalize</a:t>
            </a: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chain has 3 notarized blocks from consecutive epochs, chop off the final block and </a:t>
            </a:r>
            <a:r>
              <a:rPr lang="en-US" i="1" dirty="0"/>
              <a:t>finalize</a:t>
            </a:r>
            <a:r>
              <a:rPr lang="en-US" dirty="0"/>
              <a:t> the chain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604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AC2-CC95-564F-9441-80F071A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Streamlet: A simple Blockchain protocol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09328-173A-6045-A183-8D1036A0E061}"/>
              </a:ext>
            </a:extLst>
          </p:cNvPr>
          <p:cNvSpPr/>
          <p:nvPr/>
        </p:nvSpPr>
        <p:spPr>
          <a:xfrm>
            <a:off x="-49292" y="867191"/>
            <a:ext cx="4114801" cy="1438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Assumptions:</a:t>
            </a:r>
          </a:p>
          <a:p>
            <a:pPr algn="ctr"/>
            <a:r>
              <a:rPr lang="en-US" dirty="0"/>
              <a:t>Less than 1/3 corrupt</a:t>
            </a:r>
          </a:p>
          <a:p>
            <a:pPr algn="ctr"/>
            <a:r>
              <a:rPr lang="en-US" dirty="0"/>
              <a:t>Partially synchronous network</a:t>
            </a:r>
          </a:p>
          <a:p>
            <a:pPr algn="ctr"/>
            <a:r>
              <a:rPr lang="en-US" dirty="0"/>
              <a:t>Proceed in epochs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C349C-9C03-E84F-BB07-51C3A2D79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389" y="2305610"/>
            <a:ext cx="1005840" cy="1005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EF769-CD66-8246-A5F5-FF6E49FA56F9}"/>
              </a:ext>
            </a:extLst>
          </p:cNvPr>
          <p:cNvSpPr txBox="1"/>
          <p:nvPr/>
        </p:nvSpPr>
        <p:spPr>
          <a:xfrm>
            <a:off x="5499462" y="1474613"/>
            <a:ext cx="36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Random rotating leader:</a:t>
            </a:r>
          </a:p>
          <a:p>
            <a:pPr algn="l"/>
            <a:r>
              <a:rPr lang="en-US" dirty="0">
                <a:latin typeface="+mn-lt"/>
              </a:rPr>
              <a:t>Leader id= H(epoch) mod 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7857E-CFC9-3F4A-91BE-C01F4EEBB357}"/>
              </a:ext>
            </a:extLst>
          </p:cNvPr>
          <p:cNvSpPr/>
          <p:nvPr/>
        </p:nvSpPr>
        <p:spPr>
          <a:xfrm>
            <a:off x="922417" y="2788891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/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30596-437D-3D49-ADF2-9BEF96C92BA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39908" y="3004342"/>
            <a:ext cx="282509" cy="3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F1F8D8-BEF5-9D4C-845A-C76C80A11558}"/>
              </a:ext>
            </a:extLst>
          </p:cNvPr>
          <p:cNvSpPr/>
          <p:nvPr/>
        </p:nvSpPr>
        <p:spPr>
          <a:xfrm>
            <a:off x="922417" y="3610173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AF5CC9-4F07-424F-B0A0-A1779184AFE7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 flipV="1">
            <a:off x="639908" y="3362139"/>
            <a:ext cx="282509" cy="46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048369D-9699-624E-A2D2-0CED84024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50" y="4149176"/>
            <a:ext cx="1005840" cy="1005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8DD638-3DF2-3741-B7BD-F13181691A48}"/>
              </a:ext>
            </a:extLst>
          </p:cNvPr>
          <p:cNvSpPr txBox="1"/>
          <p:nvPr/>
        </p:nvSpPr>
        <p:spPr>
          <a:xfrm>
            <a:off x="3069771" y="462425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Each node stores locally notarized chain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CA6523-394C-304F-90B4-6E83881F3C9D}"/>
              </a:ext>
            </a:extLst>
          </p:cNvPr>
          <p:cNvSpPr/>
          <p:nvPr/>
        </p:nvSpPr>
        <p:spPr>
          <a:xfrm>
            <a:off x="7525680" y="3360506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CA19D6F-37A2-F84F-AB2F-0ED8AB202CBA}"/>
                  </a:ext>
                </a:extLst>
              </p:cNvPr>
              <p:cNvSpPr/>
              <p:nvPr/>
            </p:nvSpPr>
            <p:spPr>
              <a:xfrm>
                <a:off x="6591858" y="3360506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CA19D6F-37A2-F84F-AB2F-0ED8AB202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58" y="3360506"/>
                <a:ext cx="430902" cy="430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E9EBF8-9F68-4241-B4E0-90EE8CA159E4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7022760" y="3575957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341181C-F1F3-A041-B357-0866F021A8ED}"/>
              </a:ext>
            </a:extLst>
          </p:cNvPr>
          <p:cNvSpPr/>
          <p:nvPr/>
        </p:nvSpPr>
        <p:spPr>
          <a:xfrm>
            <a:off x="8459502" y="3360506"/>
            <a:ext cx="430902" cy="430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3E2FF-3889-D94D-800E-ED9D122237C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956582" y="3575957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61B2C-4DB6-B64E-BC68-08428F948A72}"/>
              </a:ext>
            </a:extLst>
          </p:cNvPr>
          <p:cNvSpPr/>
          <p:nvPr/>
        </p:nvSpPr>
        <p:spPr>
          <a:xfrm>
            <a:off x="8459502" y="3365261"/>
            <a:ext cx="430902" cy="430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1B8039-CCB0-F74C-8C73-E3C47CB1943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956582" y="3580712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0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34568E-6 L -0.71667 -0.1120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33" y="-56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-0.72066 -0.1067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42" y="-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AC2-CC95-564F-9441-80F071A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Streamlet: A simple Blockchain protocol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09328-173A-6045-A183-8D1036A0E061}"/>
              </a:ext>
            </a:extLst>
          </p:cNvPr>
          <p:cNvSpPr/>
          <p:nvPr/>
        </p:nvSpPr>
        <p:spPr>
          <a:xfrm>
            <a:off x="-49292" y="867191"/>
            <a:ext cx="4114801" cy="1438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Assumptions:</a:t>
            </a:r>
          </a:p>
          <a:p>
            <a:pPr algn="ctr"/>
            <a:r>
              <a:rPr lang="en-US" dirty="0"/>
              <a:t>Less than 1/3 corrupt</a:t>
            </a:r>
          </a:p>
          <a:p>
            <a:pPr algn="ctr"/>
            <a:r>
              <a:rPr lang="en-US" dirty="0"/>
              <a:t>Partially synchronous network</a:t>
            </a:r>
          </a:p>
          <a:p>
            <a:pPr algn="ctr"/>
            <a:r>
              <a:rPr lang="en-US" dirty="0"/>
              <a:t>Proceed in epochs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C349C-9C03-E84F-BB07-51C3A2D79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389" y="2305610"/>
            <a:ext cx="1005840" cy="1005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EF769-CD66-8246-A5F5-FF6E49FA56F9}"/>
              </a:ext>
            </a:extLst>
          </p:cNvPr>
          <p:cNvSpPr txBox="1"/>
          <p:nvPr/>
        </p:nvSpPr>
        <p:spPr>
          <a:xfrm>
            <a:off x="5499462" y="1474613"/>
            <a:ext cx="36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Random rotating leader:</a:t>
            </a:r>
          </a:p>
          <a:p>
            <a:pPr algn="l"/>
            <a:r>
              <a:rPr lang="en-US" dirty="0">
                <a:latin typeface="+mn-lt"/>
              </a:rPr>
              <a:t>Leader id= H(epoch) mod 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7857E-CFC9-3F4A-91BE-C01F4EEBB357}"/>
              </a:ext>
            </a:extLst>
          </p:cNvPr>
          <p:cNvSpPr/>
          <p:nvPr/>
        </p:nvSpPr>
        <p:spPr>
          <a:xfrm>
            <a:off x="922417" y="2788891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/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30596-437D-3D49-ADF2-9BEF96C92BA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39908" y="3004342"/>
            <a:ext cx="282509" cy="3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F1F8D8-BEF5-9D4C-845A-C76C80A11558}"/>
              </a:ext>
            </a:extLst>
          </p:cNvPr>
          <p:cNvSpPr/>
          <p:nvPr/>
        </p:nvSpPr>
        <p:spPr>
          <a:xfrm>
            <a:off x="922417" y="3610173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AF5CC9-4F07-424F-B0A0-A1779184AFE7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 flipV="1">
            <a:off x="639908" y="3362139"/>
            <a:ext cx="282509" cy="46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048369D-9699-624E-A2D2-0CED84024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50" y="4149176"/>
            <a:ext cx="1005840" cy="1005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8DD638-3DF2-3741-B7BD-F13181691A48}"/>
              </a:ext>
            </a:extLst>
          </p:cNvPr>
          <p:cNvSpPr txBox="1"/>
          <p:nvPr/>
        </p:nvSpPr>
        <p:spPr>
          <a:xfrm>
            <a:off x="3069771" y="462425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Each node stores locally notarized chain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CA6523-394C-304F-90B4-6E83881F3C9D}"/>
              </a:ext>
            </a:extLst>
          </p:cNvPr>
          <p:cNvSpPr/>
          <p:nvPr/>
        </p:nvSpPr>
        <p:spPr>
          <a:xfrm>
            <a:off x="7525680" y="3360506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CA19D6F-37A2-F84F-AB2F-0ED8AB202CBA}"/>
                  </a:ext>
                </a:extLst>
              </p:cNvPr>
              <p:cNvSpPr/>
              <p:nvPr/>
            </p:nvSpPr>
            <p:spPr>
              <a:xfrm>
                <a:off x="6591858" y="3360506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CA19D6F-37A2-F84F-AB2F-0ED8AB202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58" y="3360506"/>
                <a:ext cx="430902" cy="430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E9EBF8-9F68-4241-B4E0-90EE8CA159E4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7022760" y="3575957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341181C-F1F3-A041-B357-0866F021A8ED}"/>
              </a:ext>
            </a:extLst>
          </p:cNvPr>
          <p:cNvSpPr/>
          <p:nvPr/>
        </p:nvSpPr>
        <p:spPr>
          <a:xfrm>
            <a:off x="8459502" y="3360506"/>
            <a:ext cx="430902" cy="430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3E2FF-3889-D94D-800E-ED9D122237C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956582" y="3575957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61B2C-4DB6-B64E-BC68-08428F948A72}"/>
              </a:ext>
            </a:extLst>
          </p:cNvPr>
          <p:cNvSpPr/>
          <p:nvPr/>
        </p:nvSpPr>
        <p:spPr>
          <a:xfrm>
            <a:off x="1833771" y="2818577"/>
            <a:ext cx="430902" cy="430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1B8039-CCB0-F74C-8C73-E3C47CB1943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330851" y="3034028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84AB5412-DA0C-AE4A-A72B-F9BC99A392B0}"/>
              </a:ext>
            </a:extLst>
          </p:cNvPr>
          <p:cNvSpPr/>
          <p:nvPr/>
        </p:nvSpPr>
        <p:spPr>
          <a:xfrm>
            <a:off x="3069771" y="3791408"/>
            <a:ext cx="1933303" cy="484901"/>
          </a:xfrm>
          <a:prstGeom prst="wedgeRectCallout">
            <a:avLst>
              <a:gd name="adj1" fmla="val -83276"/>
              <a:gd name="adj2" fmla="val 7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off on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67BB9-EBBC-874A-9A8A-22C437A13FDA}"/>
              </a:ext>
            </a:extLst>
          </p:cNvPr>
          <p:cNvSpPr/>
          <p:nvPr/>
        </p:nvSpPr>
        <p:spPr>
          <a:xfrm>
            <a:off x="1833771" y="3610173"/>
            <a:ext cx="430902" cy="430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EF66E-5C5C-2446-8715-A9F8E0DB76D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330851" y="3825624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0C2A9F89-F99C-C842-91E5-958205EDDD07}"/>
              </a:ext>
            </a:extLst>
          </p:cNvPr>
          <p:cNvSpPr/>
          <p:nvPr/>
        </p:nvSpPr>
        <p:spPr>
          <a:xfrm>
            <a:off x="3069771" y="3798624"/>
            <a:ext cx="1933303" cy="484901"/>
          </a:xfrm>
          <a:prstGeom prst="wedgeRectCallout">
            <a:avLst>
              <a:gd name="adj1" fmla="val -83276"/>
              <a:gd name="adj2" fmla="val 7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off on 3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CD1E86D2-A69A-BC45-B008-2861DE0F6EC3}"/>
              </a:ext>
            </a:extLst>
          </p:cNvPr>
          <p:cNvSpPr/>
          <p:nvPr/>
        </p:nvSpPr>
        <p:spPr>
          <a:xfrm>
            <a:off x="4348018" y="2305609"/>
            <a:ext cx="1464954" cy="512967"/>
          </a:xfrm>
          <a:prstGeom prst="wedgeRectCallout">
            <a:avLst>
              <a:gd name="adj1" fmla="val 98709"/>
              <a:gd name="adj2" fmla="val 21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 3</a:t>
            </a:r>
          </a:p>
        </p:txBody>
      </p:sp>
    </p:spTree>
    <p:extLst>
      <p:ext uri="{BB962C8B-B14F-4D97-AF65-F5344CB8AC3E}">
        <p14:creationId xmlns:p14="http://schemas.microsoft.com/office/powerpoint/2010/main" val="14414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AC2-CC95-564F-9441-80F071A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Streamlet: A simple Blockchain protocol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09328-173A-6045-A183-8D1036A0E061}"/>
              </a:ext>
            </a:extLst>
          </p:cNvPr>
          <p:cNvSpPr/>
          <p:nvPr/>
        </p:nvSpPr>
        <p:spPr>
          <a:xfrm>
            <a:off x="-49292" y="867191"/>
            <a:ext cx="4114801" cy="1438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Assumptions:</a:t>
            </a:r>
          </a:p>
          <a:p>
            <a:pPr algn="ctr"/>
            <a:r>
              <a:rPr lang="en-US" dirty="0"/>
              <a:t>Less than 1/3 corrupt</a:t>
            </a:r>
          </a:p>
          <a:p>
            <a:pPr algn="ctr"/>
            <a:r>
              <a:rPr lang="en-US" dirty="0"/>
              <a:t>Partially synchronous network</a:t>
            </a:r>
          </a:p>
          <a:p>
            <a:pPr algn="ctr"/>
            <a:r>
              <a:rPr lang="en-US" dirty="0"/>
              <a:t>Proceed in epochs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C349C-9C03-E84F-BB07-51C3A2D79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389" y="2305610"/>
            <a:ext cx="1005840" cy="1005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EF769-CD66-8246-A5F5-FF6E49FA56F9}"/>
              </a:ext>
            </a:extLst>
          </p:cNvPr>
          <p:cNvSpPr txBox="1"/>
          <p:nvPr/>
        </p:nvSpPr>
        <p:spPr>
          <a:xfrm>
            <a:off x="5499462" y="1474613"/>
            <a:ext cx="36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Random rotating leader:</a:t>
            </a:r>
          </a:p>
          <a:p>
            <a:pPr algn="l"/>
            <a:r>
              <a:rPr lang="en-US" dirty="0">
                <a:latin typeface="+mn-lt"/>
              </a:rPr>
              <a:t>Leader id= H(epoch) mod 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7857E-CFC9-3F4A-91BE-C01F4EEBB357}"/>
              </a:ext>
            </a:extLst>
          </p:cNvPr>
          <p:cNvSpPr/>
          <p:nvPr/>
        </p:nvSpPr>
        <p:spPr>
          <a:xfrm>
            <a:off x="922417" y="2788891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/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30596-437D-3D49-ADF2-9BEF96C92BA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39908" y="3004342"/>
            <a:ext cx="282509" cy="3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F1F8D8-BEF5-9D4C-845A-C76C80A11558}"/>
              </a:ext>
            </a:extLst>
          </p:cNvPr>
          <p:cNvSpPr/>
          <p:nvPr/>
        </p:nvSpPr>
        <p:spPr>
          <a:xfrm>
            <a:off x="922417" y="3610173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AF5CC9-4F07-424F-B0A0-A1779184AFE7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 flipV="1">
            <a:off x="639908" y="3362139"/>
            <a:ext cx="282509" cy="46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048369D-9699-624E-A2D2-0CED84024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50" y="4149176"/>
            <a:ext cx="1005840" cy="1005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8DD638-3DF2-3741-B7BD-F13181691A48}"/>
              </a:ext>
            </a:extLst>
          </p:cNvPr>
          <p:cNvSpPr txBox="1"/>
          <p:nvPr/>
        </p:nvSpPr>
        <p:spPr>
          <a:xfrm>
            <a:off x="3069771" y="462425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Each node stores locally notarized chain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61B2C-4DB6-B64E-BC68-08428F948A72}"/>
              </a:ext>
            </a:extLst>
          </p:cNvPr>
          <p:cNvSpPr/>
          <p:nvPr/>
        </p:nvSpPr>
        <p:spPr>
          <a:xfrm>
            <a:off x="1833771" y="2818577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1B8039-CCB0-F74C-8C73-E3C47CB1943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330851" y="3034028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67BB9-EBBC-874A-9A8A-22C437A13FDA}"/>
              </a:ext>
            </a:extLst>
          </p:cNvPr>
          <p:cNvSpPr/>
          <p:nvPr/>
        </p:nvSpPr>
        <p:spPr>
          <a:xfrm>
            <a:off x="1833771" y="3610173"/>
            <a:ext cx="430902" cy="430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EF66E-5C5C-2446-8715-A9F8E0DB76D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330851" y="3825624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D3E9F-5C4C-3247-B822-CF82C1F9B233}"/>
              </a:ext>
            </a:extLst>
          </p:cNvPr>
          <p:cNvSpPr/>
          <p:nvPr/>
        </p:nvSpPr>
        <p:spPr>
          <a:xfrm>
            <a:off x="2753696" y="2851206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35AC77-6276-8C44-AE94-F54EACF49EC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250776" y="3066657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F4EB90-3A9E-9B45-B2FF-4037CB0C89A3}"/>
              </a:ext>
            </a:extLst>
          </p:cNvPr>
          <p:cNvSpPr txBox="1"/>
          <p:nvPr/>
        </p:nvSpPr>
        <p:spPr>
          <a:xfrm>
            <a:off x="904272" y="2323661"/>
            <a:ext cx="349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2n/3 sigs. -&gt; notarized</a:t>
            </a:r>
          </a:p>
        </p:txBody>
      </p:sp>
    </p:spTree>
    <p:extLst>
      <p:ext uri="{BB962C8B-B14F-4D97-AF65-F5344CB8AC3E}">
        <p14:creationId xmlns:p14="http://schemas.microsoft.com/office/powerpoint/2010/main" val="7845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AC2-CC95-564F-9441-80F071A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Streamlet: A simple Blockchain protocol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09328-173A-6045-A183-8D1036A0E061}"/>
              </a:ext>
            </a:extLst>
          </p:cNvPr>
          <p:cNvSpPr/>
          <p:nvPr/>
        </p:nvSpPr>
        <p:spPr>
          <a:xfrm>
            <a:off x="-49292" y="867191"/>
            <a:ext cx="4114801" cy="1438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Assumptions:</a:t>
            </a:r>
          </a:p>
          <a:p>
            <a:pPr algn="ctr"/>
            <a:r>
              <a:rPr lang="en-US" dirty="0"/>
              <a:t>Less than 1/3 corrupt</a:t>
            </a:r>
          </a:p>
          <a:p>
            <a:pPr algn="ctr"/>
            <a:r>
              <a:rPr lang="en-US" dirty="0"/>
              <a:t>Partially synchronous network</a:t>
            </a:r>
          </a:p>
          <a:p>
            <a:pPr algn="ctr"/>
            <a:r>
              <a:rPr lang="en-US" dirty="0"/>
              <a:t>Proceed in epochs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C349C-9C03-E84F-BB07-51C3A2D79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389" y="2305610"/>
            <a:ext cx="1005840" cy="1005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EF769-CD66-8246-A5F5-FF6E49FA56F9}"/>
              </a:ext>
            </a:extLst>
          </p:cNvPr>
          <p:cNvSpPr txBox="1"/>
          <p:nvPr/>
        </p:nvSpPr>
        <p:spPr>
          <a:xfrm>
            <a:off x="5499462" y="1474613"/>
            <a:ext cx="36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Random rotating leader:</a:t>
            </a:r>
          </a:p>
          <a:p>
            <a:pPr algn="l"/>
            <a:r>
              <a:rPr lang="en-US" dirty="0">
                <a:latin typeface="+mn-lt"/>
              </a:rPr>
              <a:t>Leader id= H(epoch) mod 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7857E-CFC9-3F4A-91BE-C01F4EEBB357}"/>
              </a:ext>
            </a:extLst>
          </p:cNvPr>
          <p:cNvSpPr/>
          <p:nvPr/>
        </p:nvSpPr>
        <p:spPr>
          <a:xfrm>
            <a:off x="922417" y="2788891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/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30596-437D-3D49-ADF2-9BEF96C92BA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39908" y="3004342"/>
            <a:ext cx="282509" cy="3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F1F8D8-BEF5-9D4C-845A-C76C80A11558}"/>
              </a:ext>
            </a:extLst>
          </p:cNvPr>
          <p:cNvSpPr/>
          <p:nvPr/>
        </p:nvSpPr>
        <p:spPr>
          <a:xfrm>
            <a:off x="922417" y="3610173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AF5CC9-4F07-424F-B0A0-A1779184AFE7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 flipV="1">
            <a:off x="639908" y="3362139"/>
            <a:ext cx="282509" cy="46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048369D-9699-624E-A2D2-0CED84024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50" y="4149176"/>
            <a:ext cx="1005840" cy="1005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8DD638-3DF2-3741-B7BD-F13181691A48}"/>
              </a:ext>
            </a:extLst>
          </p:cNvPr>
          <p:cNvSpPr txBox="1"/>
          <p:nvPr/>
        </p:nvSpPr>
        <p:spPr>
          <a:xfrm>
            <a:off x="3069771" y="462425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Each node stores locally notarized chain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61B2C-4DB6-B64E-BC68-08428F948A72}"/>
              </a:ext>
            </a:extLst>
          </p:cNvPr>
          <p:cNvSpPr/>
          <p:nvPr/>
        </p:nvSpPr>
        <p:spPr>
          <a:xfrm>
            <a:off x="1833771" y="2818577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1B8039-CCB0-F74C-8C73-E3C47CB1943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330851" y="3034028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67BB9-EBBC-874A-9A8A-22C437A13FDA}"/>
              </a:ext>
            </a:extLst>
          </p:cNvPr>
          <p:cNvSpPr/>
          <p:nvPr/>
        </p:nvSpPr>
        <p:spPr>
          <a:xfrm>
            <a:off x="1833771" y="3610173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EF66E-5C5C-2446-8715-A9F8E0DB76D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330851" y="3825624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D3E9F-5C4C-3247-B822-CF82C1F9B233}"/>
              </a:ext>
            </a:extLst>
          </p:cNvPr>
          <p:cNvSpPr/>
          <p:nvPr/>
        </p:nvSpPr>
        <p:spPr>
          <a:xfrm>
            <a:off x="2753696" y="2851206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35AC77-6276-8C44-AE94-F54EACF49EC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250776" y="3066657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6EE09C5-E8E0-E348-8D1D-A3711D37BBBB}"/>
              </a:ext>
            </a:extLst>
          </p:cNvPr>
          <p:cNvSpPr/>
          <p:nvPr/>
        </p:nvSpPr>
        <p:spPr>
          <a:xfrm>
            <a:off x="3673621" y="2860969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5CCBDB-0BF9-6E45-93F0-84EEDBE6A232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170701" y="3076420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3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AC2-CC95-564F-9441-80F071A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Streamlet: A simple Blockchain protocol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09328-173A-6045-A183-8D1036A0E061}"/>
              </a:ext>
            </a:extLst>
          </p:cNvPr>
          <p:cNvSpPr/>
          <p:nvPr/>
        </p:nvSpPr>
        <p:spPr>
          <a:xfrm>
            <a:off x="-49292" y="867191"/>
            <a:ext cx="4114801" cy="1438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Assumptions:</a:t>
            </a:r>
          </a:p>
          <a:p>
            <a:pPr algn="ctr"/>
            <a:r>
              <a:rPr lang="en-US" dirty="0"/>
              <a:t>Less than 1/3 corrupt</a:t>
            </a:r>
          </a:p>
          <a:p>
            <a:pPr algn="ctr"/>
            <a:r>
              <a:rPr lang="en-US" dirty="0"/>
              <a:t>Partially synchronous network</a:t>
            </a:r>
          </a:p>
          <a:p>
            <a:pPr algn="ctr"/>
            <a:r>
              <a:rPr lang="en-US" dirty="0"/>
              <a:t>Proceed in epochs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C349C-9C03-E84F-BB07-51C3A2D79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389" y="2305610"/>
            <a:ext cx="1005840" cy="1005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EF769-CD66-8246-A5F5-FF6E49FA56F9}"/>
              </a:ext>
            </a:extLst>
          </p:cNvPr>
          <p:cNvSpPr txBox="1"/>
          <p:nvPr/>
        </p:nvSpPr>
        <p:spPr>
          <a:xfrm>
            <a:off x="5499462" y="1474613"/>
            <a:ext cx="36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Random rotating leader:</a:t>
            </a:r>
          </a:p>
          <a:p>
            <a:pPr algn="l"/>
            <a:r>
              <a:rPr lang="en-US" dirty="0">
                <a:latin typeface="+mn-lt"/>
              </a:rPr>
              <a:t>Leader id= H(epoch) mod 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7857E-CFC9-3F4A-91BE-C01F4EEBB357}"/>
              </a:ext>
            </a:extLst>
          </p:cNvPr>
          <p:cNvSpPr/>
          <p:nvPr/>
        </p:nvSpPr>
        <p:spPr>
          <a:xfrm>
            <a:off x="922417" y="2788891"/>
            <a:ext cx="430902" cy="430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/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3146688"/>
                <a:ext cx="430902" cy="430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30596-437D-3D49-ADF2-9BEF96C92BA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39908" y="3004342"/>
            <a:ext cx="282509" cy="3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F1F8D8-BEF5-9D4C-845A-C76C80A11558}"/>
              </a:ext>
            </a:extLst>
          </p:cNvPr>
          <p:cNvSpPr/>
          <p:nvPr/>
        </p:nvSpPr>
        <p:spPr>
          <a:xfrm>
            <a:off x="922417" y="3610173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AF5CC9-4F07-424F-B0A0-A1779184AFE7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 flipV="1">
            <a:off x="639908" y="3362139"/>
            <a:ext cx="282509" cy="46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048369D-9699-624E-A2D2-0CED84024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250" y="4149176"/>
            <a:ext cx="1005840" cy="10058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8DD638-3DF2-3741-B7BD-F13181691A48}"/>
              </a:ext>
            </a:extLst>
          </p:cNvPr>
          <p:cNvSpPr txBox="1"/>
          <p:nvPr/>
        </p:nvSpPr>
        <p:spPr>
          <a:xfrm>
            <a:off x="3069771" y="462425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Each node stores locally notarized chain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61B2C-4DB6-B64E-BC68-08428F948A72}"/>
              </a:ext>
            </a:extLst>
          </p:cNvPr>
          <p:cNvSpPr/>
          <p:nvPr/>
        </p:nvSpPr>
        <p:spPr>
          <a:xfrm>
            <a:off x="1833771" y="2818577"/>
            <a:ext cx="430902" cy="430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1B8039-CCB0-F74C-8C73-E3C47CB1943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330851" y="3034028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67BB9-EBBC-874A-9A8A-22C437A13FDA}"/>
              </a:ext>
            </a:extLst>
          </p:cNvPr>
          <p:cNvSpPr/>
          <p:nvPr/>
        </p:nvSpPr>
        <p:spPr>
          <a:xfrm>
            <a:off x="1833771" y="3610173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EF66E-5C5C-2446-8715-A9F8E0DB76D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330851" y="3825624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D3E9F-5C4C-3247-B822-CF82C1F9B233}"/>
              </a:ext>
            </a:extLst>
          </p:cNvPr>
          <p:cNvSpPr/>
          <p:nvPr/>
        </p:nvSpPr>
        <p:spPr>
          <a:xfrm>
            <a:off x="2740059" y="2818577"/>
            <a:ext cx="430902" cy="430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35AC77-6276-8C44-AE94-F54EACF49EC7}"/>
              </a:ext>
            </a:extLst>
          </p:cNvPr>
          <p:cNvCxnSpPr>
            <a:cxnSpLocks/>
          </p:cNvCxnSpPr>
          <p:nvPr/>
        </p:nvCxnSpPr>
        <p:spPr>
          <a:xfrm flipH="1">
            <a:off x="2250776" y="3030914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6EE09C5-E8E0-E348-8D1D-A3711D37BBBB}"/>
              </a:ext>
            </a:extLst>
          </p:cNvPr>
          <p:cNvSpPr/>
          <p:nvPr/>
        </p:nvSpPr>
        <p:spPr>
          <a:xfrm>
            <a:off x="3673621" y="2788891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5CCBDB-0BF9-6E45-93F0-84EEDBE6A232}"/>
              </a:ext>
            </a:extLst>
          </p:cNvPr>
          <p:cNvCxnSpPr>
            <a:cxnSpLocks/>
          </p:cNvCxnSpPr>
          <p:nvPr/>
        </p:nvCxnSpPr>
        <p:spPr>
          <a:xfrm flipH="1">
            <a:off x="3170701" y="3030914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F57EE3-157E-6648-A3E7-B3D5DB3A5E7E}"/>
              </a:ext>
            </a:extLst>
          </p:cNvPr>
          <p:cNvSpPr/>
          <p:nvPr/>
        </p:nvSpPr>
        <p:spPr>
          <a:xfrm>
            <a:off x="2767593" y="3580609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B3C19C-0670-374E-A95B-FF565B145B93}"/>
              </a:ext>
            </a:extLst>
          </p:cNvPr>
          <p:cNvCxnSpPr>
            <a:cxnSpLocks/>
          </p:cNvCxnSpPr>
          <p:nvPr/>
        </p:nvCxnSpPr>
        <p:spPr>
          <a:xfrm flipH="1">
            <a:off x="2264673" y="3822632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7C113-C0D6-3146-8A5E-D7C48E828450}"/>
              </a:ext>
            </a:extLst>
          </p:cNvPr>
          <p:cNvCxnSpPr/>
          <p:nvPr/>
        </p:nvCxnSpPr>
        <p:spPr>
          <a:xfrm>
            <a:off x="2556769" y="3485404"/>
            <a:ext cx="755741" cy="67445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D601D-F7C4-964E-95AA-265BD3282823}"/>
              </a:ext>
            </a:extLst>
          </p:cNvPr>
          <p:cNvCxnSpPr>
            <a:cxnSpLocks/>
          </p:cNvCxnSpPr>
          <p:nvPr/>
        </p:nvCxnSpPr>
        <p:spPr>
          <a:xfrm flipH="1">
            <a:off x="2649294" y="3461816"/>
            <a:ext cx="621219" cy="68736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D24BF1-E52A-C942-BD29-B6A99A5DCFEF}"/>
              </a:ext>
            </a:extLst>
          </p:cNvPr>
          <p:cNvSpPr txBox="1"/>
          <p:nvPr/>
        </p:nvSpPr>
        <p:spPr>
          <a:xfrm>
            <a:off x="3853540" y="3410248"/>
            <a:ext cx="258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No other block on level 6 can be notarized</a:t>
            </a:r>
          </a:p>
        </p:txBody>
      </p:sp>
    </p:spTree>
    <p:extLst>
      <p:ext uri="{BB962C8B-B14F-4D97-AF65-F5344CB8AC3E}">
        <p14:creationId xmlns:p14="http://schemas.microsoft.com/office/powerpoint/2010/main" val="295497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AC2-CC95-564F-9441-80F071A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Streamlet: Consistency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7857E-CFC9-3F4A-91BE-C01F4EEBB357}"/>
              </a:ext>
            </a:extLst>
          </p:cNvPr>
          <p:cNvSpPr/>
          <p:nvPr/>
        </p:nvSpPr>
        <p:spPr>
          <a:xfrm>
            <a:off x="922417" y="3620262"/>
            <a:ext cx="430902" cy="430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/>
              <p:nvPr/>
            </p:nvSpPr>
            <p:spPr>
              <a:xfrm>
                <a:off x="209006" y="3978059"/>
                <a:ext cx="430902" cy="43090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E33B88-49FB-404F-96DD-1D04868D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3978059"/>
                <a:ext cx="430902" cy="430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30596-437D-3D49-ADF2-9BEF96C92BA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39908" y="3835713"/>
            <a:ext cx="282509" cy="3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F1F8D8-BEF5-9D4C-845A-C76C80A11558}"/>
              </a:ext>
            </a:extLst>
          </p:cNvPr>
          <p:cNvSpPr/>
          <p:nvPr/>
        </p:nvSpPr>
        <p:spPr>
          <a:xfrm>
            <a:off x="922417" y="4441544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AF5CC9-4F07-424F-B0A0-A1779184AFE7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 flipV="1">
            <a:off x="639908" y="4193510"/>
            <a:ext cx="282509" cy="46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61B2C-4DB6-B64E-BC68-08428F948A72}"/>
              </a:ext>
            </a:extLst>
          </p:cNvPr>
          <p:cNvSpPr/>
          <p:nvPr/>
        </p:nvSpPr>
        <p:spPr>
          <a:xfrm>
            <a:off x="1833771" y="3649948"/>
            <a:ext cx="430902" cy="430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1B8039-CCB0-F74C-8C73-E3C47CB1943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330851" y="3865399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67BB9-EBBC-874A-9A8A-22C437A13FDA}"/>
              </a:ext>
            </a:extLst>
          </p:cNvPr>
          <p:cNvSpPr/>
          <p:nvPr/>
        </p:nvSpPr>
        <p:spPr>
          <a:xfrm>
            <a:off x="1833771" y="4441544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EF66E-5C5C-2446-8715-A9F8E0DB76D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330851" y="4656995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D3E9F-5C4C-3247-B822-CF82C1F9B233}"/>
              </a:ext>
            </a:extLst>
          </p:cNvPr>
          <p:cNvSpPr/>
          <p:nvPr/>
        </p:nvSpPr>
        <p:spPr>
          <a:xfrm>
            <a:off x="2740059" y="3649948"/>
            <a:ext cx="430902" cy="430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35AC77-6276-8C44-AE94-F54EACF49EC7}"/>
              </a:ext>
            </a:extLst>
          </p:cNvPr>
          <p:cNvCxnSpPr>
            <a:cxnSpLocks/>
          </p:cNvCxnSpPr>
          <p:nvPr/>
        </p:nvCxnSpPr>
        <p:spPr>
          <a:xfrm flipH="1">
            <a:off x="2250776" y="3862285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6EE09C5-E8E0-E348-8D1D-A3711D37BBBB}"/>
              </a:ext>
            </a:extLst>
          </p:cNvPr>
          <p:cNvSpPr/>
          <p:nvPr/>
        </p:nvSpPr>
        <p:spPr>
          <a:xfrm>
            <a:off x="3673621" y="3620262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5CCBDB-0BF9-6E45-93F0-84EEDBE6A232}"/>
              </a:ext>
            </a:extLst>
          </p:cNvPr>
          <p:cNvCxnSpPr>
            <a:cxnSpLocks/>
          </p:cNvCxnSpPr>
          <p:nvPr/>
        </p:nvCxnSpPr>
        <p:spPr>
          <a:xfrm flipH="1">
            <a:off x="3170701" y="3862285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F57EE3-157E-6648-A3E7-B3D5DB3A5E7E}"/>
              </a:ext>
            </a:extLst>
          </p:cNvPr>
          <p:cNvSpPr/>
          <p:nvPr/>
        </p:nvSpPr>
        <p:spPr>
          <a:xfrm>
            <a:off x="2767593" y="4411980"/>
            <a:ext cx="430902" cy="430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B3C19C-0670-374E-A95B-FF565B145B93}"/>
              </a:ext>
            </a:extLst>
          </p:cNvPr>
          <p:cNvCxnSpPr>
            <a:cxnSpLocks/>
          </p:cNvCxnSpPr>
          <p:nvPr/>
        </p:nvCxnSpPr>
        <p:spPr>
          <a:xfrm flipH="1">
            <a:off x="2264673" y="4654003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D24BF1-E52A-C942-BD29-B6A99A5DCFEF}"/>
              </a:ext>
            </a:extLst>
          </p:cNvPr>
          <p:cNvSpPr txBox="1"/>
          <p:nvPr/>
        </p:nvSpPr>
        <p:spPr>
          <a:xfrm>
            <a:off x="4104523" y="3889665"/>
            <a:ext cx="258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No other block on level 6 can be notarized.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04B24-37B4-5946-9A68-725946AC093E}"/>
              </a:ext>
            </a:extLst>
          </p:cNvPr>
          <p:cNvSpPr txBox="1"/>
          <p:nvPr/>
        </p:nvSpPr>
        <p:spPr>
          <a:xfrm>
            <a:off x="639907" y="1005840"/>
            <a:ext cx="8660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n-lt"/>
              </a:rPr>
              <a:t>No two blocks with same epoch can be notarized (2/3 majority)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n-lt"/>
              </a:rPr>
              <a:t>If X&lt;5 then more than 1/3 honest nodes voted on 3. These nodes would never notarize 5 (because 5 doesn’t extend 3). Without these 1/3+1 nodes 5 can’t get notarized (Contradiction)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n-lt"/>
              </a:rPr>
              <a:t>If X&gt;7 more than 1/3 honest nodes have notarized 6. They won’t notarize X because it doesn’t extend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C58DF-57BD-2A48-96E2-155562441A24}"/>
              </a:ext>
            </a:extLst>
          </p:cNvPr>
          <p:cNvSpPr/>
          <p:nvPr/>
        </p:nvSpPr>
        <p:spPr>
          <a:xfrm>
            <a:off x="6555230" y="3962360"/>
            <a:ext cx="258877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Consistency holds irrespective of network</a:t>
            </a:r>
          </a:p>
        </p:txBody>
      </p:sp>
    </p:spTree>
    <p:extLst>
      <p:ext uri="{BB962C8B-B14F-4D97-AF65-F5344CB8AC3E}">
        <p14:creationId xmlns:p14="http://schemas.microsoft.com/office/powerpoint/2010/main" val="33373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6CDF-BA18-1E41-B01B-8DD22D5D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DF99-ADB0-FB4B-81F1-30A5A7B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Alice can create two transactions spending the same UTXO! </a:t>
            </a:r>
          </a:p>
          <a:p>
            <a:r>
              <a:rPr lang="en-US" dirty="0"/>
              <a:t>One sends money to Bob, the other sends the UTXO to herself.</a:t>
            </a:r>
          </a:p>
          <a:p>
            <a:r>
              <a:rPr lang="en-US" dirty="0"/>
              <a:t>Only the ‘first’ transaction should go through</a:t>
            </a:r>
          </a:p>
          <a:p>
            <a:r>
              <a:rPr lang="en-US" dirty="0"/>
              <a:t>-&gt; There needs to be a global </a:t>
            </a:r>
            <a:r>
              <a:rPr lang="en-US" i="1" dirty="0"/>
              <a:t>consensus</a:t>
            </a:r>
            <a:r>
              <a:rPr lang="en-US" dirty="0"/>
              <a:t> on the ordering of transactions.</a:t>
            </a:r>
          </a:p>
          <a:p>
            <a:r>
              <a:rPr lang="en-US" dirty="0"/>
              <a:t>Concretely, there needs to be an agreement which block extends the blockchain (Fork Choice Problem)</a:t>
            </a:r>
          </a:p>
        </p:txBody>
      </p:sp>
    </p:spTree>
    <p:extLst>
      <p:ext uri="{BB962C8B-B14F-4D97-AF65-F5344CB8AC3E}">
        <p14:creationId xmlns:p14="http://schemas.microsoft.com/office/powerpoint/2010/main" val="3539401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371850"/>
            <a:ext cx="7220607" cy="1314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Next lecture:   Nakamoto Consensus, Incentives, Large Scale Consensus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choice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9EF596-0265-E74F-97A5-EA4D7F9B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22436" y="3682314"/>
            <a:ext cx="1201270" cy="121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B33F10-DDCB-A24B-9576-72FA1A0F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22436" y="1964725"/>
            <a:ext cx="1201270" cy="121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8E85B-C216-DF46-A332-EEFED9A4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8465" y="1964725"/>
            <a:ext cx="1201270" cy="1214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4B0969-F71E-2747-95E9-E5D28AA4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8465" y="3682314"/>
            <a:ext cx="1201270" cy="1214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12C343-D7AB-724D-BC29-66D1F673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16833" y="1133411"/>
            <a:ext cx="1018504" cy="1029339"/>
          </a:xfrm>
          <a:prstGeom prst="rect">
            <a:avLst/>
          </a:prstGeom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C9E3B89-D736-DE49-A94C-52BE06D07F34}"/>
              </a:ext>
            </a:extLst>
          </p:cNvPr>
          <p:cNvSpPr/>
          <p:nvPr/>
        </p:nvSpPr>
        <p:spPr>
          <a:xfrm>
            <a:off x="5881814" y="778907"/>
            <a:ext cx="1680519" cy="472648"/>
          </a:xfrm>
          <a:prstGeom prst="wedgeRoundRectCallout">
            <a:avLst>
              <a:gd name="adj1" fmla="val -94530"/>
              <a:gd name="adj2" fmla="val 520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Block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56DC7837-D77E-3047-BBD7-58C549D220AF}"/>
              </a:ext>
            </a:extLst>
          </p:cNvPr>
          <p:cNvSpPr/>
          <p:nvPr/>
        </p:nvSpPr>
        <p:spPr>
          <a:xfrm>
            <a:off x="7329100" y="1461186"/>
            <a:ext cx="1680519" cy="472648"/>
          </a:xfrm>
          <a:prstGeom prst="wedgeRoundRectCallout">
            <a:avLst>
              <a:gd name="adj1" fmla="val -40854"/>
              <a:gd name="adj2" fmla="val 93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E47E9C27-F2CD-6C41-9E93-7DF84E5FFA78}"/>
              </a:ext>
            </a:extLst>
          </p:cNvPr>
          <p:cNvSpPr/>
          <p:nvPr/>
        </p:nvSpPr>
        <p:spPr>
          <a:xfrm>
            <a:off x="2383781" y="1526275"/>
            <a:ext cx="1680519" cy="472648"/>
          </a:xfrm>
          <a:prstGeom prst="wedgeRoundRectCallout">
            <a:avLst>
              <a:gd name="adj1" fmla="val -40854"/>
              <a:gd name="adj2" fmla="val 93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Reject?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5D7BAFA-0C8A-F741-A709-51B4F46868ED}"/>
              </a:ext>
            </a:extLst>
          </p:cNvPr>
          <p:cNvSpPr/>
          <p:nvPr/>
        </p:nvSpPr>
        <p:spPr>
          <a:xfrm>
            <a:off x="2427794" y="3194220"/>
            <a:ext cx="1680519" cy="472648"/>
          </a:xfrm>
          <a:prstGeom prst="wedgeRoundRectCallout">
            <a:avLst>
              <a:gd name="adj1" fmla="val -40854"/>
              <a:gd name="adj2" fmla="val 93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7CF089DB-C37F-4249-9A4F-048A8A0B1E67}"/>
              </a:ext>
            </a:extLst>
          </p:cNvPr>
          <p:cNvSpPr/>
          <p:nvPr/>
        </p:nvSpPr>
        <p:spPr>
          <a:xfrm>
            <a:off x="7329100" y="3184783"/>
            <a:ext cx="1680519" cy="472648"/>
          </a:xfrm>
          <a:prstGeom prst="wedgeRoundRectCallout">
            <a:avLst>
              <a:gd name="adj1" fmla="val -40854"/>
              <a:gd name="adj2" fmla="val 93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</p:txBody>
      </p:sp>
      <p:pic>
        <p:nvPicPr>
          <p:cNvPr id="15" name="Graphic 14" descr="Crown">
            <a:extLst>
              <a:ext uri="{FF2B5EF4-FFF2-40B4-BE49-F238E27FC236}">
                <a16:creationId xmlns:a16="http://schemas.microsoft.com/office/drawing/2014/main" id="{6E9B081F-822B-BB45-8DC5-C94D55436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793762"/>
            <a:ext cx="562608" cy="5626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D0448DE-69E6-A044-9C34-D0B4AEC92ED5}"/>
              </a:ext>
            </a:extLst>
          </p:cNvPr>
          <p:cNvSpPr/>
          <p:nvPr/>
        </p:nvSpPr>
        <p:spPr>
          <a:xfrm>
            <a:off x="4734702" y="2696448"/>
            <a:ext cx="1201270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A</a:t>
            </a:r>
          </a:p>
        </p:txBody>
      </p:sp>
    </p:spTree>
    <p:extLst>
      <p:ext uri="{BB962C8B-B14F-4D97-AF65-F5344CB8AC3E}">
        <p14:creationId xmlns:p14="http://schemas.microsoft.com/office/powerpoint/2010/main" val="13591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Generals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FA0449-F50E-3E45-8A74-3642C8BAA58F}"/>
              </a:ext>
            </a:extLst>
          </p:cNvPr>
          <p:cNvGrpSpPr/>
          <p:nvPr/>
        </p:nvGrpSpPr>
        <p:grpSpPr>
          <a:xfrm>
            <a:off x="5052218" y="1529297"/>
            <a:ext cx="4005133" cy="3178775"/>
            <a:chOff x="1716046" y="778907"/>
            <a:chExt cx="7293573" cy="4117457"/>
          </a:xfrm>
          <a:effectLst/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9EF596-0265-E74F-97A5-EA4D7F9BE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046" y="3682314"/>
              <a:ext cx="1214050" cy="12140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B33F10-DDCB-A24B-9576-72FA1A0F2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046" y="1964725"/>
              <a:ext cx="1214050" cy="12140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D8E85B-C216-DF46-A332-EEFED9A4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2075" y="1964725"/>
              <a:ext cx="1214050" cy="12140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4B0969-F71E-2747-95E9-E5D28AA4F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2075" y="3682314"/>
              <a:ext cx="1214050" cy="1214050"/>
            </a:xfrm>
            <a:prstGeom prst="rect">
              <a:avLst/>
            </a:prstGeom>
          </p:spPr>
        </p:pic>
        <p:pic>
          <p:nvPicPr>
            <p:cNvPr id="16" name="Picture 15" descr="A person wearing a costume&#10;&#10;Description automatically generated">
              <a:extLst>
                <a:ext uri="{FF2B5EF4-FFF2-40B4-BE49-F238E27FC236}">
                  <a16:creationId xmlns:a16="http://schemas.microsoft.com/office/drawing/2014/main" id="{9A12C343-D7AB-724D-BC29-66D1F67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833" y="898952"/>
              <a:ext cx="1018504" cy="149825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436930D-7EFF-3D43-B7C5-75E9C55D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7985" y="2746291"/>
              <a:ext cx="2616200" cy="2044700"/>
            </a:xfrm>
            <a:prstGeom prst="rect">
              <a:avLst/>
            </a:prstGeom>
          </p:spPr>
        </p:pic>
        <p:sp>
          <p:nvSpPr>
            <p:cNvPr id="19" name="Rounded Rectangular Callout 18">
              <a:extLst>
                <a:ext uri="{FF2B5EF4-FFF2-40B4-BE49-F238E27FC236}">
                  <a16:creationId xmlns:a16="http://schemas.microsoft.com/office/drawing/2014/main" id="{1C9E3B89-D736-DE49-A94C-52BE06D07F34}"/>
                </a:ext>
              </a:extLst>
            </p:cNvPr>
            <p:cNvSpPr/>
            <p:nvPr/>
          </p:nvSpPr>
          <p:spPr>
            <a:xfrm>
              <a:off x="5881814" y="778907"/>
              <a:ext cx="1680519" cy="472648"/>
            </a:xfrm>
            <a:prstGeom prst="wedgeRoundRectCallout">
              <a:avLst>
                <a:gd name="adj1" fmla="val -94530"/>
                <a:gd name="adj2" fmla="val 5204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Attack</a:t>
              </a:r>
            </a:p>
          </p:txBody>
        </p:sp>
        <p:sp>
          <p:nvSpPr>
            <p:cNvPr id="20" name="Rounded Rectangular Callout 19">
              <a:extLst>
                <a:ext uri="{FF2B5EF4-FFF2-40B4-BE49-F238E27FC236}">
                  <a16:creationId xmlns:a16="http://schemas.microsoft.com/office/drawing/2014/main" id="{56DC7837-D77E-3047-BBD7-58C549D220AF}"/>
                </a:ext>
              </a:extLst>
            </p:cNvPr>
            <p:cNvSpPr/>
            <p:nvPr/>
          </p:nvSpPr>
          <p:spPr>
            <a:xfrm>
              <a:off x="7329100" y="1461186"/>
              <a:ext cx="1680519" cy="472648"/>
            </a:xfrm>
            <a:prstGeom prst="wedgeRoundRectCallout">
              <a:avLst>
                <a:gd name="adj1" fmla="val -40854"/>
                <a:gd name="adj2" fmla="val 93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Attack</a:t>
              </a:r>
            </a:p>
          </p:txBody>
        </p:sp>
        <p:sp>
          <p:nvSpPr>
            <p:cNvPr id="21" name="Rounded Rectangular Callout 20">
              <a:extLst>
                <a:ext uri="{FF2B5EF4-FFF2-40B4-BE49-F238E27FC236}">
                  <a16:creationId xmlns:a16="http://schemas.microsoft.com/office/drawing/2014/main" id="{E47E9C27-F2CD-6C41-9E93-7DF84E5FFA78}"/>
                </a:ext>
              </a:extLst>
            </p:cNvPr>
            <p:cNvSpPr/>
            <p:nvPr/>
          </p:nvSpPr>
          <p:spPr>
            <a:xfrm>
              <a:off x="2383781" y="1526275"/>
              <a:ext cx="1680519" cy="472648"/>
            </a:xfrm>
            <a:prstGeom prst="wedgeRoundRectCallout">
              <a:avLst>
                <a:gd name="adj1" fmla="val -40854"/>
                <a:gd name="adj2" fmla="val 93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Retreat?</a:t>
              </a:r>
            </a:p>
          </p:txBody>
        </p:sp>
        <p:sp>
          <p:nvSpPr>
            <p:cNvPr id="22" name="Rounded Rectangular Callout 21">
              <a:extLst>
                <a:ext uri="{FF2B5EF4-FFF2-40B4-BE49-F238E27FC236}">
                  <a16:creationId xmlns:a16="http://schemas.microsoft.com/office/drawing/2014/main" id="{95D7BAFA-0C8A-F741-A709-51B4F46868ED}"/>
                </a:ext>
              </a:extLst>
            </p:cNvPr>
            <p:cNvSpPr/>
            <p:nvPr/>
          </p:nvSpPr>
          <p:spPr>
            <a:xfrm>
              <a:off x="2427794" y="3194220"/>
              <a:ext cx="1680519" cy="472648"/>
            </a:xfrm>
            <a:prstGeom prst="wedgeRoundRectCallout">
              <a:avLst>
                <a:gd name="adj1" fmla="val -40854"/>
                <a:gd name="adj2" fmla="val 93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Retreat</a:t>
              </a:r>
            </a:p>
          </p:txBody>
        </p:sp>
        <p:sp>
          <p:nvSpPr>
            <p:cNvPr id="23" name="Rounded Rectangular Callout 22">
              <a:extLst>
                <a:ext uri="{FF2B5EF4-FFF2-40B4-BE49-F238E27FC236}">
                  <a16:creationId xmlns:a16="http://schemas.microsoft.com/office/drawing/2014/main" id="{7CF089DB-C37F-4249-9A4F-048A8A0B1E67}"/>
                </a:ext>
              </a:extLst>
            </p:cNvPr>
            <p:cNvSpPr/>
            <p:nvPr/>
          </p:nvSpPr>
          <p:spPr>
            <a:xfrm>
              <a:off x="7329100" y="3184783"/>
              <a:ext cx="1680519" cy="472648"/>
            </a:xfrm>
            <a:prstGeom prst="wedgeRoundRectCallout">
              <a:avLst>
                <a:gd name="adj1" fmla="val -40854"/>
                <a:gd name="adj2" fmla="val 93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7F67024-9383-DF47-A317-A9C9EC004013}"/>
              </a:ext>
            </a:extLst>
          </p:cNvPr>
          <p:cNvGrpSpPr/>
          <p:nvPr/>
        </p:nvGrpSpPr>
        <p:grpSpPr>
          <a:xfrm>
            <a:off x="28379" y="1529297"/>
            <a:ext cx="4091784" cy="3217769"/>
            <a:chOff x="1722436" y="778907"/>
            <a:chExt cx="7287183" cy="4117457"/>
          </a:xfrm>
          <a:effectLst/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30D54F-D7AA-4C4D-A546-FDFE20E0D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722436" y="3682314"/>
              <a:ext cx="1201270" cy="12140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5E9D79-6BA9-BD4D-9B2F-FE993B1B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722436" y="1964725"/>
              <a:ext cx="1201270" cy="12140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69E3F57-CF64-CC46-A9E2-9130B106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728465" y="1964725"/>
              <a:ext cx="1201270" cy="121405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3A6B7E-50EA-1D42-996C-E78496692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728465" y="3682314"/>
              <a:ext cx="1201270" cy="12140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6AB67FB-6AC2-ED4B-B454-6B2817624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316833" y="1133411"/>
              <a:ext cx="1018504" cy="1029339"/>
            </a:xfrm>
            <a:prstGeom prst="rect">
              <a:avLst/>
            </a:prstGeom>
          </p:spPr>
        </p:pic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02AEAE92-94C5-AF4F-A51A-DE7F42DECB7F}"/>
                </a:ext>
              </a:extLst>
            </p:cNvPr>
            <p:cNvSpPr/>
            <p:nvPr/>
          </p:nvSpPr>
          <p:spPr>
            <a:xfrm>
              <a:off x="5881814" y="778907"/>
              <a:ext cx="1680519" cy="472648"/>
            </a:xfrm>
            <a:prstGeom prst="wedgeRoundRectCallout">
              <a:avLst>
                <a:gd name="adj1" fmla="val -94530"/>
                <a:gd name="adj2" fmla="val 5204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New Block</a:t>
              </a:r>
            </a:p>
          </p:txBody>
        </p:sp>
        <p:sp>
          <p:nvSpPr>
            <p:cNvPr id="28" name="Rounded Rectangular Callout 27">
              <a:extLst>
                <a:ext uri="{FF2B5EF4-FFF2-40B4-BE49-F238E27FC236}">
                  <a16:creationId xmlns:a16="http://schemas.microsoft.com/office/drawing/2014/main" id="{960E34FC-FE20-4A40-8B9E-98D3CB8D7243}"/>
                </a:ext>
              </a:extLst>
            </p:cNvPr>
            <p:cNvSpPr/>
            <p:nvPr/>
          </p:nvSpPr>
          <p:spPr>
            <a:xfrm>
              <a:off x="7329100" y="1461186"/>
              <a:ext cx="1680519" cy="472648"/>
            </a:xfrm>
            <a:prstGeom prst="wedgeRoundRectCallout">
              <a:avLst>
                <a:gd name="adj1" fmla="val -40854"/>
                <a:gd name="adj2" fmla="val 93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Accept</a:t>
              </a:r>
            </a:p>
          </p:txBody>
        </p:sp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5FF99F75-CB11-5745-A661-B72C60AB7975}"/>
                </a:ext>
              </a:extLst>
            </p:cNvPr>
            <p:cNvSpPr/>
            <p:nvPr/>
          </p:nvSpPr>
          <p:spPr>
            <a:xfrm>
              <a:off x="2383781" y="1526275"/>
              <a:ext cx="1680519" cy="472648"/>
            </a:xfrm>
            <a:prstGeom prst="wedgeRoundRectCallout">
              <a:avLst>
                <a:gd name="adj1" fmla="val -40854"/>
                <a:gd name="adj2" fmla="val 93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Reject?</a:t>
              </a:r>
            </a:p>
          </p:txBody>
        </p:sp>
        <p:sp>
          <p:nvSpPr>
            <p:cNvPr id="30" name="Rounded Rectangular Callout 29">
              <a:extLst>
                <a:ext uri="{FF2B5EF4-FFF2-40B4-BE49-F238E27FC236}">
                  <a16:creationId xmlns:a16="http://schemas.microsoft.com/office/drawing/2014/main" id="{3BB01D60-DAB9-7E41-8A00-7FDE8C242F28}"/>
                </a:ext>
              </a:extLst>
            </p:cNvPr>
            <p:cNvSpPr/>
            <p:nvPr/>
          </p:nvSpPr>
          <p:spPr>
            <a:xfrm>
              <a:off x="2427794" y="3194220"/>
              <a:ext cx="1680519" cy="472648"/>
            </a:xfrm>
            <a:prstGeom prst="wedgeRoundRectCallout">
              <a:avLst>
                <a:gd name="adj1" fmla="val -40854"/>
                <a:gd name="adj2" fmla="val 93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Reject</a:t>
              </a:r>
            </a:p>
          </p:txBody>
        </p:sp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EE358313-DC0D-6B4C-9341-49298A06A48F}"/>
                </a:ext>
              </a:extLst>
            </p:cNvPr>
            <p:cNvSpPr/>
            <p:nvPr/>
          </p:nvSpPr>
          <p:spPr>
            <a:xfrm>
              <a:off x="7329100" y="3184783"/>
              <a:ext cx="1680519" cy="472648"/>
            </a:xfrm>
            <a:prstGeom prst="wedgeRoundRectCallout">
              <a:avLst>
                <a:gd name="adj1" fmla="val -40854"/>
                <a:gd name="adj2" fmla="val 93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404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AFEB48-AADF-E444-9151-1DB0577E6B59}"/>
                </a:ext>
              </a:extLst>
            </p:cNvPr>
            <p:cNvSpPr/>
            <p:nvPr/>
          </p:nvSpPr>
          <p:spPr>
            <a:xfrm>
              <a:off x="4734702" y="2696448"/>
              <a:ext cx="1201270" cy="7340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A</a:t>
              </a:r>
            </a:p>
          </p:txBody>
        </p:sp>
      </p:grp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5C159FCB-DE5F-604E-BD41-E1E2D2E8F1EC}"/>
              </a:ext>
            </a:extLst>
          </p:cNvPr>
          <p:cNvSpPr/>
          <p:nvPr/>
        </p:nvSpPr>
        <p:spPr>
          <a:xfrm>
            <a:off x="4028544" y="2848110"/>
            <a:ext cx="1004281" cy="48056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FB240-1E34-FF4D-B3FA-B0C5F290662E}"/>
              </a:ext>
            </a:extLst>
          </p:cNvPr>
          <p:cNvSpPr txBox="1"/>
          <p:nvPr/>
        </p:nvSpPr>
        <p:spPr>
          <a:xfrm>
            <a:off x="2623356" y="870875"/>
            <a:ext cx="46880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Block choice is equivalent to BGP</a:t>
            </a:r>
          </a:p>
        </p:txBody>
      </p:sp>
    </p:spTree>
    <p:extLst>
      <p:ext uri="{BB962C8B-B14F-4D97-AF65-F5344CB8AC3E}">
        <p14:creationId xmlns:p14="http://schemas.microsoft.com/office/powerpoint/2010/main" val="99109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Generals Problem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9EF596-0265-E74F-97A5-EA4D7F9B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39" y="3682314"/>
            <a:ext cx="1214050" cy="121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B33F10-DDCB-A24B-9576-72FA1A0F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14" y="1964725"/>
            <a:ext cx="1214050" cy="121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8E85B-C216-DF46-A332-EEFED9A4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48" y="1978626"/>
            <a:ext cx="1214050" cy="1214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4B0969-F71E-2747-95E9-E5D28AA4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23" y="3682314"/>
            <a:ext cx="1214050" cy="1214050"/>
          </a:xfrm>
          <a:prstGeom prst="rect">
            <a:avLst/>
          </a:prstGeom>
        </p:spPr>
      </p:pic>
      <p:pic>
        <p:nvPicPr>
          <p:cNvPr id="16" name="Picture 15" descr="A person wearing a costume&#10;&#10;Description automatically generated">
            <a:extLst>
              <a:ext uri="{FF2B5EF4-FFF2-40B4-BE49-F238E27FC236}">
                <a16:creationId xmlns:a16="http://schemas.microsoft.com/office/drawing/2014/main" id="{9A12C343-D7AB-724D-BC29-66D1F6731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654" y="898952"/>
            <a:ext cx="1018504" cy="1498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0A799-BD51-994B-A8C5-B7A16213D1CF}"/>
              </a:ext>
            </a:extLst>
          </p:cNvPr>
          <p:cNvCxnSpPr/>
          <p:nvPr/>
        </p:nvCxnSpPr>
        <p:spPr>
          <a:xfrm flipH="1">
            <a:off x="4732638" y="1648080"/>
            <a:ext cx="1161535" cy="835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B3274-BBF2-EF42-B5E1-B99378B97911}"/>
              </a:ext>
            </a:extLst>
          </p:cNvPr>
          <p:cNvCxnSpPr>
            <a:cxnSpLocks/>
          </p:cNvCxnSpPr>
          <p:nvPr/>
        </p:nvCxnSpPr>
        <p:spPr>
          <a:xfrm flipH="1">
            <a:off x="5052372" y="1946622"/>
            <a:ext cx="914939" cy="190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1F5783-F257-5E48-A34F-E909DC6C16DC}"/>
              </a:ext>
            </a:extLst>
          </p:cNvPr>
          <p:cNvCxnSpPr>
            <a:cxnSpLocks/>
          </p:cNvCxnSpPr>
          <p:nvPr/>
        </p:nvCxnSpPr>
        <p:spPr>
          <a:xfrm>
            <a:off x="6546455" y="2065894"/>
            <a:ext cx="780102" cy="190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440A4D-7141-4C4F-8486-9FE71316DBC3}"/>
              </a:ext>
            </a:extLst>
          </p:cNvPr>
          <p:cNvCxnSpPr>
            <a:cxnSpLocks/>
          </p:cNvCxnSpPr>
          <p:nvPr/>
        </p:nvCxnSpPr>
        <p:spPr>
          <a:xfrm flipH="1">
            <a:off x="7760125" y="2886847"/>
            <a:ext cx="284124" cy="961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E75F85-1EC7-F745-86EF-D32BF3983D73}"/>
              </a:ext>
            </a:extLst>
          </p:cNvPr>
          <p:cNvCxnSpPr>
            <a:cxnSpLocks/>
          </p:cNvCxnSpPr>
          <p:nvPr/>
        </p:nvCxnSpPr>
        <p:spPr>
          <a:xfrm flipH="1" flipV="1">
            <a:off x="6635578" y="1841157"/>
            <a:ext cx="1186247" cy="77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9980AE-9387-EC4D-823E-2F48CDA66A2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85040" y="2585651"/>
            <a:ext cx="2702008" cy="50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3F189-C8AB-F645-B263-3298BAC8495E}"/>
              </a:ext>
            </a:extLst>
          </p:cNvPr>
          <p:cNvCxnSpPr>
            <a:cxnSpLocks/>
          </p:cNvCxnSpPr>
          <p:nvPr/>
        </p:nvCxnSpPr>
        <p:spPr>
          <a:xfrm flipH="1" flipV="1">
            <a:off x="4885040" y="2782250"/>
            <a:ext cx="2441518" cy="1285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6BCE8-2308-1C49-8AA9-05E9F376361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660788" y="2973346"/>
            <a:ext cx="179976" cy="708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E5A841-4B34-C74A-8E73-6021C1B28D2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447789" y="4289339"/>
            <a:ext cx="1532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558665-5658-C84B-977D-3D155F594184}"/>
              </a:ext>
            </a:extLst>
          </p:cNvPr>
          <p:cNvCxnSpPr>
            <a:cxnSpLocks/>
          </p:cNvCxnSpPr>
          <p:nvPr/>
        </p:nvCxnSpPr>
        <p:spPr>
          <a:xfrm flipV="1">
            <a:off x="5361060" y="2782251"/>
            <a:ext cx="2460765" cy="1331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loud Callout 46">
            <a:extLst>
              <a:ext uri="{FF2B5EF4-FFF2-40B4-BE49-F238E27FC236}">
                <a16:creationId xmlns:a16="http://schemas.microsoft.com/office/drawing/2014/main" id="{A84088B2-E794-5543-9BC2-0B6F208DAFF6}"/>
              </a:ext>
            </a:extLst>
          </p:cNvPr>
          <p:cNvSpPr/>
          <p:nvPr/>
        </p:nvSpPr>
        <p:spPr>
          <a:xfrm>
            <a:off x="6827731" y="849959"/>
            <a:ext cx="1864788" cy="596216"/>
          </a:xfrm>
          <a:prstGeom prst="cloudCallout">
            <a:avLst>
              <a:gd name="adj1" fmla="val -65893"/>
              <a:gd name="adj2" fmla="val 86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81C908-83CC-154C-82B1-EE3EAF5ACC16}"/>
              </a:ext>
            </a:extLst>
          </p:cNvPr>
          <p:cNvSpPr txBox="1"/>
          <p:nvPr/>
        </p:nvSpPr>
        <p:spPr>
          <a:xfrm>
            <a:off x="359599" y="748016"/>
            <a:ext cx="3239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Leader </a:t>
            </a:r>
            <a:r>
              <a:rPr lang="en-US" dirty="0">
                <a:latin typeface="+mn-lt"/>
              </a:rPr>
              <a:t>gets an input bit 0/1</a:t>
            </a:r>
          </a:p>
          <a:p>
            <a:pPr algn="l"/>
            <a:r>
              <a:rPr lang="en-US" dirty="0">
                <a:latin typeface="+mn-lt"/>
              </a:rPr>
              <a:t> </a:t>
            </a:r>
          </a:p>
          <a:p>
            <a:pPr algn="l"/>
            <a:r>
              <a:rPr lang="en-US" dirty="0">
                <a:latin typeface="+mn-lt"/>
              </a:rPr>
              <a:t>Every round each </a:t>
            </a:r>
            <a:r>
              <a:rPr lang="en-US" i="1" dirty="0">
                <a:latin typeface="+mn-lt"/>
              </a:rPr>
              <a:t>node</a:t>
            </a:r>
            <a:r>
              <a:rPr lang="en-US" dirty="0">
                <a:latin typeface="+mn-lt"/>
              </a:rPr>
              <a:t> sends messages to every other general. Messages are received in the next round</a:t>
            </a:r>
          </a:p>
          <a:p>
            <a:pPr algn="l"/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At the end of the protocol honest nodes output a bit or abort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E239A965-9AF5-B245-8B43-4DABE4996C9D}"/>
              </a:ext>
            </a:extLst>
          </p:cNvPr>
          <p:cNvSpPr/>
          <p:nvPr/>
        </p:nvSpPr>
        <p:spPr>
          <a:xfrm>
            <a:off x="4510214" y="1223319"/>
            <a:ext cx="1104907" cy="547845"/>
          </a:xfrm>
          <a:prstGeom prst="wedgeRectCallout">
            <a:avLst>
              <a:gd name="adj1" fmla="val -56620"/>
              <a:gd name="adj2" fmla="val 1369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42259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Generals Problem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9EF596-0265-E74F-97A5-EA4D7F9B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39" y="3682314"/>
            <a:ext cx="1214050" cy="121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B33F10-DDCB-A24B-9576-72FA1A0F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14" y="1964725"/>
            <a:ext cx="1214050" cy="121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8E85B-C216-DF46-A332-EEFED9A4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48" y="1978626"/>
            <a:ext cx="1214050" cy="1214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4B0969-F71E-2747-95E9-E5D28AA4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23" y="3682314"/>
            <a:ext cx="1214050" cy="1214050"/>
          </a:xfrm>
          <a:prstGeom prst="rect">
            <a:avLst/>
          </a:prstGeom>
        </p:spPr>
      </p:pic>
      <p:pic>
        <p:nvPicPr>
          <p:cNvPr id="16" name="Picture 15" descr="A person wearing a costume&#10;&#10;Description automatically generated">
            <a:extLst>
              <a:ext uri="{FF2B5EF4-FFF2-40B4-BE49-F238E27FC236}">
                <a16:creationId xmlns:a16="http://schemas.microsoft.com/office/drawing/2014/main" id="{9A12C343-D7AB-724D-BC29-66D1F673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54" y="898952"/>
            <a:ext cx="1018504" cy="1498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0A799-BD51-994B-A8C5-B7A16213D1CF}"/>
              </a:ext>
            </a:extLst>
          </p:cNvPr>
          <p:cNvCxnSpPr/>
          <p:nvPr/>
        </p:nvCxnSpPr>
        <p:spPr>
          <a:xfrm flipH="1">
            <a:off x="4732638" y="1648080"/>
            <a:ext cx="1161535" cy="835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B3274-BBF2-EF42-B5E1-B99378B97911}"/>
              </a:ext>
            </a:extLst>
          </p:cNvPr>
          <p:cNvCxnSpPr>
            <a:cxnSpLocks/>
          </p:cNvCxnSpPr>
          <p:nvPr/>
        </p:nvCxnSpPr>
        <p:spPr>
          <a:xfrm flipH="1">
            <a:off x="5052372" y="1946622"/>
            <a:ext cx="914939" cy="190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1F5783-F257-5E48-A34F-E909DC6C16DC}"/>
              </a:ext>
            </a:extLst>
          </p:cNvPr>
          <p:cNvCxnSpPr>
            <a:cxnSpLocks/>
          </p:cNvCxnSpPr>
          <p:nvPr/>
        </p:nvCxnSpPr>
        <p:spPr>
          <a:xfrm>
            <a:off x="6546455" y="2065894"/>
            <a:ext cx="780102" cy="190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440A4D-7141-4C4F-8486-9FE71316DBC3}"/>
              </a:ext>
            </a:extLst>
          </p:cNvPr>
          <p:cNvCxnSpPr>
            <a:cxnSpLocks/>
          </p:cNvCxnSpPr>
          <p:nvPr/>
        </p:nvCxnSpPr>
        <p:spPr>
          <a:xfrm flipH="1">
            <a:off x="7760125" y="2886847"/>
            <a:ext cx="284124" cy="961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E75F85-1EC7-F745-86EF-D32BF3983D73}"/>
              </a:ext>
            </a:extLst>
          </p:cNvPr>
          <p:cNvCxnSpPr>
            <a:cxnSpLocks/>
          </p:cNvCxnSpPr>
          <p:nvPr/>
        </p:nvCxnSpPr>
        <p:spPr>
          <a:xfrm flipH="1" flipV="1">
            <a:off x="6635578" y="1841157"/>
            <a:ext cx="1186247" cy="77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9980AE-9387-EC4D-823E-2F48CDA66A2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85040" y="2585651"/>
            <a:ext cx="2702008" cy="50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3F189-C8AB-F645-B263-3298BAC8495E}"/>
              </a:ext>
            </a:extLst>
          </p:cNvPr>
          <p:cNvCxnSpPr>
            <a:cxnSpLocks/>
          </p:cNvCxnSpPr>
          <p:nvPr/>
        </p:nvCxnSpPr>
        <p:spPr>
          <a:xfrm flipH="1" flipV="1">
            <a:off x="4885040" y="2782250"/>
            <a:ext cx="2441518" cy="1285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6BCE8-2308-1C49-8AA9-05E9F376361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660788" y="2973346"/>
            <a:ext cx="179976" cy="708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E5A841-4B34-C74A-8E73-6021C1B28D2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447789" y="4289339"/>
            <a:ext cx="1532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558665-5658-C84B-977D-3D155F594184}"/>
              </a:ext>
            </a:extLst>
          </p:cNvPr>
          <p:cNvCxnSpPr>
            <a:cxnSpLocks/>
          </p:cNvCxnSpPr>
          <p:nvPr/>
        </p:nvCxnSpPr>
        <p:spPr>
          <a:xfrm flipV="1">
            <a:off x="5361060" y="2782251"/>
            <a:ext cx="2460765" cy="1331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F81C908-83CC-154C-82B1-EE3EAF5ACC16}"/>
              </a:ext>
            </a:extLst>
          </p:cNvPr>
          <p:cNvSpPr txBox="1"/>
          <p:nvPr/>
        </p:nvSpPr>
        <p:spPr>
          <a:xfrm>
            <a:off x="475740" y="1997420"/>
            <a:ext cx="2780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Honest generals follow the protocol.</a:t>
            </a:r>
          </a:p>
          <a:p>
            <a:pPr algn="l"/>
            <a:r>
              <a:rPr lang="en-US" dirty="0">
                <a:latin typeface="+mn-lt"/>
              </a:rPr>
              <a:t>Malicious generals behave arbitrarily</a:t>
            </a:r>
          </a:p>
        </p:txBody>
      </p:sp>
      <p:pic>
        <p:nvPicPr>
          <p:cNvPr id="20" name="Shape 1084">
            <a:extLst>
              <a:ext uri="{FF2B5EF4-FFF2-40B4-BE49-F238E27FC236}">
                <a16:creationId xmlns:a16="http://schemas.microsoft.com/office/drawing/2014/main" id="{A26BAE05-8CB5-3E4D-9E02-3A3579DA7C1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3958264" y="1620763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084">
            <a:extLst>
              <a:ext uri="{FF2B5EF4-FFF2-40B4-BE49-F238E27FC236}">
                <a16:creationId xmlns:a16="http://schemas.microsoft.com/office/drawing/2014/main" id="{587F839D-2FA8-9343-AAAA-3BD75E81E82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4277381" y="1620763"/>
            <a:ext cx="207504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084">
            <a:extLst>
              <a:ext uri="{FF2B5EF4-FFF2-40B4-BE49-F238E27FC236}">
                <a16:creationId xmlns:a16="http://schemas.microsoft.com/office/drawing/2014/main" id="{4C92D1FE-D2A0-AD4E-B12A-3D924444632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5988391" y="453030"/>
            <a:ext cx="211261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084">
            <a:extLst>
              <a:ext uri="{FF2B5EF4-FFF2-40B4-BE49-F238E27FC236}">
                <a16:creationId xmlns:a16="http://schemas.microsoft.com/office/drawing/2014/main" id="{2AEAABA9-A917-444B-BD68-9835001A844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6307508" y="453030"/>
            <a:ext cx="207504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CE957-02D5-8147-82B7-471311D14C35}"/>
              </a:ext>
            </a:extLst>
          </p:cNvPr>
          <p:cNvSpPr/>
          <p:nvPr/>
        </p:nvSpPr>
        <p:spPr>
          <a:xfrm>
            <a:off x="475739" y="4067950"/>
            <a:ext cx="3238477" cy="627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Assuming signatures</a:t>
            </a:r>
          </a:p>
        </p:txBody>
      </p:sp>
    </p:spTree>
    <p:extLst>
      <p:ext uri="{BB962C8B-B14F-4D97-AF65-F5344CB8AC3E}">
        <p14:creationId xmlns:p14="http://schemas.microsoft.com/office/powerpoint/2010/main" val="36221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4D6-15DD-8047-8252-0EC059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Byzantine Fault Tolerant Protocol (BFT)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9EF596-0265-E74F-97A5-EA4D7F9B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39" y="3682314"/>
            <a:ext cx="1214050" cy="121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B33F10-DDCB-A24B-9576-72FA1A0F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14" y="1964725"/>
            <a:ext cx="1214050" cy="121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8E85B-C216-DF46-A332-EEFED9A4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48" y="1978626"/>
            <a:ext cx="1214050" cy="1214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4B0969-F71E-2747-95E9-E5D28AA4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23" y="3682314"/>
            <a:ext cx="1214050" cy="1214050"/>
          </a:xfrm>
          <a:prstGeom prst="rect">
            <a:avLst/>
          </a:prstGeom>
        </p:spPr>
      </p:pic>
      <p:pic>
        <p:nvPicPr>
          <p:cNvPr id="16" name="Picture 15" descr="A person wearing a costume&#10;&#10;Description automatically generated">
            <a:extLst>
              <a:ext uri="{FF2B5EF4-FFF2-40B4-BE49-F238E27FC236}">
                <a16:creationId xmlns:a16="http://schemas.microsoft.com/office/drawing/2014/main" id="{9A12C343-D7AB-724D-BC29-66D1F6731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654" y="898952"/>
            <a:ext cx="1018504" cy="1498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0A799-BD51-994B-A8C5-B7A16213D1CF}"/>
              </a:ext>
            </a:extLst>
          </p:cNvPr>
          <p:cNvCxnSpPr/>
          <p:nvPr/>
        </p:nvCxnSpPr>
        <p:spPr>
          <a:xfrm flipH="1">
            <a:off x="4732638" y="1648080"/>
            <a:ext cx="1161535" cy="835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B3274-BBF2-EF42-B5E1-B99378B97911}"/>
              </a:ext>
            </a:extLst>
          </p:cNvPr>
          <p:cNvCxnSpPr>
            <a:cxnSpLocks/>
          </p:cNvCxnSpPr>
          <p:nvPr/>
        </p:nvCxnSpPr>
        <p:spPr>
          <a:xfrm flipH="1">
            <a:off x="5052372" y="1946622"/>
            <a:ext cx="914939" cy="190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1F5783-F257-5E48-A34F-E909DC6C16DC}"/>
              </a:ext>
            </a:extLst>
          </p:cNvPr>
          <p:cNvCxnSpPr>
            <a:cxnSpLocks/>
          </p:cNvCxnSpPr>
          <p:nvPr/>
        </p:nvCxnSpPr>
        <p:spPr>
          <a:xfrm>
            <a:off x="6546455" y="2065894"/>
            <a:ext cx="780102" cy="190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440A4D-7141-4C4F-8486-9FE71316DBC3}"/>
              </a:ext>
            </a:extLst>
          </p:cNvPr>
          <p:cNvCxnSpPr>
            <a:cxnSpLocks/>
          </p:cNvCxnSpPr>
          <p:nvPr/>
        </p:nvCxnSpPr>
        <p:spPr>
          <a:xfrm flipH="1">
            <a:off x="7760125" y="2886847"/>
            <a:ext cx="284124" cy="961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E75F85-1EC7-F745-86EF-D32BF3983D73}"/>
              </a:ext>
            </a:extLst>
          </p:cNvPr>
          <p:cNvCxnSpPr>
            <a:cxnSpLocks/>
          </p:cNvCxnSpPr>
          <p:nvPr/>
        </p:nvCxnSpPr>
        <p:spPr>
          <a:xfrm flipH="1" flipV="1">
            <a:off x="6635578" y="1841157"/>
            <a:ext cx="1186247" cy="77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9980AE-9387-EC4D-823E-2F48CDA66A2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85040" y="2585651"/>
            <a:ext cx="2702008" cy="50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3F189-C8AB-F645-B263-3298BAC8495E}"/>
              </a:ext>
            </a:extLst>
          </p:cNvPr>
          <p:cNvCxnSpPr>
            <a:cxnSpLocks/>
          </p:cNvCxnSpPr>
          <p:nvPr/>
        </p:nvCxnSpPr>
        <p:spPr>
          <a:xfrm flipH="1" flipV="1">
            <a:off x="4885040" y="2782250"/>
            <a:ext cx="2441518" cy="1285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6BCE8-2308-1C49-8AA9-05E9F376361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660788" y="2973346"/>
            <a:ext cx="179976" cy="708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E5A841-4B34-C74A-8E73-6021C1B28D2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447789" y="4289339"/>
            <a:ext cx="1532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558665-5658-C84B-977D-3D155F594184}"/>
              </a:ext>
            </a:extLst>
          </p:cNvPr>
          <p:cNvCxnSpPr>
            <a:cxnSpLocks/>
          </p:cNvCxnSpPr>
          <p:nvPr/>
        </p:nvCxnSpPr>
        <p:spPr>
          <a:xfrm flipV="1">
            <a:off x="5361060" y="2782251"/>
            <a:ext cx="2460765" cy="1331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3A3E6D-8070-6B40-9414-81849B3F3A25}"/>
              </a:ext>
            </a:extLst>
          </p:cNvPr>
          <p:cNvSpPr/>
          <p:nvPr/>
        </p:nvSpPr>
        <p:spPr>
          <a:xfrm>
            <a:off x="99356" y="1096398"/>
            <a:ext cx="35716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lt"/>
              </a:rPr>
              <a:t>Consistency</a:t>
            </a:r>
          </a:p>
          <a:p>
            <a:r>
              <a:rPr lang="en-US" dirty="0">
                <a:latin typeface="+mn-lt"/>
              </a:rPr>
              <a:t>If two honest nodes output b and b’</a:t>
            </a:r>
            <a:r>
              <a:rPr lang="en-US" sz="1400" dirty="0">
                <a:latin typeface="+mn-lt"/>
              </a:rPr>
              <a:t>′ </a:t>
            </a:r>
            <a:r>
              <a:rPr lang="en-US" dirty="0">
                <a:latin typeface="+mn-lt"/>
              </a:rPr>
              <a:t>respectively, then </a:t>
            </a:r>
            <a:r>
              <a:rPr lang="en-US" sz="1400" dirty="0">
                <a:latin typeface="+mn-lt"/>
              </a:rPr>
              <a:t>′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b=b’.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Validity</a:t>
            </a:r>
          </a:p>
          <a:p>
            <a:r>
              <a:rPr lang="en-US" dirty="0">
                <a:latin typeface="+mn-lt"/>
              </a:rPr>
              <a:t>If the leader is honest and receives input b then all honest nodes output b</a:t>
            </a:r>
            <a:br>
              <a:rPr lang="en-US" dirty="0"/>
            </a:b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458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98220</TotalTime>
  <Words>1803</Words>
  <Application>Microsoft Macintosh PowerPoint</Application>
  <PresentationFormat>On-screen Show (16:9)</PresentationFormat>
  <Paragraphs>393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Bradley Hand</vt:lpstr>
      <vt:lpstr>Calibri</vt:lpstr>
      <vt:lpstr>Cambria Math</vt:lpstr>
      <vt:lpstr>Wingdings</vt:lpstr>
      <vt:lpstr>Office Theme</vt:lpstr>
      <vt:lpstr>Classical Consensus</vt:lpstr>
      <vt:lpstr>Blockchain Layers</vt:lpstr>
      <vt:lpstr>Blockchain Forks</vt:lpstr>
      <vt:lpstr>Double Spending</vt:lpstr>
      <vt:lpstr>Block choice</vt:lpstr>
      <vt:lpstr>Byzantine Generals Problem</vt:lpstr>
      <vt:lpstr>Byzantine Generals Problem</vt:lpstr>
      <vt:lpstr>Byzantine Generals Problem</vt:lpstr>
      <vt:lpstr>Byzantine Fault Tolerant Protocol (BFT)</vt:lpstr>
      <vt:lpstr>Voting Protocol</vt:lpstr>
      <vt:lpstr>Dolev Strong Protocol</vt:lpstr>
      <vt:lpstr>Dolev Strong Example</vt:lpstr>
      <vt:lpstr>Dolev Strong Example</vt:lpstr>
      <vt:lpstr>Dolev Strong Example</vt:lpstr>
      <vt:lpstr>Dolev Strong Example</vt:lpstr>
      <vt:lpstr>Dolev Strong Example</vt:lpstr>
      <vt:lpstr>More than f corruptions</vt:lpstr>
      <vt:lpstr>More than f corruptions</vt:lpstr>
      <vt:lpstr>Dolev Strong Analysis</vt:lpstr>
      <vt:lpstr>From Byzantine Consensus to Blockchains</vt:lpstr>
      <vt:lpstr>Sybil Resistance</vt:lpstr>
      <vt:lpstr>Permissioned Consensus</vt:lpstr>
      <vt:lpstr>Proof of Stake</vt:lpstr>
      <vt:lpstr>Permissionless Proof of Work</vt:lpstr>
      <vt:lpstr>Network Model</vt:lpstr>
      <vt:lpstr>Network Model</vt:lpstr>
      <vt:lpstr>Blockchain Consensus</vt:lpstr>
      <vt:lpstr>Blockchain Consensus</vt:lpstr>
      <vt:lpstr>Blockchain from Byzantine Consensus</vt:lpstr>
      <vt:lpstr>Blockchain from Byzantine Consensus</vt:lpstr>
      <vt:lpstr>Blockchain from Byzantine Consensus</vt:lpstr>
      <vt:lpstr>Streamlet: A simple Blockchain protocol</vt:lpstr>
      <vt:lpstr>Streamlet [Chan,Shi20]</vt:lpstr>
      <vt:lpstr>Streamlet: A simple Blockchain protocol</vt:lpstr>
      <vt:lpstr>Streamlet: A simple Blockchain protocol</vt:lpstr>
      <vt:lpstr>Streamlet: A simple Blockchain protocol</vt:lpstr>
      <vt:lpstr>Streamlet: A simple Blockchain protocol</vt:lpstr>
      <vt:lpstr>Streamlet: A simple Blockchain protocol</vt:lpstr>
      <vt:lpstr>Streamlet: Consistency Analysis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Buenz</cp:lastModifiedBy>
  <cp:revision>1349</cp:revision>
  <cp:lastPrinted>2015-09-20T23:02:57Z</cp:lastPrinted>
  <dcterms:created xsi:type="dcterms:W3CDTF">2010-10-17T19:58:05Z</dcterms:created>
  <dcterms:modified xsi:type="dcterms:W3CDTF">2021-10-06T18:43:39Z</dcterms:modified>
</cp:coreProperties>
</file>