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4.xml" ContentType="application/vnd.openxmlformats-officedocument.presentationml.tags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1352" r:id="rId2"/>
    <p:sldId id="1705" r:id="rId3"/>
    <p:sldId id="1706" r:id="rId4"/>
    <p:sldId id="1707" r:id="rId5"/>
    <p:sldId id="1643" r:id="rId6"/>
    <p:sldId id="1721" r:id="rId7"/>
    <p:sldId id="1723" r:id="rId8"/>
    <p:sldId id="1724" r:id="rId9"/>
    <p:sldId id="1722" r:id="rId10"/>
    <p:sldId id="1740" r:id="rId11"/>
    <p:sldId id="1726" r:id="rId12"/>
    <p:sldId id="1727" r:id="rId13"/>
    <p:sldId id="559" r:id="rId14"/>
    <p:sldId id="1725" r:id="rId15"/>
    <p:sldId id="1508" r:id="rId16"/>
    <p:sldId id="1509" r:id="rId17"/>
    <p:sldId id="1506" r:id="rId18"/>
    <p:sldId id="1538" r:id="rId19"/>
    <p:sldId id="1539" r:id="rId20"/>
    <p:sldId id="1728" r:id="rId21"/>
    <p:sldId id="1519" r:id="rId22"/>
    <p:sldId id="1544" r:id="rId23"/>
    <p:sldId id="1742" r:id="rId24"/>
    <p:sldId id="1542" r:id="rId25"/>
    <p:sldId id="1518" r:id="rId26"/>
    <p:sldId id="1523" r:id="rId27"/>
    <p:sldId id="1510" r:id="rId28"/>
    <p:sldId id="1732" r:id="rId29"/>
    <p:sldId id="1734" r:id="rId30"/>
    <p:sldId id="1733" r:id="rId31"/>
    <p:sldId id="1729" r:id="rId32"/>
    <p:sldId id="1712" r:id="rId33"/>
    <p:sldId id="1735" r:id="rId34"/>
    <p:sldId id="1736" r:id="rId35"/>
    <p:sldId id="1737" r:id="rId36"/>
    <p:sldId id="1738" r:id="rId37"/>
    <p:sldId id="1739" r:id="rId38"/>
    <p:sldId id="1633" r:id="rId39"/>
  </p:sldIdLst>
  <p:sldSz cx="9144000" cy="5143500" type="screen16x9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9A0000"/>
    <a:srgbClr val="3025FF"/>
    <a:srgbClr val="AD0000"/>
    <a:srgbClr val="96060B"/>
    <a:srgbClr val="CAC9CA"/>
    <a:srgbClr val="848384"/>
    <a:srgbClr val="353535"/>
    <a:srgbClr val="181818"/>
    <a:srgbClr val="E2FDBE"/>
    <a:srgbClr val="FE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CD4DAC-811E-5E44-BD28-FE4C00E7C934}" v="75" dt="2020-09-28T21:19:46.262"/>
    <p1510:client id="{E565D646-F96C-4A43-8C17-10EDAB1C0587}" v="85" dt="2020-09-28T23:12:06.2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5102" autoAdjust="0"/>
  </p:normalViewPr>
  <p:slideViewPr>
    <p:cSldViewPr snapToGrid="0">
      <p:cViewPr varScale="1">
        <p:scale>
          <a:sx n="146" d="100"/>
          <a:sy n="146" d="100"/>
        </p:scale>
        <p:origin x="176" y="4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52" y="38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125" d="100"/>
          <a:sy n="125" d="100"/>
        </p:scale>
        <p:origin x="-3960" y="-11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uenz/Library/Mobile%20Documents/com~apple~CloudDocs/Teaching/cs251-fall21/docs/lectures/mining%20power%20plo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beta (Adversary Power)</c:v>
                </c:pt>
              </c:strCache>
            </c:strRef>
          </c:tx>
          <c:spPr>
            <a:ln w="28575">
              <a:solidFill>
                <a:schemeClr val="accent1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Sheet1!$G$2:$G$13</c:f>
              <c:numCache>
                <c:formatCode>General</c:formatCode>
                <c:ptCount val="12"/>
                <c:pt idx="0">
                  <c:v>0.1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5</c:v>
                </c:pt>
                <c:pt idx="5">
                  <c:v>10</c:v>
                </c:pt>
                <c:pt idx="6">
                  <c:v>20</c:v>
                </c:pt>
                <c:pt idx="7">
                  <c:v>30</c:v>
                </c:pt>
                <c:pt idx="8">
                  <c:v>40</c:v>
                </c:pt>
                <c:pt idx="9">
                  <c:v>50</c:v>
                </c:pt>
                <c:pt idx="10">
                  <c:v>60</c:v>
                </c:pt>
                <c:pt idx="11">
                  <c:v>100</c:v>
                </c:pt>
              </c:numCache>
            </c:numRef>
          </c:xVal>
          <c:yVal>
            <c:numRef>
              <c:f>Sheet1!$H$2:$H$13</c:f>
              <c:numCache>
                <c:formatCode>#\ ??/??</c:formatCode>
                <c:ptCount val="12"/>
                <c:pt idx="0">
                  <c:v>9.0098048640721545E-2</c:v>
                </c:pt>
                <c:pt idx="1">
                  <c:v>0.3819660112501051</c:v>
                </c:pt>
                <c:pt idx="2">
                  <c:v>0.43844718719116971</c:v>
                </c:pt>
                <c:pt idx="3">
                  <c:v>0.46887112585072543</c:v>
                </c:pt>
                <c:pt idx="4">
                  <c:v>0.47506218943955569</c:v>
                </c:pt>
                <c:pt idx="5">
                  <c:v>0.48750780274960714</c:v>
                </c:pt>
                <c:pt idx="6">
                  <c:v>0.4937509762574388</c:v>
                </c:pt>
                <c:pt idx="7">
                  <c:v>0.49583362264499886</c:v>
                </c:pt>
                <c:pt idx="8">
                  <c:v>0.49687512206077145</c:v>
                </c:pt>
                <c:pt idx="9">
                  <c:v>0.49750006249688061</c:v>
                </c:pt>
                <c:pt idx="10">
                  <c:v>0.49791670283439338</c:v>
                </c:pt>
                <c:pt idx="11">
                  <c:v>0.49875000781238743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FB5-3E48-B381-117A5C097E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1129007"/>
        <c:axId val="1221146223"/>
      </c:scatterChart>
      <c:valAx>
        <c:axId val="1221129007"/>
        <c:scaling>
          <c:logBase val="5"/>
          <c:orientation val="minMax"/>
          <c:max val="100"/>
          <c:min val="0.1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1" i="0" u="none" strike="noStrike" baseline="0" dirty="0"/>
                  <a:t>1/</a:t>
                </a:r>
                <a:r>
                  <a:rPr lang="el-GR" sz="2000" b="1" i="0" u="none" strike="noStrike" baseline="0" dirty="0">
                    <a:effectLst/>
                  </a:rPr>
                  <a:t>𝜆Δ</a:t>
                </a:r>
                <a:r>
                  <a:rPr lang="el-GR" sz="2000" b="1" i="0" u="none" strike="noStrike" baseline="0" dirty="0"/>
                  <a:t>  </a:t>
                </a:r>
                <a:r>
                  <a:rPr lang="en-US" sz="2000" dirty="0"/>
                  <a:t> (Block time normalized by network delay) </a:t>
                </a:r>
              </a:p>
            </c:rich>
          </c:tx>
          <c:layout>
            <c:manualLayout>
              <c:xMode val="edge"/>
              <c:yMode val="edge"/>
              <c:x val="0.1531783334377807"/>
              <c:y val="0.842992952990717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1146223"/>
        <c:crosses val="autoZero"/>
        <c:crossBetween val="midCat"/>
      </c:valAx>
      <c:valAx>
        <c:axId val="1221146223"/>
        <c:scaling>
          <c:orientation val="minMax"/>
          <c:max val="0.5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Adversary Mining Power (</a:t>
                </a:r>
                <a:r>
                  <a:rPr lang="el-GR" sz="2000"/>
                  <a:t>β</a:t>
                </a:r>
                <a:r>
                  <a:rPr lang="en-US" sz="200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\ ??/??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1129007"/>
        <c:crossesAt val="0.1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9C4B-EC5A-BA4C-B83C-9270746811F3}" type="datetimeFigureOut">
              <a:rPr lang="en-US" smtClean="0"/>
              <a:pPr/>
              <a:t>10/4/21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ECE5B-4CC4-F446-93E7-1DC269D82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D36DFA-3B2C-F743-90CA-9BD1CAE78F1A}" type="datetime1">
              <a:rPr lang="en-US"/>
              <a:pPr>
                <a:defRPr/>
              </a:pPr>
              <a:t>10/4/21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7EB13C-F963-D44E-AB67-20FAD2F50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8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4 bytes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78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Probability of privately mining longest chain faster than honest portion of network degrades exponentially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C8F87-2A2E-7045-B6DF-4C9E783BE5E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54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Probability of privately mining longest chain faster than honest portion of network degrades exponentially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C8F87-2A2E-7045-B6DF-4C9E783BE5E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70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C8F87-2A2E-7045-B6DF-4C9E783BE5E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36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88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is greater than the time it takes the adversary to solve puzzles.</a:t>
                </a:r>
                <a:r>
                  <a:rPr lang="en-US" baseline="0" dirty="0"/>
                  <a:t> </a:t>
                </a:r>
                <a:r>
                  <a:rPr lang="en-US" dirty="0"/>
                  <a:t>In worst case, honest nodes only start</a:t>
                </a:r>
                <a:r>
                  <a:rPr lang="en-US" baseline="0" dirty="0"/>
                  <a:t> working on next puzzle </a:t>
                </a:r>
                <a:r>
                  <a:rPr lang="en-US" dirty="0"/>
                  <a:t>every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time</a:t>
                </a:r>
                <a:r>
                  <a:rPr lang="en-US" baseline="0" dirty="0"/>
                  <a:t> steps, after they have heard a block from other honest nodes, whereas the adversary hears blocks immediately, solves the next block in time less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and starts working on the next one,</a:t>
                </a:r>
                <a:r>
                  <a:rPr lang="en-US" baseline="0" dirty="0"/>
                  <a:t> etc. This adversary is now mining blocks at a faster rate than the honest nodes in the network. 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Say </a:t>
                </a:r>
                <a:r>
                  <a:rPr lang="en-US" i="0">
                    <a:latin typeface="Cambria Math" panose="02040503050406030204" pitchFamily="18" charset="0"/>
                  </a:rPr>
                  <a:t>Δ</a:t>
                </a:r>
                <a:r>
                  <a:rPr lang="en-US" dirty="0"/>
                  <a:t> is greater than the time it takes the adversary to solve puzzles.</a:t>
                </a:r>
                <a:r>
                  <a:rPr lang="en-US" baseline="0" dirty="0"/>
                  <a:t> </a:t>
                </a:r>
                <a:r>
                  <a:rPr lang="en-US" dirty="0"/>
                  <a:t>In worst case, honest nodes only start</a:t>
                </a:r>
                <a:r>
                  <a:rPr lang="en-US" baseline="0" dirty="0"/>
                  <a:t> working on next puzzle </a:t>
                </a:r>
                <a:r>
                  <a:rPr lang="en-US" dirty="0"/>
                  <a:t>every </a:t>
                </a:r>
                <a:r>
                  <a:rPr lang="en-US" i="0">
                    <a:latin typeface="Cambria Math" panose="02040503050406030204" pitchFamily="18" charset="0"/>
                  </a:rPr>
                  <a:t>Δ</a:t>
                </a:r>
                <a:r>
                  <a:rPr lang="en-US" dirty="0"/>
                  <a:t> time</a:t>
                </a:r>
                <a:r>
                  <a:rPr lang="en-US" baseline="0" dirty="0"/>
                  <a:t> steps, after they have heard a block from other honest nodes, whereas the adversary hears blocks immediately, solves the next block in time less than </a:t>
                </a:r>
                <a:r>
                  <a:rPr lang="en-US" i="0">
                    <a:latin typeface="Cambria Math" panose="02040503050406030204" pitchFamily="18" charset="0"/>
                  </a:rPr>
                  <a:t>Δ</a:t>
                </a:r>
                <a:r>
                  <a:rPr lang="en-US" b="0" i="0">
                    <a:latin typeface="Cambria Math" panose="02040503050406030204" pitchFamily="18" charset="0"/>
                  </a:rPr>
                  <a:t>, </a:t>
                </a:r>
                <a:r>
                  <a:rPr lang="en-US" dirty="0"/>
                  <a:t>and starts working on the next one,</a:t>
                </a:r>
                <a:r>
                  <a:rPr lang="en-US" baseline="0" dirty="0"/>
                  <a:t> etc. This adversary is now mining blocks at a faster rate than the honest nodes in the network. 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C8F87-2A2E-7045-B6DF-4C9E783BE5E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09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𝛼</a:t>
                </a:r>
                <a:r>
                  <a:rPr lang="en-US" b="0" i="0">
                    <a:latin typeface="Cambria Math" panose="02040503050406030204" pitchFamily="18" charset="0"/>
                  </a:rPr>
                  <a:t>(𝑐/(𝑐+1))≈</a:t>
                </a:r>
                <a:r>
                  <a:rPr lang="en-US" i="0">
                    <a:latin typeface="Cambria Math" panose="02040503050406030204" pitchFamily="18" charset="0"/>
                  </a:rPr>
                  <a:t>𝛼((𝑐</a:t>
                </a:r>
                <a:r>
                  <a:rPr lang="en-US" b="0" i="0">
                    <a:latin typeface="Cambria Math" panose="02040503050406030204" pitchFamily="18" charset="0"/>
                  </a:rPr>
                  <a:t>−1)/</a:t>
                </a:r>
                <a:r>
                  <a:rPr lang="en-US" i="0">
                    <a:latin typeface="Cambria Math" panose="02040503050406030204" pitchFamily="18" charset="0"/>
                  </a:rPr>
                  <a:t>𝑐)</a:t>
                </a:r>
                <a:r>
                  <a:rPr lang="en-US" b="0" i="0">
                    <a:latin typeface="Cambria Math" panose="02040503050406030204" pitchFamily="18" charset="0"/>
                  </a:rPr>
                  <a:t>=𝛼(1 −1/𝑐)=𝛼(1−𝛼Δ)</a:t>
                </a:r>
                <a:r>
                  <a:rPr lang="en-US" dirty="0"/>
                  <a:t> 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C8F87-2A2E-7045-B6DF-4C9E783BE5E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8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𝛼</a:t>
                </a:r>
                <a:r>
                  <a:rPr lang="en-US" b="0" i="0">
                    <a:latin typeface="Cambria Math" panose="02040503050406030204" pitchFamily="18" charset="0"/>
                  </a:rPr>
                  <a:t>(𝑐/(𝑐+1))≈</a:t>
                </a:r>
                <a:r>
                  <a:rPr lang="en-US" i="0">
                    <a:latin typeface="Cambria Math" panose="02040503050406030204" pitchFamily="18" charset="0"/>
                  </a:rPr>
                  <a:t>𝛼((𝑐</a:t>
                </a:r>
                <a:r>
                  <a:rPr lang="en-US" b="0" i="0">
                    <a:latin typeface="Cambria Math" panose="02040503050406030204" pitchFamily="18" charset="0"/>
                  </a:rPr>
                  <a:t>−1)/</a:t>
                </a:r>
                <a:r>
                  <a:rPr lang="en-US" i="0">
                    <a:latin typeface="Cambria Math" panose="02040503050406030204" pitchFamily="18" charset="0"/>
                  </a:rPr>
                  <a:t>𝑐)</a:t>
                </a:r>
                <a:r>
                  <a:rPr lang="en-US" b="0" i="0">
                    <a:latin typeface="Cambria Math" panose="02040503050406030204" pitchFamily="18" charset="0"/>
                  </a:rPr>
                  <a:t>=𝛼(1 −1/𝑐)=𝛼(1−𝛼Δ)</a:t>
                </a:r>
                <a:r>
                  <a:rPr lang="en-US" dirty="0"/>
                  <a:t> 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C8F87-2A2E-7045-B6DF-4C9E783BE5E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166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C8F87-2A2E-7045-B6DF-4C9E783BE5E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6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C8F87-2A2E-7045-B6DF-4C9E783BE5E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86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C8F87-2A2E-7045-B6DF-4C9E783BE5E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49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bytes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207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C8F87-2A2E-7045-B6DF-4C9E783BE5E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836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1952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bytes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29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4 bytes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25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4 bytes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4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714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0203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C8F87-2A2E-7045-B6DF-4C9E783BE5E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99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C8F87-2A2E-7045-B6DF-4C9E783BE5E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61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5DFC8-652C-2A41-ABFD-B1F021817DFC}" type="datetime1">
              <a:rPr lang="en-US"/>
              <a:pPr>
                <a:defRPr/>
              </a:pPr>
              <a:t>10/4/21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5B5C-DED7-1642-8D38-762AABC53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459348"/>
            <a:ext cx="9144000" cy="1321876"/>
          </a:xfrm>
          <a:prstGeom prst="rect">
            <a:avLst/>
          </a:prstGeom>
          <a:solidFill>
            <a:srgbClr val="5A159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>
              <a:defRPr/>
            </a:pPr>
            <a:endParaRPr lang="en-US" sz="2400" b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365125" y="1"/>
            <a:ext cx="8350251" cy="810599"/>
          </a:xfrm>
          <a:prstGeom prst="roundRect">
            <a:avLst/>
          </a:prstGeom>
          <a:noFill/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kern="0" dirty="0">
              <a:solidFill>
                <a:schemeClr val="bg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-4763"/>
            <a:ext cx="9144000" cy="838200"/>
          </a:xfrm>
          <a:prstGeom prst="rect">
            <a:avLst/>
          </a:prstGeom>
          <a:solidFill>
            <a:srgbClr val="99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>
              <a:defRPr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919"/>
            <a:ext cx="8229600" cy="623097"/>
          </a:xfrm>
          <a:prstGeom prst="rect">
            <a:avLst/>
          </a:prstGeom>
        </p:spPr>
        <p:txBody>
          <a:bodyPr wrap="none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8184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94FB-DBAC-5A49-BBDE-DEB602A733FE}" type="datetime1">
              <a:rPr lang="en-US"/>
              <a:pPr>
                <a:defRPr/>
              </a:pPr>
              <a:t>10/4/21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4F64E-2EE5-7440-95DF-06B2C2E4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241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93E1D0-547A-D244-A03A-F935803C2C43}" type="datetime1">
              <a:rPr lang="en-US"/>
              <a:pPr>
                <a:defRPr/>
              </a:pPr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64D269-B643-834D-96C1-658E4275C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095" r:id="rId3"/>
    <p:sldLayoutId id="2147484102" r:id="rId4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tif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7.tiff"/><Relationship Id="rId5" Type="http://schemas.openxmlformats.org/officeDocument/2006/relationships/image" Target="../media/image2.tiff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.tif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7.tiff"/><Relationship Id="rId5" Type="http://schemas.openxmlformats.org/officeDocument/2006/relationships/image" Target="../media/image2.tiff"/><Relationship Id="rId4" Type="http://schemas.openxmlformats.org/officeDocument/2006/relationships/image" Target="../media/image6.png"/><Relationship Id="rId9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8.tif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7.tiff"/><Relationship Id="rId5" Type="http://schemas.openxmlformats.org/officeDocument/2006/relationships/image" Target="../media/image2.tiff"/><Relationship Id="rId4" Type="http://schemas.openxmlformats.org/officeDocument/2006/relationships/image" Target="../media/image6.png"/><Relationship Id="rId9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8.tif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7.tiff"/><Relationship Id="rId5" Type="http://schemas.openxmlformats.org/officeDocument/2006/relationships/image" Target="../media/image2.tiff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570" y="1765005"/>
            <a:ext cx="8502354" cy="999460"/>
          </a:xfrm>
        </p:spPr>
        <p:txBody>
          <a:bodyPr>
            <a:noAutofit/>
          </a:bodyPr>
          <a:lstStyle/>
          <a:p>
            <a:pPr>
              <a:lnSpc>
                <a:spcPts val="5040"/>
              </a:lnSpc>
              <a:spcBef>
                <a:spcPts val="0"/>
              </a:spcBef>
            </a:pPr>
            <a:r>
              <a:rPr lang="en-US" sz="4800" dirty="0"/>
              <a:t>Nakamoto Consensus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1F1188-11C7-D44B-B40B-6A3A04244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399" y="84621"/>
            <a:ext cx="1223505" cy="12235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EC6456-65FF-AE4F-BF1C-E2E0C33D64E8}"/>
              </a:ext>
            </a:extLst>
          </p:cNvPr>
          <p:cNvSpPr txBox="1"/>
          <p:nvPr/>
        </p:nvSpPr>
        <p:spPr>
          <a:xfrm>
            <a:off x="3444768" y="234708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CS251 Fall 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182417-0D84-1647-8BC9-3591C6CAE862}"/>
              </a:ext>
            </a:extLst>
          </p:cNvPr>
          <p:cNvSpPr txBox="1"/>
          <p:nvPr/>
        </p:nvSpPr>
        <p:spPr>
          <a:xfrm>
            <a:off x="3306539" y="719965"/>
            <a:ext cx="2756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(cs251.stanford.edu)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5BE49-D5B5-6345-A235-211F5413DB85}"/>
              </a:ext>
            </a:extLst>
          </p:cNvPr>
          <p:cNvSpPr txBox="1"/>
          <p:nvPr/>
        </p:nvSpPr>
        <p:spPr>
          <a:xfrm>
            <a:off x="3393696" y="3086230"/>
            <a:ext cx="2356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+mn-lt"/>
              </a:rPr>
              <a:t>Benedikt </a:t>
            </a:r>
            <a:r>
              <a:rPr lang="en-US" sz="2800" dirty="0" err="1">
                <a:latin typeface="+mn-lt"/>
              </a:rPr>
              <a:t>Bünz</a:t>
            </a:r>
            <a:r>
              <a:rPr lang="en-US" sz="28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6261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D229-9A92-3648-8521-FF258CCA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Nakamoto Consensus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E9B8DAB-029E-5643-8D30-0E93D178C211}"/>
              </a:ext>
            </a:extLst>
          </p:cNvPr>
          <p:cNvSpPr/>
          <p:nvPr/>
        </p:nvSpPr>
        <p:spPr>
          <a:xfrm>
            <a:off x="7836290" y="3449586"/>
            <a:ext cx="1251657" cy="14737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Prev</a:t>
            </a:r>
            <a:endParaRPr lang="en-US"/>
          </a:p>
          <a:p>
            <a:pPr algn="ctr"/>
            <a:r>
              <a:rPr lang="en-US"/>
              <a:t>Time</a:t>
            </a:r>
          </a:p>
          <a:p>
            <a:pPr algn="ctr"/>
            <a:endParaRPr lang="en-US"/>
          </a:p>
          <a:p>
            <a:pPr algn="ctr"/>
            <a:r>
              <a:rPr lang="en-US"/>
              <a:t>Root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FD4EDEB6-1CA9-4D47-83E7-F66A21276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0141" y="2394441"/>
            <a:ext cx="1005840" cy="100584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BFEB6EDB-4C75-6948-8D50-CAC6126C10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1671" y="2401216"/>
            <a:ext cx="1005840" cy="100584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ADBF0A2E-8C9C-B045-9950-E4CE3F3FA54B}"/>
              </a:ext>
            </a:extLst>
          </p:cNvPr>
          <p:cNvSpPr/>
          <p:nvPr/>
        </p:nvSpPr>
        <p:spPr>
          <a:xfrm>
            <a:off x="5802893" y="3449585"/>
            <a:ext cx="1251657" cy="14737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Prev</a:t>
            </a:r>
            <a:endParaRPr lang="en-US"/>
          </a:p>
          <a:p>
            <a:pPr algn="ctr"/>
            <a:r>
              <a:rPr lang="en-US"/>
              <a:t>Time</a:t>
            </a:r>
          </a:p>
          <a:p>
            <a:pPr algn="ctr"/>
            <a:endParaRPr lang="en-US"/>
          </a:p>
          <a:p>
            <a:pPr algn="ctr"/>
            <a:r>
              <a:rPr lang="en-US"/>
              <a:t>Root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15469-E2D5-2242-AFCA-8814BB542E49}"/>
              </a:ext>
            </a:extLst>
          </p:cNvPr>
          <p:cNvSpPr txBox="1"/>
          <p:nvPr/>
        </p:nvSpPr>
        <p:spPr>
          <a:xfrm>
            <a:off x="5944330" y="951843"/>
            <a:ext cx="30862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PoW</a:t>
            </a:r>
            <a:r>
              <a:rPr lang="en-US"/>
              <a:t>:</a:t>
            </a:r>
          </a:p>
          <a:p>
            <a:pPr algn="ctr"/>
            <a:r>
              <a:rPr lang="en-US"/>
              <a:t>Find nonce </a:t>
            </a:r>
            <a:r>
              <a:rPr lang="en-US" err="1"/>
              <a:t>s.t.</a:t>
            </a:r>
            <a:endParaRPr lang="en-US"/>
          </a:p>
          <a:p>
            <a:pPr algn="ctr"/>
            <a:r>
              <a:rPr lang="en-US"/>
              <a:t>H(Block)&lt;Target</a:t>
            </a:r>
          </a:p>
          <a:p>
            <a:pPr algn="l"/>
            <a:endParaRPr lang="en-US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31E19A-7459-854F-AC36-27C3327AA346}"/>
              </a:ext>
            </a:extLst>
          </p:cNvPr>
          <p:cNvSpPr txBox="1"/>
          <p:nvPr/>
        </p:nvSpPr>
        <p:spPr>
          <a:xfrm>
            <a:off x="-15924" y="748016"/>
            <a:ext cx="63165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Miners “race” to add blocks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Need to find </a:t>
            </a:r>
            <a:r>
              <a:rPr lang="en-US" dirty="0" err="1">
                <a:latin typeface="+mn-lt"/>
              </a:rPr>
              <a:t>PoW</a:t>
            </a:r>
            <a:r>
              <a:rPr lang="en-US" dirty="0">
                <a:latin typeface="+mn-lt"/>
              </a:rPr>
              <a:t> 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Probability winning ~ Computation power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One winner every ~10 min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Target adjusted every 2016 Blocks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On average 2016 blocks = 2 weeks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(Honest) miners extend longest chain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Timestamps must be roughly accurate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>
                <a:latin typeface="+mn-lt"/>
              </a:rPr>
              <a:t>All transactions must be valid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Blocks/Transactions become final after </a:t>
            </a:r>
            <a:r>
              <a:rPr lang="de-DE" dirty="0">
                <a:latin typeface="+mn-lt"/>
              </a:rPr>
              <a:t>             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Leader election/race combined with </a:t>
            </a:r>
            <a:r>
              <a:rPr lang="en-US" dirty="0" err="1">
                <a:latin typeface="+mn-lt"/>
              </a:rPr>
              <a:t>tx</a:t>
            </a:r>
            <a:r>
              <a:rPr lang="en-US" dirty="0">
                <a:latin typeface="+mn-lt"/>
              </a:rPr>
              <a:t> adding</a:t>
            </a:r>
          </a:p>
        </p:txBody>
      </p:sp>
    </p:spTree>
    <p:extLst>
      <p:ext uri="{BB962C8B-B14F-4D97-AF65-F5344CB8AC3E}">
        <p14:creationId xmlns:p14="http://schemas.microsoft.com/office/powerpoint/2010/main" val="254760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A2DD-A1CC-CD4B-93A5-B558A2D5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Forks and Orphans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F0987B-3472-4C47-B650-E866F138D45C}"/>
              </a:ext>
            </a:extLst>
          </p:cNvPr>
          <p:cNvSpPr/>
          <p:nvPr/>
        </p:nvSpPr>
        <p:spPr>
          <a:xfrm>
            <a:off x="2092817" y="2480773"/>
            <a:ext cx="734095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B3AB45-F7A5-434A-BA97-7190134FE99E}"/>
              </a:ext>
            </a:extLst>
          </p:cNvPr>
          <p:cNvSpPr/>
          <p:nvPr/>
        </p:nvSpPr>
        <p:spPr>
          <a:xfrm>
            <a:off x="3289352" y="2995928"/>
            <a:ext cx="734095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D875A2-1A35-2B47-9288-7DC4839D2ED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26912" y="2847821"/>
            <a:ext cx="462440" cy="515155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A84A94-6DB6-1942-8CCF-C70F5DC0D564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2826912" y="2377046"/>
            <a:ext cx="462439" cy="470775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47E67AF-49E2-4543-9AD1-EFAB89007E9A}"/>
              </a:ext>
            </a:extLst>
          </p:cNvPr>
          <p:cNvSpPr/>
          <p:nvPr/>
        </p:nvSpPr>
        <p:spPr>
          <a:xfrm>
            <a:off x="3289351" y="2009998"/>
            <a:ext cx="734095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352E20-4E91-2042-80E6-8CBA32549B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3759" y="3178862"/>
            <a:ext cx="1005840" cy="10058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956A3F-B99E-EA43-BCB4-EF68CC4DC0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2396" y="3105398"/>
            <a:ext cx="1005840" cy="10058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ABC347-FD9D-B94B-B1C1-54EFB43658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2396" y="1738254"/>
            <a:ext cx="1005840" cy="10058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2D76929-9104-7744-A07A-C3EEE92150C9}"/>
              </a:ext>
            </a:extLst>
          </p:cNvPr>
          <p:cNvSpPr/>
          <p:nvPr/>
        </p:nvSpPr>
        <p:spPr>
          <a:xfrm>
            <a:off x="1054401" y="2480773"/>
            <a:ext cx="734095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93D1C2-A56F-1A4F-A0D6-161CDFE70B79}"/>
              </a:ext>
            </a:extLst>
          </p:cNvPr>
          <p:cNvCxnSpPr>
            <a:cxnSpLocks/>
          </p:cNvCxnSpPr>
          <p:nvPr/>
        </p:nvCxnSpPr>
        <p:spPr>
          <a:xfrm>
            <a:off x="1788496" y="2849411"/>
            <a:ext cx="304321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9C10BC-647A-1240-8BF5-9BDC1864DAA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11911" y="2847821"/>
            <a:ext cx="342490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FA610E1D-622E-034A-84E1-570252C31F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8236" y="1711979"/>
            <a:ext cx="1005840" cy="10058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E7A9DD6-DFE3-CB4A-8904-6443A15B89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8236" y="3608318"/>
            <a:ext cx="1005840" cy="100584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0CAB2AA-8BF8-7D4B-854D-F9131A18BBC0}"/>
              </a:ext>
            </a:extLst>
          </p:cNvPr>
          <p:cNvSpPr/>
          <p:nvPr/>
        </p:nvSpPr>
        <p:spPr>
          <a:xfrm>
            <a:off x="4329057" y="2995928"/>
            <a:ext cx="734095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842804-BD8B-2A40-8044-57326FFB4285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986567" y="3362976"/>
            <a:ext cx="342490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D0D4A7B-8CEE-C24C-9DB6-CF88AED41D94}"/>
              </a:ext>
            </a:extLst>
          </p:cNvPr>
          <p:cNvSpPr txBox="1"/>
          <p:nvPr/>
        </p:nvSpPr>
        <p:spPr>
          <a:xfrm>
            <a:off x="5885645" y="1107583"/>
            <a:ext cx="1898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Working on 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F663EF-4D41-BE42-B1CF-B36767709F6D}"/>
              </a:ext>
            </a:extLst>
          </p:cNvPr>
          <p:cNvSpPr txBox="1"/>
          <p:nvPr/>
        </p:nvSpPr>
        <p:spPr>
          <a:xfrm>
            <a:off x="5885644" y="4581949"/>
            <a:ext cx="1898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Working on A</a:t>
            </a:r>
          </a:p>
        </p:txBody>
      </p:sp>
    </p:spTree>
    <p:extLst>
      <p:ext uri="{BB962C8B-B14F-4D97-AF65-F5344CB8AC3E}">
        <p14:creationId xmlns:p14="http://schemas.microsoft.com/office/powerpoint/2010/main" val="4449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22" grpId="0" animBg="1"/>
      <p:bldP spid="2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A2DD-A1CC-CD4B-93A5-B558A2D5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Forks and Orphans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F0987B-3472-4C47-B650-E866F138D45C}"/>
              </a:ext>
            </a:extLst>
          </p:cNvPr>
          <p:cNvSpPr/>
          <p:nvPr/>
        </p:nvSpPr>
        <p:spPr>
          <a:xfrm>
            <a:off x="2092817" y="2480773"/>
            <a:ext cx="734095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B3AB45-F7A5-434A-BA97-7190134FE99E}"/>
              </a:ext>
            </a:extLst>
          </p:cNvPr>
          <p:cNvSpPr/>
          <p:nvPr/>
        </p:nvSpPr>
        <p:spPr>
          <a:xfrm>
            <a:off x="3289352" y="2995928"/>
            <a:ext cx="734095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D875A2-1A35-2B47-9288-7DC4839D2ED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26912" y="2847821"/>
            <a:ext cx="462440" cy="515155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A84A94-6DB6-1942-8CCF-C70F5DC0D564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2826912" y="2377046"/>
            <a:ext cx="462439" cy="470775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47E67AF-49E2-4543-9AD1-EFAB89007E9A}"/>
              </a:ext>
            </a:extLst>
          </p:cNvPr>
          <p:cNvSpPr/>
          <p:nvPr/>
        </p:nvSpPr>
        <p:spPr>
          <a:xfrm>
            <a:off x="3289351" y="2009998"/>
            <a:ext cx="734095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352E20-4E91-2042-80E6-8CBA32549B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3759" y="3178862"/>
            <a:ext cx="1005840" cy="10058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956A3F-B99E-EA43-BCB4-EF68CC4DC0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2396" y="3105398"/>
            <a:ext cx="1005840" cy="10058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ABC347-FD9D-B94B-B1C1-54EFB43658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2396" y="1738254"/>
            <a:ext cx="1005840" cy="10058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2D76929-9104-7744-A07A-C3EEE92150C9}"/>
              </a:ext>
            </a:extLst>
          </p:cNvPr>
          <p:cNvSpPr/>
          <p:nvPr/>
        </p:nvSpPr>
        <p:spPr>
          <a:xfrm>
            <a:off x="1054401" y="2480773"/>
            <a:ext cx="734095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93D1C2-A56F-1A4F-A0D6-161CDFE70B79}"/>
              </a:ext>
            </a:extLst>
          </p:cNvPr>
          <p:cNvCxnSpPr>
            <a:cxnSpLocks/>
          </p:cNvCxnSpPr>
          <p:nvPr/>
        </p:nvCxnSpPr>
        <p:spPr>
          <a:xfrm>
            <a:off x="1788496" y="2849411"/>
            <a:ext cx="304321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9C10BC-647A-1240-8BF5-9BDC1864DAA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11911" y="2847821"/>
            <a:ext cx="342490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FA610E1D-622E-034A-84E1-570252C31F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8236" y="1711979"/>
            <a:ext cx="1005840" cy="10058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E7A9DD6-DFE3-CB4A-8904-6443A15B89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8236" y="3608318"/>
            <a:ext cx="1005840" cy="100584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0CAB2AA-8BF8-7D4B-854D-F9131A18BBC0}"/>
              </a:ext>
            </a:extLst>
          </p:cNvPr>
          <p:cNvSpPr/>
          <p:nvPr/>
        </p:nvSpPr>
        <p:spPr>
          <a:xfrm>
            <a:off x="4329057" y="2995928"/>
            <a:ext cx="734095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842804-BD8B-2A40-8044-57326FFB4285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986567" y="3362976"/>
            <a:ext cx="342490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D0D4A7B-8CEE-C24C-9DB6-CF88AED41D94}"/>
              </a:ext>
            </a:extLst>
          </p:cNvPr>
          <p:cNvSpPr txBox="1"/>
          <p:nvPr/>
        </p:nvSpPr>
        <p:spPr>
          <a:xfrm>
            <a:off x="5885645" y="1107583"/>
            <a:ext cx="2203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Working on </a:t>
            </a:r>
            <a:r>
              <a:rPr lang="en-US" strike="sngStrike" dirty="0">
                <a:latin typeface="+mn-lt"/>
              </a:rPr>
              <a:t>B</a:t>
            </a:r>
            <a:r>
              <a:rPr lang="en-US" dirty="0">
                <a:latin typeface="+mn-lt"/>
              </a:rPr>
              <a:t> 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F663EF-4D41-BE42-B1CF-B36767709F6D}"/>
              </a:ext>
            </a:extLst>
          </p:cNvPr>
          <p:cNvSpPr txBox="1"/>
          <p:nvPr/>
        </p:nvSpPr>
        <p:spPr>
          <a:xfrm>
            <a:off x="5885644" y="4581949"/>
            <a:ext cx="2511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Working on </a:t>
            </a:r>
            <a:r>
              <a:rPr lang="en-US" strike="sngStrike" dirty="0">
                <a:latin typeface="+mn-lt"/>
              </a:rPr>
              <a:t>A</a:t>
            </a:r>
            <a:r>
              <a:rPr lang="en-US" dirty="0">
                <a:latin typeface="+mn-lt"/>
              </a:rPr>
              <a:t> C</a:t>
            </a:r>
          </a:p>
        </p:txBody>
      </p:sp>
      <p:sp>
        <p:nvSpPr>
          <p:cNvPr id="3" name="Multiply 2">
            <a:extLst>
              <a:ext uri="{FF2B5EF4-FFF2-40B4-BE49-F238E27FC236}">
                <a16:creationId xmlns:a16="http://schemas.microsoft.com/office/drawing/2014/main" id="{FAE0AF9F-A9F3-D947-AB81-F0E9AE6D4AA1}"/>
              </a:ext>
            </a:extLst>
          </p:cNvPr>
          <p:cNvSpPr/>
          <p:nvPr/>
        </p:nvSpPr>
        <p:spPr>
          <a:xfrm>
            <a:off x="3136545" y="1832020"/>
            <a:ext cx="1039705" cy="980384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F4BB2B-E967-C644-9567-26DBB9189339}"/>
              </a:ext>
            </a:extLst>
          </p:cNvPr>
          <p:cNvSpPr txBox="1"/>
          <p:nvPr/>
        </p:nvSpPr>
        <p:spPr>
          <a:xfrm>
            <a:off x="2459864" y="1444737"/>
            <a:ext cx="2678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Orphaned block</a:t>
            </a:r>
          </a:p>
        </p:txBody>
      </p:sp>
    </p:spTree>
    <p:extLst>
      <p:ext uri="{BB962C8B-B14F-4D97-AF65-F5344CB8AC3E}">
        <p14:creationId xmlns:p14="http://schemas.microsoft.com/office/powerpoint/2010/main" val="161195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Preventing double spends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E40F22A-3E9F-4D47-994B-7A67E137D5A7}"/>
              </a:ext>
            </a:extLst>
          </p:cNvPr>
          <p:cNvSpPr/>
          <p:nvPr/>
        </p:nvSpPr>
        <p:spPr>
          <a:xfrm>
            <a:off x="600599" y="3897449"/>
            <a:ext cx="734095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31" name="Shape 1084">
            <a:extLst>
              <a:ext uri="{FF2B5EF4-FFF2-40B4-BE49-F238E27FC236}">
                <a16:creationId xmlns:a16="http://schemas.microsoft.com/office/drawing/2014/main" id="{913DE50F-49B6-DE45-BDC6-602E6B56033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75883"/>
          <a:stretch/>
        </p:blipFill>
        <p:spPr>
          <a:xfrm>
            <a:off x="6223999" y="1266525"/>
            <a:ext cx="269747" cy="1225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Shape 1084">
            <a:extLst>
              <a:ext uri="{FF2B5EF4-FFF2-40B4-BE49-F238E27FC236}">
                <a16:creationId xmlns:a16="http://schemas.microsoft.com/office/drawing/2014/main" id="{EE1317ED-FEE3-1941-9273-2E08E661A27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75883"/>
          <a:stretch/>
        </p:blipFill>
        <p:spPr>
          <a:xfrm flipH="1">
            <a:off x="6755544" y="1263382"/>
            <a:ext cx="195391" cy="1253222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3640C6F-08D6-344C-B8CE-DB63A5F8FE39}"/>
              </a:ext>
            </a:extLst>
          </p:cNvPr>
          <p:cNvSpPr/>
          <p:nvPr/>
        </p:nvSpPr>
        <p:spPr>
          <a:xfrm>
            <a:off x="1653735" y="3897449"/>
            <a:ext cx="734095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 BTC</a:t>
            </a:r>
          </a:p>
          <a:p>
            <a:pPr algn="ctr"/>
            <a:r>
              <a:rPr lang="en-US" sz="1600" dirty="0"/>
              <a:t>For  Car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3C547DA-E352-1441-AA6F-AD395B2B53A8}"/>
              </a:ext>
            </a:extLst>
          </p:cNvPr>
          <p:cNvCxnSpPr>
            <a:cxnSpLocks/>
            <a:stCxn id="50" idx="3"/>
            <a:endCxn id="37" idx="1"/>
          </p:cNvCxnSpPr>
          <p:nvPr/>
        </p:nvCxnSpPr>
        <p:spPr>
          <a:xfrm>
            <a:off x="1334694" y="4264497"/>
            <a:ext cx="319041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F26BA0-D7CC-064D-A9F4-D6B0744E1F33}"/>
              </a:ext>
            </a:extLst>
          </p:cNvPr>
          <p:cNvSpPr/>
          <p:nvPr/>
        </p:nvSpPr>
        <p:spPr>
          <a:xfrm>
            <a:off x="2692151" y="3897449"/>
            <a:ext cx="734095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A7D607-92B4-3241-A332-DC9D158FCD6A}"/>
              </a:ext>
            </a:extLst>
          </p:cNvPr>
          <p:cNvCxnSpPr>
            <a:cxnSpLocks/>
            <a:stCxn id="37" idx="3"/>
            <a:endCxn id="48" idx="1"/>
          </p:cNvCxnSpPr>
          <p:nvPr/>
        </p:nvCxnSpPr>
        <p:spPr>
          <a:xfrm>
            <a:off x="2387830" y="4264497"/>
            <a:ext cx="304321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BF760BC-0C00-A44F-90C8-90011531C63D}"/>
              </a:ext>
            </a:extLst>
          </p:cNvPr>
          <p:cNvSpPr/>
          <p:nvPr/>
        </p:nvSpPr>
        <p:spPr>
          <a:xfrm>
            <a:off x="3730567" y="3897449"/>
            <a:ext cx="734095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80C9E16-C79D-BB49-B7F6-E125C668FA6D}"/>
              </a:ext>
            </a:extLst>
          </p:cNvPr>
          <p:cNvCxnSpPr>
            <a:cxnSpLocks/>
          </p:cNvCxnSpPr>
          <p:nvPr/>
        </p:nvCxnSpPr>
        <p:spPr>
          <a:xfrm>
            <a:off x="3426246" y="4264497"/>
            <a:ext cx="311681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37D37743-5207-8442-9450-B80CDAECA7F4}"/>
              </a:ext>
            </a:extLst>
          </p:cNvPr>
          <p:cNvSpPr/>
          <p:nvPr/>
        </p:nvSpPr>
        <p:spPr>
          <a:xfrm>
            <a:off x="4761623" y="3897449"/>
            <a:ext cx="734095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BA721E3-F252-4D48-B1C6-97AE4D05AD42}"/>
              </a:ext>
            </a:extLst>
          </p:cNvPr>
          <p:cNvCxnSpPr>
            <a:cxnSpLocks/>
          </p:cNvCxnSpPr>
          <p:nvPr/>
        </p:nvCxnSpPr>
        <p:spPr>
          <a:xfrm>
            <a:off x="4457302" y="4327435"/>
            <a:ext cx="311681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258A8BD7-6F5B-EC49-8781-AEBBB46A31DA}"/>
              </a:ext>
            </a:extLst>
          </p:cNvPr>
          <p:cNvSpPr/>
          <p:nvPr/>
        </p:nvSpPr>
        <p:spPr>
          <a:xfrm>
            <a:off x="3211358" y="1014140"/>
            <a:ext cx="1360641" cy="896384"/>
          </a:xfrm>
          <a:prstGeom prst="wedgeRectCallout">
            <a:avLst>
              <a:gd name="adj1" fmla="val -147090"/>
              <a:gd name="adj2" fmla="val 6736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Here are the keys</a:t>
            </a:r>
          </a:p>
        </p:txBody>
      </p:sp>
      <p:sp>
        <p:nvSpPr>
          <p:cNvPr id="18" name="Cloud Callout 17">
            <a:extLst>
              <a:ext uri="{FF2B5EF4-FFF2-40B4-BE49-F238E27FC236}">
                <a16:creationId xmlns:a16="http://schemas.microsoft.com/office/drawing/2014/main" id="{371981E0-D0FD-1D4B-93DB-AA7265071125}"/>
              </a:ext>
            </a:extLst>
          </p:cNvPr>
          <p:cNvSpPr/>
          <p:nvPr/>
        </p:nvSpPr>
        <p:spPr>
          <a:xfrm>
            <a:off x="6848523" y="487245"/>
            <a:ext cx="2224726" cy="1552274"/>
          </a:xfrm>
          <a:prstGeom prst="cloudCallout">
            <a:avLst>
              <a:gd name="adj1" fmla="val -44048"/>
              <a:gd name="adj2" fmla="val 4520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I’ll just produce a different chain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E12F76F-C1D7-A74A-B9E6-F9BBC1F74002}"/>
              </a:ext>
            </a:extLst>
          </p:cNvPr>
          <p:cNvCxnSpPr>
            <a:cxnSpLocks/>
            <a:stCxn id="50" idx="3"/>
            <a:endCxn id="59" idx="1"/>
          </p:cNvCxnSpPr>
          <p:nvPr/>
        </p:nvCxnSpPr>
        <p:spPr>
          <a:xfrm flipV="1">
            <a:off x="1334694" y="3278567"/>
            <a:ext cx="319040" cy="985930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97076AD-937C-4848-AE8F-757AA6449A21}"/>
              </a:ext>
            </a:extLst>
          </p:cNvPr>
          <p:cNvSpPr/>
          <p:nvPr/>
        </p:nvSpPr>
        <p:spPr>
          <a:xfrm>
            <a:off x="1653734" y="2911519"/>
            <a:ext cx="734095" cy="73409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 Car TX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35D11C6-A53E-DA4E-81FE-CAA41ED74406}"/>
              </a:ext>
            </a:extLst>
          </p:cNvPr>
          <p:cNvSpPr/>
          <p:nvPr/>
        </p:nvSpPr>
        <p:spPr>
          <a:xfrm>
            <a:off x="2706869" y="2897229"/>
            <a:ext cx="734095" cy="73409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C810C9D-2500-2246-A27B-C12CF158D343}"/>
              </a:ext>
            </a:extLst>
          </p:cNvPr>
          <p:cNvCxnSpPr>
            <a:cxnSpLocks/>
          </p:cNvCxnSpPr>
          <p:nvPr/>
        </p:nvCxnSpPr>
        <p:spPr>
          <a:xfrm>
            <a:off x="2387829" y="3278567"/>
            <a:ext cx="304321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EE3B4F8-15C0-BC48-8864-8C82802E0383}"/>
              </a:ext>
            </a:extLst>
          </p:cNvPr>
          <p:cNvSpPr/>
          <p:nvPr/>
        </p:nvSpPr>
        <p:spPr>
          <a:xfrm>
            <a:off x="5792679" y="3897449"/>
            <a:ext cx="734095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A1C4250-2416-D74B-8B27-570652D07D6E}"/>
              </a:ext>
            </a:extLst>
          </p:cNvPr>
          <p:cNvCxnSpPr>
            <a:cxnSpLocks/>
          </p:cNvCxnSpPr>
          <p:nvPr/>
        </p:nvCxnSpPr>
        <p:spPr>
          <a:xfrm>
            <a:off x="5488358" y="4327435"/>
            <a:ext cx="311681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607CD54B-7988-E841-938E-896E9338FE3E}"/>
              </a:ext>
            </a:extLst>
          </p:cNvPr>
          <p:cNvSpPr/>
          <p:nvPr/>
        </p:nvSpPr>
        <p:spPr>
          <a:xfrm>
            <a:off x="6823735" y="3897449"/>
            <a:ext cx="734095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2FAAF91-FC04-5448-8AF1-CF089FD32E00}"/>
              </a:ext>
            </a:extLst>
          </p:cNvPr>
          <p:cNvCxnSpPr>
            <a:cxnSpLocks/>
          </p:cNvCxnSpPr>
          <p:nvPr/>
        </p:nvCxnSpPr>
        <p:spPr>
          <a:xfrm>
            <a:off x="6519414" y="4327435"/>
            <a:ext cx="311681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ular Callout 28">
            <a:extLst>
              <a:ext uri="{FF2B5EF4-FFF2-40B4-BE49-F238E27FC236}">
                <a16:creationId xmlns:a16="http://schemas.microsoft.com/office/drawing/2014/main" id="{A0BA427B-ECE1-984E-A5CC-CBEC3EA1A09F}"/>
              </a:ext>
            </a:extLst>
          </p:cNvPr>
          <p:cNvSpPr/>
          <p:nvPr/>
        </p:nvSpPr>
        <p:spPr>
          <a:xfrm>
            <a:off x="7010329" y="2123542"/>
            <a:ext cx="1092397" cy="1440043"/>
          </a:xfrm>
          <a:prstGeom prst="wedgeRectCallout">
            <a:avLst>
              <a:gd name="adj1" fmla="val 49480"/>
              <a:gd name="adj2" fmla="val 768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We’ll be working on the longest chain</a:t>
            </a:r>
          </a:p>
        </p:txBody>
      </p:sp>
      <p:sp>
        <p:nvSpPr>
          <p:cNvPr id="30" name="Cloud Callout 29">
            <a:extLst>
              <a:ext uri="{FF2B5EF4-FFF2-40B4-BE49-F238E27FC236}">
                <a16:creationId xmlns:a16="http://schemas.microsoft.com/office/drawing/2014/main" id="{878D949C-7E2B-044A-884E-105D1A295A86}"/>
              </a:ext>
            </a:extLst>
          </p:cNvPr>
          <p:cNvSpPr/>
          <p:nvPr/>
        </p:nvSpPr>
        <p:spPr>
          <a:xfrm>
            <a:off x="-97595" y="558960"/>
            <a:ext cx="2489558" cy="1180898"/>
          </a:xfrm>
          <a:prstGeom prst="cloudCallout">
            <a:avLst>
              <a:gd name="adj1" fmla="val 14063"/>
              <a:gd name="adj2" fmla="val 625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I’ll wait k blocks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0B26A3F-E870-7847-BA92-8BCADF3808C9}"/>
              </a:ext>
            </a:extLst>
          </p:cNvPr>
          <p:cNvSpPr/>
          <p:nvPr/>
        </p:nvSpPr>
        <p:spPr>
          <a:xfrm>
            <a:off x="3760004" y="2897229"/>
            <a:ext cx="734095" cy="73409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84B9EA6-EF83-2F40-9C56-43DDAA304C02}"/>
              </a:ext>
            </a:extLst>
          </p:cNvPr>
          <p:cNvCxnSpPr>
            <a:cxnSpLocks/>
          </p:cNvCxnSpPr>
          <p:nvPr/>
        </p:nvCxnSpPr>
        <p:spPr>
          <a:xfrm>
            <a:off x="3440964" y="3278567"/>
            <a:ext cx="304321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74AA263D-2EE2-6A44-863A-B7B0B14F6A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0670" y="3824515"/>
            <a:ext cx="1005840" cy="100584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C74D76E-E8B7-414E-9097-A9BA742782E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5864" y="3771015"/>
            <a:ext cx="1005840" cy="100584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31F3327-A956-4D4F-A527-979CFDD7FF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3953" y="3128405"/>
            <a:ext cx="1005840" cy="100584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ACD5818-39C0-B340-B63A-AB5BDAC8C85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683" y="1843207"/>
            <a:ext cx="473557" cy="81647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75152A1-C458-8A4E-AA23-FD9FC436144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6501" y="1923382"/>
            <a:ext cx="584280" cy="864318"/>
          </a:xfrm>
          <a:prstGeom prst="rect">
            <a:avLst/>
          </a:prstGeom>
        </p:spPr>
      </p:pic>
      <p:pic>
        <p:nvPicPr>
          <p:cNvPr id="44" name="Picture 2" descr="Car keys Royalty Free Vector Image - VectorStock">
            <a:extLst>
              <a:ext uri="{FF2B5EF4-FFF2-40B4-BE49-F238E27FC236}">
                <a16:creationId xmlns:a16="http://schemas.microsoft.com/office/drawing/2014/main" id="{52A3C972-AB3C-364B-A22F-EE0A325E26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r="-665" b="8139"/>
          <a:stretch/>
        </p:blipFill>
        <p:spPr bwMode="auto">
          <a:xfrm>
            <a:off x="2435812" y="2033313"/>
            <a:ext cx="512676" cy="62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76473016"/>
      </p:ext>
    </p:extLst>
  </p:cSld>
  <p:clrMapOvr>
    <a:masterClrMapping/>
  </p:clrMapOvr>
  <p:transition spd="slow" advTm="12164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72 -0.00679 L 0.3757 -0.0009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99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8" grpId="0" animBg="1"/>
      <p:bldP spid="52" grpId="0" animBg="1"/>
      <p:bldP spid="55" grpId="0" animBg="1"/>
      <p:bldP spid="17" grpId="0" animBg="1"/>
      <p:bldP spid="18" grpId="0" animBg="1"/>
      <p:bldP spid="59" grpId="0" animBg="1"/>
      <p:bldP spid="62" grpId="0" animBg="1"/>
      <p:bldP spid="64" grpId="0" animBg="1"/>
      <p:bldP spid="66" grpId="0" animBg="1"/>
      <p:bldP spid="29" grpId="0" animBg="1"/>
      <p:bldP spid="30" grpId="0" animBg="1"/>
      <p:bldP spid="30" grpId="1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51% Attack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E40F22A-3E9F-4D47-994B-7A67E137D5A7}"/>
              </a:ext>
            </a:extLst>
          </p:cNvPr>
          <p:cNvSpPr/>
          <p:nvPr/>
        </p:nvSpPr>
        <p:spPr>
          <a:xfrm>
            <a:off x="600599" y="3897449"/>
            <a:ext cx="734095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31" name="Shape 1084">
            <a:extLst>
              <a:ext uri="{FF2B5EF4-FFF2-40B4-BE49-F238E27FC236}">
                <a16:creationId xmlns:a16="http://schemas.microsoft.com/office/drawing/2014/main" id="{913DE50F-49B6-DE45-BDC6-602E6B56033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75883"/>
          <a:stretch/>
        </p:blipFill>
        <p:spPr>
          <a:xfrm>
            <a:off x="6223999" y="1266525"/>
            <a:ext cx="269747" cy="1225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Shape 1084">
            <a:extLst>
              <a:ext uri="{FF2B5EF4-FFF2-40B4-BE49-F238E27FC236}">
                <a16:creationId xmlns:a16="http://schemas.microsoft.com/office/drawing/2014/main" id="{EE1317ED-FEE3-1941-9273-2E08E661A27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75883"/>
          <a:stretch/>
        </p:blipFill>
        <p:spPr>
          <a:xfrm flipH="1">
            <a:off x="6755544" y="1263382"/>
            <a:ext cx="195391" cy="1253222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3640C6F-08D6-344C-B8CE-DB63A5F8FE39}"/>
              </a:ext>
            </a:extLst>
          </p:cNvPr>
          <p:cNvSpPr/>
          <p:nvPr/>
        </p:nvSpPr>
        <p:spPr>
          <a:xfrm>
            <a:off x="1653735" y="3897449"/>
            <a:ext cx="734095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 BTC</a:t>
            </a:r>
          </a:p>
          <a:p>
            <a:pPr algn="ctr"/>
            <a:r>
              <a:rPr lang="en-US" sz="1600" dirty="0"/>
              <a:t>For  Car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3C547DA-E352-1441-AA6F-AD395B2B53A8}"/>
              </a:ext>
            </a:extLst>
          </p:cNvPr>
          <p:cNvCxnSpPr>
            <a:cxnSpLocks/>
            <a:stCxn id="50" idx="3"/>
            <a:endCxn id="37" idx="1"/>
          </p:cNvCxnSpPr>
          <p:nvPr/>
        </p:nvCxnSpPr>
        <p:spPr>
          <a:xfrm>
            <a:off x="1334694" y="4264497"/>
            <a:ext cx="319041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F26BA0-D7CC-064D-A9F4-D6B0744E1F33}"/>
              </a:ext>
            </a:extLst>
          </p:cNvPr>
          <p:cNvSpPr/>
          <p:nvPr/>
        </p:nvSpPr>
        <p:spPr>
          <a:xfrm>
            <a:off x="2692151" y="3897449"/>
            <a:ext cx="734095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A7D607-92B4-3241-A332-DC9D158FCD6A}"/>
              </a:ext>
            </a:extLst>
          </p:cNvPr>
          <p:cNvCxnSpPr>
            <a:cxnSpLocks/>
            <a:stCxn id="37" idx="3"/>
            <a:endCxn id="48" idx="1"/>
          </p:cNvCxnSpPr>
          <p:nvPr/>
        </p:nvCxnSpPr>
        <p:spPr>
          <a:xfrm>
            <a:off x="2387830" y="4264497"/>
            <a:ext cx="304321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loud Callout 17">
            <a:extLst>
              <a:ext uri="{FF2B5EF4-FFF2-40B4-BE49-F238E27FC236}">
                <a16:creationId xmlns:a16="http://schemas.microsoft.com/office/drawing/2014/main" id="{371981E0-D0FD-1D4B-93DB-AA7265071125}"/>
              </a:ext>
            </a:extLst>
          </p:cNvPr>
          <p:cNvSpPr/>
          <p:nvPr/>
        </p:nvSpPr>
        <p:spPr>
          <a:xfrm>
            <a:off x="6848523" y="487245"/>
            <a:ext cx="2224726" cy="1552274"/>
          </a:xfrm>
          <a:prstGeom prst="cloudCallout">
            <a:avLst>
              <a:gd name="adj1" fmla="val -44048"/>
              <a:gd name="adj2" fmla="val 4520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I’ll just produce a different chain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E12F76F-C1D7-A74A-B9E6-F9BBC1F74002}"/>
              </a:ext>
            </a:extLst>
          </p:cNvPr>
          <p:cNvCxnSpPr>
            <a:cxnSpLocks/>
            <a:stCxn id="50" idx="3"/>
            <a:endCxn id="59" idx="1"/>
          </p:cNvCxnSpPr>
          <p:nvPr/>
        </p:nvCxnSpPr>
        <p:spPr>
          <a:xfrm flipV="1">
            <a:off x="1334694" y="3278567"/>
            <a:ext cx="319040" cy="985930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97076AD-937C-4848-AE8F-757AA6449A21}"/>
              </a:ext>
            </a:extLst>
          </p:cNvPr>
          <p:cNvSpPr/>
          <p:nvPr/>
        </p:nvSpPr>
        <p:spPr>
          <a:xfrm>
            <a:off x="1653734" y="2911519"/>
            <a:ext cx="734095" cy="73409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 Car TX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35D11C6-A53E-DA4E-81FE-CAA41ED74406}"/>
              </a:ext>
            </a:extLst>
          </p:cNvPr>
          <p:cNvSpPr/>
          <p:nvPr/>
        </p:nvSpPr>
        <p:spPr>
          <a:xfrm>
            <a:off x="2706869" y="2897229"/>
            <a:ext cx="734095" cy="73409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C810C9D-2500-2246-A27B-C12CF158D343}"/>
              </a:ext>
            </a:extLst>
          </p:cNvPr>
          <p:cNvCxnSpPr>
            <a:cxnSpLocks/>
          </p:cNvCxnSpPr>
          <p:nvPr/>
        </p:nvCxnSpPr>
        <p:spPr>
          <a:xfrm>
            <a:off x="2387829" y="3278567"/>
            <a:ext cx="304321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0B26A3F-E870-7847-BA92-8BCADF3808C9}"/>
              </a:ext>
            </a:extLst>
          </p:cNvPr>
          <p:cNvSpPr/>
          <p:nvPr/>
        </p:nvSpPr>
        <p:spPr>
          <a:xfrm>
            <a:off x="3760004" y="2897229"/>
            <a:ext cx="734095" cy="73409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84B9EA6-EF83-2F40-9C56-43DDAA304C02}"/>
              </a:ext>
            </a:extLst>
          </p:cNvPr>
          <p:cNvCxnSpPr>
            <a:cxnSpLocks/>
          </p:cNvCxnSpPr>
          <p:nvPr/>
        </p:nvCxnSpPr>
        <p:spPr>
          <a:xfrm>
            <a:off x="3440964" y="3278567"/>
            <a:ext cx="304321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74AA263D-2EE2-6A44-863A-B7B0B14F6A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0670" y="3824515"/>
            <a:ext cx="1005840" cy="100584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C74D76E-E8B7-414E-9097-A9BA742782E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5864" y="3771015"/>
            <a:ext cx="1005840" cy="100584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31F3327-A956-4D4F-A527-979CFDD7FF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3953" y="3128405"/>
            <a:ext cx="1005840" cy="100584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ACD5818-39C0-B340-B63A-AB5BDAC8C85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683" y="1843207"/>
            <a:ext cx="473557" cy="81647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75152A1-C458-8A4E-AA23-FD9FC436144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6501" y="1923382"/>
            <a:ext cx="584280" cy="864318"/>
          </a:xfrm>
          <a:prstGeom prst="rect">
            <a:avLst/>
          </a:prstGeom>
        </p:spPr>
      </p:pic>
      <p:pic>
        <p:nvPicPr>
          <p:cNvPr id="44" name="Picture 2" descr="Car keys Royalty Free Vector Image - VectorStock">
            <a:extLst>
              <a:ext uri="{FF2B5EF4-FFF2-40B4-BE49-F238E27FC236}">
                <a16:creationId xmlns:a16="http://schemas.microsoft.com/office/drawing/2014/main" id="{52A3C972-AB3C-364B-A22F-EE0A325E26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r="-665" b="8139"/>
          <a:stretch/>
        </p:blipFill>
        <p:spPr bwMode="auto">
          <a:xfrm>
            <a:off x="5651929" y="2050041"/>
            <a:ext cx="512676" cy="62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42A47F-A325-974D-95EE-A5E2758D5F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2886" y="771729"/>
            <a:ext cx="1175801" cy="1175801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BF38763D-B452-8449-8D65-38DA4837FD67}"/>
              </a:ext>
            </a:extLst>
          </p:cNvPr>
          <p:cNvSpPr/>
          <p:nvPr/>
        </p:nvSpPr>
        <p:spPr>
          <a:xfrm>
            <a:off x="4776203" y="2900038"/>
            <a:ext cx="734095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F46919C-0EF9-5D43-A86E-204A54E591FC}"/>
              </a:ext>
            </a:extLst>
          </p:cNvPr>
          <p:cNvCxnSpPr>
            <a:cxnSpLocks/>
          </p:cNvCxnSpPr>
          <p:nvPr/>
        </p:nvCxnSpPr>
        <p:spPr>
          <a:xfrm>
            <a:off x="4464522" y="3256614"/>
            <a:ext cx="311681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ular Callout 55">
            <a:extLst>
              <a:ext uri="{FF2B5EF4-FFF2-40B4-BE49-F238E27FC236}">
                <a16:creationId xmlns:a16="http://schemas.microsoft.com/office/drawing/2014/main" id="{9CF5C5DA-D271-254F-BCF3-C76C03F261D4}"/>
              </a:ext>
            </a:extLst>
          </p:cNvPr>
          <p:cNvSpPr/>
          <p:nvPr/>
        </p:nvSpPr>
        <p:spPr>
          <a:xfrm>
            <a:off x="7010329" y="2659685"/>
            <a:ext cx="1092397" cy="903900"/>
          </a:xfrm>
          <a:prstGeom prst="wedgeRectCallout">
            <a:avLst>
              <a:gd name="adj1" fmla="val 49480"/>
              <a:gd name="adj2" fmla="val 768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New longest chain</a:t>
            </a:r>
          </a:p>
        </p:txBody>
      </p:sp>
      <p:sp>
        <p:nvSpPr>
          <p:cNvPr id="4" name="Cloud Callout 3">
            <a:extLst>
              <a:ext uri="{FF2B5EF4-FFF2-40B4-BE49-F238E27FC236}">
                <a16:creationId xmlns:a16="http://schemas.microsoft.com/office/drawing/2014/main" id="{74753FF3-4EE6-4B4D-9214-EC1405B8D7AF}"/>
              </a:ext>
            </a:extLst>
          </p:cNvPr>
          <p:cNvSpPr/>
          <p:nvPr/>
        </p:nvSpPr>
        <p:spPr>
          <a:xfrm>
            <a:off x="3426246" y="998304"/>
            <a:ext cx="1544520" cy="750403"/>
          </a:xfrm>
          <a:prstGeom prst="cloudCallout">
            <a:avLst>
              <a:gd name="adj1" fmla="val -821"/>
              <a:gd name="adj2" fmla="val 71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Cloud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2992424"/>
      </p:ext>
    </p:extLst>
  </p:cSld>
  <p:clrMapOvr>
    <a:masterClrMapping/>
  </p:clrMapOvr>
  <p:transition spd="slow" advTm="12164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33" grpId="0" animBg="1"/>
      <p:bldP spid="36" grpId="0" animBg="1"/>
      <p:bldP spid="56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D051-A457-8E4D-B558-2625704A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Nakamoto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D10D43-C471-7E46-AAA3-F3C99756B2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b="1" dirty="0"/>
                  <a:t>Consistency.</a:t>
                </a:r>
                <a:r>
                  <a:rPr lang="en-US" dirty="0"/>
                  <a:t> Honest nodes agree on all but last </a:t>
                </a:r>
                <a:r>
                  <a:rPr lang="en-US" b="1" dirty="0"/>
                  <a:t>k</a:t>
                </a:r>
                <a:r>
                  <a:rPr lang="en-US" dirty="0"/>
                  <a:t> blocks (except with prob.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dirty="0"/>
                  <a:t>Chain quality. </a:t>
                </a:r>
                <a:r>
                  <a:rPr lang="en-US" dirty="0"/>
                  <a:t>Any consecutive </a:t>
                </a:r>
                <a:r>
                  <a:rPr lang="en-US" b="1" dirty="0"/>
                  <a:t>k </a:t>
                </a:r>
                <a:r>
                  <a:rPr lang="en-US" dirty="0"/>
                  <a:t>blocks contain “sufficiently many” honest blocks (except with prob.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). </a:t>
                </a:r>
                <a:r>
                  <a:rPr lang="en-US" i="1" dirty="0"/>
                  <a:t>Miners controlling p fraction of power should roughly mine p fraction of blocks.</a:t>
                </a:r>
                <a:r>
                  <a:rPr lang="en-US" dirty="0"/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dirty="0"/>
                  <a:t>Chain growth. </a:t>
                </a:r>
                <a:r>
                  <a:rPr lang="en-US" dirty="0"/>
                  <a:t>Chain grows at a steady rate.</a:t>
                </a:r>
              </a:p>
              <a:p>
                <a:pPr marL="800100" lvl="2" indent="0">
                  <a:buNone/>
                </a:pPr>
                <a:r>
                  <a:rPr lang="en-US" sz="2400" i="1" dirty="0"/>
                  <a:t>g-chain growth: Growth by k blocks every k/g “rounds”</a:t>
                </a:r>
              </a:p>
              <a:p>
                <a:pPr marL="800100" lvl="2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D10D43-C471-7E46-AAA3-F3C99756B2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56" t="-1757" r="-2296" b="-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5985D-83E6-AF49-A963-01ED3A979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C15B6EAE-7DA0-5441-8ADB-5B0F1FF3A0C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86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D9E8-ACAC-8B4F-BF5D-6EA1D1FAF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Nakamoto properties =&gt;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32FA3-23EB-A846-9C6F-32CC2DFCF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00151"/>
            <a:ext cx="8789831" cy="3818430"/>
          </a:xfrm>
        </p:spPr>
        <p:txBody>
          <a:bodyPr>
            <a:normAutofit/>
          </a:bodyPr>
          <a:lstStyle/>
          <a:p>
            <a:r>
              <a:rPr lang="en-US" dirty="0"/>
              <a:t>Consistency implies Blockchain consistency </a:t>
            </a:r>
          </a:p>
          <a:p>
            <a:endParaRPr lang="en-US" dirty="0"/>
          </a:p>
          <a:p>
            <a:r>
              <a:rPr lang="en-US" dirty="0"/>
              <a:t>Chain growth + chain quality implies Blockchain liveness </a:t>
            </a:r>
          </a:p>
          <a:p>
            <a:pPr lvl="2">
              <a:buFont typeface="System Font Regular"/>
              <a:buChar char="-"/>
            </a:pPr>
            <a:r>
              <a:rPr lang="en-US" dirty="0"/>
              <a:t>The chain grows by k blocks every k/g periods</a:t>
            </a:r>
          </a:p>
          <a:p>
            <a:pPr lvl="2">
              <a:buFont typeface="System Font Regular"/>
              <a:buChar char="-"/>
            </a:pPr>
            <a:r>
              <a:rPr lang="en-US" dirty="0"/>
              <a:t>By chain quality, a high fraction of blocks are  contributed by honest miners, and therefore include all transactions they heard so far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CB350-D558-A543-9556-0B4B7E637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C15B6EAE-7DA0-5441-8ADB-5B0F1FF3A0C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5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B6E25-C37F-6844-B1AD-81F3CCF55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Nakamoto consensus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957781-D439-5E43-BC4F-11A9A0ACB9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74084"/>
                <a:ext cx="8376834" cy="43191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u="sng" dirty="0"/>
                  <a:t>Consistency intuition:</a:t>
                </a:r>
                <a:r>
                  <a:rPr lang="en-US" b="1" dirty="0"/>
                  <a:t> </a:t>
                </a:r>
                <a:r>
                  <a:rPr lang="en-US" sz="2400" dirty="0"/>
                  <a:t>Suppose adversary has 49% power</a:t>
                </a:r>
                <a:endParaRPr lang="en-US" sz="2400" b="1" u="sng" dirty="0"/>
              </a:p>
              <a:p>
                <a:r>
                  <a:rPr lang="en-US" sz="2400" dirty="0"/>
                  <a:t>Adversary can fork chain by 1 block faster than honest miners extend current chain w/ prob. close to ½, or by 2  with prob. ¼ </a:t>
                </a:r>
              </a:p>
              <a:p>
                <a:pPr lvl="2">
                  <a:buFont typeface="System Font Regular"/>
                  <a:buChar char="-"/>
                </a:pPr>
                <a:r>
                  <a:rPr lang="en-US" sz="2200" dirty="0"/>
                  <a:t>No problem! If adversary broadcasts fork, everyone switches, this is now the longest chain</a:t>
                </a:r>
              </a:p>
              <a:p>
                <a:r>
                  <a:rPr lang="en-US" sz="2400" dirty="0"/>
                  <a:t>What if miner forks chain 6 blocks deep and doesn’t broadcast until it has a longer chain than honest?</a:t>
                </a:r>
              </a:p>
              <a:p>
                <a:pPr lvl="2">
                  <a:buFont typeface="System Font Regular"/>
                  <a:buChar char="-"/>
                </a:pPr>
                <a:r>
                  <a:rPr lang="en-US" sz="2200" dirty="0"/>
                  <a:t>Probability 1/64 it mines 6 blocks before honest mines 1</a:t>
                </a:r>
              </a:p>
              <a:p>
                <a:pPr lvl="2">
                  <a:buFont typeface="System Font Regular"/>
                  <a:buChar char="-"/>
                </a:pPr>
                <a:r>
                  <a:rPr lang="en-US" sz="2200" dirty="0"/>
                  <a:t>Probability &lt;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∗ 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it mines 7 blocks before honest mines 2</a:t>
                </a:r>
              </a:p>
              <a:p>
                <a:pPr lvl="2">
                  <a:buFont typeface="System Font Regular"/>
                  <a:buChar char="-"/>
                </a:pPr>
                <a:r>
                  <a:rPr lang="en-US" sz="2200" dirty="0"/>
                  <a:t>What is probability adversary ever catches up?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957781-D439-5E43-BC4F-11A9A0ACB9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74084"/>
                <a:ext cx="8376834" cy="4319134"/>
              </a:xfrm>
              <a:blipFill>
                <a:blip r:embed="rId3"/>
                <a:stretch>
                  <a:fillRect l="-1456" t="-1412" r="-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F114C-793E-C94A-9C3A-53347EF1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C15B6EAE-7DA0-5441-8ADB-5B0F1FF3A0C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904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B6E25-C37F-6844-B1AD-81F3CCF55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Nakamoto consensus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957781-D439-5E43-BC4F-11A9A0ACB9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74083"/>
                <a:ext cx="8376834" cy="43062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u="sng" dirty="0"/>
                  <a:t>Consistency intuition:</a:t>
                </a:r>
                <a:r>
                  <a:rPr lang="en-US" b="1" dirty="0"/>
                  <a:t> </a:t>
                </a:r>
                <a:r>
                  <a:rPr lang="en-US" dirty="0"/>
                  <a:t>(continued…)</a:t>
                </a:r>
              </a:p>
              <a:p>
                <a:pPr marL="0" indent="0">
                  <a:buNone/>
                </a:pPr>
                <a:r>
                  <a:rPr lang="en-US" sz="2400" dirty="0"/>
                  <a:t>Suppose adversary has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&lt;1/2 </m:t>
                    </m:r>
                  </m:oMath>
                </a14:m>
                <a:r>
                  <a:rPr lang="en-US" sz="2400" dirty="0"/>
                  <a:t>fraction of power</a:t>
                </a:r>
                <a:r>
                  <a:rPr lang="en-US" sz="2400" b="1" dirty="0"/>
                  <a:t>. </a:t>
                </a:r>
                <a:r>
                  <a:rPr lang="en-US" sz="2400" dirty="0"/>
                  <a:t>What is the  probability adversary catches up from 6 blocks behind?</a:t>
                </a:r>
              </a:p>
              <a:p>
                <a:r>
                  <a:rPr lang="en-US" sz="2200" i="1" dirty="0"/>
                  <a:t>Simplified model: </a:t>
                </a:r>
                <a:r>
                  <a:rPr lang="en-US" sz="2200" dirty="0"/>
                  <a:t>repeated rounds, in every round adversary catches up by 1 block with probability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200" dirty="0"/>
                  <a:t> and falls behind by 1 block with probability </a:t>
                </a:r>
                <a14:m>
                  <m:oMath xmlns:m="http://schemas.openxmlformats.org/officeDocument/2006/math">
                    <m:r>
                      <a:rPr lang="en-US" sz="2200" b="0" i="0" dirty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m:rPr>
                        <m:sty m:val="p"/>
                      </m:rPr>
                      <a:rPr lang="en-US" sz="2200" b="0" i="0" dirty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2200" dirty="0"/>
                  <a:t>. </a:t>
                </a:r>
              </a:p>
              <a:p>
                <a:r>
                  <a:rPr lang="en-US" sz="2200" dirty="0"/>
                  <a:t>Biased random walk on number line starting at 0, +1 with probability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200" dirty="0"/>
                  <a:t> and -1 with probability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200" dirty="0"/>
                  <a:t>. Probability walk ever reaches 6? </a:t>
                </a:r>
              </a:p>
              <a:p>
                <a:r>
                  <a:rPr lang="en-US" sz="2200" dirty="0"/>
                  <a:t>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2200" dirty="0"/>
                  <a:t> that walk ever reaches +z is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US" sz="2200" dirty="0"/>
                  <a:t> (e.g. p = 1/3,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200" dirty="0"/>
                  <a:t> &lt; 0.0062)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957781-D439-5E43-BC4F-11A9A0ACB9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74083"/>
                <a:ext cx="8376834" cy="4306255"/>
              </a:xfrm>
              <a:blipFill>
                <a:blip r:embed="rId3"/>
                <a:stretch>
                  <a:fillRect l="-1456" t="-1416" r="-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F114C-793E-C94A-9C3A-53347EF1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C15B6EAE-7DA0-5441-8ADB-5B0F1FF3A0C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76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3E7AA-3B89-F64A-8E3F-53805BF95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Nakamoto consensus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D2A07F-1CD1-6E42-A4CA-3530ACB3A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goes wrong if adversary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1/2 </m:t>
                    </m:r>
                  </m:oMath>
                </a14:m>
                <a:r>
                  <a:rPr lang="en-US" dirty="0"/>
                  <a:t>power? </a:t>
                </a:r>
              </a:p>
              <a:p>
                <a:pPr lvl="1"/>
                <a:r>
                  <a:rPr lang="en-US" dirty="0"/>
                  <a:t>Adversary’s private fork grows at faster rate than honest chain</a:t>
                </a:r>
              </a:p>
              <a:p>
                <a:pPr lvl="1"/>
                <a:r>
                  <a:rPr lang="en-US" dirty="0"/>
                  <a:t>For any k, adversary starts k blocks behind, will eventually catch up to length of honest chain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D2A07F-1CD1-6E42-A4CA-3530ACB3A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3AEFF-C1FD-2643-A167-2E66BE64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C15B6EAE-7DA0-5441-8ADB-5B0F1FF3A0C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426E74-8459-1748-822C-69A44DDEEAF2}"/>
              </a:ext>
            </a:extLst>
          </p:cNvPr>
          <p:cNvSpPr/>
          <p:nvPr/>
        </p:nvSpPr>
        <p:spPr>
          <a:xfrm>
            <a:off x="499249" y="4400215"/>
            <a:ext cx="734095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5E9384-8EDB-5040-9B9A-512CBD97D1C6}"/>
              </a:ext>
            </a:extLst>
          </p:cNvPr>
          <p:cNvSpPr/>
          <p:nvPr/>
        </p:nvSpPr>
        <p:spPr>
          <a:xfrm>
            <a:off x="1552385" y="4400215"/>
            <a:ext cx="734095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D30F18-C28B-E049-92BE-CFBBC787FA6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233344" y="4767263"/>
            <a:ext cx="319041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926B0AA-31EB-A94D-A59D-5109B16BCC77}"/>
              </a:ext>
            </a:extLst>
          </p:cNvPr>
          <p:cNvSpPr/>
          <p:nvPr/>
        </p:nvSpPr>
        <p:spPr>
          <a:xfrm>
            <a:off x="2590801" y="4400215"/>
            <a:ext cx="734095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2F3CB-A315-2441-84BF-213EDDF81FD9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286480" y="4767263"/>
            <a:ext cx="304321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5FED4AF-0C3C-C343-A5F2-ECA99EB7441A}"/>
              </a:ext>
            </a:extLst>
          </p:cNvPr>
          <p:cNvSpPr/>
          <p:nvPr/>
        </p:nvSpPr>
        <p:spPr>
          <a:xfrm>
            <a:off x="3629217" y="4400215"/>
            <a:ext cx="734095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5C68C3-48BA-3A42-80BF-54762B7C8E3E}"/>
              </a:ext>
            </a:extLst>
          </p:cNvPr>
          <p:cNvCxnSpPr>
            <a:cxnSpLocks/>
          </p:cNvCxnSpPr>
          <p:nvPr/>
        </p:nvCxnSpPr>
        <p:spPr>
          <a:xfrm>
            <a:off x="3324896" y="4767263"/>
            <a:ext cx="311681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D4E1536-8069-6D41-8C84-224E93545124}"/>
              </a:ext>
            </a:extLst>
          </p:cNvPr>
          <p:cNvSpPr/>
          <p:nvPr/>
        </p:nvSpPr>
        <p:spPr>
          <a:xfrm>
            <a:off x="4660273" y="4400215"/>
            <a:ext cx="734095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9EE551-2138-DC43-AC25-DE252361C761}"/>
              </a:ext>
            </a:extLst>
          </p:cNvPr>
          <p:cNvCxnSpPr>
            <a:cxnSpLocks/>
          </p:cNvCxnSpPr>
          <p:nvPr/>
        </p:nvCxnSpPr>
        <p:spPr>
          <a:xfrm>
            <a:off x="4355952" y="4830201"/>
            <a:ext cx="311681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B7A54C4-2EC4-5442-8D05-727E34F3D8D5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1233344" y="3948080"/>
            <a:ext cx="304321" cy="819183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7C47E19-8F35-0247-B12E-C1ED2C10C91D}"/>
              </a:ext>
            </a:extLst>
          </p:cNvPr>
          <p:cNvSpPr/>
          <p:nvPr/>
        </p:nvSpPr>
        <p:spPr>
          <a:xfrm>
            <a:off x="1537665" y="3581032"/>
            <a:ext cx="734095" cy="73409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24F9BB-FEBC-864C-9DA8-EB2B86289FDD}"/>
              </a:ext>
            </a:extLst>
          </p:cNvPr>
          <p:cNvSpPr/>
          <p:nvPr/>
        </p:nvSpPr>
        <p:spPr>
          <a:xfrm>
            <a:off x="2579255" y="3581032"/>
            <a:ext cx="734095" cy="73409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6A7447-E7FF-874F-B62E-6A19E22322BB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2271760" y="3948080"/>
            <a:ext cx="307495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AD9C749-6947-AE4F-B061-4AC5B4A6C80E}"/>
              </a:ext>
            </a:extLst>
          </p:cNvPr>
          <p:cNvSpPr/>
          <p:nvPr/>
        </p:nvSpPr>
        <p:spPr>
          <a:xfrm>
            <a:off x="5691329" y="4400215"/>
            <a:ext cx="734095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652E9B-2C1B-B646-95CB-FE1E44BD2602}"/>
              </a:ext>
            </a:extLst>
          </p:cNvPr>
          <p:cNvCxnSpPr>
            <a:cxnSpLocks/>
          </p:cNvCxnSpPr>
          <p:nvPr/>
        </p:nvCxnSpPr>
        <p:spPr>
          <a:xfrm>
            <a:off x="5387008" y="4830201"/>
            <a:ext cx="311681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48CEF60-076B-994E-A2BC-C5573B6A6493}"/>
              </a:ext>
            </a:extLst>
          </p:cNvPr>
          <p:cNvSpPr/>
          <p:nvPr/>
        </p:nvSpPr>
        <p:spPr>
          <a:xfrm>
            <a:off x="6722385" y="4400215"/>
            <a:ext cx="734095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945E517-0F90-E740-ABCE-4F2C32A82861}"/>
              </a:ext>
            </a:extLst>
          </p:cNvPr>
          <p:cNvCxnSpPr>
            <a:cxnSpLocks/>
          </p:cNvCxnSpPr>
          <p:nvPr/>
        </p:nvCxnSpPr>
        <p:spPr>
          <a:xfrm>
            <a:off x="6418064" y="4830201"/>
            <a:ext cx="311681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CDAB359-793A-A742-8832-ACF3340B9595}"/>
              </a:ext>
            </a:extLst>
          </p:cNvPr>
          <p:cNvSpPr/>
          <p:nvPr/>
        </p:nvSpPr>
        <p:spPr>
          <a:xfrm>
            <a:off x="3647495" y="3584818"/>
            <a:ext cx="734095" cy="73409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317EFE6-E6D2-1343-BC5E-FF0E020A0FFF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>
            <a:off x="3313350" y="3948080"/>
            <a:ext cx="334145" cy="3786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A75E4B8-4AB7-D24A-9415-B998240C53CF}"/>
              </a:ext>
            </a:extLst>
          </p:cNvPr>
          <p:cNvSpPr/>
          <p:nvPr/>
        </p:nvSpPr>
        <p:spPr>
          <a:xfrm>
            <a:off x="4695369" y="3584818"/>
            <a:ext cx="734095" cy="73409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E2A14ED-CE7F-0646-B14F-B194E77E93C7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361224" y="3948080"/>
            <a:ext cx="334145" cy="3786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DE593C9-3474-4745-87C8-C8E6613FA604}"/>
              </a:ext>
            </a:extLst>
          </p:cNvPr>
          <p:cNvSpPr/>
          <p:nvPr/>
        </p:nvSpPr>
        <p:spPr>
          <a:xfrm>
            <a:off x="5725649" y="3581032"/>
            <a:ext cx="734095" cy="73409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737838A-9BCE-B94D-97C9-09D8392249C8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391504" y="3944294"/>
            <a:ext cx="334145" cy="3786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5F767C8-89E1-794A-BE2F-284486654A9E}"/>
              </a:ext>
            </a:extLst>
          </p:cNvPr>
          <p:cNvSpPr/>
          <p:nvPr/>
        </p:nvSpPr>
        <p:spPr>
          <a:xfrm>
            <a:off x="6773523" y="3592771"/>
            <a:ext cx="734095" cy="73409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52BA9D-B246-E742-92BE-2397A9ED132C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439378" y="3956033"/>
            <a:ext cx="334145" cy="3786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55072DB-8520-9A47-8A57-906B9466DED4}"/>
              </a:ext>
            </a:extLst>
          </p:cNvPr>
          <p:cNvSpPr/>
          <p:nvPr/>
        </p:nvSpPr>
        <p:spPr>
          <a:xfrm>
            <a:off x="7823718" y="3595185"/>
            <a:ext cx="734095" cy="73409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B0F32B9-C155-934C-A303-AC38ECB69083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7489573" y="3958447"/>
            <a:ext cx="334145" cy="3786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54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12344-F4A3-C947-8D8D-4F565946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4DAD5-A2CF-494C-9B73-8EEBE29D2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Properties: </a:t>
            </a:r>
          </a:p>
          <a:p>
            <a:pPr lvl="1"/>
            <a:r>
              <a:rPr lang="en-US" dirty="0"/>
              <a:t>Consistency: Honest nodes do not contradict</a:t>
            </a:r>
          </a:p>
          <a:p>
            <a:pPr lvl="1"/>
            <a:r>
              <a:rPr lang="en-US" dirty="0"/>
              <a:t>Liveness: Progress is made</a:t>
            </a:r>
          </a:p>
          <a:p>
            <a:r>
              <a:rPr lang="en-US" dirty="0"/>
              <a:t>Network Models</a:t>
            </a:r>
          </a:p>
          <a:p>
            <a:pPr lvl="1"/>
            <a:r>
              <a:rPr lang="en-US" dirty="0"/>
              <a:t>Synchronous: Messages get delivered immediately</a:t>
            </a:r>
          </a:p>
          <a:p>
            <a:pPr lvl="1"/>
            <a:r>
              <a:rPr lang="en-US" dirty="0"/>
              <a:t>Partially Synchronous: Messages are out of order</a:t>
            </a:r>
          </a:p>
        </p:txBody>
      </p:sp>
    </p:spTree>
    <p:extLst>
      <p:ext uri="{BB962C8B-B14F-4D97-AF65-F5344CB8AC3E}">
        <p14:creationId xmlns:p14="http://schemas.microsoft.com/office/powerpoint/2010/main" val="534098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45% Attack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E40F22A-3E9F-4D47-994B-7A67E137D5A7}"/>
              </a:ext>
            </a:extLst>
          </p:cNvPr>
          <p:cNvSpPr/>
          <p:nvPr/>
        </p:nvSpPr>
        <p:spPr>
          <a:xfrm>
            <a:off x="600599" y="3897449"/>
            <a:ext cx="734095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31" name="Shape 1084">
            <a:extLst>
              <a:ext uri="{FF2B5EF4-FFF2-40B4-BE49-F238E27FC236}">
                <a16:creationId xmlns:a16="http://schemas.microsoft.com/office/drawing/2014/main" id="{913DE50F-49B6-DE45-BDC6-602E6B56033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75883"/>
          <a:stretch/>
        </p:blipFill>
        <p:spPr>
          <a:xfrm>
            <a:off x="6223999" y="1266525"/>
            <a:ext cx="269747" cy="1225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Shape 1084">
            <a:extLst>
              <a:ext uri="{FF2B5EF4-FFF2-40B4-BE49-F238E27FC236}">
                <a16:creationId xmlns:a16="http://schemas.microsoft.com/office/drawing/2014/main" id="{EE1317ED-FEE3-1941-9273-2E08E661A27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75883"/>
          <a:stretch/>
        </p:blipFill>
        <p:spPr>
          <a:xfrm flipH="1">
            <a:off x="6755544" y="1263382"/>
            <a:ext cx="195391" cy="1253222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3640C6F-08D6-344C-B8CE-DB63A5F8FE39}"/>
              </a:ext>
            </a:extLst>
          </p:cNvPr>
          <p:cNvSpPr/>
          <p:nvPr/>
        </p:nvSpPr>
        <p:spPr>
          <a:xfrm>
            <a:off x="1653735" y="3897449"/>
            <a:ext cx="734095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 BTC</a:t>
            </a:r>
          </a:p>
          <a:p>
            <a:pPr algn="ctr"/>
            <a:r>
              <a:rPr lang="en-US" sz="1600" dirty="0"/>
              <a:t>For  Car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3C547DA-E352-1441-AA6F-AD395B2B53A8}"/>
              </a:ext>
            </a:extLst>
          </p:cNvPr>
          <p:cNvCxnSpPr>
            <a:cxnSpLocks/>
            <a:stCxn id="50" idx="3"/>
            <a:endCxn id="37" idx="1"/>
          </p:cNvCxnSpPr>
          <p:nvPr/>
        </p:nvCxnSpPr>
        <p:spPr>
          <a:xfrm>
            <a:off x="1334694" y="4264497"/>
            <a:ext cx="319041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F26BA0-D7CC-064D-A9F4-D6B0744E1F33}"/>
              </a:ext>
            </a:extLst>
          </p:cNvPr>
          <p:cNvSpPr/>
          <p:nvPr/>
        </p:nvSpPr>
        <p:spPr>
          <a:xfrm>
            <a:off x="2692151" y="3897449"/>
            <a:ext cx="734095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A7D607-92B4-3241-A332-DC9D158FCD6A}"/>
              </a:ext>
            </a:extLst>
          </p:cNvPr>
          <p:cNvCxnSpPr>
            <a:cxnSpLocks/>
            <a:stCxn id="37" idx="3"/>
            <a:endCxn id="48" idx="1"/>
          </p:cNvCxnSpPr>
          <p:nvPr/>
        </p:nvCxnSpPr>
        <p:spPr>
          <a:xfrm>
            <a:off x="2387830" y="4264497"/>
            <a:ext cx="304321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loud Callout 17">
            <a:extLst>
              <a:ext uri="{FF2B5EF4-FFF2-40B4-BE49-F238E27FC236}">
                <a16:creationId xmlns:a16="http://schemas.microsoft.com/office/drawing/2014/main" id="{371981E0-D0FD-1D4B-93DB-AA7265071125}"/>
              </a:ext>
            </a:extLst>
          </p:cNvPr>
          <p:cNvSpPr/>
          <p:nvPr/>
        </p:nvSpPr>
        <p:spPr>
          <a:xfrm>
            <a:off x="6848523" y="487245"/>
            <a:ext cx="2224726" cy="1552274"/>
          </a:xfrm>
          <a:prstGeom prst="cloudCallout">
            <a:avLst>
              <a:gd name="adj1" fmla="val -44048"/>
              <a:gd name="adj2" fmla="val 4520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I’ll just produce a different chain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E12F76F-C1D7-A74A-B9E6-F9BBC1F74002}"/>
              </a:ext>
            </a:extLst>
          </p:cNvPr>
          <p:cNvCxnSpPr>
            <a:cxnSpLocks/>
            <a:stCxn id="50" idx="3"/>
            <a:endCxn id="59" idx="1"/>
          </p:cNvCxnSpPr>
          <p:nvPr/>
        </p:nvCxnSpPr>
        <p:spPr>
          <a:xfrm flipV="1">
            <a:off x="1334694" y="3278567"/>
            <a:ext cx="319040" cy="985930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97076AD-937C-4848-AE8F-757AA6449A21}"/>
              </a:ext>
            </a:extLst>
          </p:cNvPr>
          <p:cNvSpPr/>
          <p:nvPr/>
        </p:nvSpPr>
        <p:spPr>
          <a:xfrm>
            <a:off x="1653734" y="2911519"/>
            <a:ext cx="734095" cy="73409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 Car TX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35D11C6-A53E-DA4E-81FE-CAA41ED74406}"/>
              </a:ext>
            </a:extLst>
          </p:cNvPr>
          <p:cNvSpPr/>
          <p:nvPr/>
        </p:nvSpPr>
        <p:spPr>
          <a:xfrm>
            <a:off x="2706869" y="2897229"/>
            <a:ext cx="734095" cy="73409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C810C9D-2500-2246-A27B-C12CF158D343}"/>
              </a:ext>
            </a:extLst>
          </p:cNvPr>
          <p:cNvCxnSpPr>
            <a:cxnSpLocks/>
          </p:cNvCxnSpPr>
          <p:nvPr/>
        </p:nvCxnSpPr>
        <p:spPr>
          <a:xfrm>
            <a:off x="2387829" y="3278567"/>
            <a:ext cx="304321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0B26A3F-E870-7847-BA92-8BCADF3808C9}"/>
              </a:ext>
            </a:extLst>
          </p:cNvPr>
          <p:cNvSpPr/>
          <p:nvPr/>
        </p:nvSpPr>
        <p:spPr>
          <a:xfrm>
            <a:off x="3760004" y="2897229"/>
            <a:ext cx="734095" cy="73409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84B9EA6-EF83-2F40-9C56-43DDAA304C02}"/>
              </a:ext>
            </a:extLst>
          </p:cNvPr>
          <p:cNvCxnSpPr>
            <a:cxnSpLocks/>
          </p:cNvCxnSpPr>
          <p:nvPr/>
        </p:nvCxnSpPr>
        <p:spPr>
          <a:xfrm>
            <a:off x="3440964" y="3278567"/>
            <a:ext cx="304321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74AA263D-2EE2-6A44-863A-B7B0B14F6A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8387" y="4012741"/>
            <a:ext cx="1005840" cy="100584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C74D76E-E8B7-414E-9097-A9BA742782E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9755" y="3897449"/>
            <a:ext cx="1005840" cy="100584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31F3327-A956-4D4F-A527-979CFDD7FF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5595" y="2704107"/>
            <a:ext cx="1005840" cy="100584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ACD5818-39C0-B340-B63A-AB5BDAC8C85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683" y="1843207"/>
            <a:ext cx="473557" cy="81647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75152A1-C458-8A4E-AA23-FD9FC436144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6501" y="1923382"/>
            <a:ext cx="584280" cy="864318"/>
          </a:xfrm>
          <a:prstGeom prst="rect">
            <a:avLst/>
          </a:prstGeom>
        </p:spPr>
      </p:pic>
      <p:pic>
        <p:nvPicPr>
          <p:cNvPr id="44" name="Picture 2" descr="Car keys Royalty Free Vector Image - VectorStock">
            <a:extLst>
              <a:ext uri="{FF2B5EF4-FFF2-40B4-BE49-F238E27FC236}">
                <a16:creationId xmlns:a16="http://schemas.microsoft.com/office/drawing/2014/main" id="{52A3C972-AB3C-364B-A22F-EE0A325E26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r="-665" b="8139"/>
          <a:stretch/>
        </p:blipFill>
        <p:spPr bwMode="auto">
          <a:xfrm>
            <a:off x="5651929" y="2050041"/>
            <a:ext cx="512676" cy="62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42A47F-A325-974D-95EE-A5E2758D5F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2886" y="771729"/>
            <a:ext cx="1175801" cy="1175801"/>
          </a:xfrm>
          <a:prstGeom prst="rect">
            <a:avLst/>
          </a:prstGeom>
        </p:spPr>
      </p:pic>
      <p:sp>
        <p:nvSpPr>
          <p:cNvPr id="4" name="Cloud Callout 3">
            <a:extLst>
              <a:ext uri="{FF2B5EF4-FFF2-40B4-BE49-F238E27FC236}">
                <a16:creationId xmlns:a16="http://schemas.microsoft.com/office/drawing/2014/main" id="{74753FF3-4EE6-4B4D-9214-EC1405B8D7AF}"/>
              </a:ext>
            </a:extLst>
          </p:cNvPr>
          <p:cNvSpPr/>
          <p:nvPr/>
        </p:nvSpPr>
        <p:spPr>
          <a:xfrm>
            <a:off x="3426246" y="998304"/>
            <a:ext cx="1544520" cy="750403"/>
          </a:xfrm>
          <a:prstGeom prst="cloudCallout">
            <a:avLst>
              <a:gd name="adj1" fmla="val -821"/>
              <a:gd name="adj2" fmla="val 71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Cloud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C34F3F-3D22-8040-9456-DD8F431167AB}"/>
              </a:ext>
            </a:extLst>
          </p:cNvPr>
          <p:cNvCxnSpPr/>
          <p:nvPr/>
        </p:nvCxnSpPr>
        <p:spPr>
          <a:xfrm flipH="1">
            <a:off x="7547020" y="3387144"/>
            <a:ext cx="413866" cy="6255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220FF5-6711-5544-866F-1090168F5A16}"/>
              </a:ext>
            </a:extLst>
          </p:cNvPr>
          <p:cNvCxnSpPr>
            <a:cxnSpLocks/>
          </p:cNvCxnSpPr>
          <p:nvPr/>
        </p:nvCxnSpPr>
        <p:spPr>
          <a:xfrm flipH="1" flipV="1">
            <a:off x="7694510" y="4389144"/>
            <a:ext cx="702515" cy="112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BAE9718-7F65-214C-B02E-94FA4B994D14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8543403" y="3394531"/>
            <a:ext cx="257904" cy="6182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19455D2-FA2F-3F4D-A29B-15A488792303}"/>
              </a:ext>
            </a:extLst>
          </p:cNvPr>
          <p:cNvSpPr/>
          <p:nvPr/>
        </p:nvSpPr>
        <p:spPr>
          <a:xfrm>
            <a:off x="3891468" y="4444540"/>
            <a:ext cx="734095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2B3FF5F-194A-8E47-8DA2-8CFB15810C32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3426246" y="4264497"/>
            <a:ext cx="465222" cy="523334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29A6D05-B62C-5F47-A848-D1CD9596CC35}"/>
              </a:ext>
            </a:extLst>
          </p:cNvPr>
          <p:cNvSpPr/>
          <p:nvPr/>
        </p:nvSpPr>
        <p:spPr>
          <a:xfrm>
            <a:off x="3901403" y="3670884"/>
            <a:ext cx="734095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E5E7F0-5587-E449-8B9D-35ACBDFFD3A5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 flipV="1">
            <a:off x="3426246" y="4037932"/>
            <a:ext cx="475157" cy="226565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1722299-8BE6-8F48-B1DD-543D4DCF23AE}"/>
              </a:ext>
            </a:extLst>
          </p:cNvPr>
          <p:cNvSpPr/>
          <p:nvPr/>
        </p:nvSpPr>
        <p:spPr>
          <a:xfrm>
            <a:off x="4820008" y="2828923"/>
            <a:ext cx="734095" cy="73409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25E6C07-09EC-984A-BF6F-F428C7B87626}"/>
              </a:ext>
            </a:extLst>
          </p:cNvPr>
          <p:cNvCxnSpPr>
            <a:cxnSpLocks/>
          </p:cNvCxnSpPr>
          <p:nvPr/>
        </p:nvCxnSpPr>
        <p:spPr>
          <a:xfrm>
            <a:off x="4500968" y="3210261"/>
            <a:ext cx="304321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6F7C38C-6392-A247-9ADB-B17AFACE2844}"/>
              </a:ext>
            </a:extLst>
          </p:cNvPr>
          <p:cNvSpPr txBox="1"/>
          <p:nvPr/>
        </p:nvSpPr>
        <p:spPr>
          <a:xfrm>
            <a:off x="5030626" y="4389144"/>
            <a:ext cx="2614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Incur network delays and orphans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204300"/>
      </p:ext>
    </p:extLst>
  </p:cSld>
  <p:clrMapOvr>
    <a:masterClrMapping/>
  </p:clrMapOvr>
  <p:transition spd="slow" advTm="12164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33" grpId="0" animBg="1"/>
      <p:bldP spid="46" grpId="0" animBg="1"/>
      <p:bldP spid="52" grpId="0" animBg="1"/>
      <p:bldP spid="54" grpId="0" animBg="1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7CBE6-D707-4745-A77D-66D3D083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Nakamoto consensus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46D500-8917-EB44-B12C-AD9219F14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Network delay &amp; work difficulty </a:t>
                </a:r>
              </a:p>
              <a:p>
                <a:r>
                  <a:rPr lang="en-US" dirty="0"/>
                  <a:t>What happens if miners can solve puzzles faster than they can propagate solutions through network? </a:t>
                </a:r>
              </a:p>
              <a:p>
                <a:r>
                  <a:rPr lang="en-US" dirty="0"/>
                  <a:t>Adversary might receive the next valid block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steps ahead of the other honest nodes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delay)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:r>
                  <a:rPr lang="en-US" sz="2400" i="1" dirty="0"/>
                  <a:t>Adversary starts working on next puzzle with 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𝛥</m:t>
                    </m:r>
                  </m:oMath>
                </a14:m>
                <a:r>
                  <a:rPr lang="en-US" sz="2400" i="1" dirty="0"/>
                  <a:t> time head start over other honest nodes</a:t>
                </a:r>
              </a:p>
              <a:p>
                <a:pPr lvl="1"/>
                <a:endParaRPr lang="en-US" sz="24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46D500-8917-EB44-B12C-AD9219F14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597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0ACA6-03F1-B94F-99E1-521AF3D5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C15B6EAE-7DA0-5441-8ADB-5B0F1FF3A0C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320B41-73F6-9446-8266-F324EF734164}"/>
                  </a:ext>
                </a:extLst>
              </p:cNvPr>
              <p:cNvSpPr txBox="1"/>
              <p:nvPr/>
            </p:nvSpPr>
            <p:spPr>
              <a:xfrm>
                <a:off x="5966849" y="4151074"/>
                <a:ext cx="2882684" cy="830997"/>
              </a:xfrm>
              <a:prstGeom prst="rect">
                <a:avLst/>
              </a:prstGeom>
              <a:noFill/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𝚫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“free” hash trials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320B41-73F6-9446-8266-F324EF734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849" y="4151074"/>
                <a:ext cx="2882684" cy="830997"/>
              </a:xfrm>
              <a:prstGeom prst="rect">
                <a:avLst/>
              </a:prstGeom>
              <a:blipFill>
                <a:blip r:embed="rId4"/>
                <a:stretch>
                  <a:fillRect l="-3158" t="-4348" b="-15942"/>
                </a:stretch>
              </a:blipFill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85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7CBE6-D707-4745-A77D-66D3D083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Nakamoto consensus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46D500-8917-EB44-B12C-AD9219F14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6650" y="1027638"/>
                <a:ext cx="8229600" cy="62309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Adjusting difficulty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46D500-8917-EB44-B12C-AD9219F14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650" y="1027638"/>
                <a:ext cx="8229600" cy="623098"/>
              </a:xfrm>
              <a:blipFill>
                <a:blip r:embed="rId3"/>
                <a:stretch>
                  <a:fillRect l="-1556" t="-9804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0ACA6-03F1-B94F-99E1-521AF3D5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C15B6EAE-7DA0-5441-8ADB-5B0F1FF3A0C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84635A-937D-4649-B3AC-D6163D1101AF}"/>
                  </a:ext>
                </a:extLst>
              </p:cNvPr>
              <p:cNvSpPr txBox="1"/>
              <p:nvPr/>
            </p:nvSpPr>
            <p:spPr>
              <a:xfrm>
                <a:off x="2345485" y="2210198"/>
                <a:ext cx="4587499" cy="943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𝛼𝜆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84635A-937D-4649-B3AC-D6163D110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485" y="2210198"/>
                <a:ext cx="4587499" cy="943785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A0479C79-496D-6241-9ECB-AA4F76796F28}"/>
              </a:ext>
            </a:extLst>
          </p:cNvPr>
          <p:cNvSpPr/>
          <p:nvPr/>
        </p:nvSpPr>
        <p:spPr>
          <a:xfrm>
            <a:off x="266649" y="1701978"/>
            <a:ext cx="4490701" cy="424712"/>
          </a:xfrm>
          <a:prstGeom prst="wedgeRoundRectCallout">
            <a:avLst>
              <a:gd name="adj1" fmla="val 34186"/>
              <a:gd name="adj2" fmla="val 105192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Honest mining fraction (say 60%)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50CC473A-5F35-B04F-BE4C-B01AD64523E2}"/>
              </a:ext>
            </a:extLst>
          </p:cNvPr>
          <p:cNvSpPr/>
          <p:nvPr/>
        </p:nvSpPr>
        <p:spPr>
          <a:xfrm>
            <a:off x="6795672" y="2268660"/>
            <a:ext cx="2133600" cy="723827"/>
          </a:xfrm>
          <a:prstGeom prst="wedgeRoundRectCallout">
            <a:avLst>
              <a:gd name="adj1" fmla="val -103747"/>
              <a:gd name="adj2" fmla="val 13612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Adversary power (40%)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945B4F-14A6-2D4C-A4F7-92CED99D3ECA}"/>
                  </a:ext>
                </a:extLst>
              </p:cNvPr>
              <p:cNvSpPr txBox="1"/>
              <p:nvPr/>
            </p:nvSpPr>
            <p:spPr>
              <a:xfrm>
                <a:off x="0" y="3129290"/>
                <a:ext cx="9009529" cy="2063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is the mining rate * the delay. That is #blocks/delay (say 0.1)</a:t>
                </a:r>
              </a:p>
              <a:p>
                <a:r>
                  <a:rPr lang="en-US" b="1" u="sng" dirty="0"/>
                  <a:t>Intuition:</a:t>
                </a:r>
                <a:endParaRPr lang="en-US" dirty="0"/>
              </a:p>
              <a:p>
                <a:r>
                  <a:rPr lang="en-US" dirty="0"/>
                  <a:t>On average, honest nodes waste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steps of work every block they find, while adversary never wastes work. So “effective” reduced honest rate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𝛼𝜆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945B4F-14A6-2D4C-A4F7-92CED99D3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29290"/>
                <a:ext cx="9009529" cy="2063898"/>
              </a:xfrm>
              <a:prstGeom prst="rect">
                <a:avLst/>
              </a:prstGeom>
              <a:blipFill>
                <a:blip r:embed="rId5"/>
                <a:stretch>
                  <a:fillRect l="-1127" t="-2454" b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E6491CC-40FF-4A44-A427-69DFB8BFC5E2}"/>
              </a:ext>
            </a:extLst>
          </p:cNvPr>
          <p:cNvSpPr txBox="1"/>
          <p:nvPr/>
        </p:nvSpPr>
        <p:spPr>
          <a:xfrm>
            <a:off x="5168233" y="1059860"/>
            <a:ext cx="23006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Formula from [SZ15]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CC982847-B8F4-DA4F-8F6F-C37EF9152B29}"/>
              </a:ext>
            </a:extLst>
          </p:cNvPr>
          <p:cNvSpPr/>
          <p:nvPr/>
        </p:nvSpPr>
        <p:spPr>
          <a:xfrm>
            <a:off x="5251747" y="1457140"/>
            <a:ext cx="3126133" cy="723827"/>
          </a:xfrm>
          <a:prstGeom prst="wedgeRoundRectCallout">
            <a:avLst>
              <a:gd name="adj1" fmla="val -70414"/>
              <a:gd name="adj2" fmla="val 136526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Network mining rate (1 Block/10min)</a:t>
            </a:r>
          </a:p>
        </p:txBody>
      </p:sp>
    </p:spTree>
    <p:extLst>
      <p:ext uri="{BB962C8B-B14F-4D97-AF65-F5344CB8AC3E}">
        <p14:creationId xmlns:p14="http://schemas.microsoft.com/office/powerpoint/2010/main" val="2839317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7CBE6-D707-4745-A77D-66D3D083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DKT+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6D500-8917-EB44-B12C-AD9219F14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39" y="2946972"/>
            <a:ext cx="8229600" cy="62309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Private chain attack = Actual security (was an open question)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0ACA6-03F1-B94F-99E1-521AF3D5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C15B6EAE-7DA0-5441-8ADB-5B0F1FF3A0C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84635A-937D-4649-B3AC-D6163D1101AF}"/>
                  </a:ext>
                </a:extLst>
              </p:cNvPr>
              <p:cNvSpPr txBox="1"/>
              <p:nvPr/>
            </p:nvSpPr>
            <p:spPr>
              <a:xfrm>
                <a:off x="1965701" y="1817958"/>
                <a:ext cx="4587499" cy="943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𝛼𝜆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Δ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84635A-937D-4649-B3AC-D6163D110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701" y="1817958"/>
                <a:ext cx="4587499" cy="943785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945B4F-14A6-2D4C-A4F7-92CED99D3ECA}"/>
                  </a:ext>
                </a:extLst>
              </p:cNvPr>
              <p:cNvSpPr txBox="1"/>
              <p:nvPr/>
            </p:nvSpPr>
            <p:spPr>
              <a:xfrm>
                <a:off x="155439" y="3393735"/>
                <a:ext cx="900952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/>
                  <a:t>Interpretation:</a:t>
                </a:r>
              </a:p>
              <a:p>
                <a:r>
                  <a:rPr lang="en-US" dirty="0"/>
                  <a:t>The less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relative to block time, the closer this gets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For large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the adversary needs much less than 50% of the mining power to attack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945B4F-14A6-2D4C-A4F7-92CED99D3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39" y="3393735"/>
                <a:ext cx="9009529" cy="1569660"/>
              </a:xfrm>
              <a:prstGeom prst="rect">
                <a:avLst/>
              </a:prstGeom>
              <a:blipFill>
                <a:blip r:embed="rId4"/>
                <a:stretch>
                  <a:fillRect l="-1127" t="-3226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3AF0D89-FECC-D041-883C-CEB93FFFAECC}"/>
              </a:ext>
            </a:extLst>
          </p:cNvPr>
          <p:cNvSpPr txBox="1"/>
          <p:nvPr/>
        </p:nvSpPr>
        <p:spPr>
          <a:xfrm>
            <a:off x="155439" y="1016496"/>
            <a:ext cx="6808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latin typeface="+mn-lt"/>
              </a:rPr>
              <a:t>Theorem: </a:t>
            </a:r>
            <a:r>
              <a:rPr lang="en-US" dirty="0">
                <a:latin typeface="+mn-lt"/>
              </a:rPr>
              <a:t>There exists a k such that</a:t>
            </a:r>
            <a:r>
              <a:rPr lang="en-US" b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Nakamoto Consensus has consistency and liveness if and only if:</a:t>
            </a:r>
          </a:p>
        </p:txBody>
      </p:sp>
    </p:spTree>
    <p:extLst>
      <p:ext uri="{BB962C8B-B14F-4D97-AF65-F5344CB8AC3E}">
        <p14:creationId xmlns:p14="http://schemas.microsoft.com/office/powerpoint/2010/main" val="4002236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F200-0E4A-1442-AFBA-1842B6E49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DKT+ Theorem 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8C32D-6979-284F-ADA1-35EAB3A99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C15B6EAE-7DA0-5441-8ADB-5B0F1FF3A0C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2A751B-9F9C-CD4F-85DC-5C1D2BD7D1C7}"/>
                  </a:ext>
                </a:extLst>
              </p:cNvPr>
              <p:cNvSpPr txBox="1"/>
              <p:nvPr/>
            </p:nvSpPr>
            <p:spPr>
              <a:xfrm>
                <a:off x="329449" y="4457158"/>
                <a:ext cx="4659545" cy="504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Blue line = max value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s.t.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𝛼𝜆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2A751B-9F9C-CD4F-85DC-5C1D2BD7D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49" y="4457158"/>
                <a:ext cx="4659545" cy="504241"/>
              </a:xfrm>
              <a:prstGeom prst="rect">
                <a:avLst/>
              </a:prstGeom>
              <a:blipFill>
                <a:blip r:embed="rId3"/>
                <a:stretch>
                  <a:fillRect l="-1087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FCCCD1-ACB2-3849-8B49-DD5359F3CAC9}"/>
                  </a:ext>
                </a:extLst>
              </p:cNvPr>
              <p:cNvSpPr txBox="1"/>
              <p:nvPr/>
            </p:nvSpPr>
            <p:spPr>
              <a:xfrm>
                <a:off x="7188200" y="2333631"/>
                <a:ext cx="1907048" cy="215309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/>
                  <a:t>Nakamoto magically chose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Δ</m:t>
                        </m:r>
                      </m:den>
                    </m:f>
                  </m:oMath>
                </a14:m>
                <a:r>
                  <a:rPr lang="en-US" sz="1800" b="1" dirty="0"/>
                  <a:t> = 60 (10 min </a:t>
                </a:r>
                <a:r>
                  <a:rPr lang="en-US" sz="1800" b="1" dirty="0" err="1"/>
                  <a:t>blocktime</a:t>
                </a:r>
                <a:r>
                  <a:rPr lang="en-US" sz="1800" b="1" dirty="0"/>
                  <a:t> assuming 10s network delay)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FCCCD1-ACB2-3849-8B49-DD5359F3C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200" y="2333631"/>
                <a:ext cx="1907048" cy="2153090"/>
              </a:xfrm>
              <a:prstGeom prst="rect">
                <a:avLst/>
              </a:prstGeom>
              <a:blipFill>
                <a:blip r:embed="rId4"/>
                <a:stretch>
                  <a:fillRect l="-1974" t="-1170" b="-350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B13B48C8-149D-8742-8524-AE2901FFE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209003"/>
              </p:ext>
            </p:extLst>
          </p:nvPr>
        </p:nvGraphicFramePr>
        <p:xfrm>
          <a:off x="329449" y="976768"/>
          <a:ext cx="6462585" cy="34317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835406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C60F2-85A4-9443-A1DC-4AD55C08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Short Forks and Liveness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FDDE3-FB93-044F-A64B-2FE3525A8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C15B6EAE-7DA0-5441-8ADB-5B0F1FF3A0C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5E7A1A-C463-024B-9671-D7D444F48125}"/>
              </a:ext>
            </a:extLst>
          </p:cNvPr>
          <p:cNvSpPr/>
          <p:nvPr/>
        </p:nvSpPr>
        <p:spPr>
          <a:xfrm>
            <a:off x="600599" y="3897449"/>
            <a:ext cx="734095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AA7B90-E739-1744-8EEA-5CD603D6A59C}"/>
              </a:ext>
            </a:extLst>
          </p:cNvPr>
          <p:cNvSpPr/>
          <p:nvPr/>
        </p:nvSpPr>
        <p:spPr>
          <a:xfrm>
            <a:off x="1653735" y="3897449"/>
            <a:ext cx="734095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081BD-1FD4-354D-B880-14BA805B382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1334694" y="4264497"/>
            <a:ext cx="319041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0064E18-94DE-C94D-9F69-0F3723113470}"/>
              </a:ext>
            </a:extLst>
          </p:cNvPr>
          <p:cNvSpPr/>
          <p:nvPr/>
        </p:nvSpPr>
        <p:spPr>
          <a:xfrm>
            <a:off x="2692151" y="3897449"/>
            <a:ext cx="734095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F0D25E4-FEBE-AE47-A0FA-FF87D59ED0E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2387830" y="4264497"/>
            <a:ext cx="304321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CADCFB-0126-2144-A893-4E3E078CF4E8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1334694" y="3278567"/>
            <a:ext cx="319040" cy="985930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5E79DAB-71F2-294D-BBF4-13E163CD7C73}"/>
              </a:ext>
            </a:extLst>
          </p:cNvPr>
          <p:cNvSpPr/>
          <p:nvPr/>
        </p:nvSpPr>
        <p:spPr>
          <a:xfrm>
            <a:off x="1653734" y="2911519"/>
            <a:ext cx="734095" cy="73409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F05945-1AC2-FE4E-9979-F69B89D6757B}"/>
              </a:ext>
            </a:extLst>
          </p:cNvPr>
          <p:cNvSpPr/>
          <p:nvPr/>
        </p:nvSpPr>
        <p:spPr>
          <a:xfrm>
            <a:off x="2706869" y="2897229"/>
            <a:ext cx="734095" cy="73409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C47E26-84D1-ED49-AB32-AC550A198CCA}"/>
              </a:ext>
            </a:extLst>
          </p:cNvPr>
          <p:cNvCxnSpPr>
            <a:cxnSpLocks/>
          </p:cNvCxnSpPr>
          <p:nvPr/>
        </p:nvCxnSpPr>
        <p:spPr>
          <a:xfrm>
            <a:off x="2387829" y="3278567"/>
            <a:ext cx="304321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B48458-9F56-BB4F-B4BE-A8E858FE51AF}"/>
              </a:ext>
            </a:extLst>
          </p:cNvPr>
          <p:cNvSpPr/>
          <p:nvPr/>
        </p:nvSpPr>
        <p:spPr>
          <a:xfrm>
            <a:off x="3760004" y="2897229"/>
            <a:ext cx="734095" cy="73409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9FE175-A1BF-364F-B728-640A39852B35}"/>
              </a:ext>
            </a:extLst>
          </p:cNvPr>
          <p:cNvCxnSpPr>
            <a:cxnSpLocks/>
          </p:cNvCxnSpPr>
          <p:nvPr/>
        </p:nvCxnSpPr>
        <p:spPr>
          <a:xfrm>
            <a:off x="3440964" y="3278567"/>
            <a:ext cx="304321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AA603B-FC76-0F40-A81A-2933C5F16539}"/>
              </a:ext>
            </a:extLst>
          </p:cNvPr>
          <p:cNvSpPr txBox="1"/>
          <p:nvPr/>
        </p:nvSpPr>
        <p:spPr>
          <a:xfrm>
            <a:off x="1023242" y="848894"/>
            <a:ext cx="69417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Long forks are impossible but short forks may not be</a:t>
            </a:r>
          </a:p>
          <a:p>
            <a:pPr algn="l"/>
            <a:r>
              <a:rPr lang="en-US" dirty="0">
                <a:latin typeface="+mn-lt"/>
              </a:rPr>
              <a:t>This is a liveness issue </a:t>
            </a:r>
          </a:p>
          <a:p>
            <a:pPr algn="l"/>
            <a:r>
              <a:rPr lang="en-US" dirty="0">
                <a:latin typeface="+mn-lt"/>
              </a:rPr>
              <a:t>Need to ensure that some “honest” blocks are in the longest chain</a:t>
            </a:r>
          </a:p>
          <a:p>
            <a:pPr algn="l"/>
            <a:r>
              <a:rPr lang="en-US" dirty="0">
                <a:latin typeface="+mn-lt"/>
              </a:rPr>
              <a:t>Could be used to censor transactions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B857EC-6188-174F-9F3F-6003A49FB1F4}"/>
              </a:ext>
            </a:extLst>
          </p:cNvPr>
          <p:cNvSpPr/>
          <p:nvPr/>
        </p:nvSpPr>
        <p:spPr>
          <a:xfrm>
            <a:off x="4813139" y="2919156"/>
            <a:ext cx="734095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DE5A56-173E-1949-A30C-3DD490782DC6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508818" y="3286204"/>
            <a:ext cx="304321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34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8C056-237F-964C-AAB7-240F991B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Nakamoto chain 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06C69F-A5DB-0E46-A27F-00AE96E01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983" y="959405"/>
                <a:ext cx="9113017" cy="33940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Chain Quality is percentage of honestly mined blocks</a:t>
                </a:r>
              </a:p>
              <a:p>
                <a:pPr lvl="1"/>
                <a:r>
                  <a:rPr lang="en-US" dirty="0"/>
                  <a:t>Honest mined blocks include all transactions!</a:t>
                </a:r>
              </a:p>
              <a:p>
                <a:pPr lvl="1"/>
                <a:r>
                  <a:rPr lang="en-US" dirty="0"/>
                  <a:t>Prevents censorship</a:t>
                </a:r>
              </a:p>
              <a:p>
                <a:r>
                  <a:rPr lang="en-US" dirty="0"/>
                  <a:t>Say the adversary controls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fraction of the mining power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&lt; ½ </a:t>
                </a:r>
              </a:p>
              <a:p>
                <a:r>
                  <a:rPr lang="en-US" dirty="0"/>
                  <a:t>Ideally honest parties mine a 1 – p fraction</a:t>
                </a:r>
              </a:p>
              <a:p>
                <a:r>
                  <a:rPr lang="en-US" b="0" dirty="0"/>
                  <a:t>Can prove they mine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06C69F-A5DB-0E46-A27F-00AE96E01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83" y="959405"/>
                <a:ext cx="9113017" cy="3394075"/>
              </a:xfrm>
              <a:blipFill>
                <a:blip r:embed="rId3"/>
                <a:stretch>
                  <a:fillRect l="-1114" t="-2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73698-4A8D-3E49-997A-02F955D42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C15B6EAE-7DA0-5441-8ADB-5B0F1FF3A0C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CB08A3-EBEA-DE43-9B0A-E1C97747913D}"/>
                  </a:ext>
                </a:extLst>
              </p:cNvPr>
              <p:cNvSpPr txBox="1"/>
              <p:nvPr/>
            </p:nvSpPr>
            <p:spPr>
              <a:xfrm>
                <a:off x="457200" y="4225172"/>
                <a:ext cx="8566880" cy="91832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If </a:t>
                </a:r>
                <a14:m>
                  <m:oMath xmlns:m="http://schemas.openxmlformats.org/officeDocument/2006/math">
                    <m:r>
                      <a:rPr lang="en-US" sz="2200" b="1" i="0" smtClean="0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200" b="1" dirty="0"/>
                  <a:t> then adversary could mine every block in worst case</a:t>
                </a:r>
              </a:p>
              <a:p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200" b="1" dirty="0"/>
                  <a:t> chain quality is 0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CB08A3-EBEA-DE43-9B0A-E1C977479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225172"/>
                <a:ext cx="8566880" cy="918328"/>
              </a:xfrm>
              <a:prstGeom prst="rect">
                <a:avLst/>
              </a:prstGeom>
              <a:blipFill>
                <a:blip r:embed="rId4"/>
                <a:stretch>
                  <a:fillRect l="-853" b="-1241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67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3339-91F2-BD4D-B250-22FBBD82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Chain </a:t>
            </a:r>
            <a:r>
              <a:rPr lang="en-US" dirty="0" err="1"/>
              <a:t>Quallity</a:t>
            </a:r>
            <a:r>
              <a:rPr lang="en-US" dirty="0"/>
              <a:t>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1275BF-69F3-114C-A38C-B8E949FDF9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every </a:t>
                </a:r>
                <a:r>
                  <a:rPr lang="en-US" i="1" dirty="0"/>
                  <a:t>p</a:t>
                </a:r>
                <a:r>
                  <a:rPr lang="en-US" dirty="0"/>
                  <a:t> &lt; ½ , if mining difficulty is appropriately set as function of network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then Nakamoto consensus guarantees: </a:t>
                </a:r>
              </a:p>
              <a:p>
                <a:pPr marL="1428750" lvl="2" indent="-514350">
                  <a:buFont typeface="+mj-lt"/>
                  <a:buAutoNum type="arabicPeriod"/>
                </a:pPr>
                <a:r>
                  <a:rPr lang="en-US" dirty="0"/>
                  <a:t>Consistency (for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satisfying formula)</a:t>
                </a:r>
              </a:p>
              <a:p>
                <a:pPr marL="1428750" lvl="2" indent="-514350">
                  <a:buFont typeface="+mj-lt"/>
                  <a:buAutoNum type="arabicPeriod"/>
                </a:pPr>
                <a:r>
                  <a:rPr lang="en-US" dirty="0"/>
                  <a:t>Chain quality: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b="0" dirty="0"/>
                  <a:t> fraction blocks honest</a:t>
                </a:r>
              </a:p>
              <a:p>
                <a:pPr marL="1428750" lvl="2" indent="-514350">
                  <a:buFont typeface="+mj-lt"/>
                  <a:buAutoNum type="arabicPeriod"/>
                </a:pPr>
                <a:r>
                  <a:rPr lang="en-US" dirty="0"/>
                  <a:t>O(1/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)-Chain growth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1275BF-69F3-114C-A38C-B8E949FDF9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597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D49BA-69F3-7543-8E9E-5540F8B64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C15B6EAE-7DA0-5441-8ADB-5B0F1FF3A0C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80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70CF-D9B9-714C-BBE1-D5F47CF3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Nakamoto </a:t>
            </a:r>
            <a:r>
              <a:rPr lang="en-US" dirty="0" err="1"/>
              <a:t>Conensus</a:t>
            </a:r>
            <a:r>
              <a:rPr lang="en-US" dirty="0"/>
              <a:t> and Partial Synchrony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974D0-040C-DD40-B043-28B5D6AB1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Nakamoto Consensus can be secure up to ½ corruptions</a:t>
            </a:r>
          </a:p>
          <a:p>
            <a:r>
              <a:rPr lang="en-US" dirty="0"/>
              <a:t>Can tolerate network delays</a:t>
            </a:r>
          </a:p>
          <a:p>
            <a:r>
              <a:rPr lang="en-US" dirty="0"/>
              <a:t>Contradicts partial synchrony lower bound?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</a:t>
            </a:r>
          </a:p>
          <a:p>
            <a:pPr lvl="1"/>
            <a:r>
              <a:rPr lang="en-US" dirty="0"/>
              <a:t>Protocol needs a bound on delays ( c)</a:t>
            </a:r>
          </a:p>
          <a:p>
            <a:pPr lvl="1"/>
            <a:r>
              <a:rPr lang="en-US" dirty="0"/>
              <a:t>Consistency broken even with honest nodes</a:t>
            </a:r>
          </a:p>
        </p:txBody>
      </p:sp>
    </p:spTree>
    <p:extLst>
      <p:ext uri="{BB962C8B-B14F-4D97-AF65-F5344CB8AC3E}">
        <p14:creationId xmlns:p14="http://schemas.microsoft.com/office/powerpoint/2010/main" val="130414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0C857-41C0-E944-9303-6ADE3B6C7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Nakamoto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80E66-7D97-664B-B710-B5ECA232F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0745"/>
            <a:ext cx="4926169" cy="3818430"/>
          </a:xfrm>
        </p:spPr>
        <p:txBody>
          <a:bodyPr>
            <a:normAutofit/>
          </a:bodyPr>
          <a:lstStyle/>
          <a:p>
            <a:r>
              <a:rPr lang="en-US" dirty="0"/>
              <a:t>Anonymous participation</a:t>
            </a:r>
          </a:p>
          <a:p>
            <a:r>
              <a:rPr lang="en-US" dirty="0"/>
              <a:t>Nodes can join/leave</a:t>
            </a:r>
          </a:p>
          <a:p>
            <a:pPr lvl="1"/>
            <a:r>
              <a:rPr lang="en-US" dirty="0"/>
              <a:t>Very scalable </a:t>
            </a:r>
          </a:p>
          <a:p>
            <a:pPr lvl="1"/>
            <a:r>
              <a:rPr lang="en-US" dirty="0"/>
              <a:t>Sleeping Beauty property</a:t>
            </a:r>
          </a:p>
          <a:p>
            <a:r>
              <a:rPr lang="en-US" dirty="0"/>
              <a:t>Leader not known beforehand </a:t>
            </a:r>
          </a:p>
          <a:p>
            <a:pPr lvl="1"/>
            <a:r>
              <a:rPr lang="en-US" dirty="0"/>
              <a:t>Makes bribing harder</a:t>
            </a:r>
          </a:p>
          <a:p>
            <a:r>
              <a:rPr lang="en-US" dirty="0"/>
              <a:t>Up to ½ corruptions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9469BD-BED6-7F4C-BA69-0D787F16B637}"/>
              </a:ext>
            </a:extLst>
          </p:cNvPr>
          <p:cNvSpPr txBox="1">
            <a:spLocks/>
          </p:cNvSpPr>
          <p:nvPr/>
        </p:nvSpPr>
        <p:spPr bwMode="auto">
          <a:xfrm>
            <a:off x="4926169" y="970745"/>
            <a:ext cx="4063285" cy="4322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Slow</a:t>
            </a:r>
          </a:p>
          <a:p>
            <a:pPr lvl="1"/>
            <a:r>
              <a:rPr lang="en-US" dirty="0"/>
              <a:t>Even when everyone is honest</a:t>
            </a:r>
          </a:p>
          <a:p>
            <a:r>
              <a:rPr lang="en-US" dirty="0"/>
              <a:t>Resource intensive</a:t>
            </a:r>
          </a:p>
          <a:p>
            <a:pPr lvl="1"/>
            <a:r>
              <a:rPr lang="en-US" dirty="0" err="1"/>
              <a:t>PoS</a:t>
            </a:r>
            <a:r>
              <a:rPr lang="en-US" dirty="0"/>
              <a:t> based possible</a:t>
            </a:r>
          </a:p>
          <a:p>
            <a:r>
              <a:rPr lang="en-US" dirty="0"/>
              <a:t>No finality</a:t>
            </a:r>
          </a:p>
          <a:p>
            <a:r>
              <a:rPr lang="en-US" dirty="0"/>
              <a:t>No guarantees under long delays</a:t>
            </a:r>
          </a:p>
        </p:txBody>
      </p:sp>
    </p:spTree>
    <p:extLst>
      <p:ext uri="{BB962C8B-B14F-4D97-AF65-F5344CB8AC3E}">
        <p14:creationId xmlns:p14="http://schemas.microsoft.com/office/powerpoint/2010/main" val="233513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12344-F4A3-C947-8D8D-4F565946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Consensus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7F34E1-AF27-B24F-B68E-562783E2BF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5613" y="1214849"/>
            <a:ext cx="1005840" cy="1005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E60B0C-A88E-5542-B518-966485F8FD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8283" y="2310493"/>
            <a:ext cx="1005840" cy="1005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DA6F8B-3FA8-EB4A-B21A-3CB51CE110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4051" y="1226420"/>
            <a:ext cx="1005840" cy="10058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31C8A0-9171-AA47-BFDD-E3662958C5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2310493"/>
            <a:ext cx="1005840" cy="10058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9D34BD-4601-2A47-96D4-81D31574C3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1203" y="3513448"/>
            <a:ext cx="1005840" cy="100584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7560AA-EDDD-EB4E-91BB-E16207C8B88B}"/>
              </a:ext>
            </a:extLst>
          </p:cNvPr>
          <p:cNvSpPr/>
          <p:nvPr/>
        </p:nvSpPr>
        <p:spPr>
          <a:xfrm>
            <a:off x="583474" y="4519288"/>
            <a:ext cx="3988526" cy="5685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Committee</a:t>
            </a:r>
          </a:p>
        </p:txBody>
      </p:sp>
      <p:pic>
        <p:nvPicPr>
          <p:cNvPr id="13" name="Graphic 12" descr="Crown">
            <a:extLst>
              <a:ext uri="{FF2B5EF4-FFF2-40B4-BE49-F238E27FC236}">
                <a16:creationId xmlns:a16="http://schemas.microsoft.com/office/drawing/2014/main" id="{ADB60B94-83E5-DF4B-91F4-075D8EEDA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89998" y="1931446"/>
            <a:ext cx="562608" cy="56260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B3E6850-7EB8-4F4E-9D94-BA601A884F10}"/>
              </a:ext>
            </a:extLst>
          </p:cNvPr>
          <p:cNvSpPr/>
          <p:nvPr/>
        </p:nvSpPr>
        <p:spPr>
          <a:xfrm>
            <a:off x="3389559" y="3316333"/>
            <a:ext cx="1763486" cy="5685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Leader</a:t>
            </a:r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45FB9E36-F036-6B44-BE80-0E24CD3BBF01}"/>
              </a:ext>
            </a:extLst>
          </p:cNvPr>
          <p:cNvSpPr/>
          <p:nvPr/>
        </p:nvSpPr>
        <p:spPr>
          <a:xfrm>
            <a:off x="5425439" y="1349829"/>
            <a:ext cx="2374509" cy="960664"/>
          </a:xfrm>
          <a:prstGeom prst="wedgeRectCallout">
            <a:avLst>
              <a:gd name="adj1" fmla="val -82081"/>
              <a:gd name="adj2" fmla="val 8153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Accepts/Rejects TXs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07CE40-64FF-B842-82BD-22226F1AFE85}"/>
              </a:ext>
            </a:extLst>
          </p:cNvPr>
          <p:cNvCxnSpPr>
            <a:cxnSpLocks/>
          </p:cNvCxnSpPr>
          <p:nvPr/>
        </p:nvCxnSpPr>
        <p:spPr>
          <a:xfrm flipV="1">
            <a:off x="960120" y="1729340"/>
            <a:ext cx="383931" cy="5811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7B4466-C0E9-5145-B985-68A8B7DF41F7}"/>
              </a:ext>
            </a:extLst>
          </p:cNvPr>
          <p:cNvCxnSpPr>
            <a:cxnSpLocks/>
          </p:cNvCxnSpPr>
          <p:nvPr/>
        </p:nvCxnSpPr>
        <p:spPr>
          <a:xfrm>
            <a:off x="1373855" y="3158720"/>
            <a:ext cx="848132" cy="6360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BCAB89E-EFCD-3A4B-B8D8-1B3567A6DE1E}"/>
              </a:ext>
            </a:extLst>
          </p:cNvPr>
          <p:cNvCxnSpPr>
            <a:cxnSpLocks/>
          </p:cNvCxnSpPr>
          <p:nvPr/>
        </p:nvCxnSpPr>
        <p:spPr>
          <a:xfrm>
            <a:off x="2181974" y="2003515"/>
            <a:ext cx="1513669" cy="6611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57E774-DA43-274E-9CCB-604C539F79C6}"/>
              </a:ext>
            </a:extLst>
          </p:cNvPr>
          <p:cNvCxnSpPr>
            <a:cxnSpLocks/>
          </p:cNvCxnSpPr>
          <p:nvPr/>
        </p:nvCxnSpPr>
        <p:spPr>
          <a:xfrm>
            <a:off x="1463040" y="2813413"/>
            <a:ext cx="22552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3E5523-BAAA-F34B-814E-4B3909DDF8B0}"/>
              </a:ext>
            </a:extLst>
          </p:cNvPr>
          <p:cNvCxnSpPr>
            <a:cxnSpLocks/>
          </p:cNvCxnSpPr>
          <p:nvPr/>
        </p:nvCxnSpPr>
        <p:spPr>
          <a:xfrm>
            <a:off x="1846971" y="2232260"/>
            <a:ext cx="767152" cy="1281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051DA7-4F8C-CE4E-BE2C-8C8E5BDD348D}"/>
              </a:ext>
            </a:extLst>
          </p:cNvPr>
          <p:cNvCxnSpPr>
            <a:cxnSpLocks/>
          </p:cNvCxnSpPr>
          <p:nvPr/>
        </p:nvCxnSpPr>
        <p:spPr>
          <a:xfrm flipV="1">
            <a:off x="3117043" y="3043682"/>
            <a:ext cx="758792" cy="9726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9EC564-BBDD-DB4C-9752-C2E8A65A30D2}"/>
              </a:ext>
            </a:extLst>
          </p:cNvPr>
          <p:cNvCxnSpPr>
            <a:cxnSpLocks/>
          </p:cNvCxnSpPr>
          <p:nvPr/>
        </p:nvCxnSpPr>
        <p:spPr>
          <a:xfrm>
            <a:off x="3605547" y="2003515"/>
            <a:ext cx="419024" cy="5295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6D12D2-9590-464B-A9F3-A8F1297E17F8}"/>
              </a:ext>
            </a:extLst>
          </p:cNvPr>
          <p:cNvCxnSpPr>
            <a:cxnSpLocks/>
          </p:cNvCxnSpPr>
          <p:nvPr/>
        </p:nvCxnSpPr>
        <p:spPr>
          <a:xfrm flipH="1">
            <a:off x="2796279" y="2232260"/>
            <a:ext cx="409184" cy="13172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D32EC4-C387-7347-8029-0C1DDAA938E3}"/>
              </a:ext>
            </a:extLst>
          </p:cNvPr>
          <p:cNvCxnSpPr>
            <a:cxnSpLocks/>
          </p:cNvCxnSpPr>
          <p:nvPr/>
        </p:nvCxnSpPr>
        <p:spPr>
          <a:xfrm flipH="1">
            <a:off x="2349891" y="1729340"/>
            <a:ext cx="3526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7662093-1A6F-D441-8383-783BE81F6EE0}"/>
              </a:ext>
            </a:extLst>
          </p:cNvPr>
          <p:cNvCxnSpPr>
            <a:cxnSpLocks/>
          </p:cNvCxnSpPr>
          <p:nvPr/>
        </p:nvCxnSpPr>
        <p:spPr>
          <a:xfrm flipV="1">
            <a:off x="1458860" y="1958086"/>
            <a:ext cx="1427958" cy="5750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84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F4C9F-4581-7042-A881-3F4419D61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Incentives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48B35-B158-A644-BD13-92B035E37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7253713" cy="3818430"/>
          </a:xfrm>
        </p:spPr>
        <p:txBody>
          <a:bodyPr/>
          <a:lstStyle/>
          <a:p>
            <a:r>
              <a:rPr lang="en-US" dirty="0"/>
              <a:t>Mining (solving </a:t>
            </a:r>
            <a:r>
              <a:rPr lang="en-US" dirty="0" err="1"/>
              <a:t>PoW</a:t>
            </a:r>
            <a:r>
              <a:rPr lang="en-US" dirty="0"/>
              <a:t> puzzles) is very expensive</a:t>
            </a:r>
          </a:p>
          <a:p>
            <a:r>
              <a:rPr lang="en-US" i="1" dirty="0"/>
              <a:t>Honest </a:t>
            </a:r>
            <a:r>
              <a:rPr lang="en-US" dirty="0"/>
              <a:t>majority does not seem realistic</a:t>
            </a:r>
          </a:p>
          <a:p>
            <a:r>
              <a:rPr lang="en-US" dirty="0"/>
              <a:t>Satoshi’s genius idea: Combine issuance and rewards</a:t>
            </a:r>
          </a:p>
          <a:p>
            <a:r>
              <a:rPr lang="en-US" dirty="0"/>
              <a:t>Block reward only paid if block part of longest chain</a:t>
            </a:r>
          </a:p>
          <a:p>
            <a:r>
              <a:rPr lang="en-US" dirty="0"/>
              <a:t>High Variance -&gt; Mining Pools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11422D-318A-994C-9A05-8A26596DC3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8470" y="1681819"/>
            <a:ext cx="1468330" cy="14683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DBDE48-FE5D-014E-97F7-A4F219A60C38}"/>
              </a:ext>
            </a:extLst>
          </p:cNvPr>
          <p:cNvSpPr/>
          <p:nvPr/>
        </p:nvSpPr>
        <p:spPr>
          <a:xfrm>
            <a:off x="7952635" y="195431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.Apple Color Emoji UI"/>
              </a:rPr>
              <a:t>💧</a:t>
            </a:r>
            <a:endParaRPr lang="en-US" dirty="0">
              <a:solidFill>
                <a:srgbClr val="000000"/>
              </a:solidFill>
              <a:effectLst/>
              <a:latin typeface=".Apple Color Emoji U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945594-1C4D-F347-B540-D52563B5B8CE}"/>
              </a:ext>
            </a:extLst>
          </p:cNvPr>
          <p:cNvSpPr/>
          <p:nvPr/>
        </p:nvSpPr>
        <p:spPr>
          <a:xfrm>
            <a:off x="7339158" y="3575208"/>
            <a:ext cx="1719397" cy="10183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Block Reward </a:t>
            </a:r>
            <a:r>
              <a:rPr lang="en-US" dirty="0"/>
              <a:t>💸</a:t>
            </a:r>
          </a:p>
        </p:txBody>
      </p:sp>
    </p:spTree>
    <p:extLst>
      <p:ext uri="{BB962C8B-B14F-4D97-AF65-F5344CB8AC3E}">
        <p14:creationId xmlns:p14="http://schemas.microsoft.com/office/powerpoint/2010/main" val="121619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Incentives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E40F22A-3E9F-4D47-994B-7A67E137D5A7}"/>
              </a:ext>
            </a:extLst>
          </p:cNvPr>
          <p:cNvSpPr/>
          <p:nvPr/>
        </p:nvSpPr>
        <p:spPr>
          <a:xfrm>
            <a:off x="600599" y="3897449"/>
            <a:ext cx="734095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31" name="Shape 1084">
            <a:extLst>
              <a:ext uri="{FF2B5EF4-FFF2-40B4-BE49-F238E27FC236}">
                <a16:creationId xmlns:a16="http://schemas.microsoft.com/office/drawing/2014/main" id="{913DE50F-49B6-DE45-BDC6-602E6B56033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75883"/>
          <a:stretch/>
        </p:blipFill>
        <p:spPr>
          <a:xfrm>
            <a:off x="6223999" y="1266525"/>
            <a:ext cx="269747" cy="1225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Shape 1084">
            <a:extLst>
              <a:ext uri="{FF2B5EF4-FFF2-40B4-BE49-F238E27FC236}">
                <a16:creationId xmlns:a16="http://schemas.microsoft.com/office/drawing/2014/main" id="{EE1317ED-FEE3-1941-9273-2E08E661A27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75883"/>
          <a:stretch/>
        </p:blipFill>
        <p:spPr>
          <a:xfrm flipH="1">
            <a:off x="6755544" y="1263382"/>
            <a:ext cx="195391" cy="1253222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3640C6F-08D6-344C-B8CE-DB63A5F8FE39}"/>
              </a:ext>
            </a:extLst>
          </p:cNvPr>
          <p:cNvSpPr/>
          <p:nvPr/>
        </p:nvSpPr>
        <p:spPr>
          <a:xfrm>
            <a:off x="1653735" y="3897449"/>
            <a:ext cx="734095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Block Reward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3C547DA-E352-1441-AA6F-AD395B2B53A8}"/>
              </a:ext>
            </a:extLst>
          </p:cNvPr>
          <p:cNvCxnSpPr>
            <a:cxnSpLocks/>
            <a:stCxn id="50" idx="3"/>
            <a:endCxn id="37" idx="1"/>
          </p:cNvCxnSpPr>
          <p:nvPr/>
        </p:nvCxnSpPr>
        <p:spPr>
          <a:xfrm>
            <a:off x="1334694" y="4264497"/>
            <a:ext cx="319041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F26BA0-D7CC-064D-A9F4-D6B0744E1F33}"/>
              </a:ext>
            </a:extLst>
          </p:cNvPr>
          <p:cNvSpPr/>
          <p:nvPr/>
        </p:nvSpPr>
        <p:spPr>
          <a:xfrm>
            <a:off x="2692151" y="3897449"/>
            <a:ext cx="734095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A7D607-92B4-3241-A332-DC9D158FCD6A}"/>
              </a:ext>
            </a:extLst>
          </p:cNvPr>
          <p:cNvCxnSpPr>
            <a:cxnSpLocks/>
            <a:stCxn id="37" idx="3"/>
            <a:endCxn id="48" idx="1"/>
          </p:cNvCxnSpPr>
          <p:nvPr/>
        </p:nvCxnSpPr>
        <p:spPr>
          <a:xfrm>
            <a:off x="2387830" y="4264497"/>
            <a:ext cx="304321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BF760BC-0C00-A44F-90C8-90011531C63D}"/>
              </a:ext>
            </a:extLst>
          </p:cNvPr>
          <p:cNvSpPr/>
          <p:nvPr/>
        </p:nvSpPr>
        <p:spPr>
          <a:xfrm>
            <a:off x="3730567" y="3897449"/>
            <a:ext cx="734095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80C9E16-C79D-BB49-B7F6-E125C668FA6D}"/>
              </a:ext>
            </a:extLst>
          </p:cNvPr>
          <p:cNvCxnSpPr>
            <a:cxnSpLocks/>
          </p:cNvCxnSpPr>
          <p:nvPr/>
        </p:nvCxnSpPr>
        <p:spPr>
          <a:xfrm>
            <a:off x="3426246" y="4264497"/>
            <a:ext cx="311681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37D37743-5207-8442-9450-B80CDAECA7F4}"/>
              </a:ext>
            </a:extLst>
          </p:cNvPr>
          <p:cNvSpPr/>
          <p:nvPr/>
        </p:nvSpPr>
        <p:spPr>
          <a:xfrm>
            <a:off x="4761623" y="3897449"/>
            <a:ext cx="734095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BA721E3-F252-4D48-B1C6-97AE4D05AD42}"/>
              </a:ext>
            </a:extLst>
          </p:cNvPr>
          <p:cNvCxnSpPr>
            <a:cxnSpLocks/>
          </p:cNvCxnSpPr>
          <p:nvPr/>
        </p:nvCxnSpPr>
        <p:spPr>
          <a:xfrm>
            <a:off x="4457302" y="4327435"/>
            <a:ext cx="311681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E12F76F-C1D7-A74A-B9E6-F9BBC1F74002}"/>
              </a:ext>
            </a:extLst>
          </p:cNvPr>
          <p:cNvCxnSpPr>
            <a:cxnSpLocks/>
            <a:stCxn id="50" idx="3"/>
            <a:endCxn id="59" idx="1"/>
          </p:cNvCxnSpPr>
          <p:nvPr/>
        </p:nvCxnSpPr>
        <p:spPr>
          <a:xfrm flipV="1">
            <a:off x="1334694" y="3278567"/>
            <a:ext cx="319040" cy="985930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97076AD-937C-4848-AE8F-757AA6449A21}"/>
              </a:ext>
            </a:extLst>
          </p:cNvPr>
          <p:cNvSpPr/>
          <p:nvPr/>
        </p:nvSpPr>
        <p:spPr>
          <a:xfrm>
            <a:off x="1653734" y="2911519"/>
            <a:ext cx="734095" cy="73409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trike="sngStrike" dirty="0"/>
              <a:t>Block Reward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35D11C6-A53E-DA4E-81FE-CAA41ED74406}"/>
              </a:ext>
            </a:extLst>
          </p:cNvPr>
          <p:cNvSpPr/>
          <p:nvPr/>
        </p:nvSpPr>
        <p:spPr>
          <a:xfrm>
            <a:off x="2706869" y="2897229"/>
            <a:ext cx="734095" cy="73409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trike="sngStrike" dirty="0"/>
              <a:t>Block reward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C810C9D-2500-2246-A27B-C12CF158D343}"/>
              </a:ext>
            </a:extLst>
          </p:cNvPr>
          <p:cNvCxnSpPr>
            <a:cxnSpLocks/>
          </p:cNvCxnSpPr>
          <p:nvPr/>
        </p:nvCxnSpPr>
        <p:spPr>
          <a:xfrm>
            <a:off x="2387829" y="3278567"/>
            <a:ext cx="304321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EE3B4F8-15C0-BC48-8864-8C82802E0383}"/>
              </a:ext>
            </a:extLst>
          </p:cNvPr>
          <p:cNvSpPr/>
          <p:nvPr/>
        </p:nvSpPr>
        <p:spPr>
          <a:xfrm>
            <a:off x="5792679" y="3897449"/>
            <a:ext cx="734095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A1C4250-2416-D74B-8B27-570652D07D6E}"/>
              </a:ext>
            </a:extLst>
          </p:cNvPr>
          <p:cNvCxnSpPr>
            <a:cxnSpLocks/>
          </p:cNvCxnSpPr>
          <p:nvPr/>
        </p:nvCxnSpPr>
        <p:spPr>
          <a:xfrm>
            <a:off x="5488358" y="4327435"/>
            <a:ext cx="311681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607CD54B-7988-E841-938E-896E9338FE3E}"/>
              </a:ext>
            </a:extLst>
          </p:cNvPr>
          <p:cNvSpPr/>
          <p:nvPr/>
        </p:nvSpPr>
        <p:spPr>
          <a:xfrm>
            <a:off x="6823735" y="3897449"/>
            <a:ext cx="734095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2FAAF91-FC04-5448-8AF1-CF089FD32E00}"/>
              </a:ext>
            </a:extLst>
          </p:cNvPr>
          <p:cNvCxnSpPr>
            <a:cxnSpLocks/>
          </p:cNvCxnSpPr>
          <p:nvPr/>
        </p:nvCxnSpPr>
        <p:spPr>
          <a:xfrm>
            <a:off x="6519414" y="4327435"/>
            <a:ext cx="311681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0B26A3F-E870-7847-BA92-8BCADF3808C9}"/>
              </a:ext>
            </a:extLst>
          </p:cNvPr>
          <p:cNvSpPr/>
          <p:nvPr/>
        </p:nvSpPr>
        <p:spPr>
          <a:xfrm>
            <a:off x="3760004" y="2897229"/>
            <a:ext cx="734095" cy="73409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trike="sngStrike" dirty="0"/>
              <a:t>Block reward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84B9EA6-EF83-2F40-9C56-43DDAA304C02}"/>
              </a:ext>
            </a:extLst>
          </p:cNvPr>
          <p:cNvCxnSpPr>
            <a:cxnSpLocks/>
          </p:cNvCxnSpPr>
          <p:nvPr/>
        </p:nvCxnSpPr>
        <p:spPr>
          <a:xfrm>
            <a:off x="3440964" y="3278567"/>
            <a:ext cx="304321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74AA263D-2EE2-6A44-863A-B7B0B14F6A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0670" y="3824515"/>
            <a:ext cx="1005840" cy="100584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C74D76E-E8B7-414E-9097-A9BA742782E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5864" y="3771015"/>
            <a:ext cx="1005840" cy="100584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31F3327-A956-4D4F-A527-979CFDD7FF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3953" y="3128405"/>
            <a:ext cx="1005840" cy="100584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ACD5818-39C0-B340-B63A-AB5BDAC8C85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683" y="1843207"/>
            <a:ext cx="473557" cy="81647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75152A1-C458-8A4E-AA23-FD9FC436144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6501" y="1923382"/>
            <a:ext cx="584280" cy="864318"/>
          </a:xfrm>
          <a:prstGeom prst="rect">
            <a:avLst/>
          </a:prstGeom>
        </p:spPr>
      </p:pic>
      <p:pic>
        <p:nvPicPr>
          <p:cNvPr id="44" name="Picture 2" descr="Car keys Royalty Free Vector Image - VectorStock">
            <a:extLst>
              <a:ext uri="{FF2B5EF4-FFF2-40B4-BE49-F238E27FC236}">
                <a16:creationId xmlns:a16="http://schemas.microsoft.com/office/drawing/2014/main" id="{52A3C972-AB3C-364B-A22F-EE0A325E26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r="-665" b="8139"/>
          <a:stretch/>
        </p:blipFill>
        <p:spPr bwMode="auto">
          <a:xfrm>
            <a:off x="5690127" y="2153197"/>
            <a:ext cx="512676" cy="62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3D5B0F-07C8-B949-8180-71C8B1EB40A4}"/>
              </a:ext>
            </a:extLst>
          </p:cNvPr>
          <p:cNvSpPr txBox="1"/>
          <p:nvPr/>
        </p:nvSpPr>
        <p:spPr>
          <a:xfrm>
            <a:off x="4572000" y="772352"/>
            <a:ext cx="3554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Large opportunity cost for unsuccessful attacks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4714448"/>
      </p:ext>
    </p:extLst>
  </p:cSld>
  <p:clrMapOvr>
    <a:masterClrMapping/>
  </p:clrMapOvr>
  <p:transition spd="slow" advTm="12164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F3DBD-6666-764F-83D8-5EFADE9A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Selfish mining attack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896E6C-9B3D-D64A-9833-DE7C752446FC}"/>
              </a:ext>
            </a:extLst>
          </p:cNvPr>
          <p:cNvSpPr/>
          <p:nvPr/>
        </p:nvSpPr>
        <p:spPr>
          <a:xfrm>
            <a:off x="600599" y="3897449"/>
            <a:ext cx="734095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6CB72F-A170-864C-87BC-1313D6685559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1334694" y="3278567"/>
            <a:ext cx="319040" cy="985930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ACACD3B-F0FD-3F4E-BFBF-8553C7704172}"/>
              </a:ext>
            </a:extLst>
          </p:cNvPr>
          <p:cNvSpPr/>
          <p:nvPr/>
        </p:nvSpPr>
        <p:spPr>
          <a:xfrm>
            <a:off x="1653734" y="2911519"/>
            <a:ext cx="734095" cy="73409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Block Reward</a:t>
            </a:r>
          </a:p>
        </p:txBody>
      </p:sp>
      <p:pic>
        <p:nvPicPr>
          <p:cNvPr id="9" name="Shape 1084">
            <a:extLst>
              <a:ext uri="{FF2B5EF4-FFF2-40B4-BE49-F238E27FC236}">
                <a16:creationId xmlns:a16="http://schemas.microsoft.com/office/drawing/2014/main" id="{6125EADE-F15E-4449-A426-E1C87A9563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75883"/>
          <a:stretch/>
        </p:blipFill>
        <p:spPr>
          <a:xfrm>
            <a:off x="3030039" y="1134759"/>
            <a:ext cx="269747" cy="1225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84">
            <a:extLst>
              <a:ext uri="{FF2B5EF4-FFF2-40B4-BE49-F238E27FC236}">
                <a16:creationId xmlns:a16="http://schemas.microsoft.com/office/drawing/2014/main" id="{FF47A227-9E8B-C94B-A62C-B871B2A8A22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75883"/>
          <a:stretch/>
        </p:blipFill>
        <p:spPr>
          <a:xfrm flipH="1">
            <a:off x="3561584" y="1131616"/>
            <a:ext cx="195391" cy="1253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8808ED-F05C-D64D-A116-0457F1F34A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5723" y="1711441"/>
            <a:ext cx="473557" cy="8164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B60DA1-2681-5343-8F22-7B1E07658BF5}"/>
              </a:ext>
            </a:extLst>
          </p:cNvPr>
          <p:cNvSpPr txBox="1"/>
          <p:nvPr/>
        </p:nvSpPr>
        <p:spPr>
          <a:xfrm>
            <a:off x="4572000" y="1173877"/>
            <a:ext cx="3812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Attacker has 1/3 of mining power. Miner is rational (maximize rewards)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2DF97F-4C34-804A-A066-C6E71C16875E}"/>
              </a:ext>
            </a:extLst>
          </p:cNvPr>
          <p:cNvSpPr txBox="1"/>
          <p:nvPr/>
        </p:nvSpPr>
        <p:spPr>
          <a:xfrm>
            <a:off x="457200" y="2374206"/>
            <a:ext cx="272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Keeps block private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820EFF-6D3B-7744-BC11-5B0D0844592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387829" y="3278567"/>
            <a:ext cx="319041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8A91662-8ADF-E945-9EB2-3E67231286F0}"/>
              </a:ext>
            </a:extLst>
          </p:cNvPr>
          <p:cNvSpPr/>
          <p:nvPr/>
        </p:nvSpPr>
        <p:spPr>
          <a:xfrm>
            <a:off x="2715435" y="2923140"/>
            <a:ext cx="734095" cy="73409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Block Reward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F026BBC-60F9-B541-8D79-5812D028F3ED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1297902" y="4264497"/>
            <a:ext cx="355833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034B9E5-46F4-5A4A-BDFA-941483AEE961}"/>
              </a:ext>
            </a:extLst>
          </p:cNvPr>
          <p:cNvSpPr/>
          <p:nvPr/>
        </p:nvSpPr>
        <p:spPr>
          <a:xfrm>
            <a:off x="1653735" y="3897449"/>
            <a:ext cx="734094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Block Reward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559D9C-672F-3942-8584-57068222B1CF}"/>
              </a:ext>
            </a:extLst>
          </p:cNvPr>
          <p:cNvSpPr txBox="1"/>
          <p:nvPr/>
        </p:nvSpPr>
        <p:spPr>
          <a:xfrm>
            <a:off x="5383369" y="2849575"/>
            <a:ext cx="3631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Once attacker has a two block lead he can mine until honest chains catch up 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EBDA02D-7BF0-BF40-8BB0-594548B79E3A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439449" y="3290188"/>
            <a:ext cx="337687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09E0CA8-1BB5-054A-8906-74F7FE621696}"/>
              </a:ext>
            </a:extLst>
          </p:cNvPr>
          <p:cNvSpPr/>
          <p:nvPr/>
        </p:nvSpPr>
        <p:spPr>
          <a:xfrm>
            <a:off x="3777136" y="2923140"/>
            <a:ext cx="734095" cy="73409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Block Reward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9EC54B3-6A2D-1E48-AC12-94260DA062BF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2351037" y="4264497"/>
            <a:ext cx="355833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3D58029-C6C0-E842-B5E3-C4BAA2C833DA}"/>
              </a:ext>
            </a:extLst>
          </p:cNvPr>
          <p:cNvSpPr/>
          <p:nvPr/>
        </p:nvSpPr>
        <p:spPr>
          <a:xfrm>
            <a:off x="2706870" y="3897449"/>
            <a:ext cx="734094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Block Reward</a:t>
            </a:r>
          </a:p>
        </p:txBody>
      </p:sp>
    </p:spTree>
    <p:extLst>
      <p:ext uri="{BB962C8B-B14F-4D97-AF65-F5344CB8AC3E}">
        <p14:creationId xmlns:p14="http://schemas.microsoft.com/office/powerpoint/2010/main" val="319139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26" grpId="0" animBg="1"/>
      <p:bldP spid="29" grpId="0" animBg="1"/>
      <p:bldP spid="31" grpId="0" animBg="1"/>
      <p:bldP spid="31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F3DBD-6666-764F-83D8-5EFADE9A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Selfish mining attack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896E6C-9B3D-D64A-9833-DE7C752446FC}"/>
              </a:ext>
            </a:extLst>
          </p:cNvPr>
          <p:cNvSpPr/>
          <p:nvPr/>
        </p:nvSpPr>
        <p:spPr>
          <a:xfrm>
            <a:off x="600599" y="3897449"/>
            <a:ext cx="734095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6CB72F-A170-864C-87BC-1313D6685559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1334694" y="3278567"/>
            <a:ext cx="319040" cy="985930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ACACD3B-F0FD-3F4E-BFBF-8553C7704172}"/>
              </a:ext>
            </a:extLst>
          </p:cNvPr>
          <p:cNvSpPr/>
          <p:nvPr/>
        </p:nvSpPr>
        <p:spPr>
          <a:xfrm>
            <a:off x="1653734" y="2911519"/>
            <a:ext cx="734095" cy="73409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Block Reward</a:t>
            </a:r>
          </a:p>
        </p:txBody>
      </p:sp>
      <p:pic>
        <p:nvPicPr>
          <p:cNvPr id="9" name="Shape 1084">
            <a:extLst>
              <a:ext uri="{FF2B5EF4-FFF2-40B4-BE49-F238E27FC236}">
                <a16:creationId xmlns:a16="http://schemas.microsoft.com/office/drawing/2014/main" id="{6125EADE-F15E-4449-A426-E1C87A9563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75883"/>
          <a:stretch/>
        </p:blipFill>
        <p:spPr>
          <a:xfrm>
            <a:off x="3030039" y="1134759"/>
            <a:ext cx="269747" cy="1225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84">
            <a:extLst>
              <a:ext uri="{FF2B5EF4-FFF2-40B4-BE49-F238E27FC236}">
                <a16:creationId xmlns:a16="http://schemas.microsoft.com/office/drawing/2014/main" id="{FF47A227-9E8B-C94B-A62C-B871B2A8A22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75883"/>
          <a:stretch/>
        </p:blipFill>
        <p:spPr>
          <a:xfrm flipH="1">
            <a:off x="3561584" y="1131616"/>
            <a:ext cx="195391" cy="1253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8808ED-F05C-D64D-A116-0457F1F34A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5723" y="1711441"/>
            <a:ext cx="473557" cy="8164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B60DA1-2681-5343-8F22-7B1E07658BF5}"/>
              </a:ext>
            </a:extLst>
          </p:cNvPr>
          <p:cNvSpPr txBox="1"/>
          <p:nvPr/>
        </p:nvSpPr>
        <p:spPr>
          <a:xfrm>
            <a:off x="4572000" y="1173877"/>
            <a:ext cx="3812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Attacker has 1/3 of mining power. Miner is rational (maximize rewards)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2DF97F-4C34-804A-A066-C6E71C16875E}"/>
              </a:ext>
            </a:extLst>
          </p:cNvPr>
          <p:cNvSpPr txBox="1"/>
          <p:nvPr/>
        </p:nvSpPr>
        <p:spPr>
          <a:xfrm>
            <a:off x="457200" y="2374206"/>
            <a:ext cx="272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Keeps block private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820EFF-6D3B-7744-BC11-5B0D0844592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387829" y="3278567"/>
            <a:ext cx="319041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8A91662-8ADF-E945-9EB2-3E67231286F0}"/>
              </a:ext>
            </a:extLst>
          </p:cNvPr>
          <p:cNvSpPr/>
          <p:nvPr/>
        </p:nvSpPr>
        <p:spPr>
          <a:xfrm>
            <a:off x="2715435" y="2923140"/>
            <a:ext cx="734095" cy="73409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Block Reward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F026BBC-60F9-B541-8D79-5812D028F3ED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1297902" y="4264497"/>
            <a:ext cx="355833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034B9E5-46F4-5A4A-BDFA-941483AEE961}"/>
              </a:ext>
            </a:extLst>
          </p:cNvPr>
          <p:cNvSpPr/>
          <p:nvPr/>
        </p:nvSpPr>
        <p:spPr>
          <a:xfrm>
            <a:off x="1653735" y="3897449"/>
            <a:ext cx="734094" cy="73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Block Reward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559D9C-672F-3942-8584-57068222B1CF}"/>
              </a:ext>
            </a:extLst>
          </p:cNvPr>
          <p:cNvSpPr txBox="1"/>
          <p:nvPr/>
        </p:nvSpPr>
        <p:spPr>
          <a:xfrm>
            <a:off x="5383369" y="2849575"/>
            <a:ext cx="3631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Once attacker has a two block lead he can mine until honest chains catch up 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EBDA02D-7BF0-BF40-8BB0-594548B79E3A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439449" y="3290188"/>
            <a:ext cx="337687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09E0CA8-1BB5-054A-8906-74F7FE621696}"/>
              </a:ext>
            </a:extLst>
          </p:cNvPr>
          <p:cNvSpPr/>
          <p:nvPr/>
        </p:nvSpPr>
        <p:spPr>
          <a:xfrm>
            <a:off x="3777136" y="2923140"/>
            <a:ext cx="734095" cy="73409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Block Reward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9EC54B3-6A2D-1E48-AC12-94260DA062BF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2351037" y="4264497"/>
            <a:ext cx="355833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3D58029-C6C0-E842-B5E3-C4BAA2C833DA}"/>
              </a:ext>
            </a:extLst>
          </p:cNvPr>
          <p:cNvSpPr/>
          <p:nvPr/>
        </p:nvSpPr>
        <p:spPr>
          <a:xfrm>
            <a:off x="2706870" y="3897449"/>
            <a:ext cx="734094" cy="73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Block Reward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236DD0-6943-504E-9AA9-66643CC215D1}"/>
              </a:ext>
            </a:extLst>
          </p:cNvPr>
          <p:cNvSpPr txBox="1"/>
          <p:nvPr/>
        </p:nvSpPr>
        <p:spPr>
          <a:xfrm>
            <a:off x="5200918" y="4216046"/>
            <a:ext cx="3943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Attacker publishes chain and invalidates honest blocks</a:t>
            </a:r>
          </a:p>
        </p:txBody>
      </p:sp>
    </p:spTree>
    <p:extLst>
      <p:ext uri="{BB962C8B-B14F-4D97-AF65-F5344CB8AC3E}">
        <p14:creationId xmlns:p14="http://schemas.microsoft.com/office/powerpoint/2010/main" val="4075006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F3DBD-6666-764F-83D8-5EFADE9A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Selfish mining attack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896E6C-9B3D-D64A-9833-DE7C752446FC}"/>
              </a:ext>
            </a:extLst>
          </p:cNvPr>
          <p:cNvSpPr/>
          <p:nvPr/>
        </p:nvSpPr>
        <p:spPr>
          <a:xfrm>
            <a:off x="600599" y="3897449"/>
            <a:ext cx="734095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6CB72F-A170-864C-87BC-1313D6685559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1334694" y="3278567"/>
            <a:ext cx="319040" cy="985930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ACACD3B-F0FD-3F4E-BFBF-8553C7704172}"/>
              </a:ext>
            </a:extLst>
          </p:cNvPr>
          <p:cNvSpPr/>
          <p:nvPr/>
        </p:nvSpPr>
        <p:spPr>
          <a:xfrm>
            <a:off x="1653734" y="2911519"/>
            <a:ext cx="734095" cy="73409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Block Reward</a:t>
            </a:r>
          </a:p>
        </p:txBody>
      </p:sp>
      <p:pic>
        <p:nvPicPr>
          <p:cNvPr id="9" name="Shape 1084">
            <a:extLst>
              <a:ext uri="{FF2B5EF4-FFF2-40B4-BE49-F238E27FC236}">
                <a16:creationId xmlns:a16="http://schemas.microsoft.com/office/drawing/2014/main" id="{6125EADE-F15E-4449-A426-E1C87A9563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75883"/>
          <a:stretch/>
        </p:blipFill>
        <p:spPr>
          <a:xfrm>
            <a:off x="3030039" y="1134759"/>
            <a:ext cx="269747" cy="1225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84">
            <a:extLst>
              <a:ext uri="{FF2B5EF4-FFF2-40B4-BE49-F238E27FC236}">
                <a16:creationId xmlns:a16="http://schemas.microsoft.com/office/drawing/2014/main" id="{FF47A227-9E8B-C94B-A62C-B871B2A8A22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75883"/>
          <a:stretch/>
        </p:blipFill>
        <p:spPr>
          <a:xfrm flipH="1">
            <a:off x="3561584" y="1131616"/>
            <a:ext cx="195391" cy="1253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8808ED-F05C-D64D-A116-0457F1F34A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5723" y="1711441"/>
            <a:ext cx="473557" cy="8164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B60DA1-2681-5343-8F22-7B1E07658BF5}"/>
              </a:ext>
            </a:extLst>
          </p:cNvPr>
          <p:cNvSpPr txBox="1"/>
          <p:nvPr/>
        </p:nvSpPr>
        <p:spPr>
          <a:xfrm>
            <a:off x="4572000" y="1173877"/>
            <a:ext cx="3812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Attacker has 1/3 of mining power. Miner is rational (maximize rewards)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2DF97F-4C34-804A-A066-C6E71C16875E}"/>
              </a:ext>
            </a:extLst>
          </p:cNvPr>
          <p:cNvSpPr txBox="1"/>
          <p:nvPr/>
        </p:nvSpPr>
        <p:spPr>
          <a:xfrm>
            <a:off x="457200" y="2374206"/>
            <a:ext cx="272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Keeps block private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236DD0-6943-504E-9AA9-66643CC215D1}"/>
              </a:ext>
            </a:extLst>
          </p:cNvPr>
          <p:cNvSpPr txBox="1"/>
          <p:nvPr/>
        </p:nvSpPr>
        <p:spPr>
          <a:xfrm>
            <a:off x="4571999" y="3047734"/>
            <a:ext cx="44045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If honest miners finds block:</a:t>
            </a:r>
          </a:p>
          <a:p>
            <a:pPr algn="l"/>
            <a:r>
              <a:rPr lang="en-US" dirty="0">
                <a:latin typeface="+mn-lt"/>
              </a:rPr>
              <a:t>Publish and it’s a block race </a:t>
            </a:r>
          </a:p>
          <a:p>
            <a:pPr algn="l"/>
            <a:r>
              <a:rPr lang="en-US" dirty="0">
                <a:latin typeface="+mn-lt"/>
              </a:rPr>
              <a:t>(Attacker has at least 1/3 p of winning)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30726DF-A50D-A945-A4CF-94428B8AC4C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1297902" y="4264497"/>
            <a:ext cx="355833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B5482F1-3A28-854B-9EA4-1B4FEEB16A8F}"/>
              </a:ext>
            </a:extLst>
          </p:cNvPr>
          <p:cNvSpPr/>
          <p:nvPr/>
        </p:nvSpPr>
        <p:spPr>
          <a:xfrm>
            <a:off x="1653735" y="3897449"/>
            <a:ext cx="734094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Block Reward</a:t>
            </a:r>
          </a:p>
        </p:txBody>
      </p:sp>
    </p:spTree>
    <p:extLst>
      <p:ext uri="{BB962C8B-B14F-4D97-AF65-F5344CB8AC3E}">
        <p14:creationId xmlns:p14="http://schemas.microsoft.com/office/powerpoint/2010/main" val="2148155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F3DBD-6666-764F-83D8-5EFADE9A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Selfish mining analysis</a:t>
            </a:r>
          </a:p>
        </p:txBody>
      </p:sp>
      <p:pic>
        <p:nvPicPr>
          <p:cNvPr id="9" name="Shape 1084">
            <a:extLst>
              <a:ext uri="{FF2B5EF4-FFF2-40B4-BE49-F238E27FC236}">
                <a16:creationId xmlns:a16="http://schemas.microsoft.com/office/drawing/2014/main" id="{6125EADE-F15E-4449-A426-E1C87A9563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75883"/>
          <a:stretch/>
        </p:blipFill>
        <p:spPr>
          <a:xfrm>
            <a:off x="3030039" y="1134759"/>
            <a:ext cx="269747" cy="1225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84">
            <a:extLst>
              <a:ext uri="{FF2B5EF4-FFF2-40B4-BE49-F238E27FC236}">
                <a16:creationId xmlns:a16="http://schemas.microsoft.com/office/drawing/2014/main" id="{FF47A227-9E8B-C94B-A62C-B871B2A8A22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75883"/>
          <a:stretch/>
        </p:blipFill>
        <p:spPr>
          <a:xfrm flipH="1">
            <a:off x="3561584" y="1131616"/>
            <a:ext cx="195391" cy="1253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8808ED-F05C-D64D-A116-0457F1F34A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5723" y="1711441"/>
            <a:ext cx="473557" cy="81647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53CDD00-9730-2849-84D0-DB3C6AE7EE97}"/>
              </a:ext>
            </a:extLst>
          </p:cNvPr>
          <p:cNvSpPr/>
          <p:nvPr/>
        </p:nvSpPr>
        <p:spPr>
          <a:xfrm>
            <a:off x="600599" y="3897449"/>
            <a:ext cx="734095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5561D7-F6AD-D041-8497-DA2B4E892DB8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1334694" y="3278567"/>
            <a:ext cx="319040" cy="985930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1487FF3-65FA-1D47-9B29-B1C269D4AC4A}"/>
              </a:ext>
            </a:extLst>
          </p:cNvPr>
          <p:cNvSpPr/>
          <p:nvPr/>
        </p:nvSpPr>
        <p:spPr>
          <a:xfrm>
            <a:off x="1653734" y="2911519"/>
            <a:ext cx="734095" cy="73409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Block Reward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38B6D2-50CD-2A4B-8A03-6A46733EA49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297902" y="4264497"/>
            <a:ext cx="355833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BCA9C38-691D-CC44-9FF2-54669CFA4F89}"/>
              </a:ext>
            </a:extLst>
          </p:cNvPr>
          <p:cNvSpPr/>
          <p:nvPr/>
        </p:nvSpPr>
        <p:spPr>
          <a:xfrm>
            <a:off x="1653735" y="3897449"/>
            <a:ext cx="734094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Block Reward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065233-BC02-ED4E-B825-A6824139B673}"/>
              </a:ext>
            </a:extLst>
          </p:cNvPr>
          <p:cNvSpPr/>
          <p:nvPr/>
        </p:nvSpPr>
        <p:spPr>
          <a:xfrm>
            <a:off x="5703036" y="3897449"/>
            <a:ext cx="734095" cy="73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CE5DA9-0B15-B841-896E-61B69BBF575B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 flipV="1">
            <a:off x="6437131" y="3278567"/>
            <a:ext cx="319040" cy="985930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06378D4-E815-2543-8D12-26E34CE356BA}"/>
              </a:ext>
            </a:extLst>
          </p:cNvPr>
          <p:cNvSpPr/>
          <p:nvPr/>
        </p:nvSpPr>
        <p:spPr>
          <a:xfrm>
            <a:off x="6756171" y="2911519"/>
            <a:ext cx="734095" cy="73409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Block Reward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21D3751-1BC0-414E-822F-5F8BDD78D5DE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6400339" y="4264497"/>
            <a:ext cx="355833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9B65314-8842-9F4B-8E36-17ED09715711}"/>
              </a:ext>
            </a:extLst>
          </p:cNvPr>
          <p:cNvSpPr/>
          <p:nvPr/>
        </p:nvSpPr>
        <p:spPr>
          <a:xfrm>
            <a:off x="6756172" y="3897449"/>
            <a:ext cx="734094" cy="73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Block Reward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8CACFBF-2CAD-E049-A3EC-7002182E8193}"/>
              </a:ext>
            </a:extLst>
          </p:cNvPr>
          <p:cNvSpPr/>
          <p:nvPr/>
        </p:nvSpPr>
        <p:spPr>
          <a:xfrm>
            <a:off x="7809306" y="2911519"/>
            <a:ext cx="734095" cy="73409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Block Reward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DF5EB68-5787-B545-9316-D04813852F53}"/>
              </a:ext>
            </a:extLst>
          </p:cNvPr>
          <p:cNvCxnSpPr>
            <a:cxnSpLocks/>
          </p:cNvCxnSpPr>
          <p:nvPr/>
        </p:nvCxnSpPr>
        <p:spPr>
          <a:xfrm>
            <a:off x="7471619" y="3278567"/>
            <a:ext cx="337687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929D7A6-E4DB-D742-90A3-51BE2952F174}"/>
              </a:ext>
            </a:extLst>
          </p:cNvPr>
          <p:cNvSpPr txBox="1"/>
          <p:nvPr/>
        </p:nvSpPr>
        <p:spPr>
          <a:xfrm>
            <a:off x="2884868" y="3090930"/>
            <a:ext cx="24991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Win: 1/3 chance </a:t>
            </a:r>
          </a:p>
          <a:p>
            <a:pPr algn="l"/>
            <a:r>
              <a:rPr lang="en-US" dirty="0">
                <a:latin typeface="+mn-lt"/>
              </a:rPr>
              <a:t>2 of 3 blocks Reward 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2/3</a:t>
            </a:r>
          </a:p>
          <a:p>
            <a:pPr algn="l"/>
            <a:r>
              <a:rPr lang="en-US" dirty="0">
                <a:latin typeface="+mn-lt"/>
              </a:rPr>
              <a:t>Loose: 2/3 chance</a:t>
            </a:r>
          </a:p>
          <a:p>
            <a:pPr algn="l"/>
            <a:r>
              <a:rPr lang="en-US" dirty="0">
                <a:latin typeface="+mn-lt"/>
              </a:rPr>
              <a:t>Reward 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8FBC10-EB21-0143-8B2C-9B2E4F7CD0E1}"/>
              </a:ext>
            </a:extLst>
          </p:cNvPr>
          <p:cNvSpPr txBox="1"/>
          <p:nvPr/>
        </p:nvSpPr>
        <p:spPr>
          <a:xfrm>
            <a:off x="7123218" y="4685416"/>
            <a:ext cx="190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Reward &gt; 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2/3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AA9433-AA70-0341-A429-9090CBE0FDDA}"/>
              </a:ext>
            </a:extLst>
          </p:cNvPr>
          <p:cNvSpPr txBox="1"/>
          <p:nvPr/>
        </p:nvSpPr>
        <p:spPr>
          <a:xfrm>
            <a:off x="231820" y="1864933"/>
            <a:ext cx="1983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P Block Race:</a:t>
            </a:r>
          </a:p>
          <a:p>
            <a:pPr algn="l"/>
            <a:r>
              <a:rPr lang="en-US" dirty="0">
                <a:latin typeface="+mn-lt"/>
              </a:rPr>
              <a:t>2/3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23163D-BA94-0445-AB15-328F3DBE5E43}"/>
              </a:ext>
            </a:extLst>
          </p:cNvPr>
          <p:cNvSpPr txBox="1"/>
          <p:nvPr/>
        </p:nvSpPr>
        <p:spPr>
          <a:xfrm>
            <a:off x="6400339" y="2285001"/>
            <a:ext cx="2511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P Run away: 1/3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4D5E64-E198-3649-BE1D-5170C81018E6}"/>
                  </a:ext>
                </a:extLst>
              </p:cNvPr>
              <p:cNvSpPr txBox="1"/>
              <p:nvPr/>
            </p:nvSpPr>
            <p:spPr>
              <a:xfrm>
                <a:off x="4275786" y="1131616"/>
                <a:ext cx="4756898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∗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4D5E64-E198-3649-BE1D-5170C8101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786" y="1131616"/>
                <a:ext cx="4756898" cy="786177"/>
              </a:xfrm>
              <a:prstGeom prst="rect">
                <a:avLst/>
              </a:prstGeom>
              <a:blipFill>
                <a:blip r:embed="rId4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5783024-104A-DC44-99F7-3472F5AFDD71}"/>
              </a:ext>
            </a:extLst>
          </p:cNvPr>
          <p:cNvSpPr txBox="1"/>
          <p:nvPr/>
        </p:nvSpPr>
        <p:spPr>
          <a:xfrm>
            <a:off x="360607" y="991673"/>
            <a:ext cx="3396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Honest reward=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34553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8" grpId="0" animBg="1"/>
      <p:bldP spid="39" grpId="0" animBg="1"/>
      <p:bldP spid="41" grpId="0"/>
      <p:bldP spid="42" grpId="0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E10C4-4BE1-A74D-B2D4-301CC116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Selfish Mining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FDE4DD-BAEF-9F41-8D1E-E6CDB2490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81" y="903781"/>
            <a:ext cx="5473700" cy="411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E8819D-C3DF-E14B-A061-A96F4DC7C007}"/>
              </a:ext>
            </a:extLst>
          </p:cNvPr>
          <p:cNvSpPr txBox="1"/>
          <p:nvPr/>
        </p:nvSpPr>
        <p:spPr>
          <a:xfrm>
            <a:off x="5563761" y="1640468"/>
            <a:ext cx="3013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Optimal Selfish mining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DB4F8F-2E38-8442-9C7A-71B923C2DA4D}"/>
              </a:ext>
            </a:extLst>
          </p:cNvPr>
          <p:cNvSpPr txBox="1"/>
          <p:nvPr/>
        </p:nvSpPr>
        <p:spPr>
          <a:xfrm>
            <a:off x="4997181" y="3456252"/>
            <a:ext cx="414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Explains why chain quality &lt;1-p</a:t>
            </a:r>
          </a:p>
        </p:txBody>
      </p:sp>
    </p:spTree>
    <p:extLst>
      <p:ext uri="{BB962C8B-B14F-4D97-AF65-F5344CB8AC3E}">
        <p14:creationId xmlns:p14="http://schemas.microsoft.com/office/powerpoint/2010/main" val="20603131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8F8D-C1CF-2049-81A9-75AD5EAE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 Attacks in Practice?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8EBE5-A68E-864B-92F2-DAB4883E3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4950" y="1200151"/>
            <a:ext cx="4939050" cy="381843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Attacks possible but not seen</a:t>
            </a:r>
          </a:p>
          <a:p>
            <a:r>
              <a:rPr lang="en-US" dirty="0" err="1"/>
              <a:t>Ghash.IO</a:t>
            </a:r>
            <a:r>
              <a:rPr lang="en-US" dirty="0"/>
              <a:t> had &gt;50%</a:t>
            </a:r>
          </a:p>
          <a:p>
            <a:pPr lvl="1"/>
            <a:r>
              <a:rPr lang="en-US" dirty="0"/>
              <a:t>Gave up mining power</a:t>
            </a:r>
          </a:p>
          <a:p>
            <a:r>
              <a:rPr lang="en-US" dirty="0"/>
              <a:t>No Selfish mining attacks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Miners care about Bitcoin price</a:t>
            </a:r>
          </a:p>
          <a:p>
            <a:pPr lvl="1"/>
            <a:r>
              <a:rPr lang="en-US" dirty="0"/>
              <a:t>Not rational in $ terms to attack</a:t>
            </a:r>
          </a:p>
          <a:p>
            <a:pPr lvl="1"/>
            <a:r>
              <a:rPr lang="en-US" dirty="0"/>
              <a:t>Not guaranteed in the future</a:t>
            </a:r>
          </a:p>
          <a:p>
            <a:endParaRPr lang="en-US" dirty="0"/>
          </a:p>
        </p:txBody>
      </p:sp>
      <p:pic>
        <p:nvPicPr>
          <p:cNvPr id="7170" name="Picture 2" descr="Growth of Bitcoin mining pool Ghash.io raises concern over possible '51%  attack'... again">
            <a:extLst>
              <a:ext uri="{FF2B5EF4-FFF2-40B4-BE49-F238E27FC236}">
                <a16:creationId xmlns:a16="http://schemas.microsoft.com/office/drawing/2014/main" id="{78DD3F33-D341-5545-9B8D-742928E1D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6832"/>
            <a:ext cx="4718921" cy="412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37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8172AE5B-21CD-D548-AD72-3757124A6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9" y="3371850"/>
            <a:ext cx="7220607" cy="131445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Next lecture</a:t>
            </a:r>
            <a:r>
              <a:rPr lang="en-US">
                <a:solidFill>
                  <a:schemeClr val="tx1"/>
                </a:solidFill>
              </a:rPr>
              <a:t>:   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Randomness </a:t>
            </a:r>
            <a:r>
              <a:rPr lang="en-US" dirty="0">
                <a:solidFill>
                  <a:schemeClr val="tx1"/>
                </a:solidFill>
              </a:rPr>
              <a:t>beacons, VDFs, large scale </a:t>
            </a:r>
            <a:r>
              <a:rPr lang="en-US" dirty="0" err="1">
                <a:solidFill>
                  <a:schemeClr val="tx1"/>
                </a:solidFill>
              </a:rPr>
              <a:t>PoS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66383B-610F-F040-85AB-9E762F54A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 OF  LECTURE</a:t>
            </a:r>
          </a:p>
        </p:txBody>
      </p:sp>
    </p:spTree>
    <p:extLst>
      <p:ext uri="{BB962C8B-B14F-4D97-AF65-F5344CB8AC3E}">
        <p14:creationId xmlns:p14="http://schemas.microsoft.com/office/powerpoint/2010/main" val="325477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9873-7093-284E-8EC6-6720F70CF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Problems with approach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E02BD7-C7B8-C140-BE19-2D0CB0D58C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2543" y="1226420"/>
            <a:ext cx="1005840" cy="1005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147D4F-EECC-3D4F-A5BC-C8EA49346B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8283" y="2310493"/>
            <a:ext cx="1005840" cy="1005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54E2E6-0A0F-5245-8191-60E9069939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4051" y="1226420"/>
            <a:ext cx="1005840" cy="1005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3C71F5-4B2F-884E-98A0-51ECF1AF25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2310493"/>
            <a:ext cx="1005840" cy="1005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FD522C-5C23-F54A-88E9-A1027FF194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1203" y="3513448"/>
            <a:ext cx="1005840" cy="1005840"/>
          </a:xfrm>
          <a:prstGeom prst="rect">
            <a:avLst/>
          </a:prstGeom>
        </p:spPr>
      </p:pic>
      <p:pic>
        <p:nvPicPr>
          <p:cNvPr id="10" name="Graphic 9" descr="Crown">
            <a:extLst>
              <a:ext uri="{FF2B5EF4-FFF2-40B4-BE49-F238E27FC236}">
                <a16:creationId xmlns:a16="http://schemas.microsoft.com/office/drawing/2014/main" id="{42D2FDB4-EC8A-DC4E-A309-5DCA56CD5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89998" y="1931446"/>
            <a:ext cx="562608" cy="5626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5CD023-1D9D-CE4C-B908-D04ECB2A14B3}"/>
              </a:ext>
            </a:extLst>
          </p:cNvPr>
          <p:cNvSpPr txBox="1"/>
          <p:nvPr/>
        </p:nvSpPr>
        <p:spPr>
          <a:xfrm>
            <a:off x="4991007" y="1339892"/>
            <a:ext cx="45712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Known committee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(must communicate)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Large committee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Large communication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Honest majority (incentives)</a:t>
            </a:r>
            <a:endParaRPr lang="de-DE" dirty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 err="1">
                <a:latin typeface="+mn-lt"/>
              </a:rPr>
              <a:t>Predictable</a:t>
            </a:r>
            <a:r>
              <a:rPr lang="de-DE" dirty="0">
                <a:latin typeface="+mn-lt"/>
              </a:rPr>
              <a:t> Leader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Bribing </a:t>
            </a:r>
            <a:r>
              <a:rPr lang="en-US" dirty="0"/>
              <a:t>💸</a:t>
            </a:r>
            <a:r>
              <a:rPr lang="en-US" dirty="0">
                <a:latin typeface="+mn-lt"/>
              </a:rPr>
              <a:t>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128D32-2BC3-8E4E-9A08-92AE4F80B4C2}"/>
              </a:ext>
            </a:extLst>
          </p:cNvPr>
          <p:cNvCxnSpPr>
            <a:cxnSpLocks/>
            <a:stCxn id="7" idx="0"/>
            <a:endCxn id="6" idx="1"/>
          </p:cNvCxnSpPr>
          <p:nvPr/>
        </p:nvCxnSpPr>
        <p:spPr>
          <a:xfrm flipV="1">
            <a:off x="960120" y="1729340"/>
            <a:ext cx="383931" cy="5811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407F63-C998-D549-902A-85A6D74C1245}"/>
              </a:ext>
            </a:extLst>
          </p:cNvPr>
          <p:cNvCxnSpPr>
            <a:cxnSpLocks/>
          </p:cNvCxnSpPr>
          <p:nvPr/>
        </p:nvCxnSpPr>
        <p:spPr>
          <a:xfrm>
            <a:off x="1373855" y="3158720"/>
            <a:ext cx="848132" cy="6360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5C7EEC-8346-6C46-8361-B5DD4EA3352E}"/>
              </a:ext>
            </a:extLst>
          </p:cNvPr>
          <p:cNvCxnSpPr>
            <a:cxnSpLocks/>
          </p:cNvCxnSpPr>
          <p:nvPr/>
        </p:nvCxnSpPr>
        <p:spPr>
          <a:xfrm>
            <a:off x="2181974" y="2003515"/>
            <a:ext cx="1513669" cy="6611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A5E1F1-BAB7-C44D-8981-34600F141035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1463040" y="2813413"/>
            <a:ext cx="22552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7607B7-3C78-EE41-812A-34A9FB06C1B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1846971" y="2232260"/>
            <a:ext cx="767152" cy="1281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170151-6C03-EC4B-9C4B-805107978010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117043" y="3043682"/>
            <a:ext cx="758792" cy="9726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ED56A7-EDAA-CC49-A239-6E12E8D8B9C6}"/>
              </a:ext>
            </a:extLst>
          </p:cNvPr>
          <p:cNvCxnSpPr>
            <a:cxnSpLocks/>
          </p:cNvCxnSpPr>
          <p:nvPr/>
        </p:nvCxnSpPr>
        <p:spPr>
          <a:xfrm>
            <a:off x="3605547" y="2003515"/>
            <a:ext cx="419024" cy="5295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B6BD200-F6E4-3A42-A386-19DDC9624892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796279" y="2232260"/>
            <a:ext cx="409184" cy="13172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EB558A8-6CBE-B448-A0A1-8D560BCBF630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2349891" y="1729340"/>
            <a:ext cx="3526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24575FA-326C-CB48-AA6D-2E7F40ED4C5E}"/>
              </a:ext>
            </a:extLst>
          </p:cNvPr>
          <p:cNvCxnSpPr>
            <a:cxnSpLocks/>
          </p:cNvCxnSpPr>
          <p:nvPr/>
        </p:nvCxnSpPr>
        <p:spPr>
          <a:xfrm flipV="1">
            <a:off x="1458860" y="1958086"/>
            <a:ext cx="1427958" cy="5750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95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05E6D-858D-094A-AAD9-A4544F679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5483"/>
            <a:ext cx="8229600" cy="6230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Recap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05FBEC-FDDB-934D-8601-D2420A752129}"/>
              </a:ext>
            </a:extLst>
          </p:cNvPr>
          <p:cNvSpPr/>
          <p:nvPr/>
        </p:nvSpPr>
        <p:spPr>
          <a:xfrm>
            <a:off x="126120" y="1495810"/>
            <a:ext cx="1135118" cy="23068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258992-6F79-6F43-B488-DCC7CE1F8429}"/>
              </a:ext>
            </a:extLst>
          </p:cNvPr>
          <p:cNvSpPr txBox="1"/>
          <p:nvPr/>
        </p:nvSpPr>
        <p:spPr>
          <a:xfrm>
            <a:off x="114640" y="885366"/>
            <a:ext cx="1107034" cy="6906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>
                <a:latin typeface="+mn-lt"/>
              </a:rPr>
              <a:t>genesis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block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803B7A7-504C-FF44-9A3C-0FBE832ECFC6}"/>
              </a:ext>
            </a:extLst>
          </p:cNvPr>
          <p:cNvGrpSpPr/>
          <p:nvPr/>
        </p:nvGrpSpPr>
        <p:grpSpPr>
          <a:xfrm>
            <a:off x="262738" y="1008993"/>
            <a:ext cx="4478218" cy="4009588"/>
            <a:chOff x="262738" y="914397"/>
            <a:chExt cx="4478218" cy="400958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7D3B48A-1AE2-4C4F-80A0-429BC9628C8F}"/>
                </a:ext>
              </a:extLst>
            </p:cNvPr>
            <p:cNvSpPr/>
            <p:nvPr/>
          </p:nvSpPr>
          <p:spPr>
            <a:xfrm>
              <a:off x="2175638" y="1384023"/>
              <a:ext cx="1157044" cy="22948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C9A335-6922-D440-91EB-B50D4F2C6F53}"/>
                </a:ext>
              </a:extLst>
            </p:cNvPr>
            <p:cNvSpPr txBox="1"/>
            <p:nvPr/>
          </p:nvSpPr>
          <p:spPr>
            <a:xfrm>
              <a:off x="2175638" y="1384023"/>
              <a:ext cx="2565318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tabLst>
                  <a:tab pos="1128713" algn="l"/>
                </a:tabLst>
              </a:pPr>
              <a:r>
                <a:rPr lang="en-US" dirty="0">
                  <a:latin typeface="+mn-lt"/>
                </a:rPr>
                <a:t>version	(4 bytes)</a:t>
              </a:r>
            </a:p>
            <a:p>
              <a:pPr algn="l">
                <a:tabLst>
                  <a:tab pos="1128713" algn="l"/>
                </a:tabLst>
              </a:pPr>
              <a:r>
                <a:rPr lang="en-US" b="1" dirty="0" err="1">
                  <a:latin typeface="+mn-lt"/>
                </a:rPr>
                <a:t>prev</a:t>
              </a:r>
              <a:r>
                <a:rPr lang="en-US" dirty="0">
                  <a:latin typeface="+mn-lt"/>
                </a:rPr>
                <a:t>	(32 bytes)</a:t>
              </a:r>
            </a:p>
            <a:p>
              <a:pPr algn="l">
                <a:tabLst>
                  <a:tab pos="1128713" algn="l"/>
                </a:tabLst>
              </a:pPr>
              <a:r>
                <a:rPr lang="en-US" dirty="0">
                  <a:latin typeface="+mn-lt"/>
                </a:rPr>
                <a:t>time	(4 bytes)</a:t>
              </a:r>
            </a:p>
            <a:p>
              <a:pPr algn="l">
                <a:tabLst>
                  <a:tab pos="1128713" algn="l"/>
                </a:tabLst>
              </a:pPr>
              <a:r>
                <a:rPr lang="en-US" dirty="0">
                  <a:latin typeface="+mn-lt"/>
                </a:rPr>
                <a:t>bits	(4 bytes)</a:t>
              </a:r>
            </a:p>
            <a:p>
              <a:pPr algn="l">
                <a:tabLst>
                  <a:tab pos="1128713" algn="l"/>
                </a:tabLst>
              </a:pPr>
              <a:r>
                <a:rPr lang="en-US" dirty="0">
                  <a:latin typeface="+mn-lt"/>
                </a:rPr>
                <a:t>nonce	(4 bytes)</a:t>
              </a:r>
            </a:p>
            <a:p>
              <a:pPr algn="l">
                <a:tabLst>
                  <a:tab pos="1128713" algn="l"/>
                </a:tabLst>
              </a:pPr>
              <a:r>
                <a:rPr lang="en-US" b="1" dirty="0">
                  <a:latin typeface="+mn-lt"/>
                </a:rPr>
                <a:t>Tx root</a:t>
              </a:r>
              <a:r>
                <a:rPr lang="en-US" dirty="0">
                  <a:latin typeface="+mn-lt"/>
                </a:rPr>
                <a:t>	(32 bytes)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6F28565-A613-1C40-AB4A-C4482E1732B6}"/>
                </a:ext>
              </a:extLst>
            </p:cNvPr>
            <p:cNvCxnSpPr/>
            <p:nvPr/>
          </p:nvCxnSpPr>
          <p:spPr>
            <a:xfrm>
              <a:off x="3389582" y="3678903"/>
              <a:ext cx="118241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D13C24-5D35-564C-A9DA-3D997450819D}"/>
                </a:ext>
              </a:extLst>
            </p:cNvPr>
            <p:cNvSpPr txBox="1"/>
            <p:nvPr/>
          </p:nvSpPr>
          <p:spPr>
            <a:xfrm>
              <a:off x="3332682" y="3708113"/>
              <a:ext cx="12393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80 bytes</a:t>
              </a:r>
            </a:p>
          </p:txBody>
        </p:sp>
        <p:sp>
          <p:nvSpPr>
            <p:cNvPr id="11" name="Triangle 10">
              <a:extLst>
                <a:ext uri="{FF2B5EF4-FFF2-40B4-BE49-F238E27FC236}">
                  <a16:creationId xmlns:a16="http://schemas.microsoft.com/office/drawing/2014/main" id="{7B98F414-8C0D-8C45-813F-68FF4E497ABA}"/>
                </a:ext>
              </a:extLst>
            </p:cNvPr>
            <p:cNvSpPr/>
            <p:nvPr/>
          </p:nvSpPr>
          <p:spPr>
            <a:xfrm>
              <a:off x="1513486" y="3724381"/>
              <a:ext cx="2285999" cy="1199604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BB75DD-2D4C-4849-A32A-CB935011BEC3}"/>
                </a:ext>
              </a:extLst>
            </p:cNvPr>
            <p:cNvSpPr/>
            <p:nvPr/>
          </p:nvSpPr>
          <p:spPr>
            <a:xfrm>
              <a:off x="1847642" y="4630438"/>
              <a:ext cx="178675" cy="21354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4CF2071-F024-7B40-81F0-8E709DE1E78B}"/>
                </a:ext>
              </a:extLst>
            </p:cNvPr>
            <p:cNvSpPr/>
            <p:nvPr/>
          </p:nvSpPr>
          <p:spPr>
            <a:xfrm>
              <a:off x="3288037" y="4630438"/>
              <a:ext cx="178675" cy="21354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9B27EAA-436E-EF4B-97E8-F9E724A5EDE0}"/>
                </a:ext>
              </a:extLst>
            </p:cNvPr>
            <p:cNvSpPr/>
            <p:nvPr/>
          </p:nvSpPr>
          <p:spPr>
            <a:xfrm>
              <a:off x="2135721" y="4630438"/>
              <a:ext cx="178675" cy="21354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3CAD8C-8E37-2949-9907-D2056EB1E69C}"/>
                </a:ext>
              </a:extLst>
            </p:cNvPr>
            <p:cNvSpPr/>
            <p:nvPr/>
          </p:nvSpPr>
          <p:spPr>
            <a:xfrm>
              <a:off x="2711879" y="4630438"/>
              <a:ext cx="178675" cy="21354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0561663-1A9A-DE4B-B928-812B62C95879}"/>
                </a:ext>
              </a:extLst>
            </p:cNvPr>
            <p:cNvSpPr/>
            <p:nvPr/>
          </p:nvSpPr>
          <p:spPr>
            <a:xfrm>
              <a:off x="2423800" y="4630438"/>
              <a:ext cx="178675" cy="21354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51AA2CA-920D-3648-AC34-5B07CD65B9B9}"/>
                </a:ext>
              </a:extLst>
            </p:cNvPr>
            <p:cNvSpPr txBox="1"/>
            <p:nvPr/>
          </p:nvSpPr>
          <p:spPr>
            <a:xfrm>
              <a:off x="2397895" y="914397"/>
              <a:ext cx="6479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BH</a:t>
              </a:r>
              <a:r>
                <a:rPr lang="en-US" baseline="-25000" dirty="0">
                  <a:latin typeface="+mn-lt"/>
                </a:rPr>
                <a:t>1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6D71439-DD36-234F-B93A-D857263A6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5272" y="4349894"/>
              <a:ext cx="286154" cy="2712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956264-3668-C040-B41D-17C4D7ACE5A0}"/>
                </a:ext>
              </a:extLst>
            </p:cNvPr>
            <p:cNvCxnSpPr/>
            <p:nvPr/>
          </p:nvCxnSpPr>
          <p:spPr>
            <a:xfrm flipV="1">
              <a:off x="2491870" y="4329971"/>
              <a:ext cx="222258" cy="3062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E8B30F1-F89B-7240-9324-ADA64527F6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2820" y="4332398"/>
              <a:ext cx="17500" cy="28876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EE10937-E9E4-0842-A3DE-7A71925E00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30046" y="4335916"/>
              <a:ext cx="59371" cy="3009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B68AB84-DD27-B943-9201-5849B3FDFB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1426" y="4034271"/>
              <a:ext cx="237198" cy="315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07AF4F6-4430-B94E-A4E7-7E04BFF7F9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68728" y="3901299"/>
              <a:ext cx="365376" cy="4311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FCF7CA5-D679-454B-B7CC-FC13E78359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87507" y="4042212"/>
              <a:ext cx="204534" cy="2901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7BE8C83-BC76-5844-862F-9C5C17D82CF8}"/>
                </a:ext>
              </a:extLst>
            </p:cNvPr>
            <p:cNvSpPr/>
            <p:nvPr/>
          </p:nvSpPr>
          <p:spPr>
            <a:xfrm>
              <a:off x="2999958" y="4630438"/>
              <a:ext cx="178675" cy="21354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9024605-3A5D-654E-A2F6-8D1DE504A4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2852" y="4341480"/>
              <a:ext cx="31968" cy="2714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1CE466-2C17-A54C-AA38-D1C1C3FAAE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2852" y="4341480"/>
              <a:ext cx="329516" cy="2720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BA842D7-7575-844C-A7CF-39C660D1DD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7507" y="3905504"/>
              <a:ext cx="166307" cy="12045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9BFA8F-4BAE-4A49-9DAB-DEF4EBA55A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7697" y="3591096"/>
              <a:ext cx="21031" cy="3089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ular Callout 60">
              <a:extLst>
                <a:ext uri="{FF2B5EF4-FFF2-40B4-BE49-F238E27FC236}">
                  <a16:creationId xmlns:a16="http://schemas.microsoft.com/office/drawing/2014/main" id="{2624483D-CF83-FF4E-A43C-FAE32186367D}"/>
                </a:ext>
              </a:extLst>
            </p:cNvPr>
            <p:cNvSpPr/>
            <p:nvPr/>
          </p:nvSpPr>
          <p:spPr>
            <a:xfrm>
              <a:off x="262738" y="4197347"/>
              <a:ext cx="1349492" cy="237013"/>
            </a:xfrm>
            <a:prstGeom prst="wedgeRectCallout">
              <a:avLst>
                <a:gd name="adj1" fmla="val 65957"/>
                <a:gd name="adj2" fmla="val 162980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err="1"/>
                <a:t>coinbase</a:t>
              </a:r>
              <a:r>
                <a:rPr lang="en-US" sz="1800" dirty="0"/>
                <a:t> Tx</a:t>
              </a:r>
            </a:p>
          </p:txBody>
        </p:sp>
        <p:sp>
          <p:nvSpPr>
            <p:cNvPr id="62" name="Right Brace 61">
              <a:extLst>
                <a:ext uri="{FF2B5EF4-FFF2-40B4-BE49-F238E27FC236}">
                  <a16:creationId xmlns:a16="http://schemas.microsoft.com/office/drawing/2014/main" id="{25C87609-7A1C-314B-AECA-32542B3FB4CF}"/>
                </a:ext>
              </a:extLst>
            </p:cNvPr>
            <p:cNvSpPr/>
            <p:nvPr/>
          </p:nvSpPr>
          <p:spPr>
            <a:xfrm>
              <a:off x="1346408" y="1401214"/>
              <a:ext cx="167078" cy="2277689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2C9768D9-33F3-B84E-A6DA-45B1F28AD545}"/>
                </a:ext>
              </a:extLst>
            </p:cNvPr>
            <p:cNvCxnSpPr/>
            <p:nvPr/>
          </p:nvCxnSpPr>
          <p:spPr>
            <a:xfrm flipV="1">
              <a:off x="1513486" y="2017604"/>
              <a:ext cx="662152" cy="520581"/>
            </a:xfrm>
            <a:prstGeom prst="bentConnector3">
              <a:avLst>
                <a:gd name="adj1" fmla="val 35714"/>
              </a:avLst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5F9B3DA-C34E-6046-AEED-068AE99ECB70}"/>
                </a:ext>
              </a:extLst>
            </p:cNvPr>
            <p:cNvSpPr txBox="1"/>
            <p:nvPr/>
          </p:nvSpPr>
          <p:spPr>
            <a:xfrm>
              <a:off x="1559953" y="1654073"/>
              <a:ext cx="377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H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EB4F41A-84DC-0C41-8FF9-29AB3D6B0C1E}"/>
              </a:ext>
            </a:extLst>
          </p:cNvPr>
          <p:cNvGrpSpPr/>
          <p:nvPr/>
        </p:nvGrpSpPr>
        <p:grpSpPr>
          <a:xfrm>
            <a:off x="3785426" y="989353"/>
            <a:ext cx="3506889" cy="3967467"/>
            <a:chOff x="3848490" y="894757"/>
            <a:chExt cx="3506889" cy="396746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C093A47-D76E-674A-B80D-8951859EFA54}"/>
                </a:ext>
              </a:extLst>
            </p:cNvPr>
            <p:cNvSpPr/>
            <p:nvPr/>
          </p:nvSpPr>
          <p:spPr>
            <a:xfrm>
              <a:off x="5510808" y="1322262"/>
              <a:ext cx="1157044" cy="22948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0B10A1C-0CF4-B544-B5CD-C76A36A803DE}"/>
                </a:ext>
              </a:extLst>
            </p:cNvPr>
            <p:cNvSpPr txBox="1"/>
            <p:nvPr/>
          </p:nvSpPr>
          <p:spPr>
            <a:xfrm>
              <a:off x="5510808" y="1322262"/>
              <a:ext cx="118673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tabLst>
                  <a:tab pos="1128713" algn="l"/>
                </a:tabLst>
              </a:pPr>
              <a:endParaRPr lang="en-US" dirty="0">
                <a:latin typeface="+mn-lt"/>
              </a:endParaRPr>
            </a:p>
            <a:p>
              <a:pPr algn="l">
                <a:tabLst>
                  <a:tab pos="1128713" algn="l"/>
                </a:tabLst>
              </a:pPr>
              <a:r>
                <a:rPr lang="en-US" b="1" dirty="0" err="1">
                  <a:latin typeface="+mn-lt"/>
                </a:rPr>
                <a:t>prev</a:t>
              </a:r>
              <a:endParaRPr lang="en-US" b="1" dirty="0">
                <a:latin typeface="+mn-lt"/>
              </a:endParaRPr>
            </a:p>
            <a:p>
              <a:pPr algn="l">
                <a:tabLst>
                  <a:tab pos="1128713" algn="l"/>
                </a:tabLst>
              </a:pPr>
              <a:endParaRPr lang="en-US" dirty="0">
                <a:latin typeface="+mn-lt"/>
              </a:endParaRPr>
            </a:p>
            <a:p>
              <a:pPr algn="l">
                <a:tabLst>
                  <a:tab pos="1128713" algn="l"/>
                </a:tabLst>
              </a:pPr>
              <a:endParaRPr lang="en-US" dirty="0">
                <a:latin typeface="+mn-lt"/>
              </a:endParaRPr>
            </a:p>
            <a:p>
              <a:pPr algn="l">
                <a:tabLst>
                  <a:tab pos="1128713" algn="l"/>
                </a:tabLst>
              </a:pPr>
              <a:endParaRPr lang="en-US" dirty="0">
                <a:latin typeface="+mn-lt"/>
              </a:endParaRPr>
            </a:p>
            <a:p>
              <a:pPr algn="l">
                <a:tabLst>
                  <a:tab pos="1128713" algn="l"/>
                </a:tabLst>
              </a:pPr>
              <a:r>
                <a:rPr lang="en-US" b="1" dirty="0">
                  <a:latin typeface="+mn-lt"/>
                </a:rPr>
                <a:t>Tx root</a:t>
              </a:r>
            </a:p>
          </p:txBody>
        </p:sp>
        <p:sp>
          <p:nvSpPr>
            <p:cNvPr id="71" name="Triangle 70">
              <a:extLst>
                <a:ext uri="{FF2B5EF4-FFF2-40B4-BE49-F238E27FC236}">
                  <a16:creationId xmlns:a16="http://schemas.microsoft.com/office/drawing/2014/main" id="{2A5EF9CF-34CE-B14C-8E9F-0B25324FBD54}"/>
                </a:ext>
              </a:extLst>
            </p:cNvPr>
            <p:cNvSpPr/>
            <p:nvPr/>
          </p:nvSpPr>
          <p:spPr>
            <a:xfrm>
              <a:off x="5069380" y="3662620"/>
              <a:ext cx="2285999" cy="1199604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AA2B07E-165C-BD41-B63D-625294DD13E2}"/>
                </a:ext>
              </a:extLst>
            </p:cNvPr>
            <p:cNvSpPr/>
            <p:nvPr/>
          </p:nvSpPr>
          <p:spPr>
            <a:xfrm>
              <a:off x="5403536" y="4568677"/>
              <a:ext cx="178675" cy="21354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348F71B-8A4A-EC4D-A323-24E684F87805}"/>
                </a:ext>
              </a:extLst>
            </p:cNvPr>
            <p:cNvSpPr/>
            <p:nvPr/>
          </p:nvSpPr>
          <p:spPr>
            <a:xfrm>
              <a:off x="6843931" y="4568677"/>
              <a:ext cx="178675" cy="21354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CC0184F-1C59-8C49-A9B5-1C84F57CCC1F}"/>
                </a:ext>
              </a:extLst>
            </p:cNvPr>
            <p:cNvSpPr/>
            <p:nvPr/>
          </p:nvSpPr>
          <p:spPr>
            <a:xfrm>
              <a:off x="5691615" y="4568677"/>
              <a:ext cx="178675" cy="21354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23264A2-EDA9-4B46-BCE6-00ADF872BA19}"/>
                </a:ext>
              </a:extLst>
            </p:cNvPr>
            <p:cNvSpPr/>
            <p:nvPr/>
          </p:nvSpPr>
          <p:spPr>
            <a:xfrm>
              <a:off x="6267773" y="4568677"/>
              <a:ext cx="178675" cy="21354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BC7157B-706B-944A-BFD6-7F78D1098047}"/>
                </a:ext>
              </a:extLst>
            </p:cNvPr>
            <p:cNvSpPr/>
            <p:nvPr/>
          </p:nvSpPr>
          <p:spPr>
            <a:xfrm>
              <a:off x="5979694" y="4568677"/>
              <a:ext cx="178675" cy="21354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3A1D6A4-EE15-EB42-9DAC-D622500D27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1166" y="4288133"/>
              <a:ext cx="286154" cy="2712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CDF4694-E01F-EA44-BCB6-EC7AD4E32997}"/>
                </a:ext>
              </a:extLst>
            </p:cNvPr>
            <p:cNvCxnSpPr/>
            <p:nvPr/>
          </p:nvCxnSpPr>
          <p:spPr>
            <a:xfrm flipV="1">
              <a:off x="6047764" y="4268210"/>
              <a:ext cx="222258" cy="3062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A9946D2-5B63-E049-9FF2-BE66EE6B3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98714" y="4270637"/>
              <a:ext cx="17500" cy="28876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40AC0E2-A70D-F543-95AA-F00AD970A8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85940" y="4274155"/>
              <a:ext cx="59371" cy="3009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EE37BBA-73B9-E84C-9EA9-AAEB4E26B5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7320" y="3972510"/>
              <a:ext cx="237198" cy="315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2E6EBE4-1719-7F47-85A5-9793840C22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24622" y="3839538"/>
              <a:ext cx="365376" cy="4311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EB7E53B-F4E5-014B-9D13-62B05D4748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43401" y="3980451"/>
              <a:ext cx="204534" cy="2901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899FE4E-C479-3F4D-A2E1-BDDDCBA03CF5}"/>
                </a:ext>
              </a:extLst>
            </p:cNvPr>
            <p:cNvSpPr/>
            <p:nvPr/>
          </p:nvSpPr>
          <p:spPr>
            <a:xfrm>
              <a:off x="6555852" y="4568677"/>
              <a:ext cx="178675" cy="21354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F166996-B083-5C4B-89DD-42F956D71F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8746" y="4279719"/>
              <a:ext cx="31968" cy="2714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1603D67-EB77-5641-80C5-6CD85BD328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3394" y="3843743"/>
              <a:ext cx="166307" cy="12045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1C221C3-89F7-1A46-AD15-9B50319BB2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09701" y="3529335"/>
              <a:ext cx="14914" cy="3089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ular Callout 88">
              <a:extLst>
                <a:ext uri="{FF2B5EF4-FFF2-40B4-BE49-F238E27FC236}">
                  <a16:creationId xmlns:a16="http://schemas.microsoft.com/office/drawing/2014/main" id="{B28DF9C9-C4E6-9E49-B9DA-1E3C412DCAE0}"/>
                </a:ext>
              </a:extLst>
            </p:cNvPr>
            <p:cNvSpPr/>
            <p:nvPr/>
          </p:nvSpPr>
          <p:spPr>
            <a:xfrm>
              <a:off x="3848490" y="4355716"/>
              <a:ext cx="1349492" cy="237013"/>
            </a:xfrm>
            <a:prstGeom prst="wedgeRectCallout">
              <a:avLst>
                <a:gd name="adj1" fmla="val 63621"/>
                <a:gd name="adj2" fmla="val 69856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err="1"/>
                <a:t>coinbase</a:t>
              </a:r>
              <a:r>
                <a:rPr lang="en-US" sz="1800" dirty="0"/>
                <a:t> Tx</a:t>
              </a:r>
            </a:p>
          </p:txBody>
        </p:sp>
        <p:sp>
          <p:nvSpPr>
            <p:cNvPr id="90" name="Right Brace 89">
              <a:extLst>
                <a:ext uri="{FF2B5EF4-FFF2-40B4-BE49-F238E27FC236}">
                  <a16:creationId xmlns:a16="http://schemas.microsoft.com/office/drawing/2014/main" id="{857BB19F-FAA2-014D-8D8B-B1EFF0DB6ACE}"/>
                </a:ext>
              </a:extLst>
            </p:cNvPr>
            <p:cNvSpPr/>
            <p:nvPr/>
          </p:nvSpPr>
          <p:spPr>
            <a:xfrm>
              <a:off x="4681578" y="1339453"/>
              <a:ext cx="167078" cy="2277689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Elbow Connector 90">
              <a:extLst>
                <a:ext uri="{FF2B5EF4-FFF2-40B4-BE49-F238E27FC236}">
                  <a16:creationId xmlns:a16="http://schemas.microsoft.com/office/drawing/2014/main" id="{36DA2CB0-8632-B64D-859D-8F14682F02A6}"/>
                </a:ext>
              </a:extLst>
            </p:cNvPr>
            <p:cNvCxnSpPr/>
            <p:nvPr/>
          </p:nvCxnSpPr>
          <p:spPr>
            <a:xfrm flipV="1">
              <a:off x="4848656" y="1955843"/>
              <a:ext cx="662152" cy="520581"/>
            </a:xfrm>
            <a:prstGeom prst="bentConnector3">
              <a:avLst>
                <a:gd name="adj1" fmla="val 35714"/>
              </a:avLst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AFDE2B3-EB41-9140-A223-802516FED121}"/>
                </a:ext>
              </a:extLst>
            </p:cNvPr>
            <p:cNvSpPr txBox="1"/>
            <p:nvPr/>
          </p:nvSpPr>
          <p:spPr>
            <a:xfrm>
              <a:off x="4895123" y="1592312"/>
              <a:ext cx="377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H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26E5AA1-1CEC-A742-9C4B-350915BB71EE}"/>
                </a:ext>
              </a:extLst>
            </p:cNvPr>
            <p:cNvSpPr txBox="1"/>
            <p:nvPr/>
          </p:nvSpPr>
          <p:spPr>
            <a:xfrm>
              <a:off x="5752056" y="894757"/>
              <a:ext cx="6479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BH</a:t>
              </a:r>
              <a:r>
                <a:rPr lang="en-US" baseline="-25000" dirty="0">
                  <a:latin typeface="+mn-lt"/>
                </a:rPr>
                <a:t>2</a:t>
              </a:r>
            </a:p>
          </p:txBody>
        </p:sp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808186D-5403-9441-81E7-8E703E91E6BA}"/>
              </a:ext>
            </a:extLst>
          </p:cNvPr>
          <p:cNvCxnSpPr>
            <a:cxnSpLocks/>
          </p:cNvCxnSpPr>
          <p:nvPr/>
        </p:nvCxnSpPr>
        <p:spPr>
          <a:xfrm flipH="1" flipV="1">
            <a:off x="6541448" y="4374315"/>
            <a:ext cx="329516" cy="2720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A1C0245-CDBC-6440-A59B-B9E8015B94EB}"/>
              </a:ext>
            </a:extLst>
          </p:cNvPr>
          <p:cNvGrpSpPr/>
          <p:nvPr/>
        </p:nvGrpSpPr>
        <p:grpSpPr>
          <a:xfrm>
            <a:off x="6693930" y="972384"/>
            <a:ext cx="2550623" cy="3966190"/>
            <a:chOff x="6693930" y="877788"/>
            <a:chExt cx="2550623" cy="3966190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460AA506-989E-FC47-BA2C-0E99751CC6A5}"/>
                </a:ext>
              </a:extLst>
            </p:cNvPr>
            <p:cNvGrpSpPr/>
            <p:nvPr/>
          </p:nvGrpSpPr>
          <p:grpSpPr>
            <a:xfrm>
              <a:off x="6795767" y="877788"/>
              <a:ext cx="2448786" cy="3966190"/>
              <a:chOff x="6795767" y="877788"/>
              <a:chExt cx="2448786" cy="3966190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9304CBB1-1CD5-1E40-82B0-AD0FEA5A1DF2}"/>
                  </a:ext>
                </a:extLst>
              </p:cNvPr>
              <p:cNvSpPr/>
              <p:nvPr/>
            </p:nvSpPr>
            <p:spPr>
              <a:xfrm>
                <a:off x="7472688" y="1306114"/>
                <a:ext cx="1157044" cy="22948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8C5B331-BA5C-EA4A-884D-E9D6EB60AD29}"/>
                  </a:ext>
                </a:extLst>
              </p:cNvPr>
              <p:cNvSpPr txBox="1"/>
              <p:nvPr/>
            </p:nvSpPr>
            <p:spPr>
              <a:xfrm>
                <a:off x="7472688" y="1306114"/>
                <a:ext cx="118673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tabLst>
                    <a:tab pos="1128713" algn="l"/>
                  </a:tabLst>
                </a:pPr>
                <a:endParaRPr lang="en-US" dirty="0">
                  <a:latin typeface="+mn-lt"/>
                </a:endParaRPr>
              </a:p>
              <a:p>
                <a:pPr algn="l">
                  <a:tabLst>
                    <a:tab pos="1128713" algn="l"/>
                  </a:tabLst>
                </a:pPr>
                <a:r>
                  <a:rPr lang="en-US" b="1" dirty="0" err="1">
                    <a:latin typeface="+mn-lt"/>
                  </a:rPr>
                  <a:t>prev</a:t>
                </a:r>
                <a:endParaRPr lang="en-US" b="1" dirty="0">
                  <a:latin typeface="+mn-lt"/>
                </a:endParaRPr>
              </a:p>
              <a:p>
                <a:pPr algn="l">
                  <a:tabLst>
                    <a:tab pos="1128713" algn="l"/>
                  </a:tabLst>
                </a:pPr>
                <a:endParaRPr lang="en-US" dirty="0">
                  <a:latin typeface="+mn-lt"/>
                </a:endParaRPr>
              </a:p>
              <a:p>
                <a:pPr algn="l">
                  <a:tabLst>
                    <a:tab pos="1128713" algn="l"/>
                  </a:tabLst>
                </a:pPr>
                <a:endParaRPr lang="en-US" dirty="0">
                  <a:latin typeface="+mn-lt"/>
                </a:endParaRPr>
              </a:p>
              <a:p>
                <a:pPr algn="l">
                  <a:tabLst>
                    <a:tab pos="1128713" algn="l"/>
                  </a:tabLst>
                </a:pPr>
                <a:endParaRPr lang="en-US" dirty="0">
                  <a:latin typeface="+mn-lt"/>
                </a:endParaRPr>
              </a:p>
              <a:p>
                <a:pPr algn="l">
                  <a:tabLst>
                    <a:tab pos="1128713" algn="l"/>
                  </a:tabLst>
                </a:pPr>
                <a:r>
                  <a:rPr lang="en-US" b="1" dirty="0">
                    <a:latin typeface="+mn-lt"/>
                  </a:rPr>
                  <a:t>Tx root</a:t>
                </a:r>
              </a:p>
            </p:txBody>
          </p:sp>
          <p:cxnSp>
            <p:nvCxnSpPr>
              <p:cNvPr id="99" name="Elbow Connector 98">
                <a:extLst>
                  <a:ext uri="{FF2B5EF4-FFF2-40B4-BE49-F238E27FC236}">
                    <a16:creationId xmlns:a16="http://schemas.microsoft.com/office/drawing/2014/main" id="{13E76E98-D1B8-0543-A7D4-B38779438C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95767" y="1955843"/>
                <a:ext cx="662152" cy="520581"/>
              </a:xfrm>
              <a:prstGeom prst="bentConnector3">
                <a:avLst>
                  <a:gd name="adj1" fmla="val 35714"/>
                </a:avLst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DE9F5C5-A8B2-3B49-B72B-03A7DC8DA4CD}"/>
                  </a:ext>
                </a:extLst>
              </p:cNvPr>
              <p:cNvSpPr txBox="1"/>
              <p:nvPr/>
            </p:nvSpPr>
            <p:spPr>
              <a:xfrm>
                <a:off x="6803850" y="1592311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>
                    <a:latin typeface="+mn-lt"/>
                  </a:rPr>
                  <a:t>H</a:t>
                </a:r>
              </a:p>
            </p:txBody>
          </p:sp>
          <p:sp>
            <p:nvSpPr>
              <p:cNvPr id="107" name="Triangle 106">
                <a:extLst>
                  <a:ext uri="{FF2B5EF4-FFF2-40B4-BE49-F238E27FC236}">
                    <a16:creationId xmlns:a16="http://schemas.microsoft.com/office/drawing/2014/main" id="{30E40068-BF28-9049-805F-C26CFDBA20A9}"/>
                  </a:ext>
                </a:extLst>
              </p:cNvPr>
              <p:cNvSpPr/>
              <p:nvPr/>
            </p:nvSpPr>
            <p:spPr>
              <a:xfrm>
                <a:off x="7414232" y="3644374"/>
                <a:ext cx="1830321" cy="1199604"/>
              </a:xfrm>
              <a:prstGeom prst="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FF7E27A-E072-E149-AE80-0F3BB6AB8CA4}"/>
                  </a:ext>
                </a:extLst>
              </p:cNvPr>
              <p:cNvSpPr/>
              <p:nvPr/>
            </p:nvSpPr>
            <p:spPr>
              <a:xfrm>
                <a:off x="7748388" y="4550431"/>
                <a:ext cx="178675" cy="21354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9DA92F6B-9573-F648-81EE-7CD10D9BA296}"/>
                  </a:ext>
                </a:extLst>
              </p:cNvPr>
              <p:cNvSpPr/>
              <p:nvPr/>
            </p:nvSpPr>
            <p:spPr>
              <a:xfrm>
                <a:off x="8036467" y="4550431"/>
                <a:ext cx="178675" cy="21354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B8841728-023F-E244-9DCC-153D1091F954}"/>
                  </a:ext>
                </a:extLst>
              </p:cNvPr>
              <p:cNvSpPr/>
              <p:nvPr/>
            </p:nvSpPr>
            <p:spPr>
              <a:xfrm>
                <a:off x="8612625" y="4550431"/>
                <a:ext cx="178675" cy="21354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241194E4-7CA8-B442-B804-9EC780EA4C8B}"/>
                  </a:ext>
                </a:extLst>
              </p:cNvPr>
              <p:cNvSpPr/>
              <p:nvPr/>
            </p:nvSpPr>
            <p:spPr>
              <a:xfrm>
                <a:off x="8324546" y="4550431"/>
                <a:ext cx="178675" cy="21354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8D2B075-ACFB-4941-876B-7B2C9D58EB34}"/>
                  </a:ext>
                </a:extLst>
              </p:cNvPr>
              <p:cNvSpPr txBox="1"/>
              <p:nvPr/>
            </p:nvSpPr>
            <p:spPr>
              <a:xfrm>
                <a:off x="7748388" y="877788"/>
                <a:ext cx="6479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>
                    <a:latin typeface="+mn-lt"/>
                  </a:rPr>
                  <a:t>BH</a:t>
                </a:r>
                <a:r>
                  <a:rPr lang="en-US" baseline="-25000" dirty="0">
                    <a:latin typeface="+mn-lt"/>
                  </a:rPr>
                  <a:t>3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6561A2D-B961-6B43-82F8-A76E00BEBBED}"/>
                  </a:ext>
                </a:extLst>
              </p:cNvPr>
              <p:cNvSpPr txBox="1"/>
              <p:nvPr/>
            </p:nvSpPr>
            <p:spPr>
              <a:xfrm>
                <a:off x="8663857" y="2115738"/>
                <a:ext cx="4395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b="1" dirty="0">
                    <a:latin typeface="+mn-lt"/>
                  </a:rPr>
                  <a:t>…</a:t>
                </a:r>
              </a:p>
            </p:txBody>
          </p:sp>
        </p:grpSp>
        <p:sp>
          <p:nvSpPr>
            <p:cNvPr id="132" name="Right Brace 131">
              <a:extLst>
                <a:ext uri="{FF2B5EF4-FFF2-40B4-BE49-F238E27FC236}">
                  <a16:creationId xmlns:a16="http://schemas.microsoft.com/office/drawing/2014/main" id="{D4ECA941-417E-8B44-A945-FE2F5C6A4B43}"/>
                </a:ext>
              </a:extLst>
            </p:cNvPr>
            <p:cNvSpPr/>
            <p:nvPr/>
          </p:nvSpPr>
          <p:spPr>
            <a:xfrm>
              <a:off x="6693930" y="1321058"/>
              <a:ext cx="167078" cy="2277689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Bitcoin Genesis Block Newspaper&quot; Art Print by MichealGoodman | Redbubble">
            <a:extLst>
              <a:ext uri="{FF2B5EF4-FFF2-40B4-BE49-F238E27FC236}">
                <a16:creationId xmlns:a16="http://schemas.microsoft.com/office/drawing/2014/main" id="{2A87D3BC-B78A-6042-AB63-A70E46E601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4" t="17092" r="17874" b="18016"/>
          <a:stretch/>
        </p:blipFill>
        <p:spPr bwMode="auto">
          <a:xfrm>
            <a:off x="212696" y="2404499"/>
            <a:ext cx="979809" cy="130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17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D229-9A92-3648-8521-FF258CCA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Nakamoto Consensus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0BF1C9-B9A3-0A4F-9A4A-C6367A9A6107}"/>
              </a:ext>
            </a:extLst>
          </p:cNvPr>
          <p:cNvSpPr/>
          <p:nvPr/>
        </p:nvSpPr>
        <p:spPr>
          <a:xfrm>
            <a:off x="2016731" y="1454537"/>
            <a:ext cx="1251657" cy="14737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H(Gen)</a:t>
            </a:r>
          </a:p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Nonce</a:t>
            </a:r>
          </a:p>
          <a:p>
            <a:pPr algn="ctr"/>
            <a:r>
              <a:rPr lang="en-US" dirty="0"/>
              <a:t>Root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A75E7E-201A-6B43-BDF0-31D49A4A6948}"/>
              </a:ext>
            </a:extLst>
          </p:cNvPr>
          <p:cNvCxnSpPr>
            <a:cxnSpLocks/>
            <a:stCxn id="9" idx="1"/>
            <a:endCxn id="20" idx="3"/>
          </p:cNvCxnSpPr>
          <p:nvPr/>
        </p:nvCxnSpPr>
        <p:spPr>
          <a:xfrm flipH="1">
            <a:off x="1460779" y="2191423"/>
            <a:ext cx="555952" cy="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580C6A4-1369-9940-A551-2E9CAB69AA13}"/>
              </a:ext>
            </a:extLst>
          </p:cNvPr>
          <p:cNvSpPr/>
          <p:nvPr/>
        </p:nvSpPr>
        <p:spPr>
          <a:xfrm>
            <a:off x="209122" y="1454767"/>
            <a:ext cx="1251657" cy="14737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Genesis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07DF7B-F1D8-C64D-A3EE-8107FA442FD3}"/>
              </a:ext>
            </a:extLst>
          </p:cNvPr>
          <p:cNvSpPr txBox="1"/>
          <p:nvPr/>
        </p:nvSpPr>
        <p:spPr>
          <a:xfrm>
            <a:off x="1559582" y="1720620"/>
            <a:ext cx="35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latin typeface="+mn-lt"/>
              </a:rPr>
              <a:t>H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AFF5E9F-A7AE-A64C-92D0-3ABFC1FD3E06}"/>
              </a:ext>
            </a:extLst>
          </p:cNvPr>
          <p:cNvGrpSpPr/>
          <p:nvPr/>
        </p:nvGrpSpPr>
        <p:grpSpPr>
          <a:xfrm>
            <a:off x="263286" y="2968384"/>
            <a:ext cx="3506889" cy="1332889"/>
            <a:chOff x="3785426" y="3623931"/>
            <a:chExt cx="3506889" cy="1332889"/>
          </a:xfrm>
        </p:grpSpPr>
        <p:sp>
          <p:nvSpPr>
            <p:cNvPr id="39" name="Triangle 38">
              <a:extLst>
                <a:ext uri="{FF2B5EF4-FFF2-40B4-BE49-F238E27FC236}">
                  <a16:creationId xmlns:a16="http://schemas.microsoft.com/office/drawing/2014/main" id="{F7789CD5-2844-E749-9EFF-35772F354D63}"/>
                </a:ext>
              </a:extLst>
            </p:cNvPr>
            <p:cNvSpPr/>
            <p:nvPr/>
          </p:nvSpPr>
          <p:spPr>
            <a:xfrm>
              <a:off x="5006316" y="3757216"/>
              <a:ext cx="2285999" cy="1199604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3310148-496C-AC49-8C50-1F83DB845B3D}"/>
                </a:ext>
              </a:extLst>
            </p:cNvPr>
            <p:cNvGrpSpPr/>
            <p:nvPr/>
          </p:nvGrpSpPr>
          <p:grpSpPr>
            <a:xfrm>
              <a:off x="3785426" y="3623931"/>
              <a:ext cx="3174116" cy="1252882"/>
              <a:chOff x="3785426" y="3623931"/>
              <a:chExt cx="3174116" cy="1252882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2BE0A87-6D34-B645-BF52-2BC64D62A402}"/>
                  </a:ext>
                </a:extLst>
              </p:cNvPr>
              <p:cNvSpPr/>
              <p:nvPr/>
            </p:nvSpPr>
            <p:spPr>
              <a:xfrm>
                <a:off x="5340472" y="4663273"/>
                <a:ext cx="178675" cy="21354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FA6F7BD-4A07-6547-A6A8-D695631AA386}"/>
                  </a:ext>
                </a:extLst>
              </p:cNvPr>
              <p:cNvSpPr/>
              <p:nvPr/>
            </p:nvSpPr>
            <p:spPr>
              <a:xfrm>
                <a:off x="6780867" y="4663273"/>
                <a:ext cx="178675" cy="21354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92CB504-44EB-454C-A616-2BA58DCFCCED}"/>
                  </a:ext>
                </a:extLst>
              </p:cNvPr>
              <p:cNvSpPr/>
              <p:nvPr/>
            </p:nvSpPr>
            <p:spPr>
              <a:xfrm>
                <a:off x="5628551" y="4663273"/>
                <a:ext cx="178675" cy="21354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D80F05C-F992-344C-8076-2B38D4AF6FE6}"/>
                  </a:ext>
                </a:extLst>
              </p:cNvPr>
              <p:cNvSpPr/>
              <p:nvPr/>
            </p:nvSpPr>
            <p:spPr>
              <a:xfrm>
                <a:off x="6204709" y="4663273"/>
                <a:ext cx="178675" cy="21354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AA3E953-163D-C94E-946F-6013EF4A27FD}"/>
                  </a:ext>
                </a:extLst>
              </p:cNvPr>
              <p:cNvSpPr/>
              <p:nvPr/>
            </p:nvSpPr>
            <p:spPr>
              <a:xfrm>
                <a:off x="5916630" y="4663273"/>
                <a:ext cx="178675" cy="21354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946BB04-264B-AD40-B751-2B33F3F35A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38102" y="4382729"/>
                <a:ext cx="286154" cy="27127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5D95598-CCE1-EE4B-AC2C-E7EEE7742797}"/>
                  </a:ext>
                </a:extLst>
              </p:cNvPr>
              <p:cNvCxnSpPr/>
              <p:nvPr/>
            </p:nvCxnSpPr>
            <p:spPr>
              <a:xfrm flipV="1">
                <a:off x="5984700" y="4362806"/>
                <a:ext cx="222258" cy="30625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13845126-DA47-F742-B4B3-89F9DF4A71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35650" y="4365233"/>
                <a:ext cx="17500" cy="28876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9B98B09B-A519-A248-85BD-89974FBA84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2876" y="4368751"/>
                <a:ext cx="59371" cy="30094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E537B21-6207-5F4F-997A-9CA7372F89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4256" y="4067106"/>
                <a:ext cx="237198" cy="3156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5D9A734-7C41-5844-A340-07C3528072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61558" y="3934134"/>
                <a:ext cx="365376" cy="4311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F9965530-19DC-BC4A-86A4-A6ECEF6DDB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80337" y="4075047"/>
                <a:ext cx="204534" cy="29018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8CCA6E1-7058-2B4E-AAA0-789CE3CFB702}"/>
                  </a:ext>
                </a:extLst>
              </p:cNvPr>
              <p:cNvSpPr/>
              <p:nvPr/>
            </p:nvSpPr>
            <p:spPr>
              <a:xfrm>
                <a:off x="6492788" y="4663273"/>
                <a:ext cx="178675" cy="21354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ADAB8B6-022A-C043-AB49-1818AB421B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25682" y="4374315"/>
                <a:ext cx="31968" cy="27145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A832ED2-B6A1-A84D-8A5A-B0C72450A8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80330" y="3938339"/>
                <a:ext cx="166307" cy="12045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ED1A4D7-9D3B-844E-9077-3B1D243EB4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46637" y="3623931"/>
                <a:ext cx="14914" cy="30890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ular Callout 55">
                <a:extLst>
                  <a:ext uri="{FF2B5EF4-FFF2-40B4-BE49-F238E27FC236}">
                    <a16:creationId xmlns:a16="http://schemas.microsoft.com/office/drawing/2014/main" id="{6B8DE2A0-4B41-C646-89FD-EEDC50C6B0E7}"/>
                  </a:ext>
                </a:extLst>
              </p:cNvPr>
              <p:cNvSpPr/>
              <p:nvPr/>
            </p:nvSpPr>
            <p:spPr>
              <a:xfrm>
                <a:off x="3785426" y="4450312"/>
                <a:ext cx="1349492" cy="237013"/>
              </a:xfrm>
              <a:prstGeom prst="wedgeRectCallout">
                <a:avLst>
                  <a:gd name="adj1" fmla="val 63621"/>
                  <a:gd name="adj2" fmla="val 69856"/>
                </a:avLst>
              </a:prstGeom>
              <a:solidFill>
                <a:schemeClr val="bg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err="1"/>
                  <a:t>coinbase</a:t>
                </a:r>
                <a:r>
                  <a:rPr lang="en-US" sz="1800"/>
                  <a:t> Tx</a:t>
                </a:r>
              </a:p>
            </p:txBody>
          </p:sp>
        </p:grp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9A6DB522-C321-1F40-A0D9-EF04213E5503}"/>
              </a:ext>
            </a:extLst>
          </p:cNvPr>
          <p:cNvSpPr txBox="1"/>
          <p:nvPr/>
        </p:nvSpPr>
        <p:spPr>
          <a:xfrm>
            <a:off x="4075912" y="992872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BH</a:t>
            </a:r>
            <a:r>
              <a:rPr lang="en-US" baseline="-25000" dirty="0">
                <a:latin typeface="+mn-lt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640F686-CC70-3E4A-BDCC-DE1353D0286A}"/>
              </a:ext>
            </a:extLst>
          </p:cNvPr>
          <p:cNvSpPr txBox="1"/>
          <p:nvPr/>
        </p:nvSpPr>
        <p:spPr>
          <a:xfrm>
            <a:off x="2268303" y="1003381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+mn-lt"/>
              </a:rPr>
              <a:t>BH</a:t>
            </a:r>
            <a:r>
              <a:rPr lang="en-US" baseline="-25000">
                <a:latin typeface="+mn-lt"/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C710BE-57A0-674C-AE31-9D3270B0FE3A}"/>
              </a:ext>
            </a:extLst>
          </p:cNvPr>
          <p:cNvSpPr txBox="1"/>
          <p:nvPr/>
        </p:nvSpPr>
        <p:spPr>
          <a:xfrm>
            <a:off x="4153920" y="1603519"/>
            <a:ext cx="35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latin typeface="+mn-lt"/>
              </a:rPr>
              <a:t>H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AB9A800-F039-F149-8B66-D2CC00140272}"/>
              </a:ext>
            </a:extLst>
          </p:cNvPr>
          <p:cNvSpPr/>
          <p:nvPr/>
        </p:nvSpPr>
        <p:spPr>
          <a:xfrm>
            <a:off x="3811278" y="1474575"/>
            <a:ext cx="1251657" cy="14737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H(BH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Nonce</a:t>
            </a:r>
          </a:p>
          <a:p>
            <a:pPr algn="ctr"/>
            <a:r>
              <a:rPr lang="en-US" dirty="0"/>
              <a:t>Root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6A86F43-1E27-FF4D-B31B-F37DFD59D7AA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3255326" y="2211461"/>
            <a:ext cx="555952" cy="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C74D04D-C191-6E47-BC86-F54A5997027E}"/>
              </a:ext>
            </a:extLst>
          </p:cNvPr>
          <p:cNvSpPr txBox="1"/>
          <p:nvPr/>
        </p:nvSpPr>
        <p:spPr>
          <a:xfrm>
            <a:off x="3354129" y="1740658"/>
            <a:ext cx="35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latin typeface="+mn-lt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15469-E2D5-2242-AFCA-8814BB542E49}"/>
              </a:ext>
            </a:extLst>
          </p:cNvPr>
          <p:cNvSpPr txBox="1"/>
          <p:nvPr/>
        </p:nvSpPr>
        <p:spPr>
          <a:xfrm>
            <a:off x="5944330" y="951843"/>
            <a:ext cx="31996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PoW</a:t>
            </a:r>
            <a:r>
              <a:rPr lang="en-US"/>
              <a:t>:</a:t>
            </a:r>
          </a:p>
          <a:p>
            <a:pPr algn="ctr"/>
            <a:r>
              <a:rPr lang="en-US"/>
              <a:t>Find nonce </a:t>
            </a:r>
            <a:r>
              <a:rPr lang="en-US" err="1"/>
              <a:t>s.t.</a:t>
            </a:r>
            <a:endParaRPr lang="en-US"/>
          </a:p>
          <a:p>
            <a:pPr algn="ctr"/>
            <a:r>
              <a:rPr lang="en-US"/>
              <a:t>H(Block)&lt;Target</a:t>
            </a:r>
          </a:p>
          <a:p>
            <a:pPr algn="ctr"/>
            <a:r>
              <a:rPr lang="en-US"/>
              <a:t>Target </a:t>
            </a:r>
            <a:r>
              <a:rPr lang="en-US" err="1"/>
              <a:t>s.t.</a:t>
            </a:r>
            <a:r>
              <a:rPr lang="en-US"/>
              <a:t> blocks found every 10 min</a:t>
            </a:r>
          </a:p>
          <a:p>
            <a:pPr algn="l"/>
            <a:endParaRPr lang="en-US">
              <a:latin typeface="+mn-l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8F455E0-3744-E747-87E0-78615CBAA129}"/>
              </a:ext>
            </a:extLst>
          </p:cNvPr>
          <p:cNvSpPr/>
          <p:nvPr/>
        </p:nvSpPr>
        <p:spPr>
          <a:xfrm>
            <a:off x="7045880" y="3449584"/>
            <a:ext cx="1251657" cy="14737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H(BH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Time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Root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738ABFD6-3CC2-D544-B5EC-9286067CA7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2666" y="3061673"/>
            <a:ext cx="1005840" cy="100584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D4E0DB88-CF3D-494D-809C-0118F68F97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36044" y="3061673"/>
            <a:ext cx="1005840" cy="100584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597BD9E-222E-0640-BCB5-4464FE3AFE52}"/>
              </a:ext>
            </a:extLst>
          </p:cNvPr>
          <p:cNvSpPr/>
          <p:nvPr/>
        </p:nvSpPr>
        <p:spPr>
          <a:xfrm>
            <a:off x="4733437" y="3449585"/>
            <a:ext cx="1251657" cy="14737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H(BH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Time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16431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D229-9A92-3648-8521-FF258CCA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Nakamoto Consensus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0BF1C9-B9A3-0A4F-9A4A-C6367A9A6107}"/>
              </a:ext>
            </a:extLst>
          </p:cNvPr>
          <p:cNvSpPr/>
          <p:nvPr/>
        </p:nvSpPr>
        <p:spPr>
          <a:xfrm>
            <a:off x="2016731" y="1454537"/>
            <a:ext cx="1251657" cy="14737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Prev</a:t>
            </a:r>
            <a:endParaRPr lang="en-US" dirty="0"/>
          </a:p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Nonce</a:t>
            </a:r>
          </a:p>
          <a:p>
            <a:pPr algn="ctr"/>
            <a:r>
              <a:rPr lang="en-US" dirty="0"/>
              <a:t>Root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A75E7E-201A-6B43-BDF0-31D49A4A6948}"/>
              </a:ext>
            </a:extLst>
          </p:cNvPr>
          <p:cNvCxnSpPr>
            <a:cxnSpLocks/>
            <a:stCxn id="9" idx="1"/>
            <a:endCxn id="20" idx="3"/>
          </p:cNvCxnSpPr>
          <p:nvPr/>
        </p:nvCxnSpPr>
        <p:spPr>
          <a:xfrm flipH="1">
            <a:off x="1460779" y="2191423"/>
            <a:ext cx="555952" cy="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580C6A4-1369-9940-A551-2E9CAB69AA13}"/>
              </a:ext>
            </a:extLst>
          </p:cNvPr>
          <p:cNvSpPr/>
          <p:nvPr/>
        </p:nvSpPr>
        <p:spPr>
          <a:xfrm>
            <a:off x="209122" y="1454767"/>
            <a:ext cx="1251657" cy="14737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Genesis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07DF7B-F1D8-C64D-A3EE-8107FA442FD3}"/>
              </a:ext>
            </a:extLst>
          </p:cNvPr>
          <p:cNvSpPr txBox="1"/>
          <p:nvPr/>
        </p:nvSpPr>
        <p:spPr>
          <a:xfrm>
            <a:off x="1559582" y="1720620"/>
            <a:ext cx="35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H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AFF5E9F-A7AE-A64C-92D0-3ABFC1FD3E06}"/>
              </a:ext>
            </a:extLst>
          </p:cNvPr>
          <p:cNvGrpSpPr/>
          <p:nvPr/>
        </p:nvGrpSpPr>
        <p:grpSpPr>
          <a:xfrm>
            <a:off x="263286" y="2968384"/>
            <a:ext cx="3506889" cy="1332889"/>
            <a:chOff x="3785426" y="3623931"/>
            <a:chExt cx="3506889" cy="1332889"/>
          </a:xfrm>
        </p:grpSpPr>
        <p:sp>
          <p:nvSpPr>
            <p:cNvPr id="39" name="Triangle 38">
              <a:extLst>
                <a:ext uri="{FF2B5EF4-FFF2-40B4-BE49-F238E27FC236}">
                  <a16:creationId xmlns:a16="http://schemas.microsoft.com/office/drawing/2014/main" id="{F7789CD5-2844-E749-9EFF-35772F354D63}"/>
                </a:ext>
              </a:extLst>
            </p:cNvPr>
            <p:cNvSpPr/>
            <p:nvPr/>
          </p:nvSpPr>
          <p:spPr>
            <a:xfrm>
              <a:off x="5006316" y="3757216"/>
              <a:ext cx="2285999" cy="1199604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3310148-496C-AC49-8C50-1F83DB845B3D}"/>
                </a:ext>
              </a:extLst>
            </p:cNvPr>
            <p:cNvGrpSpPr/>
            <p:nvPr/>
          </p:nvGrpSpPr>
          <p:grpSpPr>
            <a:xfrm>
              <a:off x="3785426" y="3623931"/>
              <a:ext cx="3174116" cy="1252882"/>
              <a:chOff x="3785426" y="3623931"/>
              <a:chExt cx="3174116" cy="1252882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2BE0A87-6D34-B645-BF52-2BC64D62A402}"/>
                  </a:ext>
                </a:extLst>
              </p:cNvPr>
              <p:cNvSpPr/>
              <p:nvPr/>
            </p:nvSpPr>
            <p:spPr>
              <a:xfrm>
                <a:off x="5340472" y="4663273"/>
                <a:ext cx="178675" cy="21354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FA6F7BD-4A07-6547-A6A8-D695631AA386}"/>
                  </a:ext>
                </a:extLst>
              </p:cNvPr>
              <p:cNvSpPr/>
              <p:nvPr/>
            </p:nvSpPr>
            <p:spPr>
              <a:xfrm>
                <a:off x="6780867" y="4663273"/>
                <a:ext cx="178675" cy="21354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92CB504-44EB-454C-A616-2BA58DCFCCED}"/>
                  </a:ext>
                </a:extLst>
              </p:cNvPr>
              <p:cNvSpPr/>
              <p:nvPr/>
            </p:nvSpPr>
            <p:spPr>
              <a:xfrm>
                <a:off x="5628551" y="4663273"/>
                <a:ext cx="178675" cy="21354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D80F05C-F992-344C-8076-2B38D4AF6FE6}"/>
                  </a:ext>
                </a:extLst>
              </p:cNvPr>
              <p:cNvSpPr/>
              <p:nvPr/>
            </p:nvSpPr>
            <p:spPr>
              <a:xfrm>
                <a:off x="6204709" y="4663273"/>
                <a:ext cx="178675" cy="21354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AA3E953-163D-C94E-946F-6013EF4A27FD}"/>
                  </a:ext>
                </a:extLst>
              </p:cNvPr>
              <p:cNvSpPr/>
              <p:nvPr/>
            </p:nvSpPr>
            <p:spPr>
              <a:xfrm>
                <a:off x="5916630" y="4663273"/>
                <a:ext cx="178675" cy="21354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946BB04-264B-AD40-B751-2B33F3F35A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38102" y="4382729"/>
                <a:ext cx="286154" cy="27127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5D95598-CCE1-EE4B-AC2C-E7EEE7742797}"/>
                  </a:ext>
                </a:extLst>
              </p:cNvPr>
              <p:cNvCxnSpPr/>
              <p:nvPr/>
            </p:nvCxnSpPr>
            <p:spPr>
              <a:xfrm flipV="1">
                <a:off x="5984700" y="4362806"/>
                <a:ext cx="222258" cy="30625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13845126-DA47-F742-B4B3-89F9DF4A71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35650" y="4365233"/>
                <a:ext cx="17500" cy="28876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9B98B09B-A519-A248-85BD-89974FBA84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2876" y="4368751"/>
                <a:ext cx="59371" cy="30094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E537B21-6207-5F4F-997A-9CA7372F89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4256" y="4067106"/>
                <a:ext cx="237198" cy="3156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5D9A734-7C41-5844-A340-07C3528072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61558" y="3934134"/>
                <a:ext cx="365376" cy="4311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F9965530-19DC-BC4A-86A4-A6ECEF6DDB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80337" y="4075047"/>
                <a:ext cx="204534" cy="29018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8CCA6E1-7058-2B4E-AAA0-789CE3CFB702}"/>
                  </a:ext>
                </a:extLst>
              </p:cNvPr>
              <p:cNvSpPr/>
              <p:nvPr/>
            </p:nvSpPr>
            <p:spPr>
              <a:xfrm>
                <a:off x="6492788" y="4663273"/>
                <a:ext cx="178675" cy="21354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ADAB8B6-022A-C043-AB49-1818AB421B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25682" y="4374315"/>
                <a:ext cx="31968" cy="27145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A832ED2-B6A1-A84D-8A5A-B0C72450A8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80330" y="3938339"/>
                <a:ext cx="166307" cy="12045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ED1A4D7-9D3B-844E-9077-3B1D243EB4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46637" y="3623931"/>
                <a:ext cx="14914" cy="30890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ular Callout 55">
                <a:extLst>
                  <a:ext uri="{FF2B5EF4-FFF2-40B4-BE49-F238E27FC236}">
                    <a16:creationId xmlns:a16="http://schemas.microsoft.com/office/drawing/2014/main" id="{6B8DE2A0-4B41-C646-89FD-EEDC50C6B0E7}"/>
                  </a:ext>
                </a:extLst>
              </p:cNvPr>
              <p:cNvSpPr/>
              <p:nvPr/>
            </p:nvSpPr>
            <p:spPr>
              <a:xfrm>
                <a:off x="3785426" y="4450312"/>
                <a:ext cx="1349492" cy="237013"/>
              </a:xfrm>
              <a:prstGeom prst="wedgeRectCallout">
                <a:avLst>
                  <a:gd name="adj1" fmla="val 63621"/>
                  <a:gd name="adj2" fmla="val 69856"/>
                </a:avLst>
              </a:prstGeom>
              <a:solidFill>
                <a:schemeClr val="bg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err="1"/>
                  <a:t>coinbase</a:t>
                </a:r>
                <a:r>
                  <a:rPr lang="en-US" sz="1800" dirty="0"/>
                  <a:t> Tx</a:t>
                </a:r>
              </a:p>
            </p:txBody>
          </p:sp>
        </p:grp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9A6DB522-C321-1F40-A0D9-EF04213E5503}"/>
              </a:ext>
            </a:extLst>
          </p:cNvPr>
          <p:cNvSpPr txBox="1"/>
          <p:nvPr/>
        </p:nvSpPr>
        <p:spPr>
          <a:xfrm>
            <a:off x="4075912" y="992872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BH</a:t>
            </a:r>
            <a:r>
              <a:rPr lang="en-US" baseline="-25000" dirty="0">
                <a:latin typeface="+mn-lt"/>
              </a:rPr>
              <a:t>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E9B8DAB-029E-5643-8D30-0E93D178C211}"/>
              </a:ext>
            </a:extLst>
          </p:cNvPr>
          <p:cNvSpPr/>
          <p:nvPr/>
        </p:nvSpPr>
        <p:spPr>
          <a:xfrm>
            <a:off x="7045880" y="3449584"/>
            <a:ext cx="1251657" cy="14737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H(BH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83512</a:t>
            </a:r>
          </a:p>
          <a:p>
            <a:pPr algn="ctr"/>
            <a:r>
              <a:rPr lang="en-US" dirty="0"/>
              <a:t>Root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640F686-CC70-3E4A-BDCC-DE1353D0286A}"/>
              </a:ext>
            </a:extLst>
          </p:cNvPr>
          <p:cNvSpPr txBox="1"/>
          <p:nvPr/>
        </p:nvSpPr>
        <p:spPr>
          <a:xfrm>
            <a:off x="2268303" y="1003381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BH</a:t>
            </a:r>
            <a:r>
              <a:rPr lang="en-US" baseline="-25000" dirty="0">
                <a:latin typeface="+mn-lt"/>
              </a:rPr>
              <a:t>1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FD4EDEB6-1CA9-4D47-83E7-F66A21276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2666" y="3061673"/>
            <a:ext cx="1005840" cy="100584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BFEB6EDB-4C75-6948-8D50-CAC6126C10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36044" y="3061673"/>
            <a:ext cx="1005840" cy="100584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32C710BE-57A0-674C-AE31-9D3270B0FE3A}"/>
              </a:ext>
            </a:extLst>
          </p:cNvPr>
          <p:cNvSpPr txBox="1"/>
          <p:nvPr/>
        </p:nvSpPr>
        <p:spPr>
          <a:xfrm>
            <a:off x="4153920" y="1603519"/>
            <a:ext cx="35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H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AB9A800-F039-F149-8B66-D2CC00140272}"/>
              </a:ext>
            </a:extLst>
          </p:cNvPr>
          <p:cNvSpPr/>
          <p:nvPr/>
        </p:nvSpPr>
        <p:spPr>
          <a:xfrm>
            <a:off x="3811278" y="1474575"/>
            <a:ext cx="1251657" cy="14737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Prev</a:t>
            </a:r>
            <a:endParaRPr lang="en-US" dirty="0"/>
          </a:p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Nonce</a:t>
            </a:r>
          </a:p>
          <a:p>
            <a:pPr algn="ctr"/>
            <a:r>
              <a:rPr lang="en-US" dirty="0"/>
              <a:t>Root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6A86F43-1E27-FF4D-B31B-F37DFD59D7AA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3255326" y="2211461"/>
            <a:ext cx="555952" cy="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C74D04D-C191-6E47-BC86-F54A5997027E}"/>
              </a:ext>
            </a:extLst>
          </p:cNvPr>
          <p:cNvSpPr txBox="1"/>
          <p:nvPr/>
        </p:nvSpPr>
        <p:spPr>
          <a:xfrm>
            <a:off x="3354129" y="1740658"/>
            <a:ext cx="35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H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DBF0A2E-8C9C-B045-9950-E4CE3F3FA54B}"/>
              </a:ext>
            </a:extLst>
          </p:cNvPr>
          <p:cNvSpPr/>
          <p:nvPr/>
        </p:nvSpPr>
        <p:spPr>
          <a:xfrm>
            <a:off x="4733437" y="3449585"/>
            <a:ext cx="1251657" cy="14737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H(BH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Time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Root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8F6989-09FD-ED42-ABD4-5F06A7A4FF3A}"/>
              </a:ext>
            </a:extLst>
          </p:cNvPr>
          <p:cNvCxnSpPr>
            <a:cxnSpLocks/>
          </p:cNvCxnSpPr>
          <p:nvPr/>
        </p:nvCxnSpPr>
        <p:spPr>
          <a:xfrm flipH="1">
            <a:off x="5049005" y="2191423"/>
            <a:ext cx="555952" cy="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B1807FF-6643-1F4E-946A-1495671C66DD}"/>
              </a:ext>
            </a:extLst>
          </p:cNvPr>
          <p:cNvSpPr txBox="1"/>
          <p:nvPr/>
        </p:nvSpPr>
        <p:spPr>
          <a:xfrm>
            <a:off x="5147808" y="1720620"/>
            <a:ext cx="35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H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29D9CE9-BCD7-DB4E-873B-B7E2CB00963C}"/>
              </a:ext>
            </a:extLst>
          </p:cNvPr>
          <p:cNvSpPr txBox="1"/>
          <p:nvPr/>
        </p:nvSpPr>
        <p:spPr>
          <a:xfrm>
            <a:off x="5883521" y="1018073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BH</a:t>
            </a:r>
            <a:r>
              <a:rPr lang="en-US" baseline="-25000" dirty="0">
                <a:latin typeface="+mn-l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4770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1.11111E-6 C 0.02535 -0.10617 -0.01788 -0.2071 0.00799 -0.31358 C 0.00799 -0.31296 0.00781 -0.31296 0.00781 -0.31266 C -0.00833 -0.33148 0.00764 -0.39691 -0.03837 -0.40587 C -0.08438 -0.41512 -0.12552 -0.41821 -0.15903 -0.3882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-206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4" grpId="0"/>
      <p:bldP spid="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D229-9A92-3648-8521-FF258CCA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Nakamoto Consensus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0BF1C9-B9A3-0A4F-9A4A-C6367A9A6107}"/>
              </a:ext>
            </a:extLst>
          </p:cNvPr>
          <p:cNvSpPr/>
          <p:nvPr/>
        </p:nvSpPr>
        <p:spPr>
          <a:xfrm>
            <a:off x="2016731" y="1454537"/>
            <a:ext cx="1251657" cy="14737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Prev</a:t>
            </a:r>
            <a:endParaRPr lang="en-US" dirty="0"/>
          </a:p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Nonce</a:t>
            </a:r>
          </a:p>
          <a:p>
            <a:pPr algn="ctr"/>
            <a:r>
              <a:rPr lang="en-US" dirty="0"/>
              <a:t>Root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A75E7E-201A-6B43-BDF0-31D49A4A6948}"/>
              </a:ext>
            </a:extLst>
          </p:cNvPr>
          <p:cNvCxnSpPr>
            <a:cxnSpLocks/>
            <a:stCxn id="9" idx="1"/>
            <a:endCxn id="20" idx="3"/>
          </p:cNvCxnSpPr>
          <p:nvPr/>
        </p:nvCxnSpPr>
        <p:spPr>
          <a:xfrm flipH="1">
            <a:off x="1460779" y="2191423"/>
            <a:ext cx="555952" cy="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580C6A4-1369-9940-A551-2E9CAB69AA13}"/>
              </a:ext>
            </a:extLst>
          </p:cNvPr>
          <p:cNvSpPr/>
          <p:nvPr/>
        </p:nvSpPr>
        <p:spPr>
          <a:xfrm>
            <a:off x="209122" y="1454767"/>
            <a:ext cx="1251657" cy="14737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Genesis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07DF7B-F1D8-C64D-A3EE-8107FA442FD3}"/>
              </a:ext>
            </a:extLst>
          </p:cNvPr>
          <p:cNvSpPr txBox="1"/>
          <p:nvPr/>
        </p:nvSpPr>
        <p:spPr>
          <a:xfrm>
            <a:off x="1559582" y="1720620"/>
            <a:ext cx="35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H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AFF5E9F-A7AE-A64C-92D0-3ABFC1FD3E06}"/>
              </a:ext>
            </a:extLst>
          </p:cNvPr>
          <p:cNvGrpSpPr/>
          <p:nvPr/>
        </p:nvGrpSpPr>
        <p:grpSpPr>
          <a:xfrm>
            <a:off x="263286" y="2968384"/>
            <a:ext cx="3506889" cy="1332889"/>
            <a:chOff x="3785426" y="3623931"/>
            <a:chExt cx="3506889" cy="1332889"/>
          </a:xfrm>
        </p:grpSpPr>
        <p:sp>
          <p:nvSpPr>
            <p:cNvPr id="39" name="Triangle 38">
              <a:extLst>
                <a:ext uri="{FF2B5EF4-FFF2-40B4-BE49-F238E27FC236}">
                  <a16:creationId xmlns:a16="http://schemas.microsoft.com/office/drawing/2014/main" id="{F7789CD5-2844-E749-9EFF-35772F354D63}"/>
                </a:ext>
              </a:extLst>
            </p:cNvPr>
            <p:cNvSpPr/>
            <p:nvPr/>
          </p:nvSpPr>
          <p:spPr>
            <a:xfrm>
              <a:off x="5006316" y="3757216"/>
              <a:ext cx="2285999" cy="1199604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3310148-496C-AC49-8C50-1F83DB845B3D}"/>
                </a:ext>
              </a:extLst>
            </p:cNvPr>
            <p:cNvGrpSpPr/>
            <p:nvPr/>
          </p:nvGrpSpPr>
          <p:grpSpPr>
            <a:xfrm>
              <a:off x="3785426" y="3623931"/>
              <a:ext cx="3174116" cy="1252882"/>
              <a:chOff x="3785426" y="3623931"/>
              <a:chExt cx="3174116" cy="1252882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2BE0A87-6D34-B645-BF52-2BC64D62A402}"/>
                  </a:ext>
                </a:extLst>
              </p:cNvPr>
              <p:cNvSpPr/>
              <p:nvPr/>
            </p:nvSpPr>
            <p:spPr>
              <a:xfrm>
                <a:off x="5340472" y="4663273"/>
                <a:ext cx="178675" cy="21354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FA6F7BD-4A07-6547-A6A8-D695631AA386}"/>
                  </a:ext>
                </a:extLst>
              </p:cNvPr>
              <p:cNvSpPr/>
              <p:nvPr/>
            </p:nvSpPr>
            <p:spPr>
              <a:xfrm>
                <a:off x="6780867" y="4663273"/>
                <a:ext cx="178675" cy="21354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92CB504-44EB-454C-A616-2BA58DCFCCED}"/>
                  </a:ext>
                </a:extLst>
              </p:cNvPr>
              <p:cNvSpPr/>
              <p:nvPr/>
            </p:nvSpPr>
            <p:spPr>
              <a:xfrm>
                <a:off x="5628551" y="4663273"/>
                <a:ext cx="178675" cy="21354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D80F05C-F992-344C-8076-2B38D4AF6FE6}"/>
                  </a:ext>
                </a:extLst>
              </p:cNvPr>
              <p:cNvSpPr/>
              <p:nvPr/>
            </p:nvSpPr>
            <p:spPr>
              <a:xfrm>
                <a:off x="6204709" y="4663273"/>
                <a:ext cx="178675" cy="21354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AA3E953-163D-C94E-946F-6013EF4A27FD}"/>
                  </a:ext>
                </a:extLst>
              </p:cNvPr>
              <p:cNvSpPr/>
              <p:nvPr/>
            </p:nvSpPr>
            <p:spPr>
              <a:xfrm>
                <a:off x="5916630" y="4663273"/>
                <a:ext cx="178675" cy="21354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946BB04-264B-AD40-B751-2B33F3F35A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38102" y="4382729"/>
                <a:ext cx="286154" cy="27127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5D95598-CCE1-EE4B-AC2C-E7EEE7742797}"/>
                  </a:ext>
                </a:extLst>
              </p:cNvPr>
              <p:cNvCxnSpPr/>
              <p:nvPr/>
            </p:nvCxnSpPr>
            <p:spPr>
              <a:xfrm flipV="1">
                <a:off x="5984700" y="4362806"/>
                <a:ext cx="222258" cy="30625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13845126-DA47-F742-B4B3-89F9DF4A71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35650" y="4365233"/>
                <a:ext cx="17500" cy="28876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9B98B09B-A519-A248-85BD-89974FBA84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2876" y="4368751"/>
                <a:ext cx="59371" cy="30094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E537B21-6207-5F4F-997A-9CA7372F89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4256" y="4067106"/>
                <a:ext cx="237198" cy="31562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5D9A734-7C41-5844-A340-07C3528072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61558" y="3934134"/>
                <a:ext cx="365376" cy="4311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F9965530-19DC-BC4A-86A4-A6ECEF6DDB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80337" y="4075047"/>
                <a:ext cx="204534" cy="29018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8CCA6E1-7058-2B4E-AAA0-789CE3CFB702}"/>
                  </a:ext>
                </a:extLst>
              </p:cNvPr>
              <p:cNvSpPr/>
              <p:nvPr/>
            </p:nvSpPr>
            <p:spPr>
              <a:xfrm>
                <a:off x="6492788" y="4663273"/>
                <a:ext cx="178675" cy="21354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ADAB8B6-022A-C043-AB49-1818AB421B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25682" y="4374315"/>
                <a:ext cx="31968" cy="27145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A832ED2-B6A1-A84D-8A5A-B0C72450A8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80330" y="3938339"/>
                <a:ext cx="166307" cy="12045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ED1A4D7-9D3B-844E-9077-3B1D243EB4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46637" y="3623931"/>
                <a:ext cx="14914" cy="30890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ular Callout 55">
                <a:extLst>
                  <a:ext uri="{FF2B5EF4-FFF2-40B4-BE49-F238E27FC236}">
                    <a16:creationId xmlns:a16="http://schemas.microsoft.com/office/drawing/2014/main" id="{6B8DE2A0-4B41-C646-89FD-EEDC50C6B0E7}"/>
                  </a:ext>
                </a:extLst>
              </p:cNvPr>
              <p:cNvSpPr/>
              <p:nvPr/>
            </p:nvSpPr>
            <p:spPr>
              <a:xfrm>
                <a:off x="3785426" y="4450312"/>
                <a:ext cx="1349492" cy="237013"/>
              </a:xfrm>
              <a:prstGeom prst="wedgeRectCallout">
                <a:avLst>
                  <a:gd name="adj1" fmla="val 63621"/>
                  <a:gd name="adj2" fmla="val 69856"/>
                </a:avLst>
              </a:prstGeom>
              <a:solidFill>
                <a:schemeClr val="bg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err="1"/>
                  <a:t>coinbase</a:t>
                </a:r>
                <a:r>
                  <a:rPr lang="en-US" sz="1800" dirty="0"/>
                  <a:t> Tx</a:t>
                </a:r>
              </a:p>
            </p:txBody>
          </p:sp>
        </p:grp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9A6DB522-C321-1F40-A0D9-EF04213E5503}"/>
              </a:ext>
            </a:extLst>
          </p:cNvPr>
          <p:cNvSpPr txBox="1"/>
          <p:nvPr/>
        </p:nvSpPr>
        <p:spPr>
          <a:xfrm>
            <a:off x="4075912" y="992872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BH</a:t>
            </a:r>
            <a:r>
              <a:rPr lang="en-US" baseline="-25000" dirty="0">
                <a:latin typeface="+mn-lt"/>
              </a:rPr>
              <a:t>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E9B8DAB-029E-5643-8D30-0E93D178C211}"/>
              </a:ext>
            </a:extLst>
          </p:cNvPr>
          <p:cNvSpPr/>
          <p:nvPr/>
        </p:nvSpPr>
        <p:spPr>
          <a:xfrm>
            <a:off x="5624040" y="1454536"/>
            <a:ext cx="1251657" cy="14737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H(BH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83512</a:t>
            </a:r>
          </a:p>
          <a:p>
            <a:pPr algn="ctr"/>
            <a:r>
              <a:rPr lang="en-US" dirty="0"/>
              <a:t>Root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640F686-CC70-3E4A-BDCC-DE1353D0286A}"/>
              </a:ext>
            </a:extLst>
          </p:cNvPr>
          <p:cNvSpPr txBox="1"/>
          <p:nvPr/>
        </p:nvSpPr>
        <p:spPr>
          <a:xfrm>
            <a:off x="2268303" y="1003381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BH</a:t>
            </a:r>
            <a:r>
              <a:rPr lang="en-US" baseline="-25000" dirty="0">
                <a:latin typeface="+mn-lt"/>
              </a:rPr>
              <a:t>1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FD4EDEB6-1CA9-4D47-83E7-F66A21276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2666" y="3061673"/>
            <a:ext cx="1005840" cy="100584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BFEB6EDB-4C75-6948-8D50-CAC6126C10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36044" y="3061673"/>
            <a:ext cx="1005840" cy="100584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32C710BE-57A0-674C-AE31-9D3270B0FE3A}"/>
              </a:ext>
            </a:extLst>
          </p:cNvPr>
          <p:cNvSpPr txBox="1"/>
          <p:nvPr/>
        </p:nvSpPr>
        <p:spPr>
          <a:xfrm>
            <a:off x="4153920" y="1603519"/>
            <a:ext cx="35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H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AB9A800-F039-F149-8B66-D2CC00140272}"/>
              </a:ext>
            </a:extLst>
          </p:cNvPr>
          <p:cNvSpPr/>
          <p:nvPr/>
        </p:nvSpPr>
        <p:spPr>
          <a:xfrm>
            <a:off x="3811278" y="1474575"/>
            <a:ext cx="1251657" cy="14737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Prev</a:t>
            </a:r>
            <a:endParaRPr lang="en-US" dirty="0"/>
          </a:p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Nonce</a:t>
            </a:r>
          </a:p>
          <a:p>
            <a:pPr algn="ctr"/>
            <a:r>
              <a:rPr lang="en-US" dirty="0"/>
              <a:t>Root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6A86F43-1E27-FF4D-B31B-F37DFD59D7AA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3255326" y="2211461"/>
            <a:ext cx="555952" cy="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C74D04D-C191-6E47-BC86-F54A5997027E}"/>
              </a:ext>
            </a:extLst>
          </p:cNvPr>
          <p:cNvSpPr txBox="1"/>
          <p:nvPr/>
        </p:nvSpPr>
        <p:spPr>
          <a:xfrm>
            <a:off x="3354129" y="1740658"/>
            <a:ext cx="35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H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DBF0A2E-8C9C-B045-9950-E4CE3F3FA54B}"/>
              </a:ext>
            </a:extLst>
          </p:cNvPr>
          <p:cNvSpPr/>
          <p:nvPr/>
        </p:nvSpPr>
        <p:spPr>
          <a:xfrm>
            <a:off x="4733437" y="3449585"/>
            <a:ext cx="1251657" cy="1473771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H(BH</a:t>
            </a:r>
            <a:r>
              <a:rPr lang="en-US" strike="sngStrike" baseline="-25000" dirty="0"/>
              <a:t>2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Time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Root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8F6989-09FD-ED42-ABD4-5F06A7A4FF3A}"/>
              </a:ext>
            </a:extLst>
          </p:cNvPr>
          <p:cNvCxnSpPr>
            <a:cxnSpLocks/>
          </p:cNvCxnSpPr>
          <p:nvPr/>
        </p:nvCxnSpPr>
        <p:spPr>
          <a:xfrm flipH="1">
            <a:off x="5049005" y="2191423"/>
            <a:ext cx="555952" cy="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B1807FF-6643-1F4E-946A-1495671C66DD}"/>
              </a:ext>
            </a:extLst>
          </p:cNvPr>
          <p:cNvSpPr txBox="1"/>
          <p:nvPr/>
        </p:nvSpPr>
        <p:spPr>
          <a:xfrm>
            <a:off x="5147808" y="1720620"/>
            <a:ext cx="35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H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29D9CE9-BCD7-DB4E-873B-B7E2CB00963C}"/>
              </a:ext>
            </a:extLst>
          </p:cNvPr>
          <p:cNvSpPr txBox="1"/>
          <p:nvPr/>
        </p:nvSpPr>
        <p:spPr>
          <a:xfrm>
            <a:off x="5883521" y="1018073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BH</a:t>
            </a:r>
            <a:r>
              <a:rPr lang="en-US" baseline="-25000" dirty="0">
                <a:latin typeface="+mn-lt"/>
              </a:rPr>
              <a:t>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B3107B9-824A-F940-B341-21C19B509423}"/>
              </a:ext>
            </a:extLst>
          </p:cNvPr>
          <p:cNvSpPr/>
          <p:nvPr/>
        </p:nvSpPr>
        <p:spPr>
          <a:xfrm>
            <a:off x="7139855" y="3446337"/>
            <a:ext cx="1251657" cy="14737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H(BH</a:t>
            </a:r>
            <a:r>
              <a:rPr lang="en-US" baseline="-25000" dirty="0"/>
              <a:t>3</a:t>
            </a:r>
            <a:r>
              <a:rPr lang="en-US" dirty="0"/>
              <a:t>)</a:t>
            </a:r>
            <a:endParaRPr lang="en-US" strike="sngStrike" dirty="0"/>
          </a:p>
          <a:p>
            <a:pPr algn="ctr"/>
            <a:r>
              <a:rPr lang="en-US" dirty="0"/>
              <a:t>Time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3379622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D229-9A92-3648-8521-FF258CCA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Nakamoto Consensus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E9B8DAB-029E-5643-8D30-0E93D178C211}"/>
              </a:ext>
            </a:extLst>
          </p:cNvPr>
          <p:cNvSpPr/>
          <p:nvPr/>
        </p:nvSpPr>
        <p:spPr>
          <a:xfrm>
            <a:off x="7836290" y="3449586"/>
            <a:ext cx="1251657" cy="14737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Prev</a:t>
            </a:r>
            <a:endParaRPr lang="en-US"/>
          </a:p>
          <a:p>
            <a:pPr algn="ctr"/>
            <a:r>
              <a:rPr lang="en-US"/>
              <a:t>Time</a:t>
            </a:r>
          </a:p>
          <a:p>
            <a:pPr algn="ctr"/>
            <a:endParaRPr lang="en-US"/>
          </a:p>
          <a:p>
            <a:pPr algn="ctr"/>
            <a:r>
              <a:rPr lang="en-US"/>
              <a:t>Root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FD4EDEB6-1CA9-4D47-83E7-F66A212765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0141" y="2394441"/>
            <a:ext cx="1005840" cy="100584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BFEB6EDB-4C75-6948-8D50-CAC6126C10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1671" y="2401216"/>
            <a:ext cx="1005840" cy="100584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ADBF0A2E-8C9C-B045-9950-E4CE3F3FA54B}"/>
              </a:ext>
            </a:extLst>
          </p:cNvPr>
          <p:cNvSpPr/>
          <p:nvPr/>
        </p:nvSpPr>
        <p:spPr>
          <a:xfrm>
            <a:off x="5802893" y="3449585"/>
            <a:ext cx="1251657" cy="14737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Prev</a:t>
            </a:r>
            <a:endParaRPr lang="en-US"/>
          </a:p>
          <a:p>
            <a:pPr algn="ctr"/>
            <a:r>
              <a:rPr lang="en-US"/>
              <a:t>Time</a:t>
            </a:r>
          </a:p>
          <a:p>
            <a:pPr algn="ctr"/>
            <a:endParaRPr lang="en-US"/>
          </a:p>
          <a:p>
            <a:pPr algn="ctr"/>
            <a:r>
              <a:rPr lang="en-US"/>
              <a:t>Root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15469-E2D5-2242-AFCA-8814BB542E49}"/>
              </a:ext>
            </a:extLst>
          </p:cNvPr>
          <p:cNvSpPr txBox="1"/>
          <p:nvPr/>
        </p:nvSpPr>
        <p:spPr>
          <a:xfrm>
            <a:off x="5944330" y="951843"/>
            <a:ext cx="30862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PoW</a:t>
            </a:r>
            <a:r>
              <a:rPr lang="en-US"/>
              <a:t>:</a:t>
            </a:r>
          </a:p>
          <a:p>
            <a:pPr algn="ctr"/>
            <a:r>
              <a:rPr lang="en-US"/>
              <a:t>Find nonce </a:t>
            </a:r>
            <a:r>
              <a:rPr lang="en-US" err="1"/>
              <a:t>s.t.</a:t>
            </a:r>
            <a:endParaRPr lang="en-US"/>
          </a:p>
          <a:p>
            <a:pPr algn="ctr"/>
            <a:r>
              <a:rPr lang="en-US"/>
              <a:t>H(Block)&lt;Target</a:t>
            </a:r>
          </a:p>
          <a:p>
            <a:pPr algn="l"/>
            <a:endParaRPr lang="en-US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31E19A-7459-854F-AC36-27C3327AA346}"/>
              </a:ext>
            </a:extLst>
          </p:cNvPr>
          <p:cNvSpPr txBox="1"/>
          <p:nvPr/>
        </p:nvSpPr>
        <p:spPr>
          <a:xfrm>
            <a:off x="-51631" y="1082021"/>
            <a:ext cx="63165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Miners “race” to add blocks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Prepare Block Template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Find nonce (</a:t>
            </a:r>
            <a:r>
              <a:rPr lang="en-US" dirty="0" err="1">
                <a:latin typeface="+mn-lt"/>
              </a:rPr>
              <a:t>PoW</a:t>
            </a:r>
            <a:r>
              <a:rPr lang="en-US" dirty="0">
                <a:latin typeface="+mn-lt"/>
              </a:rPr>
              <a:t> solution)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One winner every ~10 min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Target adjusted every 2 weeks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Probability winning ~ Computation power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342FD9-4C0E-B24B-BEF9-38848BBB509A}"/>
              </a:ext>
            </a:extLst>
          </p:cNvPr>
          <p:cNvSpPr txBox="1"/>
          <p:nvPr/>
        </p:nvSpPr>
        <p:spPr>
          <a:xfrm>
            <a:off x="222422" y="3449585"/>
            <a:ext cx="2884200" cy="115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12490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39.7|1.4|0.6|17.9|10.1|2.4|13.7|16.8|7.5|4.3|0.7|0.7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39.7|1.4|0.6|17.9|10.1|2.4|13.7|16.8|7.5|4.3|0.7|0.7|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39.7|1.4|0.6|17.9|10.1|2.4|13.7|16.8|7.5|4.3|0.7|0.7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39.7|1.4|0.6|17.9|10.1|2.4|13.7|16.8|7.5|4.3|0.7|0.7|0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107434</TotalTime>
  <Words>1958</Words>
  <Application>Microsoft Macintosh PowerPoint</Application>
  <PresentationFormat>On-screen Show (16:9)</PresentationFormat>
  <Paragraphs>421</Paragraphs>
  <Slides>38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.Apple Color Emoji UI</vt:lpstr>
      <vt:lpstr>Arial</vt:lpstr>
      <vt:lpstr>Calibri</vt:lpstr>
      <vt:lpstr>Cambria Math</vt:lpstr>
      <vt:lpstr>System Font Regular</vt:lpstr>
      <vt:lpstr>Trebuchet MS</vt:lpstr>
      <vt:lpstr>Office Theme</vt:lpstr>
      <vt:lpstr>Nakamoto Consensus</vt:lpstr>
      <vt:lpstr>Consensus</vt:lpstr>
      <vt:lpstr>Consensus</vt:lpstr>
      <vt:lpstr>Problems with approach</vt:lpstr>
      <vt:lpstr>Recap</vt:lpstr>
      <vt:lpstr>Nakamoto Consensus</vt:lpstr>
      <vt:lpstr>Nakamoto Consensus</vt:lpstr>
      <vt:lpstr>Nakamoto Consensus</vt:lpstr>
      <vt:lpstr>Nakamoto Consensus</vt:lpstr>
      <vt:lpstr>Nakamoto Consensus</vt:lpstr>
      <vt:lpstr>Forks and Orphans</vt:lpstr>
      <vt:lpstr>Forks and Orphans</vt:lpstr>
      <vt:lpstr>Preventing double spends</vt:lpstr>
      <vt:lpstr>51% Attack</vt:lpstr>
      <vt:lpstr>Nakamoto properties</vt:lpstr>
      <vt:lpstr>Nakamoto properties =&gt; Blockchain</vt:lpstr>
      <vt:lpstr>Nakamoto consensus</vt:lpstr>
      <vt:lpstr>Nakamoto consensus</vt:lpstr>
      <vt:lpstr>Nakamoto consensus</vt:lpstr>
      <vt:lpstr>45% Attack</vt:lpstr>
      <vt:lpstr>Nakamoto consensus </vt:lpstr>
      <vt:lpstr>Nakamoto consensus </vt:lpstr>
      <vt:lpstr>DKT+ Theorem</vt:lpstr>
      <vt:lpstr>DKT+ Theorem Graph</vt:lpstr>
      <vt:lpstr>Short Forks and Liveness</vt:lpstr>
      <vt:lpstr>Nakamoto chain quality</vt:lpstr>
      <vt:lpstr>Chain Quallity Theorem</vt:lpstr>
      <vt:lpstr>Nakamoto Conensus and Partial Synchrony</vt:lpstr>
      <vt:lpstr>Nakamoto Properties</vt:lpstr>
      <vt:lpstr>Incentives</vt:lpstr>
      <vt:lpstr>Incentives</vt:lpstr>
      <vt:lpstr>Selfish mining attack</vt:lpstr>
      <vt:lpstr>Selfish mining attack</vt:lpstr>
      <vt:lpstr>Selfish mining attack</vt:lpstr>
      <vt:lpstr>Selfish mining analysis</vt:lpstr>
      <vt:lpstr>Selfish Mining</vt:lpstr>
      <vt:lpstr>No Attacks in Practice?</vt:lpstr>
      <vt:lpstr>END  OF  LECTURE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Monica Lam</dc:creator>
  <cp:lastModifiedBy>Benedikt Buenz</cp:lastModifiedBy>
  <cp:revision>1400</cp:revision>
  <cp:lastPrinted>2015-09-20T23:02:57Z</cp:lastPrinted>
  <dcterms:created xsi:type="dcterms:W3CDTF">2010-10-17T19:58:05Z</dcterms:created>
  <dcterms:modified xsi:type="dcterms:W3CDTF">2021-10-06T19:29:49Z</dcterms:modified>
</cp:coreProperties>
</file>