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352" r:id="rId2"/>
    <p:sldId id="1642" r:id="rId3"/>
    <p:sldId id="1646" r:id="rId4"/>
    <p:sldId id="1664" r:id="rId5"/>
    <p:sldId id="1651" r:id="rId6"/>
    <p:sldId id="1656" r:id="rId7"/>
    <p:sldId id="1657" r:id="rId8"/>
    <p:sldId id="1672" r:id="rId9"/>
    <p:sldId id="1673" r:id="rId10"/>
    <p:sldId id="1674" r:id="rId11"/>
    <p:sldId id="1675" r:id="rId12"/>
    <p:sldId id="1676" r:id="rId13"/>
    <p:sldId id="1677" r:id="rId14"/>
    <p:sldId id="1678" r:id="rId15"/>
    <p:sldId id="1686" r:id="rId16"/>
    <p:sldId id="1679" r:id="rId17"/>
    <p:sldId id="1680" r:id="rId18"/>
    <p:sldId id="1681" r:id="rId19"/>
    <p:sldId id="1682" r:id="rId20"/>
    <p:sldId id="1683" r:id="rId21"/>
    <p:sldId id="1684" r:id="rId22"/>
    <p:sldId id="1665" r:id="rId23"/>
    <p:sldId id="1669" r:id="rId24"/>
    <p:sldId id="259" r:id="rId25"/>
    <p:sldId id="260" r:id="rId26"/>
    <p:sldId id="261" r:id="rId27"/>
    <p:sldId id="262" r:id="rId28"/>
    <p:sldId id="263" r:id="rId29"/>
    <p:sldId id="1685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1666" r:id="rId43"/>
    <p:sldId id="1667" r:id="rId44"/>
    <p:sldId id="1668" r:id="rId45"/>
    <p:sldId id="1670" r:id="rId46"/>
    <p:sldId id="1671" r:id="rId47"/>
    <p:sldId id="1633" r:id="rId48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0720" autoAdjust="0"/>
  </p:normalViewPr>
  <p:slideViewPr>
    <p:cSldViewPr snapToGrid="0">
      <p:cViewPr varScale="1">
        <p:scale>
          <a:sx n="120" d="100"/>
          <a:sy n="120" d="100"/>
        </p:scale>
        <p:origin x="200" y="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nonce must match current nonce of sender in sender’s account data.   When Tx processed successfully, nonce in sender’s account data is incremented by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1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contract if something goes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6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tab shows code.   Pause variable is set to false … contract is not paused.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7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974218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974218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send():  returns false on failure.    transfer() raises exception on failure.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86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974218e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974218e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061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974218e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974218e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91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974218e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974218e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974218e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974218e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SafeMath</a:t>
            </a:r>
            <a:r>
              <a:rPr lang="en-US" dirty="0"/>
              <a:t> can be declared as a library:    Library </a:t>
            </a:r>
            <a:r>
              <a:rPr lang="en-US" dirty="0" err="1"/>
              <a:t>SafeMath</a:t>
            </a:r>
            <a:r>
              <a:rPr lang="en-US" dirty="0"/>
              <a:t> { }     (instead of a contract)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Libraries are called using DELEGATECALL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2626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974218e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974218e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SafeMath</a:t>
            </a:r>
            <a:r>
              <a:rPr lang="en-US" dirty="0"/>
              <a:t> can be declared as a library:    Library </a:t>
            </a:r>
            <a:r>
              <a:rPr lang="en-US" dirty="0" err="1"/>
              <a:t>SafeMath</a:t>
            </a:r>
            <a:r>
              <a:rPr lang="en-US" dirty="0"/>
              <a:t> { }     (instead of a contract)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Libraries are called using DELEGATECALL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85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974218e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974218e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061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cc33c9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cc33c9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transfer:  transfer from Tx sender.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transferFrom</a:t>
            </a:r>
            <a:r>
              <a:rPr lang="en-US" dirty="0"/>
              <a:t>:  transfer from some other account.   Function will check permissions.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approve:  allow _spender to spend _value from Tx sender’s account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totalSupply</a:t>
            </a:r>
            <a:r>
              <a:rPr lang="en-US" dirty="0"/>
              <a:t>:  total coins in all accounts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allowance:  how much can _spender spend from _owner’s </a:t>
            </a:r>
            <a:r>
              <a:rPr lang="en-US" dirty="0" err="1"/>
              <a:t>acccount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744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Selfdestruct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:  sends all account funds to specified address.</a:t>
            </a:r>
          </a:p>
          <a:p>
            <a:r>
              <a:rPr lang="en-US" dirty="0"/>
              <a:t>CREATE:  create a new contract</a:t>
            </a:r>
          </a:p>
          <a:p>
            <a:r>
              <a:rPr lang="en-US" dirty="0"/>
              <a:t>CALL:  contract at address </a:t>
            </a:r>
            <a:r>
              <a:rPr lang="en-US" dirty="0" err="1"/>
              <a:t>addr</a:t>
            </a:r>
            <a:r>
              <a:rPr lang="en-US" dirty="0"/>
              <a:t>,  with max gas,  and value</a:t>
            </a:r>
          </a:p>
          <a:p>
            <a:r>
              <a:rPr lang="en-US" dirty="0"/>
              <a:t>Note:  max gas refund due to refund instructions is capped at half the gas used.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974218e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974218e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coins initially belong to creator, set by constructor.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can call the mint() function to add tokens to someone’s account.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741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974218e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974218e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46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1df82bc266eab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1df82bc266eab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028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974218e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974218e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35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974218e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974218e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372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974218e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974218e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61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974218e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974218e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429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4974218e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4974218e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483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974218e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974218e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289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974218e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974218e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86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30M gas per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4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ycharts.com</a:t>
            </a:r>
            <a:r>
              <a:rPr lang="en-US" dirty="0"/>
              <a:t>/indicators/</a:t>
            </a:r>
            <a:r>
              <a:rPr lang="en-US" dirty="0" err="1"/>
              <a:t>ethereum_average_gas_price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ycharts.com</a:t>
            </a:r>
            <a:r>
              <a:rPr lang="en-US" dirty="0"/>
              <a:t>/indicators/</a:t>
            </a:r>
            <a:r>
              <a:rPr lang="en-US" dirty="0" err="1"/>
              <a:t>ethereum_average_transaction_fee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 for each instruction defined by a hard coded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6:  actually, the refund amount is   (</a:t>
            </a:r>
            <a:r>
              <a:rPr lang="en-US" dirty="0" err="1"/>
              <a:t>gasLeft</a:t>
            </a:r>
            <a:r>
              <a:rPr lang="en-US" dirty="0"/>
              <a:t> + min(</a:t>
            </a:r>
            <a:r>
              <a:rPr lang="en-US" dirty="0" err="1"/>
              <a:t>gasUsed</a:t>
            </a:r>
            <a:r>
              <a:rPr lang="en-US" dirty="0"/>
              <a:t>/2, </a:t>
            </a:r>
            <a:r>
              <a:rPr lang="en-US" dirty="0" err="1"/>
              <a:t>gasCredit</a:t>
            </a:r>
            <a:r>
              <a:rPr lang="en-US" dirty="0"/>
              <a:t>)) * </a:t>
            </a:r>
            <a:r>
              <a:rPr lang="en-US" dirty="0" err="1"/>
              <a:t>gasPrice</a:t>
            </a:r>
            <a:r>
              <a:rPr lang="en-US" dirty="0"/>
              <a:t>    (</a:t>
            </a:r>
            <a:r>
              <a:rPr lang="en-US" dirty="0" err="1"/>
              <a:t>gasCredit</a:t>
            </a:r>
            <a:r>
              <a:rPr lang="en-US" dirty="0"/>
              <a:t> from things like SELFDESTRUCT)</a:t>
            </a:r>
          </a:p>
          <a:p>
            <a:r>
              <a:rPr lang="en-US" dirty="0"/>
              <a:t>    ⟹  gas refund can never exceed the </a:t>
            </a:r>
            <a:r>
              <a:rPr lang="en-US" dirty="0" err="1"/>
              <a:t>gasLimit</a:t>
            </a:r>
            <a:r>
              <a:rPr lang="en-US" dirty="0"/>
              <a:t>.</a:t>
            </a:r>
          </a:p>
          <a:p>
            <a:r>
              <a:rPr lang="en-US" dirty="0"/>
              <a:t>gas for each instruction defined by a hard coded table.</a:t>
            </a:r>
          </a:p>
          <a:p>
            <a:r>
              <a:rPr lang="en-US" dirty="0"/>
              <a:t>BURN:  deflates the 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second price auction were used:  miners would be incentivized to create fake transactions.</a:t>
            </a:r>
          </a:p>
          <a:p>
            <a:r>
              <a:rPr lang="en-US" dirty="0"/>
              <a:t>See  https://</a:t>
            </a:r>
            <a:r>
              <a:rPr lang="en-US" dirty="0" err="1"/>
              <a:t>arxiv.org</a:t>
            </a:r>
            <a:r>
              <a:rPr lang="en-US" dirty="0"/>
              <a:t>/pdf/2106.01340.pdf  for an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etherchain.org</a:t>
            </a:r>
            <a:r>
              <a:rPr lang="en-US" dirty="0"/>
              <a:t>/charts/</a:t>
            </a:r>
            <a:r>
              <a:rPr lang="en-US" dirty="0" err="1"/>
              <a:t>totalGasUsage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10/13/21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10/13/21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7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  <p:sldLayoutId id="2147484102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EIPs/blob/master/EIPS/eip-20.m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70" y="1765005"/>
            <a:ext cx="8502354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Solidity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F1188-11C7-D44B-B40B-6A3A0424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84621"/>
            <a:ext cx="1223505" cy="122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C6456-65FF-AE4F-BF1C-E2E0C33D64E8}"/>
              </a:ext>
            </a:extLst>
          </p:cNvPr>
          <p:cNvSpPr txBox="1"/>
          <p:nvPr/>
        </p:nvSpPr>
        <p:spPr>
          <a:xfrm>
            <a:off x="3444768" y="23470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CS251 </a:t>
            </a:r>
            <a:r>
              <a:rPr lang="en-US"/>
              <a:t>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82417-0D84-1647-8BC9-3591C6CAE862}"/>
              </a:ext>
            </a:extLst>
          </p:cNvPr>
          <p:cNvSpPr txBox="1"/>
          <p:nvPr/>
        </p:nvSpPr>
        <p:spPr>
          <a:xfrm>
            <a:off x="3306539" y="719965"/>
            <a:ext cx="27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(cs251.stanford.edu)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BE49-D5B5-6345-A235-211F5413DB85}"/>
              </a:ext>
            </a:extLst>
          </p:cNvPr>
          <p:cNvSpPr txBox="1"/>
          <p:nvPr/>
        </p:nvSpPr>
        <p:spPr>
          <a:xfrm>
            <a:off x="3677364" y="3086230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Dan Boneh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07F81B-B8D5-EF48-979F-1D1543FAC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7"/>
          <a:stretch/>
        </p:blipFill>
        <p:spPr>
          <a:xfrm>
            <a:off x="457200" y="1066871"/>
            <a:ext cx="8409211" cy="1941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7DA30-4872-4343-9248-E34D281E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prices spike during congestion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FAC3E-3EA8-C347-8B75-5AD983618677}"/>
              </a:ext>
            </a:extLst>
          </p:cNvPr>
          <p:cNvSpPr/>
          <p:nvPr/>
        </p:nvSpPr>
        <p:spPr>
          <a:xfrm>
            <a:off x="350874" y="946296"/>
            <a:ext cx="4912242" cy="2977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6FC66-E680-D443-9610-63EB889BD8EC}"/>
              </a:ext>
            </a:extLst>
          </p:cNvPr>
          <p:cNvSpPr txBox="1"/>
          <p:nvPr/>
        </p:nvSpPr>
        <p:spPr>
          <a:xfrm>
            <a:off x="489349" y="990675"/>
            <a:ext cx="3629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GasPrice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Gwei</a:t>
            </a:r>
            <a:r>
              <a:rPr lang="en-US" dirty="0">
                <a:latin typeface="+mn-lt"/>
              </a:rPr>
              <a:t>:   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86 </a:t>
            </a:r>
            <a:r>
              <a:rPr lang="en-US" dirty="0" err="1">
                <a:latin typeface="+mn-lt"/>
              </a:rPr>
              <a:t>Gwei</a:t>
            </a:r>
            <a:r>
              <a:rPr lang="en-US" dirty="0">
                <a:latin typeface="+mn-lt"/>
              </a:rPr>
              <a:t> = 86×10</a:t>
            </a:r>
            <a:r>
              <a:rPr lang="en-US" baseline="30000" dirty="0">
                <a:latin typeface="+mn-lt"/>
              </a:rPr>
              <a:t>-9</a:t>
            </a:r>
            <a:r>
              <a:rPr lang="en-US" dirty="0">
                <a:latin typeface="+mn-lt"/>
              </a:rPr>
              <a:t> ETH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B16198-43FB-B147-8534-FD5308EE8C83}"/>
              </a:ext>
            </a:extLst>
          </p:cNvPr>
          <p:cNvGrpSpPr/>
          <p:nvPr/>
        </p:nvGrpSpPr>
        <p:grpSpPr>
          <a:xfrm>
            <a:off x="350875" y="3197135"/>
            <a:ext cx="8335926" cy="1941827"/>
            <a:chOff x="350875" y="3197135"/>
            <a:chExt cx="8335926" cy="1941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A4F3BB-CB88-2045-A9B6-5E19DAEA9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583" r="2109"/>
            <a:stretch/>
          </p:blipFill>
          <p:spPr>
            <a:xfrm>
              <a:off x="350875" y="3197135"/>
              <a:ext cx="8335926" cy="19418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B43C5E-8D5A-DA48-AEEE-41C8F1653ED0}"/>
                </a:ext>
              </a:extLst>
            </p:cNvPr>
            <p:cNvSpPr txBox="1"/>
            <p:nvPr/>
          </p:nvSpPr>
          <p:spPr>
            <a:xfrm>
              <a:off x="632635" y="3418831"/>
              <a:ext cx="2891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Average Tx fee in USD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2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calculation:  EIP1559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3" y="1200150"/>
            <a:ext cx="8612372" cy="39433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Every block has a “</a:t>
            </a:r>
            <a:r>
              <a:rPr lang="en-US" sz="2400" dirty="0" err="1"/>
              <a:t>baseFee</a:t>
            </a:r>
            <a:r>
              <a:rPr lang="en-US" sz="2400" dirty="0"/>
              <a:t>”:   </a:t>
            </a:r>
          </a:p>
          <a:p>
            <a:pPr marL="0" indent="0">
              <a:buNone/>
            </a:pPr>
            <a:r>
              <a:rPr lang="en-US" sz="2400" dirty="0"/>
              <a:t>		the </a:t>
            </a:r>
            <a:r>
              <a:rPr lang="en-US" sz="2400" b="1" dirty="0"/>
              <a:t>minimum</a:t>
            </a:r>
            <a:r>
              <a:rPr lang="en-US" sz="2400" dirty="0"/>
              <a:t> </a:t>
            </a:r>
            <a:r>
              <a:rPr lang="en-US" sz="2400" dirty="0" err="1"/>
              <a:t>gasPrice</a:t>
            </a:r>
            <a:r>
              <a:rPr lang="en-US" sz="2400" dirty="0"/>
              <a:t> for all Tx in the block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baseFee</a:t>
            </a:r>
            <a:r>
              <a:rPr lang="en-US" sz="2400" dirty="0"/>
              <a:t> is computed from </a:t>
            </a:r>
            <a:r>
              <a:rPr lang="en-US" sz="2400" u="sng" dirty="0"/>
              <a:t>total gas</a:t>
            </a:r>
            <a:r>
              <a:rPr lang="en-US" sz="2400" dirty="0"/>
              <a:t> in earlier blocks: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	earlier blocks at gas limit (30M gas) ⟹ base fee goes up 12.5% 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	earlier blocks empty ⟹  base fee decreases by 12.5%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earlier blocks at “target size” (15M gas)  ⟹  base fee does not change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7E4EC1-DCE1-DD47-889A-5A815D4F867F}"/>
              </a:ext>
            </a:extLst>
          </p:cNvPr>
          <p:cNvGrpSpPr/>
          <p:nvPr/>
        </p:nvGrpSpPr>
        <p:grpSpPr>
          <a:xfrm>
            <a:off x="7814934" y="3028950"/>
            <a:ext cx="1318433" cy="1036864"/>
            <a:chOff x="7644809" y="1881963"/>
            <a:chExt cx="1318433" cy="7034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83513-128D-9C48-8463-606FDC185BE4}"/>
                </a:ext>
              </a:extLst>
            </p:cNvPr>
            <p:cNvSpPr txBox="1"/>
            <p:nvPr/>
          </p:nvSpPr>
          <p:spPr>
            <a:xfrm>
              <a:off x="7810555" y="2000606"/>
              <a:ext cx="1152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interpolate </a:t>
              </a:r>
            </a:p>
            <a:p>
              <a:pPr algn="ctr"/>
              <a:r>
                <a:rPr lang="en-US" sz="1600" dirty="0">
                  <a:latin typeface="+mn-lt"/>
                </a:rPr>
                <a:t>in between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6CD59185-7ED4-8C43-A39B-1E814A885EAB}"/>
                </a:ext>
              </a:extLst>
            </p:cNvPr>
            <p:cNvSpPr/>
            <p:nvPr/>
          </p:nvSpPr>
          <p:spPr>
            <a:xfrm>
              <a:off x="7644809" y="1881963"/>
              <a:ext cx="212651" cy="68978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A968B3-3DF9-0C4C-98CF-88E6427D2A70}"/>
              </a:ext>
            </a:extLst>
          </p:cNvPr>
          <p:cNvSpPr/>
          <p:nvPr/>
        </p:nvSpPr>
        <p:spPr>
          <a:xfrm>
            <a:off x="127591" y="2339162"/>
            <a:ext cx="8920716" cy="18925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50FB0-6481-3B4C-B283-8BBC32F17C1A}"/>
              </a:ext>
            </a:extLst>
          </p:cNvPr>
          <p:cNvSpPr/>
          <p:nvPr/>
        </p:nvSpPr>
        <p:spPr>
          <a:xfrm>
            <a:off x="760228" y="3106222"/>
            <a:ext cx="7623544" cy="1254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Computed </a:t>
            </a:r>
            <a:r>
              <a:rPr lang="en-US" b="1" dirty="0" err="1">
                <a:solidFill>
                  <a:schemeClr val="tx1"/>
                </a:solidFill>
              </a:rPr>
              <a:t>gasPrice</a:t>
            </a:r>
            <a:r>
              <a:rPr lang="en-US" dirty="0">
                <a:solidFill>
                  <a:schemeClr val="tx1"/>
                </a:solidFill>
              </a:rPr>
              <a:t> bid: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gasPrice</a:t>
            </a:r>
            <a:r>
              <a:rPr lang="en-US" dirty="0">
                <a:solidFill>
                  <a:schemeClr val="tx1"/>
                </a:solidFill>
              </a:rPr>
              <a:t> ⇽ min(</a:t>
            </a:r>
            <a:r>
              <a:rPr lang="en-US" b="1" dirty="0" err="1">
                <a:solidFill>
                  <a:schemeClr val="tx1"/>
                </a:solidFill>
              </a:rPr>
              <a:t>maxFee</a:t>
            </a:r>
            <a:r>
              <a:rPr lang="en-US" dirty="0">
                <a:solidFill>
                  <a:schemeClr val="tx1"/>
                </a:solidFill>
              </a:rPr>
              <a:t>,   </a:t>
            </a:r>
            <a:r>
              <a:rPr lang="en-US" b="1" dirty="0" err="1">
                <a:solidFill>
                  <a:schemeClr val="tx1"/>
                </a:solidFill>
              </a:rPr>
              <a:t>baseFee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maxPriorityFee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0028"/>
            <a:ext cx="8580474" cy="1862026"/>
          </a:xfrm>
        </p:spPr>
        <p:txBody>
          <a:bodyPr>
            <a:normAutofit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EIP1559 Tx specifies three parameters:</a:t>
            </a:r>
          </a:p>
          <a:p>
            <a:r>
              <a:rPr lang="en-US" sz="2400" b="1" dirty="0" err="1"/>
              <a:t>gasLimit</a:t>
            </a:r>
            <a:r>
              <a:rPr lang="en-US" sz="2400" dirty="0"/>
              <a:t>:  max total gas allowed for Tx</a:t>
            </a:r>
          </a:p>
          <a:p>
            <a:pPr>
              <a:spcBef>
                <a:spcPts val="1176"/>
              </a:spcBef>
            </a:pPr>
            <a:r>
              <a:rPr lang="en-US" sz="2400" b="1" dirty="0" err="1"/>
              <a:t>maxFee</a:t>
            </a:r>
            <a:r>
              <a:rPr lang="en-US" sz="2400" b="1" dirty="0"/>
              <a:t>:   </a:t>
            </a:r>
            <a:r>
              <a:rPr lang="en-US" sz="2400" dirty="0"/>
              <a:t>maximum allowed gas price  </a:t>
            </a:r>
            <a:r>
              <a:rPr lang="en-US" sz="2000" dirty="0"/>
              <a:t>(max  gas ⇾ Wei  conversion)</a:t>
            </a:r>
            <a:endParaRPr lang="en-US" sz="2400" b="1" dirty="0"/>
          </a:p>
          <a:p>
            <a:r>
              <a:rPr lang="en-US" sz="2400" b="1" dirty="0" err="1"/>
              <a:t>maxPriorityFee</a:t>
            </a:r>
            <a:r>
              <a:rPr lang="en-US" sz="2400" dirty="0"/>
              <a:t>:  additional “tip” to be paid to miner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12880-876E-3642-8455-A6AEB8071F03}"/>
              </a:ext>
            </a:extLst>
          </p:cNvPr>
          <p:cNvSpPr txBox="1"/>
          <p:nvPr/>
        </p:nvSpPr>
        <p:spPr>
          <a:xfrm>
            <a:off x="2009552" y="4579700"/>
            <a:ext cx="436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Max Tx fee:   </a:t>
            </a:r>
            <a:r>
              <a:rPr lang="en-US" b="1" dirty="0" err="1">
                <a:latin typeface="+mn-lt"/>
              </a:rPr>
              <a:t>gasLimit</a:t>
            </a:r>
            <a:r>
              <a:rPr lang="en-US" b="1" dirty="0">
                <a:latin typeface="+mn-lt"/>
              </a:rPr>
              <a:t> × </a:t>
            </a:r>
            <a:r>
              <a:rPr lang="en-US" b="1" dirty="0" err="1">
                <a:latin typeface="+mn-lt"/>
              </a:rPr>
              <a:t>gasPrice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4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  </a:t>
            </a:r>
            <a:r>
              <a:rPr lang="en-US" sz="3600" dirty="0"/>
              <a:t>(simplified)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78" y="1094014"/>
            <a:ext cx="8888822" cy="404948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Both"/>
            </a:pPr>
            <a:r>
              <a:rPr lang="en-US" sz="2400" dirty="0"/>
              <a:t>if  </a:t>
            </a:r>
            <a:r>
              <a:rPr lang="en-US" sz="2400" b="1" dirty="0" err="1"/>
              <a:t>gasPrice</a:t>
            </a:r>
            <a:r>
              <a:rPr lang="en-US" sz="2400" dirty="0"/>
              <a:t> &lt; </a:t>
            </a:r>
            <a:r>
              <a:rPr lang="en-US" sz="2400" b="1" dirty="0" err="1"/>
              <a:t>baseFee</a:t>
            </a:r>
            <a:r>
              <a:rPr lang="en-US" sz="2400" dirty="0"/>
              <a:t>:  abort</a:t>
            </a:r>
          </a:p>
          <a:p>
            <a:pPr marL="457200" indent="-457200">
              <a:buAutoNum type="arabicParenBoth"/>
            </a:pPr>
            <a:r>
              <a:rPr lang="en-US" sz="2400" dirty="0"/>
              <a:t>If </a:t>
            </a:r>
            <a:r>
              <a:rPr lang="en-US" sz="2400" b="1" dirty="0" err="1"/>
              <a:t>gasLimit×gasPrice</a:t>
            </a:r>
            <a:r>
              <a:rPr lang="en-US" sz="2400" b="1" dirty="0"/>
              <a:t> </a:t>
            </a:r>
            <a:r>
              <a:rPr lang="en-US" sz="2400" dirty="0"/>
              <a:t>&gt; </a:t>
            </a:r>
            <a:r>
              <a:rPr lang="en-US" sz="2400" dirty="0" err="1"/>
              <a:t>msg.sender.balance</a:t>
            </a:r>
            <a:r>
              <a:rPr lang="en-US" sz="2400" dirty="0"/>
              <a:t>:  abort</a:t>
            </a:r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dirty="0"/>
              <a:t>deduct </a:t>
            </a:r>
            <a:r>
              <a:rPr lang="en-US" sz="2400" b="1" dirty="0" err="1"/>
              <a:t>gasLimit×gasPrice</a:t>
            </a:r>
            <a:r>
              <a:rPr lang="en-US" sz="2400" b="1" dirty="0"/>
              <a:t> </a:t>
            </a:r>
            <a:r>
              <a:rPr lang="en-US" sz="2400" dirty="0"/>
              <a:t>from </a:t>
            </a:r>
            <a:r>
              <a:rPr lang="en-US" sz="2400" dirty="0" err="1"/>
              <a:t>msg.sender.balance</a:t>
            </a:r>
            <a:endParaRPr lang="en-US" sz="2400" dirty="0"/>
          </a:p>
          <a:p>
            <a:pPr marL="457200" indent="-457200">
              <a:spcBef>
                <a:spcPts val="528"/>
              </a:spcBef>
              <a:buAutoNum type="arabicParenBoth"/>
            </a:pPr>
            <a:r>
              <a:rPr lang="en-US" sz="2400" dirty="0"/>
              <a:t>set </a:t>
            </a:r>
            <a:r>
              <a:rPr lang="en-US" sz="2400" b="1" dirty="0" err="1"/>
              <a:t>gasLeft</a:t>
            </a:r>
            <a:r>
              <a:rPr lang="en-US" sz="2400" dirty="0"/>
              <a:t> ⇽ </a:t>
            </a:r>
            <a:r>
              <a:rPr lang="en-US" sz="2400" b="1" dirty="0" err="1"/>
              <a:t>gasLimit</a:t>
            </a:r>
            <a:endParaRPr lang="en-US" sz="2400" b="1" dirty="0"/>
          </a:p>
          <a:p>
            <a:pPr marL="457200" indent="-457200">
              <a:buAutoNum type="arabicParenBoth"/>
            </a:pPr>
            <a:r>
              <a:rPr lang="en-US" sz="2400" dirty="0"/>
              <a:t>execute Tx:  deduct gas from </a:t>
            </a:r>
            <a:r>
              <a:rPr lang="en-US" sz="2400" b="1" dirty="0" err="1"/>
              <a:t>gasLeft</a:t>
            </a:r>
            <a:r>
              <a:rPr lang="en-US" sz="2400" dirty="0"/>
              <a:t> for each instruction</a:t>
            </a:r>
          </a:p>
          <a:p>
            <a:pPr marL="114300" indent="0">
              <a:buNone/>
            </a:pPr>
            <a:r>
              <a:rPr lang="en-US" sz="2400" dirty="0"/>
              <a:t>	    if at end (</a:t>
            </a:r>
            <a:r>
              <a:rPr lang="en-US" sz="2400" b="1" dirty="0" err="1"/>
              <a:t>gasLeft</a:t>
            </a:r>
            <a:r>
              <a:rPr lang="en-US" sz="2400" dirty="0"/>
              <a:t> &lt; 0):   Tx is invalid  </a:t>
            </a:r>
            <a:r>
              <a:rPr lang="en-US" sz="2200" dirty="0"/>
              <a:t>(miner keeps </a:t>
            </a:r>
            <a:r>
              <a:rPr lang="en-US" sz="2200" b="1" dirty="0" err="1"/>
              <a:t>gasLimit×gasPrice</a:t>
            </a:r>
            <a:r>
              <a:rPr lang="en-US" sz="2200" b="1" dirty="0"/>
              <a:t>)</a:t>
            </a:r>
            <a:r>
              <a:rPr lang="en-US" sz="2200" dirty="0"/>
              <a:t>  </a:t>
            </a:r>
            <a:endParaRPr lang="en-US" sz="2200" b="1" dirty="0"/>
          </a:p>
          <a:p>
            <a:pPr marL="9525" indent="0">
              <a:spcBef>
                <a:spcPts val="1176"/>
              </a:spcBef>
              <a:buNone/>
            </a:pPr>
            <a:r>
              <a:rPr lang="en-US" sz="2400" dirty="0"/>
              <a:t>(6)  refund </a:t>
            </a:r>
            <a:r>
              <a:rPr lang="en-US" sz="2400" b="1" dirty="0" err="1"/>
              <a:t>gasLeft</a:t>
            </a:r>
            <a:r>
              <a:rPr lang="en-US" sz="2400" dirty="0" err="1"/>
              <a:t>×</a:t>
            </a:r>
            <a:r>
              <a:rPr lang="en-US" sz="2400" b="1" dirty="0" err="1"/>
              <a:t>gasPrice</a:t>
            </a:r>
            <a:r>
              <a:rPr lang="en-US" sz="2400" dirty="0"/>
              <a:t> to </a:t>
            </a:r>
            <a:r>
              <a:rPr lang="en-US" sz="2400" dirty="0" err="1"/>
              <a:t>msg.sender.balance</a:t>
            </a:r>
            <a:endParaRPr lang="en-US" sz="2400" dirty="0"/>
          </a:p>
          <a:p>
            <a:pPr marL="9525" indent="0">
              <a:spcBef>
                <a:spcPts val="1776"/>
              </a:spcBef>
              <a:buNone/>
            </a:pPr>
            <a:r>
              <a:rPr lang="en-US" sz="2400" dirty="0"/>
              <a:t>(7) </a:t>
            </a:r>
            <a:r>
              <a:rPr lang="en-US" sz="2400" b="1" dirty="0" err="1"/>
              <a:t>gasUsed</a:t>
            </a:r>
            <a:r>
              <a:rPr lang="en-US" sz="2400" dirty="0"/>
              <a:t> ⇽ </a:t>
            </a:r>
            <a:r>
              <a:rPr lang="en-US" sz="2400" b="1" dirty="0" err="1"/>
              <a:t>gasLimit</a:t>
            </a:r>
            <a:r>
              <a:rPr lang="en-US" sz="2400" b="1" dirty="0"/>
              <a:t> – </a:t>
            </a:r>
            <a:r>
              <a:rPr lang="en-US" sz="2400" b="1" dirty="0" err="1"/>
              <a:t>gasLeft</a:t>
            </a:r>
            <a:r>
              <a:rPr lang="en-US" sz="2400" b="1" dirty="0"/>
              <a:t> </a:t>
            </a:r>
          </a:p>
          <a:p>
            <a:pPr marL="9525" indent="0">
              <a:spcBef>
                <a:spcPts val="576"/>
              </a:spcBef>
              <a:buNone/>
            </a:pPr>
            <a:r>
              <a:rPr lang="en-US" sz="2400" b="1" dirty="0"/>
              <a:t>		</a:t>
            </a:r>
            <a:r>
              <a:rPr lang="en-US" sz="2400" dirty="0"/>
              <a:t>(7a)  BURN  </a:t>
            </a:r>
            <a:r>
              <a:rPr lang="en-US" sz="2400" b="1" dirty="0" err="1"/>
              <a:t>gasUsed</a:t>
            </a:r>
            <a:r>
              <a:rPr lang="en-US" sz="2400" b="1" dirty="0"/>
              <a:t>× </a:t>
            </a:r>
            <a:r>
              <a:rPr lang="en-US" sz="2400" b="1" dirty="0" err="1"/>
              <a:t>baseFee</a:t>
            </a:r>
            <a:endParaRPr lang="en-US" sz="2400" b="1" dirty="0"/>
          </a:p>
          <a:p>
            <a:pPr marL="9525" indent="0">
              <a:buNone/>
            </a:pPr>
            <a:r>
              <a:rPr lang="en-US" sz="2400" dirty="0"/>
              <a:t>		(7b)  send  </a:t>
            </a:r>
            <a:r>
              <a:rPr lang="en-US" sz="2400" b="1" dirty="0" err="1"/>
              <a:t>gasUsed</a:t>
            </a:r>
            <a:r>
              <a:rPr lang="en-US" sz="2400" b="1" dirty="0"/>
              <a:t>×</a:t>
            </a:r>
            <a:r>
              <a:rPr lang="en-US" sz="2400" dirty="0"/>
              <a:t>(</a:t>
            </a:r>
            <a:r>
              <a:rPr lang="en-US" sz="2400" b="1" dirty="0" err="1"/>
              <a:t>gasPrice</a:t>
            </a:r>
            <a:r>
              <a:rPr lang="en-US" sz="2400" b="1" dirty="0"/>
              <a:t> – </a:t>
            </a:r>
            <a:r>
              <a:rPr lang="en-US" sz="2400" b="1" dirty="0" err="1"/>
              <a:t>baseFee</a:t>
            </a:r>
            <a:r>
              <a:rPr lang="en-US" sz="2400" dirty="0"/>
              <a:t>)  to miner</a:t>
            </a:r>
          </a:p>
        </p:txBody>
      </p:sp>
      <p:pic>
        <p:nvPicPr>
          <p:cNvPr id="1026" name="Picture 2" descr="Burning Fire, Flame Clipart, Burn It, Orange PNG Transparent Clipart Image  and PSD File for Free Download | Transparent background, Abstract artwork,  Clipart images">
            <a:extLst>
              <a:ext uri="{FF2B5EF4-FFF2-40B4-BE49-F238E27FC236}">
                <a16:creationId xmlns:a16="http://schemas.microsoft.com/office/drawing/2014/main" id="{9DD32BC9-5FA3-754A-A810-ADE4CC59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26" y="3932528"/>
            <a:ext cx="767896" cy="5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F7FD16-37A1-1147-897E-063A7B9CAEB9}"/>
              </a:ext>
            </a:extLst>
          </p:cNvPr>
          <p:cNvCxnSpPr/>
          <p:nvPr/>
        </p:nvCxnSpPr>
        <p:spPr>
          <a:xfrm>
            <a:off x="170121" y="1839429"/>
            <a:ext cx="8516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880FBF-75C5-CD44-B418-6A19EA2DD1D6}"/>
              </a:ext>
            </a:extLst>
          </p:cNvPr>
          <p:cNvCxnSpPr/>
          <p:nvPr/>
        </p:nvCxnSpPr>
        <p:spPr>
          <a:xfrm>
            <a:off x="170121" y="3767470"/>
            <a:ext cx="8516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811-7FED-8740-986D-55A6C1A9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Burn results in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77EB-4551-6342-8958-047BB2DE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1" y="1611680"/>
            <a:ext cx="7493675" cy="2544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7004A2-E6F0-3A40-9D49-E8F3B93CBAE3}"/>
              </a:ext>
            </a:extLst>
          </p:cNvPr>
          <p:cNvSpPr/>
          <p:nvPr/>
        </p:nvSpPr>
        <p:spPr>
          <a:xfrm>
            <a:off x="6302829" y="1425906"/>
            <a:ext cx="2645228" cy="5878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69D6F-18AE-7F47-9E32-2BBC6F9D04DC}"/>
              </a:ext>
            </a:extLst>
          </p:cNvPr>
          <p:cNvSpPr txBox="1"/>
          <p:nvPr/>
        </p:nvSpPr>
        <p:spPr>
          <a:xfrm>
            <a:off x="7269232" y="4826516"/>
            <a:ext cx="19668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watchtheburn.com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BF5F8-96AD-5547-BDC4-9508C6DEC1F8}"/>
              </a:ext>
            </a:extLst>
          </p:cNvPr>
          <p:cNvSpPr txBox="1"/>
          <p:nvPr/>
        </p:nvSpPr>
        <p:spPr>
          <a:xfrm>
            <a:off x="872176" y="892015"/>
            <a:ext cx="339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block reward </a:t>
            </a:r>
            <a:r>
              <a:rPr lang="en-US" sz="1600" dirty="0">
                <a:latin typeface="+mn-lt"/>
              </a:rPr>
              <a:t>(2ETH)</a:t>
            </a:r>
            <a:r>
              <a:rPr lang="en-US" sz="2000" dirty="0">
                <a:latin typeface="+mn-lt"/>
              </a:rPr>
              <a:t> minus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Total </a:t>
            </a:r>
            <a:r>
              <a:rPr lang="en-US" sz="2000" dirty="0" err="1">
                <a:latin typeface="+mn-lt"/>
              </a:rPr>
              <a:t>baseFee</a:t>
            </a:r>
            <a:r>
              <a:rPr lang="en-US" sz="2000" dirty="0">
                <a:latin typeface="+mn-lt"/>
              </a:rPr>
              <a:t> burned in block  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E19D1-6A34-1A4E-8E5B-C363E7B8B227}"/>
              </a:ext>
            </a:extLst>
          </p:cNvPr>
          <p:cNvSpPr txBox="1"/>
          <p:nvPr/>
        </p:nvSpPr>
        <p:spPr>
          <a:xfrm>
            <a:off x="5486609" y="1158405"/>
            <a:ext cx="2631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+mn-lt"/>
              </a:rPr>
              <a:t>baseFee</a:t>
            </a:r>
            <a:r>
              <a:rPr lang="en-US" sz="2000" dirty="0">
                <a:latin typeface="+mn-lt"/>
              </a:rPr>
              <a:t> for block (Wei)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14077-9528-2643-8404-B2C0F90D7B88}"/>
              </a:ext>
            </a:extLst>
          </p:cNvPr>
          <p:cNvSpPr txBox="1"/>
          <p:nvPr/>
        </p:nvSpPr>
        <p:spPr>
          <a:xfrm>
            <a:off x="816999" y="4259745"/>
            <a:ext cx="769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 sometimes burn exceeds block rewards  ⟹  ETH deflation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74B6E-916F-254F-AE78-E3B97B30A4A5}"/>
              </a:ext>
            </a:extLst>
          </p:cNvPr>
          <p:cNvSpPr/>
          <p:nvPr/>
        </p:nvSpPr>
        <p:spPr>
          <a:xfrm>
            <a:off x="723014" y="1558515"/>
            <a:ext cx="3731265" cy="26269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E44AB-0A02-5845-A1FD-E5F7F0BF8199}"/>
              </a:ext>
            </a:extLst>
          </p:cNvPr>
          <p:cNvSpPr/>
          <p:nvPr/>
        </p:nvSpPr>
        <p:spPr>
          <a:xfrm>
            <a:off x="4662764" y="1570294"/>
            <a:ext cx="3731265" cy="26269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0E3416-933C-154E-A62B-DE096E815B40}"/>
              </a:ext>
            </a:extLst>
          </p:cNvPr>
          <p:cNvGrpSpPr/>
          <p:nvPr/>
        </p:nvGrpSpPr>
        <p:grpSpPr>
          <a:xfrm>
            <a:off x="5911703" y="1761045"/>
            <a:ext cx="2333444" cy="861167"/>
            <a:chOff x="5911703" y="1527125"/>
            <a:chExt cx="2333444" cy="8611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99A2A-A90C-E24A-B764-ACB7E440453C}"/>
                </a:ext>
              </a:extLst>
            </p:cNvPr>
            <p:cNvSpPr txBox="1"/>
            <p:nvPr/>
          </p:nvSpPr>
          <p:spPr>
            <a:xfrm>
              <a:off x="5956315" y="1527125"/>
              <a:ext cx="228883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high </a:t>
              </a:r>
              <a:r>
                <a:rPr lang="en-US" sz="2000" dirty="0" err="1">
                  <a:latin typeface="+mn-lt"/>
                </a:rPr>
                <a:t>baseFee</a:t>
              </a:r>
              <a:r>
                <a:rPr lang="en-US" sz="2000" dirty="0">
                  <a:latin typeface="+mn-lt"/>
                </a:rPr>
                <a:t> period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8AD9-D30B-9D41-B71F-D2D72B22EACC}"/>
                </a:ext>
              </a:extLst>
            </p:cNvPr>
            <p:cNvCxnSpPr/>
            <p:nvPr/>
          </p:nvCxnSpPr>
          <p:spPr>
            <a:xfrm flipH="1">
              <a:off x="5911703" y="1933073"/>
              <a:ext cx="893135" cy="4552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1B1D6-DF06-364F-A2DF-01C2AFF1D9AB}"/>
              </a:ext>
            </a:extLst>
          </p:cNvPr>
          <p:cNvGrpSpPr/>
          <p:nvPr/>
        </p:nvGrpSpPr>
        <p:grpSpPr>
          <a:xfrm>
            <a:off x="2064469" y="2622212"/>
            <a:ext cx="1893797" cy="661651"/>
            <a:chOff x="2064469" y="2388292"/>
            <a:chExt cx="1893797" cy="6616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C1874C-DC33-674B-8F99-50E4AD03BA97}"/>
                </a:ext>
              </a:extLst>
            </p:cNvPr>
            <p:cNvSpPr txBox="1"/>
            <p:nvPr/>
          </p:nvSpPr>
          <p:spPr>
            <a:xfrm>
              <a:off x="2773326" y="2649833"/>
              <a:ext cx="1184940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high burn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FD63541-82A3-1B4D-8F85-4938697AD7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4469" y="2388292"/>
              <a:ext cx="1155425" cy="2497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5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D151-C795-884C-B5B5-2324DFFB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on mining rewards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84793-78AA-A84C-B3F4-468978589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6"/>
          <a:stretch/>
        </p:blipFill>
        <p:spPr>
          <a:xfrm>
            <a:off x="228600" y="2188028"/>
            <a:ext cx="8686800" cy="1588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97900-E4AF-1C49-B8EC-634B76368FB8}"/>
              </a:ext>
            </a:extLst>
          </p:cNvPr>
          <p:cNvSpPr txBox="1"/>
          <p:nvPr/>
        </p:nvSpPr>
        <p:spPr>
          <a:xfrm>
            <a:off x="2139044" y="1214381"/>
            <a:ext cx="5126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Daily fee mining rewards paid to miners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0A0BF2BE-CA76-7342-8468-EDDD0671B39F}"/>
              </a:ext>
            </a:extLst>
          </p:cNvPr>
          <p:cNvSpPr/>
          <p:nvPr/>
        </p:nvSpPr>
        <p:spPr>
          <a:xfrm rot="19294772">
            <a:off x="5698671" y="2612571"/>
            <a:ext cx="963386" cy="326572"/>
          </a:xfrm>
          <a:prstGeom prst="lef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97DE3-C97C-924B-BBD2-1FEA520B738A}"/>
              </a:ext>
            </a:extLst>
          </p:cNvPr>
          <p:cNvSpPr txBox="1"/>
          <p:nvPr/>
        </p:nvSpPr>
        <p:spPr>
          <a:xfrm>
            <a:off x="5217143" y="4710804"/>
            <a:ext cx="36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https://</a:t>
            </a:r>
            <a:r>
              <a:rPr lang="en-US" sz="1400" dirty="0" err="1">
                <a:latin typeface="+mn-lt"/>
              </a:rPr>
              <a:t>etherchain.org</a:t>
            </a:r>
            <a:r>
              <a:rPr lang="en-US" sz="1400" dirty="0">
                <a:latin typeface="+mn-lt"/>
              </a:rPr>
              <a:t>/charts/</a:t>
            </a:r>
            <a:r>
              <a:rPr lang="en-US" sz="1400" dirty="0" err="1">
                <a:latin typeface="+mn-lt"/>
              </a:rPr>
              <a:t>feeMiningReward</a:t>
            </a:r>
            <a:endParaRPr lang="en-US" sz="1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9F383-47EE-E745-95B8-DBC908DAB1B4}"/>
              </a:ext>
            </a:extLst>
          </p:cNvPr>
          <p:cNvSpPr txBox="1"/>
          <p:nvPr/>
        </p:nvSpPr>
        <p:spPr>
          <a:xfrm>
            <a:off x="6492607" y="2110085"/>
            <a:ext cx="77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41964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AAE8-70FB-A945-973E-B19AA0A7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burn ETH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0320-7899-504F-843C-E584FDE5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EIP1559 goals</a:t>
            </a:r>
            <a:r>
              <a:rPr lang="en-US" sz="2400" dirty="0"/>
              <a:t> (informal):    </a:t>
            </a:r>
          </a:p>
          <a:p>
            <a:r>
              <a:rPr lang="en-US" sz="2400" dirty="0"/>
              <a:t>users incentivized to bid their true utility for posting Tx,</a:t>
            </a:r>
          </a:p>
          <a:p>
            <a:r>
              <a:rPr lang="en-US" sz="2400" dirty="0"/>
              <a:t>miners incentivized to not create fake Tx, and</a:t>
            </a:r>
          </a:p>
          <a:p>
            <a:r>
              <a:rPr lang="en-US" sz="2400" dirty="0"/>
              <a:t>disincentivize off chain agreements.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Suppose no burn  (i.e., </a:t>
            </a:r>
            <a:r>
              <a:rPr lang="en-US" sz="2400" dirty="0" err="1"/>
              <a:t>baseFee</a:t>
            </a:r>
            <a:r>
              <a:rPr lang="en-US" sz="2400" dirty="0"/>
              <a:t> given to miners):</a:t>
            </a:r>
          </a:p>
          <a:p>
            <a:pPr marL="581025" indent="-581025">
              <a:buNone/>
            </a:pPr>
            <a:r>
              <a:rPr lang="en-US" sz="2400" dirty="0"/>
              <a:t>⟹	in periods of low Tx volume miners would try to increase volume by offering to refund the </a:t>
            </a:r>
            <a:r>
              <a:rPr lang="en-US" sz="2400" dirty="0" err="1"/>
              <a:t>baseFee</a:t>
            </a:r>
            <a:r>
              <a:rPr lang="en-US" sz="2400" dirty="0"/>
              <a:t> </a:t>
            </a:r>
            <a:r>
              <a:rPr lang="en-US" sz="2400" i="1" dirty="0"/>
              <a:t>off chain </a:t>
            </a:r>
            <a:r>
              <a:rPr lang="en-US" sz="2400" dirty="0"/>
              <a:t>to users.</a:t>
            </a:r>
          </a:p>
        </p:txBody>
      </p:sp>
    </p:spTree>
    <p:extLst>
      <p:ext uri="{BB962C8B-B14F-4D97-AF65-F5344CB8AC3E}">
        <p14:creationId xmlns:p14="http://schemas.microsoft.com/office/powerpoint/2010/main" val="138775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047D-06AA-0047-BA6D-0704E377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Note: transactions are becoming more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07641-0C07-FD40-9F5E-CFE1006CD6DD}"/>
              </a:ext>
            </a:extLst>
          </p:cNvPr>
          <p:cNvSpPr txBox="1"/>
          <p:nvPr/>
        </p:nvSpPr>
        <p:spPr>
          <a:xfrm>
            <a:off x="958839" y="4324915"/>
            <a:ext cx="7559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Gas usage is increasing   ⇒   each Tx takes more instructions to execute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9C2F2-A77B-F44F-B4A0-6858E672E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5" t="2475" r="28835" b="81664"/>
          <a:stretch/>
        </p:blipFill>
        <p:spPr>
          <a:xfrm>
            <a:off x="1677426" y="1155166"/>
            <a:ext cx="5789147" cy="62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8CA60-DADF-3944-9895-699D7D9A5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28"/>
          <a:stretch/>
        </p:blipFill>
        <p:spPr>
          <a:xfrm>
            <a:off x="246455" y="2374062"/>
            <a:ext cx="8651087" cy="13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4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0A29-F738-FB4D-B3CB-30440530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the Ethereum blockchain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8609-D926-2245-9D90-384805688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0"/>
          <a:stretch/>
        </p:blipFill>
        <p:spPr>
          <a:xfrm>
            <a:off x="293805" y="1743152"/>
            <a:ext cx="3657709" cy="3062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190B5D-F2BA-8E42-9CD2-D41EF5DAA347}"/>
              </a:ext>
            </a:extLst>
          </p:cNvPr>
          <p:cNvSpPr txBox="1"/>
          <p:nvPr/>
        </p:nvSpPr>
        <p:spPr>
          <a:xfrm>
            <a:off x="244819" y="1071903"/>
            <a:ext cx="1805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etherscan.io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49EAE-5FD0-934F-8E8D-B20A44A62D3C}"/>
              </a:ext>
            </a:extLst>
          </p:cNvPr>
          <p:cNvSpPr/>
          <p:nvPr/>
        </p:nvSpPr>
        <p:spPr>
          <a:xfrm>
            <a:off x="244819" y="1743152"/>
            <a:ext cx="3706695" cy="31611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A08467-F6FD-E545-AFA6-788C0F03AC36}"/>
              </a:ext>
            </a:extLst>
          </p:cNvPr>
          <p:cNvGrpSpPr/>
          <p:nvPr/>
        </p:nvGrpSpPr>
        <p:grpSpPr>
          <a:xfrm>
            <a:off x="3941270" y="1259569"/>
            <a:ext cx="5072214" cy="3036843"/>
            <a:chOff x="3941270" y="1259569"/>
            <a:chExt cx="5072214" cy="303684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D6364E-529B-E845-897D-7136E8828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514" y="1770221"/>
              <a:ext cx="1045136" cy="389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42D170-022E-954A-89EC-CFCA9803B4B3}"/>
                </a:ext>
              </a:extLst>
            </p:cNvPr>
            <p:cNvCxnSpPr>
              <a:cxnSpLocks/>
            </p:cNvCxnSpPr>
            <p:nvPr/>
          </p:nvCxnSpPr>
          <p:spPr>
            <a:xfrm>
              <a:off x="3941270" y="2856893"/>
              <a:ext cx="1055380" cy="14395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27D761-767D-574D-8ED0-7AF46CF4DB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064"/>
            <a:stretch/>
          </p:blipFill>
          <p:spPr>
            <a:xfrm>
              <a:off x="4996650" y="1770221"/>
              <a:ext cx="3853545" cy="2526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40C66E-AD90-6045-BDC2-6D5D36492164}"/>
                </a:ext>
              </a:extLst>
            </p:cNvPr>
            <p:cNvSpPr txBox="1"/>
            <p:nvPr/>
          </p:nvSpPr>
          <p:spPr>
            <a:xfrm>
              <a:off x="7820913" y="1259569"/>
              <a:ext cx="1192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Tx value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628729-F9A9-E94E-8409-B33C56043E68}"/>
                </a:ext>
              </a:extLst>
            </p:cNvPr>
            <p:cNvSpPr txBox="1"/>
            <p:nvPr/>
          </p:nvSpPr>
          <p:spPr>
            <a:xfrm>
              <a:off x="4866018" y="1281677"/>
              <a:ext cx="2253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From/to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23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0A29-F738-FB4D-B3CB-30440530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a transaction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EA441-FA9A-5D42-B562-27FA1E09DEFE}"/>
              </a:ext>
            </a:extLst>
          </p:cNvPr>
          <p:cNvSpPr txBox="1"/>
          <p:nvPr/>
        </p:nvSpPr>
        <p:spPr>
          <a:xfrm>
            <a:off x="457200" y="996043"/>
            <a:ext cx="837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Transaction ID:  </a:t>
            </a:r>
            <a:r>
              <a:rPr lang="en-US" sz="1800" dirty="0">
                <a:latin typeface="+mn-lt"/>
              </a:rPr>
              <a:t>0xe3b0c810424edca4d07a00a842e05b4aa1ea80b13286c8699f … 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BACB7-EC0D-DC47-B4BA-E370A29B9057}"/>
              </a:ext>
            </a:extLst>
          </p:cNvPr>
          <p:cNvSpPr txBox="1"/>
          <p:nvPr/>
        </p:nvSpPr>
        <p:spPr>
          <a:xfrm>
            <a:off x="506187" y="1530707"/>
            <a:ext cx="7581243" cy="30008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From:	</a:t>
            </a:r>
            <a:r>
              <a:rPr lang="en-US" sz="1800" dirty="0">
                <a:latin typeface="+mn-lt"/>
              </a:rPr>
              <a:t>0x628ebe4e3fe7386da04a6f9a37ccb5e980c22ffc</a:t>
            </a:r>
            <a:r>
              <a:rPr lang="en-US" dirty="0">
                <a:latin typeface="+mn-lt"/>
              </a:rPr>
              <a:t> 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To: 		Contract  </a:t>
            </a:r>
            <a:r>
              <a:rPr lang="en-US" sz="1800" dirty="0">
                <a:latin typeface="+mn-lt"/>
              </a:rPr>
              <a:t>0x1a2a1c938ce3ec39b6d47113c7955baa9dd454f2</a:t>
            </a:r>
            <a:r>
              <a:rPr lang="en-US" dirty="0"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		(</a:t>
            </a:r>
            <a:r>
              <a:rPr lang="en-US" dirty="0" err="1">
                <a:latin typeface="+mn-lt"/>
              </a:rPr>
              <a:t>Axie</a:t>
            </a:r>
            <a:r>
              <a:rPr lang="en-US" dirty="0">
                <a:latin typeface="+mn-lt"/>
              </a:rPr>
              <a:t> Infinity: Ronin Bridge)</a:t>
            </a:r>
          </a:p>
          <a:p>
            <a:pPr>
              <a:spcBef>
                <a:spcPts val="1800"/>
              </a:spcBef>
            </a:pPr>
            <a:r>
              <a:rPr lang="en-US" b="1" dirty="0">
                <a:latin typeface="+mn-lt"/>
              </a:rPr>
              <a:t>Value:	0.167 Ether  ($583.16)</a:t>
            </a:r>
          </a:p>
          <a:p>
            <a:pPr>
              <a:spcBef>
                <a:spcPts val="1800"/>
              </a:spcBef>
            </a:pPr>
            <a:r>
              <a:rPr lang="en-US" b="1" dirty="0">
                <a:latin typeface="+mn-lt"/>
              </a:rPr>
              <a:t>Data</a:t>
            </a:r>
            <a:r>
              <a:rPr lang="en-US" dirty="0">
                <a:latin typeface="+mn-lt"/>
              </a:rPr>
              <a:t>: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Function: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depositEthFor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  <a:latin typeface="+mn-lt"/>
              </a:rPr>
              <a:t>		[0]:  d256119bb3ca86c7c9fcda4daba95bd233150e6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97B98-E0B4-F542-B0F2-9BC1B07AF30C}"/>
              </a:ext>
            </a:extLst>
          </p:cNvPr>
          <p:cNvSpPr txBox="1"/>
          <p:nvPr/>
        </p:nvSpPr>
        <p:spPr>
          <a:xfrm>
            <a:off x="293914" y="4604527"/>
            <a:ext cx="8242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Contract generated a virtual Tx to </a:t>
            </a:r>
            <a:r>
              <a:rPr lang="en-US" sz="2000" dirty="0">
                <a:latin typeface="+mn-lt"/>
              </a:rPr>
              <a:t>0xC02aaA39b…</a:t>
            </a:r>
            <a:r>
              <a:rPr lang="en-US" dirty="0">
                <a:latin typeface="+mn-lt"/>
              </a:rPr>
              <a:t>  value=0.167 ETH</a:t>
            </a:r>
          </a:p>
        </p:txBody>
      </p:sp>
    </p:spTree>
    <p:extLst>
      <p:ext uri="{BB962C8B-B14F-4D97-AF65-F5344CB8AC3E}">
        <p14:creationId xmlns:p14="http://schemas.microsoft.com/office/powerpoint/2010/main" val="196946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3C2E-05E9-9641-96EE-E358CBE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C07-1D35-5C4D-B2D2-589BCDF6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World state:   set of accounts identified by 32-byte address.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Two types of accounts:</a:t>
            </a:r>
          </a:p>
          <a:p>
            <a:pPr marL="857250" lvl="1" indent="-457200">
              <a:spcBef>
                <a:spcPts val="2376"/>
              </a:spcBef>
              <a:buAutoNum type="arabicParenBoth"/>
            </a:pPr>
            <a:r>
              <a:rPr lang="en-US" sz="2400" b="1" dirty="0"/>
              <a:t>owned accounts</a:t>
            </a:r>
            <a:r>
              <a:rPr lang="en-US" sz="2400" dirty="0"/>
              <a:t>:    address = H(PK)</a:t>
            </a:r>
          </a:p>
          <a:p>
            <a:pPr marL="400050" lvl="1" indent="0">
              <a:spcBef>
                <a:spcPts val="2376"/>
              </a:spcBef>
              <a:buNone/>
            </a:pPr>
            <a:r>
              <a:rPr lang="en-US" sz="2400" b="1" dirty="0"/>
              <a:t>(2) contracts</a:t>
            </a:r>
            <a:r>
              <a:rPr lang="en-US" sz="2400" dirty="0"/>
              <a:t>:  		address = H(</a:t>
            </a:r>
            <a:r>
              <a:rPr lang="en-US" sz="2400" dirty="0" err="1"/>
              <a:t>CreatorAddr</a:t>
            </a:r>
            <a:r>
              <a:rPr lang="en-US" sz="2400" dirty="0"/>
              <a:t>, </a:t>
            </a:r>
            <a:r>
              <a:rPr lang="en-US" sz="2400" dirty="0" err="1"/>
              <a:t>CreatorNonce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521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0A29-F738-FB4D-B3CB-30440530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the To contract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EA441-FA9A-5D42-B562-27FA1E09DEFE}"/>
              </a:ext>
            </a:extLst>
          </p:cNvPr>
          <p:cNvSpPr txBox="1"/>
          <p:nvPr/>
        </p:nvSpPr>
        <p:spPr>
          <a:xfrm>
            <a:off x="457200" y="889715"/>
            <a:ext cx="8233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Contract  </a:t>
            </a:r>
            <a:r>
              <a:rPr lang="en-US" dirty="0">
                <a:latin typeface="+mn-lt"/>
              </a:rPr>
              <a:t>0x1a2a1c938ce3ec39b6d47113c7955baa9dd454f2</a:t>
            </a:r>
            <a:r>
              <a:rPr lang="en-US" sz="3200" dirty="0">
                <a:latin typeface="+mn-lt"/>
              </a:rPr>
              <a:t> </a:t>
            </a: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92770-964B-974D-87A5-B28E6585415A}"/>
              </a:ext>
            </a:extLst>
          </p:cNvPr>
          <p:cNvSpPr/>
          <p:nvPr/>
        </p:nvSpPr>
        <p:spPr>
          <a:xfrm>
            <a:off x="452815" y="1474490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Axie</a:t>
            </a:r>
            <a:r>
              <a:rPr lang="en-US" dirty="0"/>
              <a:t> Infinity: Ronin Bridge)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F987E-3AFE-B247-AC5E-EACD53A12284}"/>
              </a:ext>
            </a:extLst>
          </p:cNvPr>
          <p:cNvSpPr txBox="1"/>
          <p:nvPr/>
        </p:nvSpPr>
        <p:spPr>
          <a:xfrm>
            <a:off x="452815" y="2183858"/>
            <a:ext cx="5658537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Balance:	</a:t>
            </a:r>
            <a:r>
              <a:rPr lang="en-US" b="1" dirty="0">
                <a:latin typeface="+mn-lt"/>
              </a:rPr>
              <a:t>240.527684887998961173</a:t>
            </a:r>
            <a:r>
              <a:rPr lang="en-US" dirty="0">
                <a:latin typeface="+mn-lt"/>
              </a:rPr>
              <a:t> Ether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Code:		588 lines of solidity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ABF5-F338-AD41-B10B-87C8C1C3FECA}"/>
              </a:ext>
            </a:extLst>
          </p:cNvPr>
          <p:cNvSpPr txBox="1"/>
          <p:nvPr/>
        </p:nvSpPr>
        <p:spPr>
          <a:xfrm>
            <a:off x="452815" y="3307470"/>
            <a:ext cx="5935023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address   public   </a:t>
            </a:r>
            <a:r>
              <a:rPr lang="en-US" sz="1800" b="1" dirty="0">
                <a:latin typeface="+mn-lt"/>
              </a:rPr>
              <a:t>admin</a:t>
            </a:r>
            <a:r>
              <a:rPr lang="en-US" sz="1800" dirty="0">
                <a:latin typeface="+mn-lt"/>
              </a:rPr>
              <a:t>;</a:t>
            </a:r>
          </a:p>
          <a:p>
            <a:r>
              <a:rPr lang="en-US" sz="1800" dirty="0">
                <a:latin typeface="+mn-lt"/>
              </a:rPr>
              <a:t>bool   public   </a:t>
            </a:r>
            <a:r>
              <a:rPr lang="en-US" sz="1800" b="1" dirty="0">
                <a:latin typeface="+mn-lt"/>
              </a:rPr>
              <a:t>paused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+mn-lt"/>
              </a:rPr>
              <a:t>modifier   </a:t>
            </a:r>
            <a:r>
              <a:rPr lang="en-US" sz="1800" b="1" dirty="0" err="1">
                <a:latin typeface="+mn-lt"/>
              </a:rPr>
              <a:t>onlyAdmin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 {  require(</a:t>
            </a:r>
            <a:r>
              <a:rPr lang="en-US" sz="1800" dirty="0" err="1">
                <a:latin typeface="+mn-lt"/>
              </a:rPr>
              <a:t>msg.sender</a:t>
            </a:r>
            <a:r>
              <a:rPr lang="en-US" sz="1800" dirty="0">
                <a:latin typeface="+mn-lt"/>
              </a:rPr>
              <a:t> == </a:t>
            </a:r>
            <a:r>
              <a:rPr lang="en-US" sz="1800" b="1" dirty="0">
                <a:latin typeface="+mn-lt"/>
              </a:rPr>
              <a:t>admin</a:t>
            </a:r>
            <a:r>
              <a:rPr lang="en-US" sz="1800" dirty="0">
                <a:latin typeface="+mn-lt"/>
              </a:rPr>
              <a:t>);  _;   }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+mn-lt"/>
              </a:rPr>
              <a:t>function   </a:t>
            </a:r>
            <a:r>
              <a:rPr lang="en-US" sz="1800" b="1" dirty="0">
                <a:latin typeface="+mn-lt"/>
              </a:rPr>
              <a:t>pause</a:t>
            </a:r>
            <a:r>
              <a:rPr lang="en-US" sz="1800" dirty="0">
                <a:latin typeface="+mn-lt"/>
              </a:rPr>
              <a:t>()   public   </a:t>
            </a:r>
            <a:r>
              <a:rPr lang="en-US" sz="1800" b="1" dirty="0" err="1">
                <a:latin typeface="+mn-lt"/>
              </a:rPr>
              <a:t>onlyAdmin</a:t>
            </a:r>
            <a:r>
              <a:rPr lang="en-US" sz="1800" dirty="0">
                <a:latin typeface="+mn-lt"/>
              </a:rPr>
              <a:t>   </a:t>
            </a:r>
            <a:r>
              <a:rPr lang="en-US" sz="1800" b="1" dirty="0" err="1">
                <a:latin typeface="+mn-lt"/>
              </a:rPr>
              <a:t>whenNotPaused</a:t>
            </a:r>
            <a:r>
              <a:rPr lang="en-US" sz="1800" dirty="0">
                <a:latin typeface="+mn-lt"/>
              </a:rPr>
              <a:t> {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b="1" dirty="0">
                <a:latin typeface="+mn-lt"/>
              </a:rPr>
              <a:t>paused</a:t>
            </a:r>
            <a:r>
              <a:rPr lang="en-US" sz="1800" dirty="0">
                <a:latin typeface="+mn-lt"/>
              </a:rPr>
              <a:t> = true;    emit Paused();   }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9FC153B-CC7A-5B47-AA48-2ACBAD1F6ECA}"/>
              </a:ext>
            </a:extLst>
          </p:cNvPr>
          <p:cNvSpPr/>
          <p:nvPr/>
        </p:nvSpPr>
        <p:spPr>
          <a:xfrm>
            <a:off x="6320512" y="2199603"/>
            <a:ext cx="144083" cy="9266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6157A-08EF-C549-A122-048502190B84}"/>
              </a:ext>
            </a:extLst>
          </p:cNvPr>
          <p:cNvSpPr txBox="1"/>
          <p:nvPr/>
        </p:nvSpPr>
        <p:spPr>
          <a:xfrm>
            <a:off x="6464595" y="2420537"/>
            <a:ext cx="231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anyone can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622CC-FA58-D549-B64A-DBED2D4EDA7B}"/>
              </a:ext>
            </a:extLst>
          </p:cNvPr>
          <p:cNvSpPr txBox="1"/>
          <p:nvPr/>
        </p:nvSpPr>
        <p:spPr>
          <a:xfrm>
            <a:off x="6464595" y="4022952"/>
            <a:ext cx="178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2299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1797-11C3-1448-A87C-7FA0E127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Remember: contracts cannot keep secrets!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C7F53-0010-F349-9FDF-98EFD34B3176}"/>
              </a:ext>
            </a:extLst>
          </p:cNvPr>
          <p:cNvSpPr txBox="1"/>
          <p:nvPr/>
        </p:nvSpPr>
        <p:spPr>
          <a:xfrm>
            <a:off x="457200" y="889713"/>
            <a:ext cx="8233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Contract  </a:t>
            </a:r>
            <a:r>
              <a:rPr lang="en-US" dirty="0">
                <a:latin typeface="+mn-lt"/>
              </a:rPr>
              <a:t>0x1a2a1c938ce3ec39b6d47113c7955baa9dd454f2</a:t>
            </a:r>
            <a:r>
              <a:rPr lang="en-US" sz="3200" dirty="0">
                <a:latin typeface="+mn-lt"/>
              </a:rPr>
              <a:t> </a:t>
            </a: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DCA9A-5294-1E48-AC3D-4CB1B33921BF}"/>
              </a:ext>
            </a:extLst>
          </p:cNvPr>
          <p:cNvSpPr/>
          <p:nvPr/>
        </p:nvSpPr>
        <p:spPr>
          <a:xfrm>
            <a:off x="452815" y="1474488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Axie</a:t>
            </a:r>
            <a:r>
              <a:rPr lang="en-US" dirty="0"/>
              <a:t> Infinity: Ronin Bridge)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C0B8-AC1C-754C-904D-A7CB6897D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" b="37007"/>
          <a:stretch/>
        </p:blipFill>
        <p:spPr>
          <a:xfrm>
            <a:off x="5252493" y="1795594"/>
            <a:ext cx="3475813" cy="182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A5AFD9-0D9E-ED4D-BA4F-98CB1DC0247B}"/>
              </a:ext>
            </a:extLst>
          </p:cNvPr>
          <p:cNvSpPr/>
          <p:nvPr/>
        </p:nvSpPr>
        <p:spPr>
          <a:xfrm>
            <a:off x="7878722" y="1775629"/>
            <a:ext cx="956941" cy="51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37D84-A036-CC46-AB1F-194A9153A4F3}"/>
              </a:ext>
            </a:extLst>
          </p:cNvPr>
          <p:cNvSpPr txBox="1"/>
          <p:nvPr/>
        </p:nvSpPr>
        <p:spPr>
          <a:xfrm>
            <a:off x="6222625" y="1456293"/>
            <a:ext cx="1470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+mn-lt"/>
              </a:rPr>
              <a:t>etherscan.io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F936F-070C-5940-A7E0-4FB95001D44F}"/>
              </a:ext>
            </a:extLst>
          </p:cNvPr>
          <p:cNvSpPr txBox="1"/>
          <p:nvPr/>
        </p:nvSpPr>
        <p:spPr>
          <a:xfrm>
            <a:off x="5810267" y="4175727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⋮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775242-C46B-9540-A7AF-06F552C87E4E}"/>
              </a:ext>
            </a:extLst>
          </p:cNvPr>
          <p:cNvGrpSpPr/>
          <p:nvPr/>
        </p:nvGrpSpPr>
        <p:grpSpPr>
          <a:xfrm>
            <a:off x="395265" y="2423370"/>
            <a:ext cx="4034695" cy="1935979"/>
            <a:chOff x="395265" y="2423370"/>
            <a:chExt cx="4034695" cy="19359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750A34-C797-5349-A753-F5A526146961}"/>
                </a:ext>
              </a:extLst>
            </p:cNvPr>
            <p:cNvSpPr/>
            <p:nvPr/>
          </p:nvSpPr>
          <p:spPr>
            <a:xfrm>
              <a:off x="395265" y="2423370"/>
              <a:ext cx="4034695" cy="1935979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49BAD-8D0C-1F48-B4B1-272F86E9F53C}"/>
                </a:ext>
              </a:extLst>
            </p:cNvPr>
            <p:cNvSpPr txBox="1"/>
            <p:nvPr/>
          </p:nvSpPr>
          <p:spPr>
            <a:xfrm>
              <a:off x="704804" y="3379062"/>
              <a:ext cx="3608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  <a:latin typeface="+mn-lt"/>
                </a:rPr>
                <a:t>⟹	never store secret keys </a:t>
              </a:r>
              <a:br>
                <a:rPr lang="en-US" dirty="0">
                  <a:solidFill>
                    <a:schemeClr val="bg1"/>
                  </a:solidFill>
                  <a:latin typeface="+mn-lt"/>
                </a:rPr>
              </a:br>
              <a:r>
                <a:rPr lang="en-US" dirty="0">
                  <a:solidFill>
                    <a:schemeClr val="bg1"/>
                  </a:solidFill>
                  <a:latin typeface="+mn-lt"/>
                </a:rPr>
                <a:t>	in contract!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361106-7A9F-E846-8FBC-8F6D551C2235}"/>
                </a:ext>
              </a:extLst>
            </p:cNvPr>
            <p:cNvSpPr txBox="1"/>
            <p:nvPr/>
          </p:nvSpPr>
          <p:spPr>
            <a:xfrm>
              <a:off x="582001" y="2576090"/>
              <a:ext cx="34431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  <a:latin typeface="+mn-lt"/>
                </a:rPr>
                <a:t>Anyone can read contract 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  <a:latin typeface="+mn-lt"/>
                </a:rPr>
                <a:t>state in storage array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8BC476-ED3C-7C4B-B7AE-A28866137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60"/>
          <a:stretch/>
        </p:blipFill>
        <p:spPr>
          <a:xfrm>
            <a:off x="5272922" y="3481786"/>
            <a:ext cx="3475813" cy="792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F86AE-63D9-2846-AD83-902E3343A5B3}"/>
              </a:ext>
            </a:extLst>
          </p:cNvPr>
          <p:cNvSpPr txBox="1"/>
          <p:nvPr/>
        </p:nvSpPr>
        <p:spPr>
          <a:xfrm>
            <a:off x="6500097" y="4029773"/>
            <a:ext cx="238873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Solidity variables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stored in S[] 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46CEF-5194-C949-8B59-CFD208CEF536}"/>
              </a:ext>
            </a:extLst>
          </p:cNvPr>
          <p:cNvSpPr/>
          <p:nvPr/>
        </p:nvSpPr>
        <p:spPr>
          <a:xfrm>
            <a:off x="5184877" y="1795594"/>
            <a:ext cx="3863430" cy="32229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FEFBA-4607-C048-8414-2CE2275AC4BD}"/>
              </a:ext>
            </a:extLst>
          </p:cNvPr>
          <p:cNvSpPr txBox="1"/>
          <p:nvPr/>
        </p:nvSpPr>
        <p:spPr>
          <a:xfrm>
            <a:off x="6930270" y="208638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(see 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C71FC-8A40-804F-90DA-47211F4B0999}"/>
              </a:ext>
            </a:extLst>
          </p:cNvPr>
          <p:cNvSpPr txBox="1"/>
          <p:nvPr/>
        </p:nvSpPr>
        <p:spPr>
          <a:xfrm>
            <a:off x="5840258" y="2084816"/>
            <a:ext cx="92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(storage)</a:t>
            </a:r>
          </a:p>
        </p:txBody>
      </p:sp>
    </p:spTree>
    <p:extLst>
      <p:ext uri="{BB962C8B-B14F-4D97-AF65-F5344CB8AC3E}">
        <p14:creationId xmlns:p14="http://schemas.microsoft.com/office/powerpoint/2010/main" val="150125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222C63-088A-7746-87D4-8A3DD4615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4820B-0038-F145-903F-061B41F5214D}"/>
              </a:ext>
            </a:extLst>
          </p:cNvPr>
          <p:cNvSpPr txBox="1"/>
          <p:nvPr/>
        </p:nvSpPr>
        <p:spPr>
          <a:xfrm>
            <a:off x="1212113" y="3159410"/>
            <a:ext cx="624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docs:   https://</a:t>
            </a:r>
            <a:r>
              <a:rPr lang="en-US" dirty="0" err="1">
                <a:latin typeface="+mn-lt"/>
              </a:rPr>
              <a:t>solidity.readthedocs.io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/v0.8.9/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A9782-6F53-6042-9827-0785C7F79D69}"/>
              </a:ext>
            </a:extLst>
          </p:cNvPr>
          <p:cNvSpPr txBox="1"/>
          <p:nvPr/>
        </p:nvSpPr>
        <p:spPr>
          <a:xfrm>
            <a:off x="1332010" y="4045674"/>
            <a:ext cx="647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IDE:   https://remix-</a:t>
            </a:r>
            <a:r>
              <a:rPr lang="en-US" dirty="0" err="1">
                <a:latin typeface="+mn-lt"/>
              </a:rPr>
              <a:t>ide.readthedocs.io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/latest/#</a:t>
            </a:r>
          </a:p>
        </p:txBody>
      </p:sp>
    </p:spTree>
    <p:extLst>
      <p:ext uri="{BB962C8B-B14F-4D97-AF65-F5344CB8AC3E}">
        <p14:creationId xmlns:p14="http://schemas.microsoft.com/office/powerpoint/2010/main" val="28804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3CF9-04EC-FE4E-867D-8B6E811F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941D-CAED-C943-A2EB-56B6CF2C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contract </a:t>
            </a:r>
            <a:r>
              <a:rPr lang="en-US" sz="2000" b="1" dirty="0"/>
              <a:t>IERC20Token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	function </a:t>
            </a:r>
            <a:r>
              <a:rPr lang="en-US" sz="2000" b="1" dirty="0"/>
              <a:t>transfer</a:t>
            </a:r>
            <a:r>
              <a:rPr lang="en-US" sz="2000" dirty="0"/>
              <a:t>(address _to,   uint256 _value)   external   returns (bool);</a:t>
            </a:r>
          </a:p>
          <a:p>
            <a:pPr marL="0" indent="0">
              <a:buNone/>
            </a:pPr>
            <a:r>
              <a:rPr lang="en-US" sz="2000" dirty="0"/>
              <a:t>	function </a:t>
            </a:r>
            <a:r>
              <a:rPr lang="en-US" sz="2000" b="1" dirty="0" err="1"/>
              <a:t>totalSupply</a:t>
            </a:r>
            <a:r>
              <a:rPr lang="en-US" sz="2000" dirty="0"/>
              <a:t>()  external  view  returns (uint256);</a:t>
            </a:r>
          </a:p>
          <a:p>
            <a:pPr marL="0" indent="0">
              <a:buNone/>
            </a:pPr>
            <a:r>
              <a:rPr lang="en-US" sz="2000" dirty="0"/>
              <a:t>	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1680"/>
              </a:spcBef>
              <a:buNone/>
            </a:pPr>
            <a:r>
              <a:rPr lang="en-US" sz="2000" dirty="0"/>
              <a:t>contract </a:t>
            </a:r>
            <a:r>
              <a:rPr lang="en-US" sz="2000" b="1" dirty="0"/>
              <a:t>ERC20Token</a:t>
            </a:r>
            <a:r>
              <a:rPr lang="en-US" sz="2000" dirty="0"/>
              <a:t> is </a:t>
            </a:r>
            <a:r>
              <a:rPr lang="en-US" sz="2000" b="1" dirty="0"/>
              <a:t>IERC20Token</a:t>
            </a:r>
            <a:r>
              <a:rPr lang="en-US" sz="2000" dirty="0"/>
              <a:t>  {           // inheritance</a:t>
            </a:r>
          </a:p>
          <a:p>
            <a:pPr marL="0" indent="0">
              <a:buNone/>
            </a:pPr>
            <a:r>
              <a:rPr lang="en-US" sz="2000" dirty="0"/>
              <a:t>	address owner; </a:t>
            </a:r>
          </a:p>
          <a:p>
            <a:pPr marL="0" indent="0">
              <a:buNone/>
            </a:pPr>
            <a:r>
              <a:rPr lang="en-US" sz="2000" dirty="0"/>
              <a:t>	constructor() public { owner = </a:t>
            </a:r>
            <a:r>
              <a:rPr lang="en-US" sz="2000" dirty="0" err="1"/>
              <a:t>msg.sender</a:t>
            </a:r>
            <a:r>
              <a:rPr lang="en-US" sz="2000" dirty="0"/>
              <a:t>; }</a:t>
            </a:r>
          </a:p>
          <a:p>
            <a:pPr marL="0" indent="0">
              <a:buNone/>
            </a:pPr>
            <a:r>
              <a:rPr lang="en-US" sz="2000" dirty="0"/>
              <a:t>	function </a:t>
            </a:r>
            <a:r>
              <a:rPr lang="en-US" sz="2000" b="1" dirty="0"/>
              <a:t>transfer</a:t>
            </a:r>
            <a:r>
              <a:rPr lang="en-US" sz="2000" dirty="0"/>
              <a:t>(address _to, uint256 _value)  external returns (bool)  {</a:t>
            </a:r>
          </a:p>
          <a:p>
            <a:pPr marL="0" indent="0">
              <a:buNone/>
            </a:pPr>
            <a:r>
              <a:rPr lang="en-US" sz="2000" dirty="0"/>
              <a:t>            …  </a:t>
            </a:r>
            <a:r>
              <a:rPr lang="en-US" sz="2000" dirty="0" err="1"/>
              <a:t>implentation</a:t>
            </a: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}	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998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260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Value types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uint256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address (bytes32)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address.balance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    _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address.send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(value),    _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address.transfer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(value) 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all: send </a:t>
            </a: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Roboto Mono"/>
                <a:sym typeface="Roboto Mono"/>
              </a:rPr>
              <a:t>Tx to another contract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 Mono"/>
                <a:sym typeface="Roboto Mono"/>
              </a:rPr>
              <a:t>		</a:t>
            </a:r>
            <a:r>
              <a:rPr lang="en-US" sz="1800" dirty="0">
                <a:ea typeface="Roboto" panose="02000000000000000000" pitchFamily="2" charset="0"/>
              </a:rPr>
              <a:t>bool success = _</a:t>
            </a:r>
            <a:r>
              <a:rPr lang="en-US" sz="1800" dirty="0" err="1">
                <a:ea typeface="Roboto" panose="02000000000000000000" pitchFamily="2" charset="0"/>
              </a:rPr>
              <a:t>address.call</a:t>
            </a:r>
            <a:r>
              <a:rPr lang="en-US" sz="1800" dirty="0">
                <a:ea typeface="Roboto" panose="02000000000000000000" pitchFamily="2" charset="0"/>
              </a:rPr>
              <a:t>(data).value(amount).gas(amount);</a:t>
            </a:r>
            <a:endParaRPr lang="en" sz="2400" dirty="0">
              <a:ea typeface="Roboto" panose="02000000000000000000" pitchFamily="2" charset="0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elegatecall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: load code from another contract into current context 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bytes32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775327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430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Reference types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structs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arrays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bytes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strings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appings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Roboto Mono"/>
              <a:buChar char="●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Declaration:		m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apping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(address =&gt; unit256)  </a:t>
            </a:r>
            <a:r>
              <a:rPr lang="en" sz="1800" b="1" dirty="0">
                <a:latin typeface="Roboto Mono"/>
                <a:ea typeface="Roboto Mono"/>
                <a:cs typeface="Roboto Mono"/>
                <a:sym typeface="Roboto Mono"/>
              </a:rPr>
              <a:t>balances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Roboto Mono"/>
              <a:buChar char="●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Assignment:		b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alances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addr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] = value;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AE680-9723-BE40-873D-CD54C7B0CCAA}"/>
              </a:ext>
            </a:extLst>
          </p:cNvPr>
          <p:cNvSpPr txBox="1"/>
          <p:nvPr/>
        </p:nvSpPr>
        <p:spPr>
          <a:xfrm>
            <a:off x="5938355" y="445025"/>
            <a:ext cx="290669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 struct Person {</a:t>
            </a:r>
          </a:p>
          <a:p>
            <a:r>
              <a:rPr lang="en-US" sz="2000" dirty="0">
                <a:latin typeface="+mn-lt"/>
              </a:rPr>
              <a:t>        uint128 age;</a:t>
            </a:r>
          </a:p>
          <a:p>
            <a:r>
              <a:rPr lang="en-US" sz="2000" dirty="0">
                <a:latin typeface="+mn-lt"/>
              </a:rPr>
              <a:t>        uint128 balance;</a:t>
            </a:r>
          </a:p>
          <a:p>
            <a:r>
              <a:rPr lang="en-US" sz="2000" dirty="0">
                <a:latin typeface="+mn-lt"/>
              </a:rPr>
              <a:t>        address </a:t>
            </a:r>
            <a:r>
              <a:rPr lang="en-US" sz="2000" dirty="0" err="1">
                <a:latin typeface="+mn-lt"/>
              </a:rPr>
              <a:t>addr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    }</a:t>
            </a:r>
          </a:p>
          <a:p>
            <a:r>
              <a:rPr lang="en-US" sz="2000" dirty="0">
                <a:latin typeface="+mn-lt"/>
              </a:rPr>
              <a:t> Person[10] public people;</a:t>
            </a:r>
          </a:p>
        </p:txBody>
      </p:sp>
    </p:spTree>
    <p:extLst>
      <p:ext uri="{BB962C8B-B14F-4D97-AF65-F5344CB8AC3E}">
        <p14:creationId xmlns:p14="http://schemas.microsoft.com/office/powerpoint/2010/main" val="1124428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Globally available variables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876028"/>
            <a:ext cx="9013053" cy="4267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block:    .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blockhash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  .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coinbase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  .difficulty,  .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gaslimit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  .number,  .timestamp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gasLeft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msg:   .data,  .sender,  .sig,  .value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tx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:  .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gasprice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  .origin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 err="1">
                <a:solidFill>
                  <a:schemeClr val="bg1">
                    <a:lumMod val="6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abi</a:t>
            </a:r>
            <a:r>
              <a:rPr lang="en" sz="1800" dirty="0">
                <a:solidFill>
                  <a:schemeClr val="bg1">
                    <a:lumMod val="6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:  encode, </a:t>
            </a:r>
            <a:r>
              <a:rPr lang="en" sz="1800" dirty="0" err="1">
                <a:solidFill>
                  <a:schemeClr val="bg1">
                    <a:lumMod val="6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encodePacked</a:t>
            </a:r>
            <a:r>
              <a:rPr lang="en" sz="1800" dirty="0">
                <a:solidFill>
                  <a:schemeClr val="bg1">
                    <a:lumMod val="6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dirty="0" err="1">
                <a:solidFill>
                  <a:schemeClr val="bg1">
                    <a:lumMod val="6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encodeWithSelector</a:t>
            </a:r>
            <a:r>
              <a:rPr lang="en" sz="1800" dirty="0">
                <a:solidFill>
                  <a:schemeClr val="bg1">
                    <a:lumMod val="6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dirty="0" err="1">
                <a:solidFill>
                  <a:schemeClr val="bg1">
                    <a:lumMod val="6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encodeWithSignature</a:t>
            </a:r>
            <a:endParaRPr sz="1800" dirty="0">
              <a:solidFill>
                <a:schemeClr val="bg1">
                  <a:lumMod val="6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eccak256(),  sha256(),  sha3()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require,   assert      e.g.:    require(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msg.value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&gt; 100,  “insufficient funds sent”)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5A74B-17C7-B74B-8CA6-C25C5D92C763}"/>
              </a:ext>
            </a:extLst>
          </p:cNvPr>
          <p:cNvSpPr/>
          <p:nvPr/>
        </p:nvSpPr>
        <p:spPr>
          <a:xfrm>
            <a:off x="3423684" y="4338084"/>
            <a:ext cx="5263116" cy="531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B3E6C-EEEC-F34E-9CC3-6E61129ECDAF}"/>
              </a:ext>
            </a:extLst>
          </p:cNvPr>
          <p:cNvSpPr txBox="1"/>
          <p:nvPr/>
        </p:nvSpPr>
        <p:spPr>
          <a:xfrm>
            <a:off x="5784111" y="1701209"/>
            <a:ext cx="282320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A ⇾ B ⇾ C ⇾ D:</a:t>
            </a:r>
          </a:p>
          <a:p>
            <a:pPr algn="l"/>
            <a:r>
              <a:rPr lang="en-US" sz="2000" dirty="0">
                <a:latin typeface="+mn-lt"/>
              </a:rPr>
              <a:t>at D:	</a:t>
            </a:r>
            <a:r>
              <a:rPr lang="en-US" sz="2000" dirty="0" err="1">
                <a:latin typeface="+mn-lt"/>
              </a:rPr>
              <a:t>msg.sender</a:t>
            </a:r>
            <a:r>
              <a:rPr lang="en-US" sz="2000" dirty="0">
                <a:latin typeface="+mn-lt"/>
              </a:rPr>
              <a:t> == C</a:t>
            </a:r>
          </a:p>
          <a:p>
            <a:pPr algn="l"/>
            <a:r>
              <a:rPr lang="en-US" sz="2000" dirty="0">
                <a:latin typeface="+mn-lt"/>
              </a:rPr>
              <a:t>		</a:t>
            </a:r>
            <a:r>
              <a:rPr lang="en-US" sz="2000" dirty="0" err="1">
                <a:latin typeface="+mn-lt"/>
              </a:rPr>
              <a:t>tx.origin</a:t>
            </a:r>
            <a:r>
              <a:rPr lang="en-US" sz="2000" dirty="0">
                <a:latin typeface="+mn-lt"/>
              </a:rPr>
              <a:t> == A</a:t>
            </a:r>
          </a:p>
        </p:txBody>
      </p:sp>
    </p:spTree>
    <p:extLst>
      <p:ext uri="{BB962C8B-B14F-4D97-AF65-F5344CB8AC3E}">
        <p14:creationId xmlns:p14="http://schemas.microsoft.com/office/powerpoint/2010/main" val="406477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1792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Function visibilities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1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xternal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: function can only be called from outside contract.</a:t>
            </a:r>
            <a:b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	Arguments read from 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calldata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public:  function can be called externally and internally. </a:t>
            </a:r>
            <a:b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		Arguments copied from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calldata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to memory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private:  only visible inside contract</a:t>
            </a:r>
          </a:p>
          <a:p>
            <a:pPr lvl="0" indent="-317500">
              <a:lnSpc>
                <a:spcPct val="150000"/>
              </a:lnSpc>
              <a:buSzPts val="1400"/>
              <a:buFont typeface="Roboto Mono"/>
              <a:buChar char="●"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Roboto Mono"/>
                <a:sym typeface="Roboto Mono"/>
              </a:rPr>
              <a:t>internal: 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only visible in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this contract and contracts deriving from it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iew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:  only read storage  (no writes to storage) 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pure:  does not touch storage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49837-EC66-D940-B7E0-99AB72FD2DDA}"/>
              </a:ext>
            </a:extLst>
          </p:cNvPr>
          <p:cNvSpPr txBox="1"/>
          <p:nvPr/>
        </p:nvSpPr>
        <p:spPr>
          <a:xfrm>
            <a:off x="1562986" y="4650586"/>
            <a:ext cx="658295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function f(</a:t>
            </a:r>
            <a:r>
              <a:rPr lang="en-US" sz="2000" dirty="0" err="1">
                <a:latin typeface="+mn-lt"/>
              </a:rPr>
              <a:t>uint</a:t>
            </a:r>
            <a:r>
              <a:rPr lang="en-US" sz="2000" dirty="0">
                <a:latin typeface="+mn-lt"/>
              </a:rPr>
              <a:t> a) private pure returns (</a:t>
            </a:r>
            <a:r>
              <a:rPr lang="en-US" sz="2000" dirty="0" err="1">
                <a:latin typeface="+mn-lt"/>
              </a:rPr>
              <a:t>uint</a:t>
            </a:r>
            <a:r>
              <a:rPr lang="en-US" sz="2000" dirty="0">
                <a:latin typeface="+mn-lt"/>
              </a:rPr>
              <a:t> b) { return a + 1; } </a:t>
            </a:r>
          </a:p>
        </p:txBody>
      </p:sp>
    </p:spTree>
    <p:extLst>
      <p:ext uri="{BB962C8B-B14F-4D97-AF65-F5344CB8AC3E}">
        <p14:creationId xmlns:p14="http://schemas.microsoft.com/office/powerpoint/2010/main" val="49013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111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Using imports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127963" y="1388396"/>
            <a:ext cx="8839407" cy="3627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Inheritance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contract A is </a:t>
            </a: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SafeMath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 {}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uint256 a = </a:t>
            </a: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safeAdd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(b, c);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SafeMath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 code is compiled into the A contract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D73E9-6469-4845-9754-AF1624642895}"/>
              </a:ext>
            </a:extLst>
          </p:cNvPr>
          <p:cNvSpPr txBox="1"/>
          <p:nvPr/>
        </p:nvSpPr>
        <p:spPr>
          <a:xfrm>
            <a:off x="4572000" y="211108"/>
            <a:ext cx="439697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contract </a:t>
            </a:r>
            <a:r>
              <a:rPr lang="en-US" sz="1800" dirty="0" err="1">
                <a:latin typeface="+mn-lt"/>
              </a:rPr>
              <a:t>SafeMath</a:t>
            </a:r>
            <a:r>
              <a:rPr lang="en-US" sz="1800" dirty="0">
                <a:latin typeface="+mn-lt"/>
              </a:rPr>
              <a:t> {</a:t>
            </a:r>
          </a:p>
          <a:p>
            <a:r>
              <a:rPr lang="en-US" sz="1800" dirty="0">
                <a:latin typeface="+mn-lt"/>
              </a:rPr>
              <a:t>    function </a:t>
            </a:r>
            <a:r>
              <a:rPr lang="en-US" sz="1800" dirty="0" err="1">
                <a:latin typeface="+mn-lt"/>
              </a:rPr>
              <a:t>safeAdd</a:t>
            </a:r>
            <a:r>
              <a:rPr lang="en-US" sz="1800" dirty="0">
                <a:latin typeface="+mn-lt"/>
              </a:rPr>
              <a:t>(uint256  </a:t>
            </a:r>
            <a:r>
              <a:rPr lang="en-US" sz="1800" b="1" dirty="0">
                <a:latin typeface="+mn-lt"/>
              </a:rPr>
              <a:t>a</a:t>
            </a:r>
            <a:r>
              <a:rPr lang="en-US" sz="1800" dirty="0">
                <a:latin typeface="+mn-lt"/>
              </a:rPr>
              <a:t>,   uint256  </a:t>
            </a:r>
            <a:r>
              <a:rPr lang="en-US" sz="1800" b="1" dirty="0">
                <a:latin typeface="+mn-lt"/>
              </a:rPr>
              <a:t>b</a:t>
            </a:r>
            <a:r>
              <a:rPr lang="en-US" sz="1800" dirty="0">
                <a:latin typeface="+mn-lt"/>
              </a:rPr>
              <a:t>)</a:t>
            </a:r>
          </a:p>
          <a:p>
            <a:r>
              <a:rPr lang="en-US" sz="1800" dirty="0">
                <a:latin typeface="+mn-lt"/>
              </a:rPr>
              <a:t>        	internal pure returns (uint256  </a:t>
            </a:r>
            <a:r>
              <a:rPr lang="en-US" sz="1800" b="1" dirty="0">
                <a:latin typeface="+mn-lt"/>
              </a:rPr>
              <a:t>c</a:t>
            </a:r>
            <a:r>
              <a:rPr lang="en-US" sz="1800" dirty="0">
                <a:latin typeface="+mn-lt"/>
              </a:rPr>
              <a:t>)</a:t>
            </a:r>
          </a:p>
          <a:p>
            <a:r>
              <a:rPr lang="en-US" sz="1800" dirty="0">
                <a:latin typeface="+mn-lt"/>
              </a:rPr>
              <a:t>    {</a:t>
            </a:r>
          </a:p>
          <a:p>
            <a:r>
              <a:rPr lang="en-US" sz="1800" dirty="0">
                <a:latin typeface="+mn-lt"/>
              </a:rPr>
              <a:t>        </a:t>
            </a:r>
            <a:r>
              <a:rPr lang="en-US" sz="1800" b="1" dirty="0">
                <a:latin typeface="+mn-lt"/>
              </a:rPr>
              <a:t>c = a + b</a:t>
            </a:r>
            <a:r>
              <a:rPr lang="en-US" sz="1800" dirty="0">
                <a:latin typeface="+mn-lt"/>
              </a:rPr>
              <a:t>;</a:t>
            </a:r>
          </a:p>
          <a:p>
            <a:r>
              <a:rPr lang="en-US" sz="1800" dirty="0">
                <a:latin typeface="+mn-lt"/>
              </a:rPr>
              <a:t>        require(</a:t>
            </a:r>
            <a:r>
              <a:rPr lang="en-US" sz="1800" b="1" dirty="0">
                <a:latin typeface="+mn-lt"/>
              </a:rPr>
              <a:t>c &gt;= a</a:t>
            </a:r>
            <a:r>
              <a:rPr lang="en-US" sz="1800" dirty="0">
                <a:latin typeface="+mn-lt"/>
              </a:rPr>
              <a:t>,  “UINT256_OVERFLOW");</a:t>
            </a:r>
          </a:p>
          <a:p>
            <a:r>
              <a:rPr lang="en-US" sz="1800" dirty="0">
                <a:latin typeface="+mn-lt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96788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111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Using imports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127963" y="1388396"/>
            <a:ext cx="8839407" cy="3627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Inheritance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contract A is </a:t>
            </a: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SafeMath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 {}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uint256 a = </a:t>
            </a: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safeAdd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(b, c);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SafeMath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 code is compiled into the A contract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82600">
              <a:lnSpc>
                <a:spcPct val="150000"/>
              </a:lnSpc>
              <a:spcBef>
                <a:spcPts val="3000"/>
              </a:spcBef>
              <a:buSzPts val="1400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Libraries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contract A { using </a:t>
            </a: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SafeMath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 for uint256;  }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uint256  </a:t>
            </a:r>
            <a:r>
              <a:rPr lang="en" sz="2000" b="1" dirty="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000" b="1" dirty="0" err="1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.safeAdd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000" b="1" dirty="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D73E9-6469-4845-9754-AF1624642895}"/>
              </a:ext>
            </a:extLst>
          </p:cNvPr>
          <p:cNvSpPr txBox="1"/>
          <p:nvPr/>
        </p:nvSpPr>
        <p:spPr>
          <a:xfrm>
            <a:off x="4572000" y="211108"/>
            <a:ext cx="439697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library</a:t>
            </a:r>
            <a:r>
              <a:rPr lang="en-US" sz="1800" dirty="0">
                <a:latin typeface="+mn-lt"/>
              </a:rPr>
              <a:t>  </a:t>
            </a:r>
            <a:r>
              <a:rPr lang="en-US" sz="1800" dirty="0" err="1">
                <a:latin typeface="+mn-lt"/>
              </a:rPr>
              <a:t>SafeMath</a:t>
            </a:r>
            <a:r>
              <a:rPr lang="en-US" sz="1800" dirty="0">
                <a:latin typeface="+mn-lt"/>
              </a:rPr>
              <a:t> {</a:t>
            </a:r>
          </a:p>
          <a:p>
            <a:r>
              <a:rPr lang="en-US" sz="1800" dirty="0">
                <a:latin typeface="+mn-lt"/>
              </a:rPr>
              <a:t>    function </a:t>
            </a:r>
            <a:r>
              <a:rPr lang="en-US" sz="1800" dirty="0" err="1">
                <a:latin typeface="+mn-lt"/>
              </a:rPr>
              <a:t>safeAdd</a:t>
            </a:r>
            <a:r>
              <a:rPr lang="en-US" sz="1800" dirty="0">
                <a:latin typeface="+mn-lt"/>
              </a:rPr>
              <a:t>(uint256  </a:t>
            </a:r>
            <a:r>
              <a:rPr lang="en-US" sz="1800" b="1" dirty="0">
                <a:latin typeface="+mn-lt"/>
              </a:rPr>
              <a:t>a</a:t>
            </a:r>
            <a:r>
              <a:rPr lang="en-US" sz="1800" dirty="0">
                <a:latin typeface="+mn-lt"/>
              </a:rPr>
              <a:t>,   uint256  </a:t>
            </a:r>
            <a:r>
              <a:rPr lang="en-US" sz="1800" b="1" dirty="0">
                <a:latin typeface="+mn-lt"/>
              </a:rPr>
              <a:t>b</a:t>
            </a:r>
            <a:r>
              <a:rPr lang="en-US" sz="1800" dirty="0">
                <a:latin typeface="+mn-lt"/>
              </a:rPr>
              <a:t>)</a:t>
            </a:r>
          </a:p>
          <a:p>
            <a:r>
              <a:rPr lang="en-US" sz="1800" dirty="0">
                <a:latin typeface="+mn-lt"/>
              </a:rPr>
              <a:t>        	internal pure returns (uint256  </a:t>
            </a:r>
            <a:r>
              <a:rPr lang="en-US" sz="1800" b="1" dirty="0">
                <a:latin typeface="+mn-lt"/>
              </a:rPr>
              <a:t>c</a:t>
            </a:r>
            <a:r>
              <a:rPr lang="en-US" sz="1800" dirty="0">
                <a:latin typeface="+mn-lt"/>
              </a:rPr>
              <a:t>)</a:t>
            </a:r>
          </a:p>
          <a:p>
            <a:r>
              <a:rPr lang="en-US" sz="1800" dirty="0">
                <a:latin typeface="+mn-lt"/>
              </a:rPr>
              <a:t>    {</a:t>
            </a:r>
          </a:p>
          <a:p>
            <a:r>
              <a:rPr lang="en-US" sz="1800" dirty="0">
                <a:latin typeface="+mn-lt"/>
              </a:rPr>
              <a:t>        </a:t>
            </a:r>
            <a:r>
              <a:rPr lang="en-US" sz="1800" b="1" dirty="0">
                <a:latin typeface="+mn-lt"/>
              </a:rPr>
              <a:t>c = a + b</a:t>
            </a:r>
            <a:r>
              <a:rPr lang="en-US" sz="1800" dirty="0">
                <a:latin typeface="+mn-lt"/>
              </a:rPr>
              <a:t>;</a:t>
            </a:r>
          </a:p>
          <a:p>
            <a:r>
              <a:rPr lang="en-US" sz="1800" dirty="0">
                <a:latin typeface="+mn-lt"/>
              </a:rPr>
              <a:t>        require(</a:t>
            </a:r>
            <a:r>
              <a:rPr lang="en-US" sz="1800" b="1" dirty="0">
                <a:latin typeface="+mn-lt"/>
              </a:rPr>
              <a:t>c &gt;= a</a:t>
            </a:r>
            <a:r>
              <a:rPr lang="en-US" sz="1800" dirty="0">
                <a:latin typeface="+mn-lt"/>
              </a:rPr>
              <a:t>,  “UINT256_OVERFLOW");</a:t>
            </a:r>
          </a:p>
          <a:p>
            <a:r>
              <a:rPr lang="en-US" sz="1800" dirty="0">
                <a:latin typeface="+mn-lt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29770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76D-2771-CE4D-A503-E8EBFE74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4349-A885-384B-B8A1-85AD21B1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6" y="1071562"/>
            <a:ext cx="9015413" cy="4071937"/>
          </a:xfrm>
        </p:spPr>
        <p:txBody>
          <a:bodyPr>
            <a:normAutofit/>
          </a:bodyPr>
          <a:lstStyle/>
          <a:p>
            <a:pPr>
              <a:spcBef>
                <a:spcPts val="1176"/>
              </a:spcBef>
            </a:pPr>
            <a:r>
              <a:rPr lang="en-US" sz="2400" b="1" dirty="0"/>
              <a:t>To:</a:t>
            </a:r>
            <a:r>
              <a:rPr lang="en-US" sz="2400" dirty="0"/>
              <a:t>  32-byte address   (0 ⇾ create new account)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From</a:t>
            </a:r>
            <a:r>
              <a:rPr lang="en-US" sz="2400" dirty="0"/>
              <a:t>:   32-byte address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Value</a:t>
            </a:r>
            <a:r>
              <a:rPr lang="en-US" sz="2400" dirty="0"/>
              <a:t>:  # Wei being sent with Tx</a:t>
            </a:r>
          </a:p>
          <a:p>
            <a:pPr>
              <a:spcBef>
                <a:spcPts val="1176"/>
              </a:spcBef>
            </a:pPr>
            <a:r>
              <a:rPr lang="en-US" sz="2400" dirty="0"/>
              <a:t>Tx fees </a:t>
            </a:r>
            <a:r>
              <a:rPr lang="en-US" sz="1600" dirty="0"/>
              <a:t>(EIP 1559)</a:t>
            </a:r>
            <a:r>
              <a:rPr lang="en-US" sz="2400" b="1" dirty="0"/>
              <a:t>:  </a:t>
            </a:r>
            <a:r>
              <a:rPr lang="en-US" sz="2400" b="1" dirty="0" err="1"/>
              <a:t>gasLimit</a:t>
            </a:r>
            <a:r>
              <a:rPr lang="en-US" sz="2400" b="1" dirty="0"/>
              <a:t>,  </a:t>
            </a:r>
            <a:r>
              <a:rPr lang="en-US" sz="2400" b="1" dirty="0" err="1"/>
              <a:t>maxFee</a:t>
            </a:r>
            <a:r>
              <a:rPr lang="en-US" sz="2400" b="1" dirty="0"/>
              <a:t>,  </a:t>
            </a:r>
            <a:r>
              <a:rPr lang="en-US" sz="2400" b="1" dirty="0" err="1"/>
              <a:t>maxPriorityFee</a:t>
            </a:r>
            <a:endParaRPr lang="en-US" sz="2400" dirty="0"/>
          </a:p>
          <a:p>
            <a:pPr>
              <a:spcBef>
                <a:spcPts val="1176"/>
              </a:spcBef>
            </a:pPr>
            <a:r>
              <a:rPr lang="en-US" sz="2400" b="1" dirty="0"/>
              <a:t>data:  </a:t>
            </a:r>
            <a:r>
              <a:rPr lang="en-US" sz="2400" dirty="0"/>
              <a:t> what contract function to call &amp; arguments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400" dirty="0"/>
              <a:t>			if  To = 0:   create new contract   </a:t>
            </a:r>
            <a:r>
              <a:rPr lang="en-US" sz="2400" b="1" dirty="0"/>
              <a:t>code = (</a:t>
            </a:r>
            <a:r>
              <a:rPr lang="en-US" sz="2400" b="1" dirty="0" err="1"/>
              <a:t>init</a:t>
            </a:r>
            <a:r>
              <a:rPr lang="en-US" sz="2400" b="1" dirty="0"/>
              <a:t>, body)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[signature]:</a:t>
            </a:r>
            <a:r>
              <a:rPr lang="en-US" sz="2400" dirty="0"/>
              <a:t>  if Tx initiated by an owned account</a:t>
            </a:r>
          </a:p>
        </p:txBody>
      </p:sp>
    </p:spTree>
    <p:extLst>
      <p:ext uri="{BB962C8B-B14F-4D97-AF65-F5344CB8AC3E}">
        <p14:creationId xmlns:p14="http://schemas.microsoft.com/office/powerpoint/2010/main" val="10244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2430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ERC20 tokens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173474" y="1152474"/>
            <a:ext cx="8832300" cy="380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2000" u="sng" dirty="0">
                <a:solidFill>
                  <a:schemeClr val="hlink"/>
                </a:solidFill>
                <a:ea typeface="Roboto Mono"/>
                <a:cs typeface="Roboto Mono"/>
                <a:sym typeface="Roboto Mono"/>
                <a:hlinkClick r:id="rId3"/>
              </a:rPr>
              <a:t>https://github.com/ethereum/EIPs/blob/master/EIPS/eip-20.md</a:t>
            </a:r>
            <a:endParaRPr sz="2000" dirty="0"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2000" dirty="0">
                <a:ea typeface="Roboto Mono"/>
                <a:cs typeface="Roboto Mono"/>
                <a:sym typeface="Roboto Mono"/>
              </a:rPr>
              <a:t>A standard API for </a:t>
            </a:r>
            <a:r>
              <a:rPr lang="en" sz="2000" u="sng" dirty="0">
                <a:ea typeface="Roboto Mono"/>
                <a:cs typeface="Roboto Mono"/>
                <a:sym typeface="Roboto Mono"/>
              </a:rPr>
              <a:t>fungible tokens</a:t>
            </a:r>
            <a:r>
              <a:rPr lang="en" sz="2000" dirty="0">
                <a:ea typeface="Roboto Mono"/>
                <a:cs typeface="Roboto Mono"/>
                <a:sym typeface="Roboto Mono"/>
              </a:rPr>
              <a:t> that provides basic functionality to transfer tokens or allow the tokens to be spent by a third party.</a:t>
            </a:r>
            <a:endParaRPr sz="2000" dirty="0"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2000" dirty="0">
                <a:ea typeface="Roboto Mono"/>
                <a:cs typeface="Roboto Mono"/>
                <a:sym typeface="Roboto Mono"/>
              </a:rPr>
              <a:t>An ERC20 token is itself a smart contract that maintains all user balances:</a:t>
            </a:r>
            <a:br>
              <a:rPr lang="en" sz="2000" dirty="0">
                <a:ea typeface="Roboto Mono"/>
                <a:cs typeface="Roboto Mono"/>
                <a:sym typeface="Roboto Mono"/>
              </a:rPr>
            </a:br>
            <a:r>
              <a:rPr lang="en" sz="2000" dirty="0">
                <a:ea typeface="Roboto Mono"/>
                <a:cs typeface="Roboto Mono"/>
                <a:sym typeface="Roboto Mono"/>
              </a:rPr>
              <a:t>		</a:t>
            </a:r>
            <a:r>
              <a:rPr lang="en-US" sz="2000" dirty="0"/>
              <a:t>mapping(address =&gt; uint256)  internal </a:t>
            </a:r>
            <a:r>
              <a:rPr lang="en-US" sz="2000" b="1" dirty="0"/>
              <a:t>balances</a:t>
            </a:r>
            <a:r>
              <a:rPr lang="en-US" sz="2000" dirty="0"/>
              <a:t>;</a:t>
            </a:r>
            <a:endParaRPr sz="2000" dirty="0"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2000" dirty="0">
                <a:ea typeface="Roboto Mono"/>
                <a:cs typeface="Roboto Mono"/>
                <a:sym typeface="Roboto Mono"/>
              </a:rPr>
              <a:t>A standard interface allows other contracts to interact with every ERC20 token.   No need for special logic for each token.</a:t>
            </a:r>
            <a:endParaRPr sz="2000" dirty="0"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096536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ERC20 token interface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0" y="1269432"/>
            <a:ext cx="9144000" cy="37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lang="en" sz="1600" b="1" dirty="0">
                <a:latin typeface="Roboto Mono"/>
                <a:ea typeface="Roboto Mono"/>
                <a:cs typeface="Roboto Mono"/>
                <a:sym typeface="Roboto Mono"/>
              </a:rPr>
              <a:t>transfer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(address _to,   uint256 _value) external returns (bool);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lang="en" sz="1600" b="1" dirty="0" err="1">
                <a:latin typeface="Roboto Mono"/>
                <a:ea typeface="Roboto Mono"/>
                <a:cs typeface="Roboto Mono"/>
                <a:sym typeface="Roboto Mono"/>
              </a:rPr>
              <a:t>transferFrom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(address _from,   address _to,   uint256 _value) external returns (bool);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lang="en" sz="1600" b="1" dirty="0">
                <a:latin typeface="Roboto Mono"/>
                <a:ea typeface="Roboto Mono"/>
                <a:cs typeface="Roboto Mono"/>
                <a:sym typeface="Roboto Mono"/>
              </a:rPr>
              <a:t>approve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(address _spender,  uint256 _value) external returns (bool);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lang="en" sz="1600" b="1" dirty="0" err="1">
                <a:latin typeface="Roboto Mono"/>
                <a:ea typeface="Roboto Mono"/>
                <a:cs typeface="Roboto Mono"/>
                <a:sym typeface="Roboto Mono"/>
              </a:rPr>
              <a:t>totalSupply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() external view returns (uint256);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lang="en" sz="1600" b="1" dirty="0" err="1">
                <a:latin typeface="Roboto Mono"/>
                <a:ea typeface="Roboto Mono"/>
                <a:cs typeface="Roboto Mono"/>
                <a:sym typeface="Roboto Mono"/>
              </a:rPr>
              <a:t>balanceOf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(address _owner) external view returns (uint256);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lang="en" sz="1600" b="1" dirty="0">
                <a:latin typeface="Roboto Mono"/>
                <a:ea typeface="Roboto Mono"/>
                <a:cs typeface="Roboto Mono"/>
                <a:sym typeface="Roboto Mono"/>
              </a:rPr>
              <a:t>allowance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(address _owner, address _spender) external view returns (uint256);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404236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35934" y="589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boto Mono"/>
                <a:ea typeface="Roboto Mono"/>
                <a:cs typeface="Roboto Mono"/>
                <a:sym typeface="Roboto Mono"/>
              </a:rPr>
              <a:t>How are ERC20 tokens transferred?</a:t>
            </a:r>
            <a:endParaRPr sz="4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DB4D5-F23D-9A4B-AC39-35DD5D738A4C}"/>
              </a:ext>
            </a:extLst>
          </p:cNvPr>
          <p:cNvSpPr txBox="1"/>
          <p:nvPr/>
        </p:nvSpPr>
        <p:spPr>
          <a:xfrm>
            <a:off x="271130" y="991730"/>
            <a:ext cx="8685404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contract </a:t>
            </a:r>
            <a:r>
              <a:rPr lang="en-US" sz="2000" b="1" dirty="0">
                <a:latin typeface="+mn-lt"/>
              </a:rPr>
              <a:t>ERC20Token</a:t>
            </a:r>
            <a:r>
              <a:rPr lang="en-US" sz="2000" dirty="0">
                <a:latin typeface="+mn-lt"/>
              </a:rPr>
              <a:t> is IERC20Token  {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n-lt"/>
              </a:rPr>
              <a:t>    mapping (address =&gt; uint256) internal </a:t>
            </a:r>
            <a:r>
              <a:rPr lang="en-US" sz="2000" b="1" dirty="0">
                <a:latin typeface="+mn-lt"/>
              </a:rPr>
              <a:t>balances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n-lt"/>
              </a:rPr>
              <a:t>    function </a:t>
            </a:r>
            <a:r>
              <a:rPr lang="en-US" sz="2000" b="1" dirty="0">
                <a:latin typeface="+mn-lt"/>
              </a:rPr>
              <a:t>transfer</a:t>
            </a:r>
            <a:r>
              <a:rPr lang="en-US" sz="2000" dirty="0">
                <a:latin typeface="+mn-lt"/>
              </a:rPr>
              <a:t>(address  </a:t>
            </a:r>
            <a:r>
              <a:rPr lang="en-US" sz="2000" b="1" dirty="0">
                <a:latin typeface="+mn-lt"/>
              </a:rPr>
              <a:t>_to</a:t>
            </a:r>
            <a:r>
              <a:rPr lang="en-US" sz="2000" dirty="0">
                <a:latin typeface="+mn-lt"/>
              </a:rPr>
              <a:t>,   uint256  </a:t>
            </a:r>
            <a:r>
              <a:rPr lang="en-US" sz="2000" b="1" dirty="0">
                <a:latin typeface="+mn-lt"/>
              </a:rPr>
              <a:t>_value</a:t>
            </a:r>
            <a:r>
              <a:rPr lang="en-US" sz="2000" dirty="0">
                <a:latin typeface="+mn-lt"/>
              </a:rPr>
              <a:t>)   external returns (bool)  {</a:t>
            </a:r>
          </a:p>
          <a:p>
            <a:r>
              <a:rPr lang="en-US" sz="2000" dirty="0">
                <a:latin typeface="+mn-lt"/>
              </a:rPr>
              <a:t>        require(</a:t>
            </a:r>
            <a:r>
              <a:rPr lang="en-US" sz="2000" b="1" dirty="0">
                <a:latin typeface="+mn-lt"/>
              </a:rPr>
              <a:t>balances[</a:t>
            </a:r>
            <a:r>
              <a:rPr lang="en-US" sz="2000" b="1" dirty="0" err="1">
                <a:latin typeface="+mn-lt"/>
              </a:rPr>
              <a:t>msg.sender</a:t>
            </a:r>
            <a:r>
              <a:rPr lang="en-US" sz="2000" b="1" dirty="0">
                <a:latin typeface="+mn-lt"/>
              </a:rPr>
              <a:t>] &gt;= _value</a:t>
            </a:r>
            <a:r>
              <a:rPr lang="en-US" sz="2000" dirty="0">
                <a:latin typeface="+mn-lt"/>
              </a:rPr>
              <a:t>,  "ERC20_INSUFFICIENT_BALANCE");</a:t>
            </a:r>
          </a:p>
          <a:p>
            <a:r>
              <a:rPr lang="en-US" sz="2000" dirty="0">
                <a:latin typeface="+mn-lt"/>
              </a:rPr>
              <a:t>        require(</a:t>
            </a:r>
            <a:r>
              <a:rPr lang="en-US" sz="2000" b="1" dirty="0">
                <a:latin typeface="+mn-lt"/>
              </a:rPr>
              <a:t>balances[_to] + _value &gt;= balances[_to],  </a:t>
            </a:r>
            <a:r>
              <a:rPr lang="en-US" sz="2000" dirty="0">
                <a:latin typeface="+mn-lt"/>
              </a:rPr>
              <a:t>"UINT256_OVERFLOW” );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+mn-lt"/>
              </a:rPr>
              <a:t>        balances[</a:t>
            </a:r>
            <a:r>
              <a:rPr lang="en-US" sz="2000" dirty="0" err="1">
                <a:latin typeface="+mn-lt"/>
              </a:rPr>
              <a:t>msg.sender</a:t>
            </a:r>
            <a:r>
              <a:rPr lang="en-US" sz="2000" dirty="0">
                <a:latin typeface="+mn-lt"/>
              </a:rPr>
              <a:t>]  −=  _value;</a:t>
            </a:r>
          </a:p>
          <a:p>
            <a:r>
              <a:rPr lang="en-US" sz="2000" dirty="0">
                <a:latin typeface="+mn-lt"/>
              </a:rPr>
              <a:t>        balances[_to]  +=  _value;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+mn-lt"/>
              </a:rPr>
              <a:t>        emit Transfer(</a:t>
            </a:r>
            <a:r>
              <a:rPr lang="en-US" sz="2000" dirty="0" err="1">
                <a:latin typeface="+mn-lt"/>
              </a:rPr>
              <a:t>msg.sender</a:t>
            </a:r>
            <a:r>
              <a:rPr lang="en-US" sz="2000" dirty="0">
                <a:latin typeface="+mn-lt"/>
              </a:rPr>
              <a:t>, _to, _value);      //  write log message</a:t>
            </a:r>
          </a:p>
          <a:p>
            <a:r>
              <a:rPr lang="en-US" sz="2000" dirty="0">
                <a:latin typeface="+mn-lt"/>
              </a:rPr>
              <a:t>        return true;</a:t>
            </a:r>
          </a:p>
          <a:p>
            <a:r>
              <a:rPr lang="en-US" sz="2000" dirty="0">
                <a:latin typeface="+mn-lt"/>
              </a:rPr>
              <a:t>    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E63EF-E611-D243-BB37-0C2CDEB8A7A5}"/>
              </a:ext>
            </a:extLst>
          </p:cNvPr>
          <p:cNvSpPr txBox="1"/>
          <p:nvPr/>
        </p:nvSpPr>
        <p:spPr>
          <a:xfrm>
            <a:off x="249470" y="4684417"/>
            <a:ext cx="8447569" cy="40011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Tokens can be minted by a special function   </a:t>
            </a:r>
            <a:r>
              <a:rPr lang="en-US" sz="2000" b="1" dirty="0">
                <a:latin typeface="+mn-lt"/>
              </a:rPr>
              <a:t>mint(address _to,  uint256 _value)</a:t>
            </a:r>
          </a:p>
        </p:txBody>
      </p:sp>
    </p:spTree>
    <p:extLst>
      <p:ext uri="{BB962C8B-B14F-4D97-AF65-F5344CB8AC3E}">
        <p14:creationId xmlns:p14="http://schemas.microsoft.com/office/powerpoint/2010/main" val="22469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ABI encoding and decoding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 dirty="0">
                <a:latin typeface="Roboto Mono"/>
                <a:ea typeface="Roboto Mono"/>
                <a:cs typeface="Roboto Mono"/>
                <a:sym typeface="Roboto Mono"/>
              </a:rPr>
              <a:t>Every function has a 4 byte selector that is calculated as </a:t>
            </a:r>
            <a:br>
              <a:rPr lang="en" sz="1400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dirty="0">
                <a:latin typeface="Roboto Mono"/>
                <a:ea typeface="Roboto Mono"/>
                <a:cs typeface="Roboto Mono"/>
                <a:sym typeface="Roboto Mono"/>
              </a:rPr>
              <a:t>the first 4 bytes of the hash of the function signature.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Roboto Mono"/>
              <a:buChar char="●"/>
            </a:pPr>
            <a:r>
              <a:rPr lang="en" sz="1400" dirty="0">
                <a:latin typeface="Roboto Mono"/>
                <a:ea typeface="Roboto Mono"/>
                <a:cs typeface="Roboto Mono"/>
                <a:sym typeface="Roboto Mono"/>
              </a:rPr>
              <a:t>In the case of `transfer`, this looks like </a:t>
            </a:r>
            <a:r>
              <a:rPr lang="en" sz="1400" b="1" dirty="0">
                <a:latin typeface="Roboto Mono"/>
                <a:ea typeface="Roboto Mono"/>
                <a:cs typeface="Roboto Mono"/>
                <a:sym typeface="Roboto Mono"/>
              </a:rPr>
              <a:t>bytes4(keccak256(“transfer(address,uint256)”);</a:t>
            </a:r>
            <a:endParaRPr sz="1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 dirty="0">
                <a:latin typeface="Roboto Mono"/>
                <a:ea typeface="Roboto Mono"/>
                <a:cs typeface="Roboto Mono"/>
                <a:sym typeface="Roboto Mono"/>
              </a:rPr>
              <a:t>The function arguments are then ABI encoded into a single byte array and concatenated with the function selector. ABI encoding simple types means left padding each argument to 32 bytes.</a:t>
            </a:r>
          </a:p>
          <a:p>
            <a:pPr marL="457200" lvl="0" indent="-31750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 dirty="0">
                <a:latin typeface="Roboto Mono"/>
                <a:ea typeface="Roboto Mono"/>
                <a:cs typeface="Roboto Mono"/>
                <a:sym typeface="Roboto Mono"/>
              </a:rPr>
              <a:t>This data is then sent to the address of the contract, which is able to decode the arguments and execute the code.</a:t>
            </a:r>
          </a:p>
          <a:p>
            <a:pPr marL="457200" lvl="0" indent="-31750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 b="1" dirty="0">
                <a:latin typeface="Roboto Mono"/>
                <a:ea typeface="Roboto Mono"/>
                <a:cs typeface="Roboto Mono"/>
                <a:sym typeface="Roboto Mono"/>
              </a:rPr>
              <a:t>Functions can also be implemented within the fallback function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83327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Calling other contracts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Addresses can be cast to contract types.</a:t>
            </a:r>
          </a:p>
          <a:p>
            <a:pPr marL="15113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address  _token;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5113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IERC20Token  </a:t>
            </a:r>
            <a:r>
              <a:rPr lang="en" sz="1800" b="1" dirty="0" err="1">
                <a:latin typeface="Roboto Mono"/>
                <a:ea typeface="Roboto Mono"/>
                <a:cs typeface="Roboto Mono"/>
                <a:sym typeface="Roboto Mono"/>
              </a:rPr>
              <a:t>tokenContract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= IERC20Token(_token);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5113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ERC20Token  </a:t>
            </a:r>
            <a:r>
              <a:rPr lang="en" sz="1800" b="1" dirty="0" err="1">
                <a:latin typeface="Roboto Mono"/>
                <a:ea typeface="Roboto Mono"/>
                <a:cs typeface="Roboto Mono"/>
                <a:sym typeface="Roboto Mono"/>
              </a:rPr>
              <a:t>tokenContract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= ERC20Token(_token);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When calling a function on an external contract, Solidity will automatically handle ABI encoding, copying to memory, and copying return values.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800" b="1" dirty="0" err="1">
                <a:latin typeface="Roboto Mono"/>
                <a:ea typeface="Roboto Mono"/>
                <a:cs typeface="Roboto Mono"/>
                <a:sym typeface="Roboto Mono"/>
              </a:rPr>
              <a:t>tokenContract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.transfer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(_to,  _value);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027781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Gas cost considerations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Everything costs gas, including processes that are happening under the hood (ABI decoding, copying variables to memory, 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etc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).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endParaRPr lang="e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Considerations in reducing gas costs: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How often to we expect a certain function to be called? Is the bottleneck the cost of deploying the contract or the cost of each individual function call?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Are the variables being used in </a:t>
            </a:r>
            <a:r>
              <a:rPr lang="en" sz="1800" dirty="0" err="1">
                <a:latin typeface="Roboto Mono"/>
                <a:ea typeface="Roboto Mono"/>
                <a:cs typeface="Roboto Mono"/>
                <a:sym typeface="Roboto Mono"/>
              </a:rPr>
              <a:t>calldata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 the stack, memory, or storage?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117553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variables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Stack variables are generally the cheapest to use and can be used for any simple types (anything that is &lt;= 32 bytes).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uint256 a = 123;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All simple types are represented as bytes32 at the EVM level.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Only 16 stack variables can exist within a single scope.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346236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118636" y="1282075"/>
            <a:ext cx="89067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600" dirty="0" err="1">
                <a:latin typeface="Roboto Mono"/>
                <a:ea typeface="Roboto Mono"/>
                <a:cs typeface="Roboto Mono"/>
                <a:sym typeface="Roboto Mono"/>
              </a:rPr>
              <a:t>Calldata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is a read-only byte array.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Every byte of a transaction’s </a:t>
            </a:r>
            <a:r>
              <a:rPr lang="en" sz="1600" dirty="0" err="1">
                <a:latin typeface="Roboto Mono"/>
                <a:ea typeface="Roboto Mono"/>
                <a:cs typeface="Roboto Mono"/>
                <a:sym typeface="Roboto Mono"/>
              </a:rPr>
              <a:t>calldata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costs gas </a:t>
            </a:r>
            <a:b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			(68 gas per non-zero byte, 4 gas per zero byte).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All else equal, a function with more arguments (and larger </a:t>
            </a:r>
            <a:r>
              <a:rPr lang="en" sz="1600" dirty="0" err="1">
                <a:latin typeface="Roboto Mono"/>
                <a:ea typeface="Roboto Mono"/>
                <a:cs typeface="Roboto Mono"/>
                <a:sym typeface="Roboto Mono"/>
              </a:rPr>
              <a:t>calldata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) will cost more gas.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It is cheaper to load variables directly from </a:t>
            </a:r>
            <a:r>
              <a:rPr lang="en" sz="1600" dirty="0" err="1">
                <a:latin typeface="Roboto Mono"/>
                <a:ea typeface="Roboto Mono"/>
                <a:cs typeface="Roboto Mono"/>
                <a:sym typeface="Roboto Mono"/>
              </a:rPr>
              <a:t>calldata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, rather than copying them to memory.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For the most part, this can be accomplished by marking a function as `external`.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818870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Memory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Memory is a byte array.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Complex types (anything &gt; 32 bytes such as structs, arrays, and strings) must be stored in memory or in storage.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596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		string </a:t>
            </a:r>
            <a:r>
              <a:rPr lang="en" sz="1800" u="sng" dirty="0">
                <a:latin typeface="Roboto Mono"/>
                <a:ea typeface="Roboto Mono"/>
                <a:cs typeface="Roboto Mono"/>
                <a:sym typeface="Roboto Mono"/>
              </a:rPr>
              <a:t>memory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= “Alice”;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endParaRPr lang="e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Memory is cheap, but the cost of memory grows quadratically.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77721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1249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Storage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6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Using storage is very expensive and should be used sparingly.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Writing to storage is most expensive.  Reading from storage is cheaper, but still relatively expensive.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mappings and state variables are always in storage.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Some gas is refunded when storage is deleted or set to 0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Trick for saving has:  variables &lt; 32 bytes can be packed into 32 byte slots.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8950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5A3A-026D-9C43-BE8B-2E6A761F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654B-7FB5-314E-94B3-80168B10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474149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Miners collect Tx from users: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⇒  run them sequentially on current world state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⇒  new block contains updated world state</a:t>
            </a:r>
            <a:br>
              <a:rPr lang="en-US" sz="2400" dirty="0"/>
            </a:br>
            <a:r>
              <a:rPr lang="en-US" sz="2400" dirty="0"/>
              <a:t>					  and Tx list and log </a:t>
            </a:r>
            <a:r>
              <a:rPr lang="en-US" sz="2400" dirty="0" err="1"/>
              <a:t>msgs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1392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126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Event logs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Event logs are a cheap way of storing data that </a:t>
            </a:r>
            <a:b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does not need to be accessed by any contracts.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Events are stored in transaction receipts, rather than in storage.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4919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1792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Security considerations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Are we checking math calculations for overflows and underflows?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What assertions should be made about function inputs, return values, and contract state?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Who is allowed to call each function?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Are we making any assumptions about the functionality of external contracts that are being called?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62964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4C4B77-0311-B043-BBF9-B1586CF6D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730EE4-F67B-BA4C-932E-83A2F9B13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entrency</a:t>
            </a:r>
            <a:r>
              <a:rPr lang="en-US" dirty="0"/>
              <a:t> bugs</a:t>
            </a:r>
          </a:p>
        </p:txBody>
      </p:sp>
    </p:spTree>
    <p:extLst>
      <p:ext uri="{BB962C8B-B14F-4D97-AF65-F5344CB8AC3E}">
        <p14:creationId xmlns:p14="http://schemas.microsoft.com/office/powerpoint/2010/main" val="2254574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A0A2-0955-2743-B225-B5C2E5A9ED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3403" y="137558"/>
            <a:ext cx="8516679" cy="50059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contract Bank{</a:t>
            </a:r>
          </a:p>
          <a:p>
            <a:pPr marL="0" indent="0">
              <a:spcBef>
                <a:spcPts val="1536"/>
              </a:spcBef>
              <a:buNone/>
            </a:pPr>
            <a:r>
              <a:rPr lang="en-US" sz="2000" dirty="0"/>
              <a:t>   mapping(address=&gt;</a:t>
            </a:r>
            <a:r>
              <a:rPr lang="en-US" sz="2000" dirty="0" err="1"/>
              <a:t>uint</a:t>
            </a:r>
            <a:r>
              <a:rPr lang="en-US" sz="2000" dirty="0"/>
              <a:t>) </a:t>
            </a:r>
            <a:r>
              <a:rPr lang="en-US" sz="2000" dirty="0" err="1"/>
              <a:t>userBalances</a:t>
            </a:r>
            <a:r>
              <a:rPr lang="en-US" sz="2000" dirty="0"/>
              <a:t>;</a:t>
            </a:r>
          </a:p>
          <a:p>
            <a:pPr marL="0" indent="0">
              <a:spcBef>
                <a:spcPts val="1536"/>
              </a:spcBef>
              <a:buNone/>
            </a:pPr>
            <a:r>
              <a:rPr lang="en-US" sz="2000" dirty="0"/>
              <a:t>   </a:t>
            </a:r>
            <a:r>
              <a:rPr lang="en-US" sz="2000" b="1" dirty="0"/>
              <a:t>function </a:t>
            </a:r>
            <a:r>
              <a:rPr lang="en-US" sz="2000" b="1" dirty="0" err="1"/>
              <a:t>getUserBalance</a:t>
            </a:r>
            <a:r>
              <a:rPr lang="en-US" sz="2000" dirty="0"/>
              <a:t>(address user) constant public returns(</a:t>
            </a:r>
            <a:r>
              <a:rPr lang="en-US" sz="2000" dirty="0" err="1"/>
              <a:t>uint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       return </a:t>
            </a:r>
            <a:r>
              <a:rPr lang="en-US" sz="2000" dirty="0" err="1"/>
              <a:t>userBalances</a:t>
            </a:r>
            <a:r>
              <a:rPr lang="en-US" sz="2000" dirty="0"/>
              <a:t>[user];      }</a:t>
            </a:r>
          </a:p>
          <a:p>
            <a:pPr marL="0" indent="0">
              <a:spcBef>
                <a:spcPts val="1536"/>
              </a:spcBef>
              <a:buNone/>
            </a:pPr>
            <a:r>
              <a:rPr lang="en-US" sz="2000" dirty="0"/>
              <a:t>   </a:t>
            </a:r>
            <a:r>
              <a:rPr lang="en-US" sz="2000" b="1" dirty="0"/>
              <a:t>function </a:t>
            </a:r>
            <a:r>
              <a:rPr lang="en-US" sz="2000" b="1" dirty="0" err="1"/>
              <a:t>addToBalance</a:t>
            </a:r>
            <a:r>
              <a:rPr lang="en-US" sz="2000" dirty="0"/>
              <a:t>() public payable {</a:t>
            </a:r>
          </a:p>
          <a:p>
            <a:pPr marL="0" indent="0">
              <a:buNone/>
            </a:pPr>
            <a:r>
              <a:rPr lang="en-US" sz="2000" dirty="0"/>
              <a:t>       </a:t>
            </a:r>
            <a:r>
              <a:rPr lang="en-US" sz="2000" dirty="0" err="1"/>
              <a:t>userBalances</a:t>
            </a:r>
            <a:r>
              <a:rPr lang="en-US" sz="2000" dirty="0"/>
              <a:t>[</a:t>
            </a:r>
            <a:r>
              <a:rPr lang="en-US" sz="2000" dirty="0" err="1"/>
              <a:t>msg.sender</a:t>
            </a:r>
            <a:r>
              <a:rPr lang="en-US" sz="2000" dirty="0"/>
              <a:t>] = </a:t>
            </a:r>
            <a:r>
              <a:rPr lang="en-US" sz="2000" dirty="0" err="1"/>
              <a:t>userBalances</a:t>
            </a:r>
            <a:r>
              <a:rPr lang="en-US" sz="2000" dirty="0"/>
              <a:t>[</a:t>
            </a:r>
            <a:r>
              <a:rPr lang="en-US" sz="2000" dirty="0" err="1"/>
              <a:t>msg.sender</a:t>
            </a:r>
            <a:r>
              <a:rPr lang="en-US" sz="2000" dirty="0"/>
              <a:t>] + </a:t>
            </a:r>
            <a:r>
              <a:rPr lang="en-US" sz="2000" dirty="0" err="1"/>
              <a:t>msg.value</a:t>
            </a:r>
            <a:r>
              <a:rPr lang="en-US" sz="2000" dirty="0"/>
              <a:t>;    }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000" dirty="0"/>
              <a:t>   // user withdraws funds</a:t>
            </a:r>
          </a:p>
          <a:p>
            <a:pPr marL="0" indent="0">
              <a:spcBef>
                <a:spcPts val="336"/>
              </a:spcBef>
              <a:buNone/>
            </a:pPr>
            <a:r>
              <a:rPr lang="en-US" sz="2000" dirty="0"/>
              <a:t>   </a:t>
            </a:r>
            <a:r>
              <a:rPr lang="en-US" sz="2000" b="1" dirty="0"/>
              <a:t>function </a:t>
            </a:r>
            <a:r>
              <a:rPr lang="en-US" sz="2000" b="1" dirty="0" err="1"/>
              <a:t>withdrawBalance</a:t>
            </a:r>
            <a:r>
              <a:rPr lang="en-US" sz="2000" dirty="0"/>
              <a:t>() public {</a:t>
            </a:r>
          </a:p>
          <a:p>
            <a:pPr marL="0" indent="0">
              <a:buNone/>
            </a:pPr>
            <a:r>
              <a:rPr lang="en-US" sz="2000" dirty="0"/>
              <a:t>       </a:t>
            </a:r>
            <a:r>
              <a:rPr lang="en-US" sz="2000" dirty="0" err="1"/>
              <a:t>uint</a:t>
            </a:r>
            <a:r>
              <a:rPr lang="en-US" sz="2000" dirty="0"/>
              <a:t> </a:t>
            </a:r>
            <a:r>
              <a:rPr lang="en-US" sz="2000" dirty="0" err="1"/>
              <a:t>amountToWithdraw</a:t>
            </a:r>
            <a:r>
              <a:rPr lang="en-US" sz="2000" dirty="0"/>
              <a:t> = </a:t>
            </a:r>
            <a:r>
              <a:rPr lang="en-US" sz="2000" dirty="0" err="1"/>
              <a:t>userBalances</a:t>
            </a:r>
            <a:r>
              <a:rPr lang="en-US" sz="2000" dirty="0"/>
              <a:t>[</a:t>
            </a:r>
            <a:r>
              <a:rPr lang="en-US" sz="2000" dirty="0" err="1"/>
              <a:t>msg.sender</a:t>
            </a:r>
            <a:r>
              <a:rPr lang="en-US" sz="2000" dirty="0"/>
              <a:t>];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     // send funds to caller ... vulnerable!</a:t>
            </a:r>
          </a:p>
          <a:p>
            <a:pPr marL="0" indent="0">
              <a:buNone/>
            </a:pPr>
            <a:r>
              <a:rPr lang="en-US" sz="2000" dirty="0"/>
              <a:t>       if (</a:t>
            </a:r>
            <a:r>
              <a:rPr lang="en-US" sz="2000" b="1" dirty="0" err="1"/>
              <a:t>msg.sender.call</a:t>
            </a:r>
            <a:r>
              <a:rPr lang="en-US" sz="2000" b="1" dirty="0"/>
              <a:t>().value(</a:t>
            </a:r>
            <a:r>
              <a:rPr lang="en-US" sz="2000" b="1" dirty="0" err="1"/>
              <a:t>amountToWithdraw</a:t>
            </a:r>
            <a:r>
              <a:rPr lang="en-US" sz="2000" b="1" dirty="0"/>
              <a:t>)</a:t>
            </a:r>
            <a:r>
              <a:rPr lang="en-US" sz="2000" dirty="0"/>
              <a:t> == false) {  throw;  }</a:t>
            </a:r>
          </a:p>
          <a:p>
            <a:pPr marL="0" indent="0">
              <a:buNone/>
            </a:pPr>
            <a:r>
              <a:rPr lang="en-US" sz="2000" dirty="0"/>
              <a:t>       </a:t>
            </a:r>
            <a:r>
              <a:rPr lang="en-US" sz="2000" dirty="0" err="1"/>
              <a:t>userBalances</a:t>
            </a:r>
            <a:r>
              <a:rPr lang="en-US" sz="2000" dirty="0"/>
              <a:t>[</a:t>
            </a:r>
            <a:r>
              <a:rPr lang="en-US" sz="2000" dirty="0" err="1"/>
              <a:t>msg.sender</a:t>
            </a:r>
            <a:r>
              <a:rPr lang="en-US" sz="2000" dirty="0"/>
              <a:t>] = 0;</a:t>
            </a:r>
          </a:p>
          <a:p>
            <a:pPr marL="0" indent="0">
              <a:buNone/>
            </a:pPr>
            <a:r>
              <a:rPr lang="en-US" sz="2000" dirty="0"/>
              <a:t>}  }</a:t>
            </a:r>
          </a:p>
        </p:txBody>
      </p:sp>
    </p:spTree>
    <p:extLst>
      <p:ext uri="{BB962C8B-B14F-4D97-AF65-F5344CB8AC3E}">
        <p14:creationId xmlns:p14="http://schemas.microsoft.com/office/powerpoint/2010/main" val="34127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94E69-48C6-7F41-8BF2-CD291269C7A9}"/>
              </a:ext>
            </a:extLst>
          </p:cNvPr>
          <p:cNvSpPr txBox="1"/>
          <p:nvPr/>
        </p:nvSpPr>
        <p:spPr>
          <a:xfrm>
            <a:off x="175433" y="95960"/>
            <a:ext cx="887287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contract Attacker {</a:t>
            </a:r>
          </a:p>
          <a:p>
            <a:r>
              <a:rPr lang="en-US" sz="2000" dirty="0">
                <a:latin typeface="+mn-lt"/>
              </a:rPr>
              <a:t>   </a:t>
            </a:r>
            <a:r>
              <a:rPr lang="en-US" sz="2000" dirty="0" err="1">
                <a:latin typeface="+mn-lt"/>
              </a:rPr>
              <a:t>uint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numIterations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   Bank bank;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n-lt"/>
              </a:rPr>
              <a:t>   </a:t>
            </a:r>
            <a:r>
              <a:rPr lang="en-US" sz="2000" b="1" dirty="0">
                <a:latin typeface="+mn-lt"/>
              </a:rPr>
              <a:t>function Attacker</a:t>
            </a:r>
            <a:r>
              <a:rPr lang="en-US" sz="2000" dirty="0">
                <a:latin typeface="+mn-lt"/>
              </a:rPr>
              <a:t>(address _</a:t>
            </a:r>
            <a:r>
              <a:rPr lang="en-US" sz="2000" dirty="0" err="1">
                <a:latin typeface="+mn-lt"/>
              </a:rPr>
              <a:t>bankAddress</a:t>
            </a:r>
            <a:r>
              <a:rPr lang="en-US" sz="2000" dirty="0">
                <a:latin typeface="+mn-lt"/>
              </a:rPr>
              <a:t>) {     // constructor</a:t>
            </a:r>
          </a:p>
          <a:p>
            <a:r>
              <a:rPr lang="en-US" sz="2000" dirty="0">
                <a:latin typeface="+mn-lt"/>
              </a:rPr>
              <a:t>       	bank = Bank(_</a:t>
            </a:r>
            <a:r>
              <a:rPr lang="en-US" sz="2000" dirty="0" err="1">
                <a:latin typeface="+mn-lt"/>
              </a:rPr>
              <a:t>bankAddress</a:t>
            </a:r>
            <a:r>
              <a:rPr lang="en-US" sz="2000" dirty="0">
                <a:latin typeface="+mn-lt"/>
              </a:rPr>
              <a:t>);</a:t>
            </a:r>
          </a:p>
          <a:p>
            <a:r>
              <a:rPr lang="en-US" sz="2000" dirty="0">
                <a:latin typeface="+mn-lt"/>
              </a:rPr>
              <a:t>       	</a:t>
            </a:r>
            <a:r>
              <a:rPr lang="en-US" sz="2000" dirty="0" err="1">
                <a:latin typeface="+mn-lt"/>
              </a:rPr>
              <a:t>numIterations</a:t>
            </a:r>
            <a:r>
              <a:rPr lang="en-US" sz="2000" dirty="0">
                <a:latin typeface="+mn-lt"/>
              </a:rPr>
              <a:t> = 10;</a:t>
            </a:r>
          </a:p>
          <a:p>
            <a:r>
              <a:rPr lang="en-US" sz="2000" dirty="0">
                <a:latin typeface="+mn-lt"/>
              </a:rPr>
              <a:t>       	if (</a:t>
            </a:r>
            <a:r>
              <a:rPr lang="en-US" sz="2000" dirty="0" err="1">
                <a:latin typeface="+mn-lt"/>
              </a:rPr>
              <a:t>bank.value</a:t>
            </a:r>
            <a:r>
              <a:rPr lang="en-US" sz="2000" dirty="0">
                <a:latin typeface="+mn-lt"/>
              </a:rPr>
              <a:t>(75).</a:t>
            </a:r>
            <a:r>
              <a:rPr lang="en-US" sz="2000" dirty="0" err="1">
                <a:latin typeface="+mn-lt"/>
              </a:rPr>
              <a:t>addToBalance</a:t>
            </a:r>
            <a:r>
              <a:rPr lang="en-US" sz="2000" dirty="0">
                <a:latin typeface="+mn-lt"/>
              </a:rPr>
              <a:t>() == false)     {   throw;   }      // Deposit 75 Wei</a:t>
            </a:r>
          </a:p>
          <a:p>
            <a:r>
              <a:rPr lang="en-US" sz="2000" dirty="0">
                <a:latin typeface="+mn-lt"/>
              </a:rPr>
              <a:t>       	if (</a:t>
            </a:r>
            <a:r>
              <a:rPr lang="en-US" sz="2000" dirty="0" err="1">
                <a:latin typeface="+mn-lt"/>
              </a:rPr>
              <a:t>bank.withdrawBalance</a:t>
            </a:r>
            <a:r>
              <a:rPr lang="en-US" sz="2000" dirty="0">
                <a:latin typeface="+mn-lt"/>
              </a:rPr>
              <a:t>() == false)     { throw; }                      // Trigger attack</a:t>
            </a:r>
          </a:p>
          <a:p>
            <a:r>
              <a:rPr lang="en-US" sz="2000" dirty="0">
                <a:latin typeface="+mn-lt"/>
              </a:rPr>
              <a:t>   }   }</a:t>
            </a:r>
          </a:p>
          <a:p>
            <a:r>
              <a:rPr lang="en-US" sz="2000" dirty="0">
                <a:latin typeface="+mn-lt"/>
              </a:rPr>
              <a:t>  </a:t>
            </a:r>
          </a:p>
          <a:p>
            <a:r>
              <a:rPr lang="en-US" sz="2000" dirty="0">
                <a:latin typeface="+mn-lt"/>
              </a:rPr>
              <a:t>   </a:t>
            </a:r>
            <a:r>
              <a:rPr lang="en-US" sz="2000" b="1" dirty="0">
                <a:latin typeface="+mn-lt"/>
              </a:rPr>
              <a:t>function ()</a:t>
            </a:r>
            <a:r>
              <a:rPr lang="en-US" sz="2000" dirty="0">
                <a:latin typeface="+mn-lt"/>
              </a:rPr>
              <a:t> {	// the fallback function</a:t>
            </a:r>
          </a:p>
          <a:p>
            <a:r>
              <a:rPr lang="en-US" sz="2000" dirty="0">
                <a:latin typeface="+mn-lt"/>
              </a:rPr>
              <a:t>       if (</a:t>
            </a:r>
            <a:r>
              <a:rPr lang="en-US" sz="2000" dirty="0" err="1">
                <a:latin typeface="+mn-lt"/>
              </a:rPr>
              <a:t>numIterations</a:t>
            </a:r>
            <a:r>
              <a:rPr lang="en-US" sz="2000" dirty="0">
                <a:latin typeface="+mn-lt"/>
              </a:rPr>
              <a:t> &gt; 0) {</a:t>
            </a:r>
          </a:p>
          <a:p>
            <a:r>
              <a:rPr lang="en-US" sz="2000" dirty="0">
                <a:latin typeface="+mn-lt"/>
              </a:rPr>
              <a:t>           	</a:t>
            </a:r>
            <a:r>
              <a:rPr lang="en-US" sz="2000" dirty="0" err="1">
                <a:latin typeface="+mn-lt"/>
              </a:rPr>
              <a:t>numIterations</a:t>
            </a:r>
            <a:r>
              <a:rPr lang="en-US" sz="2000" dirty="0">
                <a:latin typeface="+mn-lt"/>
              </a:rPr>
              <a:t> --;   // make sure Tx does not run out of gas</a:t>
            </a:r>
          </a:p>
          <a:p>
            <a:r>
              <a:rPr lang="en-US" sz="2000" dirty="0">
                <a:latin typeface="+mn-lt"/>
              </a:rPr>
              <a:t>           	if (</a:t>
            </a:r>
            <a:r>
              <a:rPr lang="en-US" sz="2000" dirty="0" err="1">
                <a:latin typeface="+mn-lt"/>
              </a:rPr>
              <a:t>bank.withdrawBalance</a:t>
            </a:r>
            <a:r>
              <a:rPr lang="en-US" sz="2000" dirty="0">
                <a:latin typeface="+mn-lt"/>
              </a:rPr>
              <a:t>() == false) {  throw;  }</a:t>
            </a:r>
          </a:p>
          <a:p>
            <a:r>
              <a:rPr lang="en-US" sz="2000" dirty="0">
                <a:latin typeface="+mn-lt"/>
              </a:rPr>
              <a:t>}  }  }  }      </a:t>
            </a:r>
          </a:p>
        </p:txBody>
      </p:sp>
    </p:spTree>
    <p:extLst>
      <p:ext uri="{BB962C8B-B14F-4D97-AF65-F5344CB8AC3E}">
        <p14:creationId xmlns:p14="http://schemas.microsoft.com/office/powerpoint/2010/main" val="144799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8158-93F4-AE4A-9A56-8678AE38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this an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9A93-FC47-4B4A-B031-D05ABB0A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400" dirty="0"/>
              <a:t>Attacker ⇾ </a:t>
            </a:r>
            <a:r>
              <a:rPr lang="en-US" sz="2400" dirty="0" err="1"/>
              <a:t>Bank.addToBalance</a:t>
            </a:r>
            <a:r>
              <a:rPr lang="en-US" sz="2400" dirty="0"/>
              <a:t>(75)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dirty="0"/>
              <a:t>Attacker ⇾ </a:t>
            </a:r>
            <a:r>
              <a:rPr lang="en-US" sz="2400" dirty="0" err="1"/>
              <a:t>Bank.withdrawBalance</a:t>
            </a:r>
            <a:r>
              <a:rPr lang="en-US" sz="2400" dirty="0"/>
              <a:t> ⇾</a:t>
            </a:r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lang="en-US" sz="2400" dirty="0" err="1"/>
              <a:t>Attacker.fallback</a:t>
            </a:r>
            <a:r>
              <a:rPr lang="en-US" sz="2400" dirty="0"/>
              <a:t> ⇾ </a:t>
            </a:r>
            <a:r>
              <a:rPr lang="en-US" sz="2400" dirty="0" err="1"/>
              <a:t>Bank.withdrawBalance</a:t>
            </a:r>
            <a:r>
              <a:rPr lang="en-US" sz="2400" dirty="0"/>
              <a:t> ⇾</a:t>
            </a:r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lang="en-US" sz="2400" dirty="0" err="1"/>
              <a:t>Attacker.fallback</a:t>
            </a:r>
            <a:r>
              <a:rPr lang="en-US" sz="2400" dirty="0"/>
              <a:t> ⇾ </a:t>
            </a:r>
            <a:r>
              <a:rPr lang="en-US" sz="2400" dirty="0" err="1"/>
              <a:t>Bank.withdrawBalance</a:t>
            </a:r>
            <a:r>
              <a:rPr lang="en-US" sz="2400" dirty="0"/>
              <a:t> ⇾  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withdraw  75 Wei  at each recursive step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632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8AA1-D800-5644-A380-59EE8B72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EE1D-2B90-2145-8770-AE4312B2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36"/>
              </a:spcBef>
              <a:buNone/>
            </a:pPr>
            <a:r>
              <a:rPr lang="en-US" sz="2000" dirty="0"/>
              <a:t>   </a:t>
            </a:r>
            <a:r>
              <a:rPr lang="en-US" sz="2000" b="1" dirty="0"/>
              <a:t>function </a:t>
            </a:r>
            <a:r>
              <a:rPr lang="en-US" sz="2000" b="1" dirty="0" err="1"/>
              <a:t>withdrawBalance</a:t>
            </a:r>
            <a:r>
              <a:rPr lang="en-US" sz="2000" dirty="0"/>
              <a:t>() public {</a:t>
            </a:r>
          </a:p>
          <a:p>
            <a:pPr marL="0" indent="0">
              <a:buNone/>
            </a:pPr>
            <a:r>
              <a:rPr lang="en-US" sz="2000" dirty="0"/>
              <a:t>       </a:t>
            </a:r>
            <a:r>
              <a:rPr lang="en-US" sz="2000" dirty="0" err="1"/>
              <a:t>uint</a:t>
            </a:r>
            <a:r>
              <a:rPr lang="en-US" sz="2000" dirty="0"/>
              <a:t> </a:t>
            </a:r>
            <a:r>
              <a:rPr lang="en-US" sz="2000" dirty="0" err="1"/>
              <a:t>amountToWithdraw</a:t>
            </a:r>
            <a:r>
              <a:rPr lang="en-US" sz="2000" dirty="0"/>
              <a:t> = </a:t>
            </a:r>
            <a:r>
              <a:rPr lang="en-US" sz="2000" dirty="0" err="1"/>
              <a:t>userBalances</a:t>
            </a:r>
            <a:r>
              <a:rPr lang="en-US" sz="2000" dirty="0"/>
              <a:t>[</a:t>
            </a:r>
            <a:r>
              <a:rPr lang="en-US" sz="2000" dirty="0" err="1"/>
              <a:t>msg.sender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       </a:t>
            </a:r>
            <a:r>
              <a:rPr lang="en-US" sz="2000" dirty="0" err="1"/>
              <a:t>userBalances</a:t>
            </a:r>
            <a:r>
              <a:rPr lang="en-US" sz="2000" dirty="0"/>
              <a:t>[</a:t>
            </a:r>
            <a:r>
              <a:rPr lang="en-US" sz="2000" dirty="0" err="1"/>
              <a:t>msg.sender</a:t>
            </a:r>
            <a:r>
              <a:rPr lang="en-US" sz="2000" dirty="0"/>
              <a:t>] = 0;</a:t>
            </a:r>
          </a:p>
          <a:p>
            <a:pPr marL="0" indent="0">
              <a:buNone/>
            </a:pPr>
            <a:r>
              <a:rPr lang="en-US" sz="2000" dirty="0"/>
              <a:t>       if (</a:t>
            </a:r>
            <a:r>
              <a:rPr lang="en-US" sz="2000" b="1" dirty="0" err="1"/>
              <a:t>msg.sender.call.value</a:t>
            </a:r>
            <a:r>
              <a:rPr lang="en-US" sz="2000" b="1" dirty="0"/>
              <a:t>(</a:t>
            </a:r>
            <a:r>
              <a:rPr lang="en-US" sz="2000" b="1" dirty="0" err="1"/>
              <a:t>amountToWithdraw</a:t>
            </a:r>
            <a:r>
              <a:rPr lang="en-US" sz="2000" b="1" dirty="0"/>
              <a:t>)</a:t>
            </a:r>
            <a:r>
              <a:rPr lang="en-US" sz="2000" dirty="0"/>
              <a:t>() == false) {  </a:t>
            </a:r>
          </a:p>
          <a:p>
            <a:pPr marL="0" indent="0">
              <a:buNone/>
            </a:pPr>
            <a:r>
              <a:rPr lang="en-US" sz="2000" dirty="0"/>
              <a:t>		 </a:t>
            </a:r>
            <a:r>
              <a:rPr lang="en-US" sz="2000" dirty="0" err="1"/>
              <a:t>userBalances</a:t>
            </a:r>
            <a:r>
              <a:rPr lang="en-US" sz="2000" dirty="0"/>
              <a:t>[</a:t>
            </a:r>
            <a:r>
              <a:rPr lang="en-US" sz="2000" dirty="0" err="1"/>
              <a:t>msg.sender</a:t>
            </a:r>
            <a:r>
              <a:rPr lang="en-US" sz="2000" dirty="0"/>
              <a:t>] = </a:t>
            </a:r>
            <a:r>
              <a:rPr lang="en-US" sz="2000" dirty="0" err="1"/>
              <a:t>amountToWithdraw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throw;  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   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259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051" y="3333498"/>
            <a:ext cx="7150395" cy="1314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lecture:   </a:t>
            </a:r>
            <a:r>
              <a:rPr lang="en-US" dirty="0" err="1">
                <a:solidFill>
                  <a:schemeClr val="tx1"/>
                </a:solidFill>
              </a:rPr>
              <a:t>DeFi</a:t>
            </a:r>
            <a:r>
              <a:rPr lang="en-US" dirty="0">
                <a:solidFill>
                  <a:schemeClr val="tx1"/>
                </a:solidFill>
              </a:rPr>
              <a:t> contracts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307E-8A75-744D-AAB3-27B13B6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Ethereum blockchain: abstractly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F6B3101-4F91-784D-AB9F-63A9F3BE1131}"/>
              </a:ext>
            </a:extLst>
          </p:cNvPr>
          <p:cNvGrpSpPr/>
          <p:nvPr/>
        </p:nvGrpSpPr>
        <p:grpSpPr>
          <a:xfrm>
            <a:off x="8024042" y="1326037"/>
            <a:ext cx="986194" cy="1025778"/>
            <a:chOff x="8109105" y="1326037"/>
            <a:chExt cx="986194" cy="1025778"/>
          </a:xfrm>
        </p:grpSpPr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ECF43AA3-213C-7A44-AA18-0A3D83EF7CDE}"/>
                </a:ext>
              </a:extLst>
            </p:cNvPr>
            <p:cNvSpPr/>
            <p:nvPr/>
          </p:nvSpPr>
          <p:spPr>
            <a:xfrm>
              <a:off x="8109105" y="1326037"/>
              <a:ext cx="308956" cy="1025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CCDAEA-1CE4-9044-9AF8-27909FEFDFC8}"/>
                </a:ext>
              </a:extLst>
            </p:cNvPr>
            <p:cNvCxnSpPr/>
            <p:nvPr/>
          </p:nvCxnSpPr>
          <p:spPr>
            <a:xfrm>
              <a:off x="8420984" y="1837472"/>
              <a:ext cx="3402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3DB399-D7BD-E646-AC4D-2A8A3A8B1DCD}"/>
                </a:ext>
              </a:extLst>
            </p:cNvPr>
            <p:cNvSpPr txBox="1"/>
            <p:nvPr/>
          </p:nvSpPr>
          <p:spPr>
            <a:xfrm>
              <a:off x="8697433" y="1522702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85EF8DA-7336-4449-A23C-9FE441F19B81}"/>
              </a:ext>
            </a:extLst>
          </p:cNvPr>
          <p:cNvGrpSpPr/>
          <p:nvPr/>
        </p:nvGrpSpPr>
        <p:grpSpPr>
          <a:xfrm>
            <a:off x="3451426" y="1284578"/>
            <a:ext cx="4877516" cy="3733323"/>
            <a:chOff x="3451426" y="1284578"/>
            <a:chExt cx="4877516" cy="37333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B6F8468-3136-5E4A-B633-165616FF3FFE}"/>
                </a:ext>
              </a:extLst>
            </p:cNvPr>
            <p:cNvGrpSpPr/>
            <p:nvPr/>
          </p:nvGrpSpPr>
          <p:grpSpPr>
            <a:xfrm>
              <a:off x="4816550" y="1284578"/>
              <a:ext cx="3512392" cy="3733323"/>
              <a:chOff x="425303" y="1360967"/>
              <a:chExt cx="3512392" cy="37333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D0BDC0-2305-E14E-97F2-1653301D86E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1DF84C8-1B7A-1144-A317-B3F08F608159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05E54BF-3028-5441-AC13-89D794884A56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C3025D-FBD6-BC4B-86FB-E225D2CF83E6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6FF42BEE-FCF9-184A-8878-4E42F6DD9E0D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C380D326-24A6-EE44-9312-A95229FD94E0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463B7-9B01-AB4A-814F-51E0B3716515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03C466-74F7-3049-80C6-A17854BAF5E1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A82C0E26-3117-9645-A77E-55B616CE99D7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2EEC81-24E6-4F4D-951C-CAFF2715022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035A5DF-AAA3-AD42-B3E8-FDF63A5F2096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A6F78C-E928-AA4E-92BE-FCD9818AFD78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6D14B0-7C94-124F-881E-13764A1B377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29CCFEC-3811-9647-AD81-977FA040B9EE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79435DB-27E2-E340-BF5E-11DB8BE39BB3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EB1CFA0-6349-184C-8F02-C217F037D707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73D50E-8885-6D48-993F-FAF5E7C1A186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D68C1A6-235C-7C4B-A762-0917CEDB2038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0BEDCD7-E7FE-A24E-8F92-22CBB810F7E9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29237D-E913-8A45-B373-81B44EE6B46E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97442E9-8B5C-A045-9038-39AF4963C1B4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1C0A4FE-4D59-554D-9AB7-9521BDC0D2A0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8489F3A-AE96-D249-B76E-271ECFBB7CA6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8A339DF-D210-C349-A1B6-D48C7D0B8E00}"/>
                </a:ext>
              </a:extLst>
            </p:cNvPr>
            <p:cNvGrpSpPr/>
            <p:nvPr/>
          </p:nvGrpSpPr>
          <p:grpSpPr>
            <a:xfrm>
              <a:off x="3451426" y="1428118"/>
              <a:ext cx="2247626" cy="1025778"/>
              <a:chOff x="3451426" y="1428118"/>
              <a:chExt cx="2247626" cy="1025778"/>
            </a:xfrm>
          </p:grpSpPr>
          <p:sp>
            <p:nvSpPr>
              <p:cNvPr id="81" name="Right Brace 80">
                <a:extLst>
                  <a:ext uri="{FF2B5EF4-FFF2-40B4-BE49-F238E27FC236}">
                    <a16:creationId xmlns:a16="http://schemas.microsoft.com/office/drawing/2014/main" id="{5FD43360-994E-5C44-9FAB-C792CB565F34}"/>
                  </a:ext>
                </a:extLst>
              </p:cNvPr>
              <p:cNvSpPr/>
              <p:nvPr/>
            </p:nvSpPr>
            <p:spPr>
              <a:xfrm>
                <a:off x="3451426" y="1428118"/>
                <a:ext cx="308956" cy="102577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0E412BEC-C6A3-8A44-8726-BCA55EC534E3}"/>
                  </a:ext>
                </a:extLst>
              </p:cNvPr>
              <p:cNvCxnSpPr>
                <a:endCxn id="57" idx="1"/>
              </p:cNvCxnSpPr>
              <p:nvPr/>
            </p:nvCxnSpPr>
            <p:spPr>
              <a:xfrm flipV="1">
                <a:off x="3760382" y="1428118"/>
                <a:ext cx="1938670" cy="50700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449D4CA-94E0-F740-8D23-3DBA84065EEE}"/>
              </a:ext>
            </a:extLst>
          </p:cNvPr>
          <p:cNvGrpSpPr/>
          <p:nvPr/>
        </p:nvGrpSpPr>
        <p:grpSpPr>
          <a:xfrm>
            <a:off x="-15410" y="1360967"/>
            <a:ext cx="3953105" cy="3733323"/>
            <a:chOff x="-15410" y="1360967"/>
            <a:chExt cx="3953105" cy="373332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EB7BF8-74B4-F54C-A86C-159EE6B0BAF2}"/>
                </a:ext>
              </a:extLst>
            </p:cNvPr>
            <p:cNvGrpSpPr/>
            <p:nvPr/>
          </p:nvGrpSpPr>
          <p:grpSpPr>
            <a:xfrm>
              <a:off x="425303" y="1360967"/>
              <a:ext cx="3512392" cy="3733323"/>
              <a:chOff x="425303" y="1360967"/>
              <a:chExt cx="3512392" cy="37333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4BABF2-6249-0E48-BA33-9208DBCEFF8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E18BC1-9957-C349-AEC8-BCBC6972DBD2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AB156F-0C94-934A-B2A7-7BEBD5767E4D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66902E-B5E9-6D42-9B18-601A0F9DF095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1DF7208F-DC57-8346-994A-021BAABDE068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D1E6992F-5D31-1645-B007-902F2AFCE328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AA9FF5-AE82-D147-85C6-07ECBEB45743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A052A7-7006-6C42-9AC3-93B2EF3BFCF9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45065C1C-1F8D-2249-89A1-8410739E0B7C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FD29B8-E06B-A84F-A750-EF470760A6B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B44CEF-AFD4-E241-9D27-995DFC255A75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EA02F3-0B32-0041-81DC-478146C20AAE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8A7A52-F822-C041-9BEE-BCEA5CA8E31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53240E-1582-1148-91F4-BFA4F3E94F89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FA1077-AF06-EB4D-80E7-D876F3E9E92C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4A1E71-B4DD-2C4D-8004-09F79A269688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427870-D755-9C4F-B12A-B8A436148B97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46524C-1B87-E74E-84D1-B8873530BA2B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AE4F14-E94A-3C48-9EDD-0F39C45C7A52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232827-A5AA-EA4A-B5B7-A7590DCDCD1B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AB45184-1EAB-504D-A0B9-811ED58D329F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F6602F5-D393-FF41-BE17-D8C35C3A76DF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DB885C2-A3EF-7B47-9755-40668F7DE31C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D0B83382-92C4-EF45-B83D-C1741ACAB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916" y="1484481"/>
              <a:ext cx="995607" cy="507366"/>
            </a:xfrm>
            <a:prstGeom prst="bentConnector3">
              <a:avLst>
                <a:gd name="adj1" fmla="val 339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EF0EC5B-38CA-EC4A-BD11-52C59C66C0BC}"/>
                </a:ext>
              </a:extLst>
            </p:cNvPr>
            <p:cNvSpPr txBox="1"/>
            <p:nvPr/>
          </p:nvSpPr>
          <p:spPr>
            <a:xfrm>
              <a:off x="-15410" y="167883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202-1A1D-FB41-BFD1-292EF872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EVM mechanics: 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0A53-8A80-884A-B0A5-3CF9CE5E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code in Solidity (or another front-end language)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compile to EVM bytecode</a:t>
            </a:r>
          </a:p>
          <a:p>
            <a:pPr marL="0" indent="0">
              <a:buNone/>
            </a:pPr>
            <a:r>
              <a:rPr lang="en-US" sz="2400" dirty="0"/>
              <a:t>			(recent projects use WASM or BPF bytecode)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miners use the EVM to execute contract bytecode</a:t>
            </a:r>
            <a:br>
              <a:rPr lang="en-US" sz="2400" dirty="0"/>
            </a:br>
            <a:r>
              <a:rPr lang="en-US" sz="2400" dirty="0"/>
              <a:t>			in response to a Tx</a:t>
            </a:r>
          </a:p>
        </p:txBody>
      </p:sp>
    </p:spTree>
    <p:extLst>
      <p:ext uri="{BB962C8B-B14F-4D97-AF65-F5344CB8AC3E}">
        <p14:creationId xmlns:p14="http://schemas.microsoft.com/office/powerpoint/2010/main" val="210554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AA47-94FD-B54E-9D42-24B6FEF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3CE0-1664-2245-A2F9-59A1FBF4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6" y="1200151"/>
            <a:ext cx="8686801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Stack machine (like Bitcoin) but with JUMP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addition:  two types of zero initialized memory</a:t>
            </a:r>
          </a:p>
          <a:p>
            <a:pPr>
              <a:spcBef>
                <a:spcPts val="1776"/>
              </a:spcBef>
            </a:pPr>
            <a:r>
              <a:rPr lang="en-US" sz="2400" b="1" dirty="0"/>
              <a:t>Persistent storage </a:t>
            </a:r>
            <a:r>
              <a:rPr lang="en-US" sz="2400" dirty="0"/>
              <a:t>(on blockchain):   SLOAD,  SSTORE   (expensive)</a:t>
            </a:r>
          </a:p>
          <a:p>
            <a:pPr>
              <a:spcBef>
                <a:spcPts val="1776"/>
              </a:spcBef>
            </a:pPr>
            <a:r>
              <a:rPr lang="en-US" sz="2400" b="1" dirty="0"/>
              <a:t>Volatile memory </a:t>
            </a:r>
            <a:r>
              <a:rPr lang="en-US" sz="2400" dirty="0"/>
              <a:t>(for single Tx):   MLOAD, MSTORE      (cheap)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LOG0(data) instruction:  write data to log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85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C407-4D59-C442-B391-68CCB47F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 EVM instruction costs 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510C-6571-0947-A313-84287541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8516679" cy="2202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SSTORE  </a:t>
            </a:r>
            <a:r>
              <a:rPr lang="en-US" sz="2400" b="1" dirty="0" err="1"/>
              <a:t>addr</a:t>
            </a:r>
            <a:r>
              <a:rPr lang="en-US" sz="2400" b="1" dirty="0"/>
              <a:t> </a:t>
            </a:r>
            <a:r>
              <a:rPr lang="en-US" sz="2000" dirty="0"/>
              <a:t>(32 bytes)</a:t>
            </a:r>
            <a:r>
              <a:rPr lang="en-US" sz="2400" dirty="0"/>
              <a:t>,  </a:t>
            </a:r>
            <a:r>
              <a:rPr lang="en-US" sz="2400" b="1" dirty="0"/>
              <a:t>value</a:t>
            </a:r>
            <a:r>
              <a:rPr lang="en-US" sz="2400" dirty="0"/>
              <a:t> </a:t>
            </a:r>
            <a:r>
              <a:rPr lang="en-US" sz="2000" dirty="0"/>
              <a:t>(32 bytes)</a:t>
            </a:r>
            <a:endParaRPr lang="en-US" sz="2400" dirty="0"/>
          </a:p>
          <a:p>
            <a:pPr>
              <a:spcBef>
                <a:spcPts val="1776"/>
              </a:spcBef>
            </a:pPr>
            <a:r>
              <a:rPr lang="en-US" sz="2400" dirty="0"/>
              <a:t>zero ⇾ non-zero:			20,000 gas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non-zero ⇾ non-zero:		5,000 gas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non-zero ⇾ zero:			15,000 gas refund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84E0F-F7DA-A145-981B-BCB8E45B4692}"/>
              </a:ext>
            </a:extLst>
          </p:cNvPr>
          <p:cNvSpPr/>
          <p:nvPr/>
        </p:nvSpPr>
        <p:spPr>
          <a:xfrm>
            <a:off x="223284" y="1073888"/>
            <a:ext cx="7899990" cy="23285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E957C-CF10-0847-B5DA-586FFAD2F2E0}"/>
              </a:ext>
            </a:extLst>
          </p:cNvPr>
          <p:cNvSpPr txBox="1"/>
          <p:nvPr/>
        </p:nvSpPr>
        <p:spPr>
          <a:xfrm>
            <a:off x="610027" y="4159350"/>
            <a:ext cx="7126503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SELFDESTRUCT </a:t>
            </a:r>
            <a:r>
              <a:rPr lang="en-US" sz="2000" dirty="0" err="1">
                <a:latin typeface="+mn-lt"/>
              </a:rPr>
              <a:t>addr</a:t>
            </a:r>
            <a:r>
              <a:rPr lang="en-US" sz="2000" dirty="0">
                <a:latin typeface="+mn-lt"/>
              </a:rPr>
              <a:t>:  kill current contract.		24,000 gas refund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+mn-lt"/>
              </a:rPr>
              <a:t>CREATE :  32,000 gas			CALL </a:t>
            </a:r>
            <a:r>
              <a:rPr lang="en-US" sz="2000" b="1" dirty="0">
                <a:latin typeface="+mn-lt"/>
              </a:rPr>
              <a:t>gas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addr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value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args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16CAD-2F9D-0648-86C1-2BC8922CB5CE}"/>
              </a:ext>
            </a:extLst>
          </p:cNvPr>
          <p:cNvSpPr txBox="1"/>
          <p:nvPr/>
        </p:nvSpPr>
        <p:spPr>
          <a:xfrm>
            <a:off x="610027" y="3528236"/>
            <a:ext cx="553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Refund is given for reducing size of blockchain state</a:t>
            </a:r>
          </a:p>
        </p:txBody>
      </p:sp>
    </p:spTree>
    <p:extLst>
      <p:ext uri="{BB962C8B-B14F-4D97-AF65-F5344CB8AC3E}">
        <p14:creationId xmlns:p14="http://schemas.microsoft.com/office/powerpoint/2010/main" val="34431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6" y="1075232"/>
            <a:ext cx="8782493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Why charge gas?</a:t>
            </a:r>
          </a:p>
          <a:p>
            <a:r>
              <a:rPr lang="en-US" sz="2400" dirty="0"/>
              <a:t>Tx fees (gas) prevents submitting Tx that runs for many steps.</a:t>
            </a:r>
          </a:p>
          <a:p>
            <a:r>
              <a:rPr lang="en-US" sz="2400" dirty="0"/>
              <a:t>During high load: miners choose Tx from the </a:t>
            </a:r>
            <a:r>
              <a:rPr lang="en-US" sz="2400" dirty="0" err="1"/>
              <a:t>mempool</a:t>
            </a:r>
            <a:r>
              <a:rPr lang="en-US" sz="2400" dirty="0"/>
              <a:t> that maximize their income.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Old EVM:   (prior to </a:t>
            </a:r>
            <a:r>
              <a:rPr lang="en-US" sz="2000" dirty="0"/>
              <a:t>EIP1559,  live on 8/2021</a:t>
            </a:r>
            <a:r>
              <a:rPr lang="en-US" sz="2400" dirty="0"/>
              <a:t>)</a:t>
            </a:r>
          </a:p>
          <a:p>
            <a:r>
              <a:rPr lang="en-US" sz="2400" dirty="0"/>
              <a:t>Every Tx contains a </a:t>
            </a:r>
            <a:r>
              <a:rPr lang="en-US" sz="2400" b="1" dirty="0" err="1"/>
              <a:t>gasPrice</a:t>
            </a:r>
            <a:r>
              <a:rPr lang="en-US" sz="2400" dirty="0"/>
              <a:t> ``bid’’   (gas ⇾ Wei  conversion price)</a:t>
            </a:r>
            <a:endParaRPr lang="en-US" dirty="0"/>
          </a:p>
          <a:p>
            <a:r>
              <a:rPr lang="en-US" sz="2400" dirty="0"/>
              <a:t>Miners choose Tx with highest </a:t>
            </a:r>
            <a:r>
              <a:rPr lang="en-US" sz="2400" dirty="0" err="1"/>
              <a:t>gasPrice</a:t>
            </a:r>
            <a:r>
              <a:rPr lang="en-US" sz="2400" dirty="0"/>
              <a:t>   (</a:t>
            </a:r>
            <a:r>
              <a:rPr lang="en-US" sz="1800" dirty="0"/>
              <a:t>max  sum(</a:t>
            </a:r>
            <a:r>
              <a:rPr lang="en-US" sz="1800" dirty="0" err="1"/>
              <a:t>gasPrice×gasLimit</a:t>
            </a:r>
            <a:r>
              <a:rPr lang="en-US" sz="1800" dirty="0"/>
              <a:t>)</a:t>
            </a:r>
            <a:r>
              <a:rPr lang="en-US" sz="24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	⟹   not an efficient auction mechanism  (first price auction)</a:t>
            </a:r>
          </a:p>
        </p:txBody>
      </p:sp>
    </p:spTree>
    <p:extLst>
      <p:ext uri="{BB962C8B-B14F-4D97-AF65-F5344CB8AC3E}">
        <p14:creationId xmlns:p14="http://schemas.microsoft.com/office/powerpoint/2010/main" val="27992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93599</TotalTime>
  <Words>3412</Words>
  <Application>Microsoft Macintosh PowerPoint</Application>
  <PresentationFormat>On-screen Show (16:9)</PresentationFormat>
  <Paragraphs>405</Paragraphs>
  <Slides>47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Roboto</vt:lpstr>
      <vt:lpstr>Roboto Mono</vt:lpstr>
      <vt:lpstr>Office Theme</vt:lpstr>
      <vt:lpstr>Solidity</vt:lpstr>
      <vt:lpstr>Recap</vt:lpstr>
      <vt:lpstr>Recap:  Transactions</vt:lpstr>
      <vt:lpstr>Recap:  Blocks</vt:lpstr>
      <vt:lpstr>The Ethereum blockchain: abstractly</vt:lpstr>
      <vt:lpstr>EVM mechanics:  execution environment</vt:lpstr>
      <vt:lpstr>The EVM</vt:lpstr>
      <vt:lpstr>Every EVM instruction costs gas</vt:lpstr>
      <vt:lpstr>Gas calculation</vt:lpstr>
      <vt:lpstr>Gas prices spike during congestion</vt:lpstr>
      <vt:lpstr>Gas calculation:  EIP1559</vt:lpstr>
      <vt:lpstr>Gas calculation</vt:lpstr>
      <vt:lpstr>Gas calculation  (simplified)</vt:lpstr>
      <vt:lpstr>Burn results in practice</vt:lpstr>
      <vt:lpstr>Impact on mining rewards</vt:lpstr>
      <vt:lpstr>Why burn ETH ???</vt:lpstr>
      <vt:lpstr>Note: transactions are becoming more complex</vt:lpstr>
      <vt:lpstr>Let’s look at the Ethereum blockchain</vt:lpstr>
      <vt:lpstr>Let’s look at a transaction …</vt:lpstr>
      <vt:lpstr>Let’s look at the To contract …</vt:lpstr>
      <vt:lpstr>Remember: contracts cannot keep secrets! </vt:lpstr>
      <vt:lpstr>Solidity</vt:lpstr>
      <vt:lpstr>Contract structure</vt:lpstr>
      <vt:lpstr>Value types</vt:lpstr>
      <vt:lpstr>Reference types</vt:lpstr>
      <vt:lpstr>Globally available variables</vt:lpstr>
      <vt:lpstr>Function visibilities</vt:lpstr>
      <vt:lpstr>Using imports</vt:lpstr>
      <vt:lpstr>Using imports</vt:lpstr>
      <vt:lpstr>ERC20 tokens</vt:lpstr>
      <vt:lpstr>ERC20 token interface</vt:lpstr>
      <vt:lpstr>How are ERC20 tokens transferred?</vt:lpstr>
      <vt:lpstr>ABI encoding and decoding</vt:lpstr>
      <vt:lpstr>Calling other contracts</vt:lpstr>
      <vt:lpstr>Gas cost considerations</vt:lpstr>
      <vt:lpstr>Stack variables</vt:lpstr>
      <vt:lpstr>Calldata</vt:lpstr>
      <vt:lpstr>Memory</vt:lpstr>
      <vt:lpstr>Storage</vt:lpstr>
      <vt:lpstr>Event logs</vt:lpstr>
      <vt:lpstr>Security considerations</vt:lpstr>
      <vt:lpstr>Re-entrency bugs</vt:lpstr>
      <vt:lpstr>PowerPoint Presentation</vt:lpstr>
      <vt:lpstr>PowerPoint Presentation</vt:lpstr>
      <vt:lpstr>Why is this an attack?</vt:lpstr>
      <vt:lpstr>How to fix?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Dan Boneh</cp:lastModifiedBy>
  <cp:revision>1427</cp:revision>
  <cp:lastPrinted>2015-09-20T23:02:57Z</cp:lastPrinted>
  <dcterms:created xsi:type="dcterms:W3CDTF">2010-10-17T19:58:05Z</dcterms:created>
  <dcterms:modified xsi:type="dcterms:W3CDTF">2021-10-13T22:43:18Z</dcterms:modified>
</cp:coreProperties>
</file>