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Varela Round"/>
      <p:regular r:id="rId36"/>
    </p:embeddedFont>
    <p:embeddedFont>
      <p:font typeface="Raleway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alewayLight-regular.fntdata"/><Relationship Id="rId14" Type="http://schemas.openxmlformats.org/officeDocument/2006/relationships/slide" Target="slides/slide10.xml"/><Relationship Id="rId36" Type="http://schemas.openxmlformats.org/officeDocument/2006/relationships/font" Target="fonts/VarelaRound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Light-italic.fntdata"/><Relationship Id="rId16" Type="http://schemas.openxmlformats.org/officeDocument/2006/relationships/slide" Target="slides/slide12.xml"/><Relationship Id="rId38" Type="http://schemas.openxmlformats.org/officeDocument/2006/relationships/font" Target="fonts/Raleway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c84ee4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c84ee4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c84ee4b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0c84ee4b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0c84ee4b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0c84ee4b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c84ee4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0c84ee4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c84ee4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0c84ee4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0c84ee4b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0c84ee4b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0c84ee4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0c84ee4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0c84ee4b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0c84ee4b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0c84ee4b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0c84ee4b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0c84ee4b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0c84ee4b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0c84ee4b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0c84ee4b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0b924a8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0b924a8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0c84ee4b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0c84ee4b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dfe219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dfe219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0c84ee4b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0c84ee4b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0c84ee4b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0c84ee4b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c84ee4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c84ee4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c84ee4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c84ee4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c84ee4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c84ee4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c84ee4b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c84ee4b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c84ee4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c84ee4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c84ee4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0c84ee4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0c84ee4b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0c84ee4b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pring.io/spring-framework/docs/current/reference/html/web.html#mvc-ann-exceptionhandler" TargetMode="External"/><Relationship Id="rId4" Type="http://schemas.openxmlformats.org/officeDocument/2006/relationships/hyperlink" Target="https://spring.io/blog/2013/11/01/exception-handling-in-spring-mvc" TargetMode="External"/><Relationship Id="rId5" Type="http://schemas.openxmlformats.org/officeDocument/2006/relationships/hyperlink" Target="https://www.baeldung.com/exception-handling-for-rest-with-sp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odelmapper.org/getting-started/" TargetMode="External"/><Relationship Id="rId4" Type="http://schemas.openxmlformats.org/officeDocument/2006/relationships/hyperlink" Target="https://mvnrepository.com/artifact/org.modelmapper/modelmapp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pringfox.github.io/springfox/docs/current/#docket-spring-java-configuration" TargetMode="External"/><Relationship Id="rId4" Type="http://schemas.openxmlformats.org/officeDocument/2006/relationships/hyperlink" Target="https://www.baeldung.com/swagger-2-documentation-for-spring-rest-api" TargetMode="External"/><Relationship Id="rId5" Type="http://schemas.openxmlformats.org/officeDocument/2006/relationships/hyperlink" Target="https://springframework.guru/spring-boot-restful-api-documentation-with-swagger-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postman.com/downloads/" TargetMode="External"/><Relationship Id="rId4" Type="http://schemas.openxmlformats.org/officeDocument/2006/relationships/hyperlink" Target="https://learning.postman.com/" TargetMode="External"/><Relationship Id="rId5" Type="http://schemas.openxmlformats.org/officeDocument/2006/relationships/hyperlink" Target="https://marketplace.visualstudio.com/items?itemName=humao.rest-client" TargetMode="External"/><Relationship Id="rId6" Type="http://schemas.openxmlformats.org/officeDocument/2006/relationships/hyperlink" Target="https://www.jetbrains.com/help/idea/http-client-in-product-code-editor.html" TargetMode="External"/><Relationship Id="rId7" Type="http://schemas.openxmlformats.org/officeDocument/2006/relationships/hyperlink" Target="https://insomnia.rest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aeldung.com/spring-mvc-controller-custom-http-status-co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</a:t>
            </a:r>
            <a:r>
              <a:rPr lang="fr"/>
              <a:t>Annotations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Error Handling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Before Spring 3.2, </a:t>
            </a:r>
            <a:r>
              <a:rPr b="1" lang="fr"/>
              <a:t>@ExceptionHandler</a:t>
            </a:r>
            <a:r>
              <a:rPr lang="fr"/>
              <a:t> (for each controller) and </a:t>
            </a:r>
            <a:r>
              <a:rPr b="1" lang="fr"/>
              <a:t>HandlerExceptionResolver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Since Spring 3.2, </a:t>
            </a:r>
            <a:r>
              <a:rPr b="1" lang="fr"/>
              <a:t>@ControllerAdvice </a:t>
            </a:r>
            <a:r>
              <a:rPr lang="fr"/>
              <a:t>(global)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Spring 5 </a:t>
            </a:r>
            <a:r>
              <a:rPr lang="fr"/>
              <a:t>introduces </a:t>
            </a:r>
            <a:r>
              <a:rPr b="1" lang="fr"/>
              <a:t>ResponseStatusException</a:t>
            </a:r>
            <a:r>
              <a:rPr lang="fr"/>
              <a:t>, for basic error handling in REST APIs.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9" name="Google Shape;209;p36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Error Handling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/{id}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findById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PathVariable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HttpServletResponse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response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Preconditions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checkNotNull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findOne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MyResourceNotFoundException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exc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ResponseStatusException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HttpStatus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NOT_FOUND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 Not Found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exc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36"/>
          <p:cNvSpPr/>
          <p:nvPr/>
        </p:nvSpPr>
        <p:spPr>
          <a:xfrm rot="5400000">
            <a:off x="7527850" y="2943175"/>
            <a:ext cx="1485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Error Handling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7" name="Google Shape;217;p37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Spring Boot </a:t>
            </a:r>
            <a:r>
              <a:rPr lang="fr"/>
              <a:t>implements </a:t>
            </a:r>
            <a:r>
              <a:rPr b="1" lang="fr"/>
              <a:t>ErrorController</a:t>
            </a:r>
            <a:r>
              <a:rPr lang="fr"/>
              <a:t>. It returns </a:t>
            </a:r>
            <a:r>
              <a:rPr b="1" lang="fr"/>
              <a:t>either an error page</a:t>
            </a:r>
            <a:r>
              <a:rPr lang="fr"/>
              <a:t> or a </a:t>
            </a:r>
            <a:r>
              <a:rPr b="1" lang="fr"/>
              <a:t>JSON for RESTful requests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can customize it, inheriting from </a:t>
            </a:r>
            <a:r>
              <a:rPr b="1" lang="fr"/>
              <a:t>BasicErrorController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know more: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 Spring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exception handling in Spring MVC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exception handling for REST with Spring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8" name="Google Shape;218;p37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endParaRPr sz="9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CustomErrorController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BasicErrorController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CustomErrorController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ErrorAttributes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errorAttributes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super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errorAttributes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ErrorProperties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produces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MediaType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APPLICATION_XML_VALUE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xmlError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HttpServletRequest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request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7902800" y="1132000"/>
            <a:ext cx="1485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</a:t>
            </a:r>
            <a:r>
              <a:rPr lang="fr"/>
              <a:t>Transfer</a:t>
            </a:r>
            <a:r>
              <a:rPr lang="fr"/>
              <a:t> Object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4" type="body"/>
          </p:nvPr>
        </p:nvSpPr>
        <p:spPr>
          <a:xfrm>
            <a:off x="176875" y="891450"/>
            <a:ext cx="4641300" cy="39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DTO classes guarantee the </a:t>
            </a:r>
            <a:r>
              <a:rPr b="1" lang="fr"/>
              <a:t>decoupling of views (Views) and models (M, entities).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Pros</a:t>
            </a:r>
            <a:r>
              <a:rPr lang="fr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Control the data sent to the front-end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Respect the principles of OOP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Facilitate the modification of Data modeling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Facilitate the maintenance and evolution of the code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Cons</a:t>
            </a:r>
            <a:r>
              <a:rPr lang="fr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Increases the complexity of the code.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Possibility of duplicating the code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possible loss of performance DTO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1104200" y="71475"/>
            <a:ext cx="3661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DTO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4733150" y="856075"/>
            <a:ext cx="44109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375" y="1020200"/>
            <a:ext cx="4121400" cy="33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4" type="body"/>
          </p:nvPr>
        </p:nvSpPr>
        <p:spPr>
          <a:xfrm>
            <a:off x="240550" y="792400"/>
            <a:ext cx="4011600" cy="39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can implement the </a:t>
            </a:r>
            <a:r>
              <a:rPr b="1" lang="fr"/>
              <a:t>ModelMapper </a:t>
            </a:r>
            <a:r>
              <a:rPr lang="fr"/>
              <a:t>library to perform the entity-DTO conversion.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Repo Maven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8" name="Google Shape;238;p40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Conversion Entity-DTO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4407700" y="841925"/>
            <a:ext cx="4736400" cy="42096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b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pom.xml</a:t>
            </a:r>
            <a:endParaRPr b="1"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org.modelmapper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modelmapper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2.3.5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Spring Configuration</a:t>
            </a:r>
            <a:endParaRPr i="1" sz="1050">
              <a:solidFill>
                <a:srgbClr val="546E7A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Bean</a:t>
            </a:r>
            <a:endParaRPr sz="9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ModelMapper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modelMapper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ModelMapper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DTO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UserDto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username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role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standard getters and setters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Conversion Entity-DTO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268850" y="841925"/>
            <a:ext cx="8652600" cy="43017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@RestController</a:t>
            </a:r>
            <a:endParaRPr sz="9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PostRestController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Autowired</a:t>
            </a:r>
            <a:endParaRPr sz="9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ModelMapper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modelMapper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/{id}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UserDto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getUser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PathVariable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convertToDto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userService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getUserById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PostDto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convertToDto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PostDto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postDto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modelMapper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PostDto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9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postDto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convertToEntity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PostDto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postDto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ParseException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modelMapper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postDto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9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41"/>
          <p:cNvSpPr/>
          <p:nvPr/>
        </p:nvSpPr>
        <p:spPr>
          <a:xfrm rot="5400000">
            <a:off x="3084750" y="1411475"/>
            <a:ext cx="1485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 rot="10800000">
            <a:off x="2239600" y="4347850"/>
            <a:ext cx="1485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 rot="10800000">
            <a:off x="2427375" y="3177225"/>
            <a:ext cx="1485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Swagger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4" type="body"/>
          </p:nvPr>
        </p:nvSpPr>
        <p:spPr>
          <a:xfrm>
            <a:off x="240550" y="792400"/>
            <a:ext cx="4011600" cy="39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Swagger </a:t>
            </a:r>
            <a:r>
              <a:rPr lang="fr"/>
              <a:t>allows you to generate detailed </a:t>
            </a:r>
            <a:r>
              <a:rPr b="1" lang="fr"/>
              <a:t>documentation </a:t>
            </a:r>
            <a:r>
              <a:rPr lang="fr"/>
              <a:t>in </a:t>
            </a:r>
            <a:r>
              <a:rPr b="1" lang="fr"/>
              <a:t>JSON format</a:t>
            </a:r>
            <a:r>
              <a:rPr lang="fr"/>
              <a:t>, meeting OpenAPI specifications.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Spring 5 projects we use the library </a:t>
            </a:r>
            <a:r>
              <a:rPr b="1" lang="fr"/>
              <a:t>springfox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Spring Boot </a:t>
            </a:r>
            <a:r>
              <a:rPr lang="fr"/>
              <a:t>provides </a:t>
            </a:r>
            <a:r>
              <a:rPr i="1" lang="fr"/>
              <a:t>springfox-boot-starter.</a:t>
            </a:r>
            <a:r>
              <a:rPr lang="fr"/>
              <a:t>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9" name="Google Shape;259;p43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Swagger 2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4407700" y="841925"/>
            <a:ext cx="4736400" cy="42096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b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pom.xml</a:t>
            </a:r>
            <a:endParaRPr b="1"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io.springfox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springfox-swagger2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2.9.2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scope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scope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io.springfox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springfox-swagger-ui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2.9.2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scope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scope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&lt;!-- For Spring Boot projects Only --&gt;</a:t>
            </a:r>
            <a:endParaRPr b="1"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io.springfox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groupId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springfox-boot-starter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artifactId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3.0.0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fr" sz="900">
                <a:solidFill>
                  <a:srgbClr val="F07178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dependency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4" type="body"/>
          </p:nvPr>
        </p:nvSpPr>
        <p:spPr>
          <a:xfrm>
            <a:off x="535500" y="3678975"/>
            <a:ext cx="8272800" cy="118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go further: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Doc springfox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>
                <a:solidFill>
                  <a:schemeClr val="hlink"/>
                </a:solidFill>
                <a:hlinkClick r:id="rId4"/>
              </a:rPr>
              <a:t>Tutorial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>
                <a:solidFill>
                  <a:schemeClr val="hlink"/>
                </a:solidFill>
                <a:hlinkClick r:id="rId5"/>
              </a:rPr>
              <a:t>Tutorial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6" name="Google Shape;266;p44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Swagger 2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535500" y="834850"/>
            <a:ext cx="8044200" cy="27381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Configuration</a:t>
            </a:r>
            <a:endParaRPr sz="9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EnableSwagger2</a:t>
            </a:r>
            <a:endParaRPr sz="9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SwaggerConfig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Bean</a:t>
            </a:r>
            <a:endParaRPr sz="9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Docket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productApi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Docket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DocumentationType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SWAGGER_2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RequestHandlerSelectors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basePackage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myPackage.controllers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RequestHandlerSelectors.any()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paths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PathSelectors.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regex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/product.*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.paths(PathSelectors.any())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build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Introduced in Spring 4.0 to simplify the creation of RESTful APIs.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 is a combination of </a:t>
            </a:r>
            <a:r>
              <a:rPr b="1" lang="fr"/>
              <a:t>@Controller </a:t>
            </a:r>
            <a:r>
              <a:rPr lang="fr"/>
              <a:t>and </a:t>
            </a:r>
            <a:r>
              <a:rPr b="1" lang="fr"/>
              <a:t>@ResponseBody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Controller class is annotated with </a:t>
            </a:r>
            <a:r>
              <a:rPr b="1" lang="fr"/>
              <a:t>@RestController</a:t>
            </a:r>
            <a:r>
              <a:rPr lang="fr"/>
              <a:t>, therefore, </a:t>
            </a:r>
            <a:r>
              <a:rPr b="1" lang="fr"/>
              <a:t>@ResponseBody</a:t>
            </a:r>
            <a:r>
              <a:rPr lang="fr"/>
              <a:t> is not required.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Each method of the Controller class automatically serializes (converts) the return objects to </a:t>
            </a:r>
            <a:r>
              <a:rPr b="1" lang="fr"/>
              <a:t>HttpResponse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1104200" y="71475"/>
            <a:ext cx="3661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Spring @RestController</a:t>
            </a: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RestController</a:t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RequestMapping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posts-rest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SimplePostRestController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/{id}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produces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getPost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PathVariable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findPostById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findPostById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i="1" sz="10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	// with @Controller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/{id}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produces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fr" sz="1000" u="sng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b="1" i="1" lang="fr" sz="1000" u="sng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ResponseBody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getPost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PathVariable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	//...</a:t>
            </a:r>
            <a:endParaRPr sz="10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7"/>
          <p:cNvSpPr/>
          <p:nvPr/>
        </p:nvSpPr>
        <p:spPr>
          <a:xfrm rot="5400000">
            <a:off x="5638750" y="799475"/>
            <a:ext cx="2547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/>
          <p:nvPr/>
        </p:nvSpPr>
        <p:spPr>
          <a:xfrm rot="10800000">
            <a:off x="5769925" y="4100225"/>
            <a:ext cx="254700" cy="424500"/>
          </a:xfrm>
          <a:prstGeom prst="downArrow">
            <a:avLst>
              <a:gd fmla="val 50000" name="adj1"/>
              <a:gd fmla="val 62612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/>
        </p:nvSpPr>
        <p:spPr>
          <a:xfrm>
            <a:off x="1104200" y="71475"/>
            <a:ext cx="3661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Swagger 2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4733150" y="856075"/>
            <a:ext cx="44109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500"/>
            <a:ext cx="9144000" cy="440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Postman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idx="4" type="body"/>
          </p:nvPr>
        </p:nvSpPr>
        <p:spPr>
          <a:xfrm>
            <a:off x="344700" y="994950"/>
            <a:ext cx="84546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tool for testing APIs, which allows us to quickly and easily send REST, SOAP and GraphQL requests.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Installation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>
                <a:solidFill>
                  <a:schemeClr val="hlink"/>
                </a:solidFill>
                <a:hlinkClick r:id="rId4"/>
              </a:rPr>
              <a:t>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Alternatives: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>
                <a:solidFill>
                  <a:schemeClr val="hlink"/>
                </a:solidFill>
                <a:hlinkClick r:id="rId5"/>
              </a:rPr>
              <a:t>VS Code REST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>
                <a:solidFill>
                  <a:schemeClr val="hlink"/>
                </a:solidFill>
                <a:hlinkClick r:id="rId6"/>
              </a:rPr>
              <a:t>IntelliJ HTTP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Insomnia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7"/>
          <p:cNvSpPr txBox="1"/>
          <p:nvPr/>
        </p:nvSpPr>
        <p:spPr>
          <a:xfrm>
            <a:off x="1104200" y="71475"/>
            <a:ext cx="3661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Postman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idx="4" type="body"/>
          </p:nvPr>
        </p:nvSpPr>
        <p:spPr>
          <a:xfrm>
            <a:off x="176875" y="891450"/>
            <a:ext cx="3954900" cy="39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 txBox="1"/>
          <p:nvPr/>
        </p:nvSpPr>
        <p:spPr>
          <a:xfrm>
            <a:off x="1104200" y="71475"/>
            <a:ext cx="3661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Postman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4733150" y="856075"/>
            <a:ext cx="44109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50" y="856075"/>
            <a:ext cx="4056425" cy="395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900" y="850950"/>
            <a:ext cx="4534125" cy="3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query can have parameters, delimited by </a:t>
            </a:r>
            <a:r>
              <a:rPr b="1" lang="fr"/>
              <a:t>“?” </a:t>
            </a:r>
            <a:r>
              <a:rPr lang="fr"/>
              <a:t>in the url.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They are parsed automatically and passed to the method using the </a:t>
            </a:r>
            <a:r>
              <a:rPr b="1" lang="fr"/>
              <a:t>@RequestParam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 is possible to use parts of the URL as a parameter of the method, using the </a:t>
            </a:r>
            <a:r>
              <a:rPr b="1" lang="fr"/>
              <a:t>@PathVariable </a:t>
            </a:r>
            <a:r>
              <a:rPr lang="fr"/>
              <a:t>annotation.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 txBox="1"/>
          <p:nvPr/>
        </p:nvSpPr>
        <p:spPr>
          <a:xfrm>
            <a:off x="1104200" y="71475"/>
            <a:ext cx="5466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@RequestParam and @PathVariable</a:t>
            </a: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/form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setupForm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1" lang="fr" sz="1000" u="sng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b="1" i="1" lang="fr" sz="1000" u="sng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RequestParam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formId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formId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When requesting </a:t>
            </a:r>
            <a:r>
              <a:rPr b="1"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/form?formId=1</a:t>
            </a:r>
            <a:endParaRPr b="1" i="1" sz="10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formId will get the value 1</a:t>
            </a:r>
            <a:endParaRPr i="1" sz="10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/form/{id}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setupForm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1" lang="fr" sz="1000" u="sng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b="1" i="1" lang="fr" sz="1000" u="sng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PathVariable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When requesting /form/1</a:t>
            </a:r>
            <a:endParaRPr i="1" sz="10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formId will get the value 1</a:t>
            </a:r>
            <a:endParaRPr i="1" sz="10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6572650" y="1096625"/>
            <a:ext cx="2547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6570600" y="2777200"/>
            <a:ext cx="2547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By using </a:t>
            </a:r>
            <a:r>
              <a:rPr b="1" lang="fr"/>
              <a:t>@RequestBody</a:t>
            </a:r>
            <a:r>
              <a:rPr lang="fr"/>
              <a:t> with a method parameter, Spring will convert the body of the request, to the type specified for the parameter.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1104200" y="71475"/>
            <a:ext cx="2730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@RequestBody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5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5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":</a:t>
            </a:r>
            <a:r>
              <a:rPr lang="fr" sz="95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5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first post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95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5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author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":</a:t>
            </a:r>
            <a:r>
              <a:rPr lang="fr" sz="95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5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John Doe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95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5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":</a:t>
            </a:r>
            <a:r>
              <a:rPr lang="fr" sz="95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5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lorem ...</a:t>
            </a: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95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PostMapping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/posts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addPost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RequestBody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post will get the content of the body that is deserialized</a:t>
            </a:r>
            <a:endParaRPr i="1" sz="10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into an object of type Post</a:t>
            </a:r>
            <a:endParaRPr i="1" sz="10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6367475" y="2534525"/>
            <a:ext cx="2547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@ResponseBody </a:t>
            </a:r>
            <a:r>
              <a:rPr lang="fr"/>
              <a:t>tells the Controller that the returned object is automatically serialized into JSON and returned in the </a:t>
            </a:r>
            <a:r>
              <a:rPr b="1" lang="fr"/>
              <a:t>HttpResponse </a:t>
            </a:r>
            <a:r>
              <a:rPr lang="fr"/>
              <a:t>object.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Remember, we don't need to annotate </a:t>
            </a:r>
            <a:r>
              <a:rPr b="1" lang="fr"/>
              <a:t>@RestController </a:t>
            </a:r>
            <a:r>
              <a:rPr lang="fr"/>
              <a:t>controllers with the </a:t>
            </a:r>
            <a:r>
              <a:rPr b="1" lang="fr"/>
              <a:t>@ResponseBody</a:t>
            </a:r>
            <a:r>
              <a:rPr lang="fr"/>
              <a:t> annotation, Spring does this by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go further: mediaType </a:t>
            </a:r>
            <a:r>
              <a:rPr b="1" lang="fr"/>
              <a:t>@ResponseBody</a:t>
            </a:r>
            <a:r>
              <a:rPr lang="fr"/>
              <a:t> public class</a:t>
            </a:r>
            <a:endParaRPr b="1"/>
          </a:p>
        </p:txBody>
      </p:sp>
      <p:sp>
        <p:nvSpPr>
          <p:cNvPr id="158" name="Google Shape;158;p30"/>
          <p:cNvSpPr txBox="1"/>
          <p:nvPr/>
        </p:nvSpPr>
        <p:spPr>
          <a:xfrm>
            <a:off x="1104200" y="71475"/>
            <a:ext cx="2680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@ResponseBody 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ResponseTransfer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10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standard getters/setters</a:t>
            </a:r>
            <a:endParaRPr i="1" sz="10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PostMapping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/posts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ResponseBody</a:t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ResponseTransfer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addPost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RequestBody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post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ResponseTransfer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Thanks For Posting!!!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");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5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we can see the following response: {"text":"Thanks For Posting!!!"}</a:t>
            </a:r>
            <a:endParaRPr i="1" sz="95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30"/>
          <p:cNvSpPr/>
          <p:nvPr/>
        </p:nvSpPr>
        <p:spPr>
          <a:xfrm rot="5400000">
            <a:off x="5535700" y="2253075"/>
            <a:ext cx="1839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When an endpoint returns successfully, </a:t>
            </a:r>
            <a:r>
              <a:rPr b="1" lang="fr"/>
              <a:t>Spring </a:t>
            </a:r>
            <a:r>
              <a:rPr lang="fr"/>
              <a:t>returns an </a:t>
            </a:r>
            <a:r>
              <a:rPr b="1" lang="fr"/>
              <a:t>HTTP 200 (OK) response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we want to change the response status of a method, we use </a:t>
            </a:r>
            <a:r>
              <a:rPr b="1" lang="fr"/>
              <a:t>@ResponseStatus</a:t>
            </a:r>
            <a:r>
              <a:rPr lang="fr"/>
              <a:t>, which has two interchangeable arguments: </a:t>
            </a:r>
            <a:r>
              <a:rPr b="1" lang="fr"/>
              <a:t>code </a:t>
            </a:r>
            <a:r>
              <a:rPr lang="fr"/>
              <a:t>and </a:t>
            </a:r>
            <a:r>
              <a:rPr b="1" lang="fr"/>
              <a:t>value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When setting the reason argument, Spring returns an </a:t>
            </a:r>
            <a:r>
              <a:rPr b="1" lang="fr"/>
              <a:t>HTML error page</a:t>
            </a:r>
            <a:r>
              <a:rPr lang="fr"/>
              <a:t> to the client, which is </a:t>
            </a:r>
            <a:r>
              <a:rPr b="1" lang="fr"/>
              <a:t>not suitable for REST APIs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 more information lookup </a:t>
            </a:r>
            <a:r>
              <a:rPr b="1" lang="fr" u="sng">
                <a:solidFill>
                  <a:schemeClr val="hlink"/>
                </a:solidFill>
                <a:hlinkClick r:id="rId3"/>
              </a:rPr>
              <a:t>custom-http-status-code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6" name="Google Shape;166;p31"/>
          <p:cNvSpPr txBox="1"/>
          <p:nvPr/>
        </p:nvSpPr>
        <p:spPr>
          <a:xfrm>
            <a:off x="1104200" y="71475"/>
            <a:ext cx="47256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@ResponseStatus and HTTP </a:t>
            </a:r>
            <a:r>
              <a:rPr lang="fr" sz="22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Code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PostMapping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/employee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ResponseStatus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HttpStatus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CREATED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createEmployee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RequestBody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employee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employeeRepository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10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save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ResponseStatus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HttpStatus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FORBIDDEN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reason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fr" sz="10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show a custom message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ForbiddenException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RuntimeException</a:t>
            </a:r>
            <a:r>
              <a:rPr lang="fr" sz="10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4782700" y="2879500"/>
            <a:ext cx="1839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 rot="5400000">
            <a:off x="7142500" y="1263175"/>
            <a:ext cx="1839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 rot="5400000">
            <a:off x="8200475" y="3368250"/>
            <a:ext cx="1839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ResponseEntity </a:t>
            </a:r>
            <a:r>
              <a:rPr lang="fr"/>
              <a:t>represents the entire HTTP response: </a:t>
            </a:r>
            <a:r>
              <a:rPr b="1" lang="fr"/>
              <a:t>status code, headers, and body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use it, you have to send it back from endpoint, Spring does the rest.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ResponseEntity </a:t>
            </a:r>
            <a:r>
              <a:rPr lang="fr"/>
              <a:t>is a generic type. Therefore, any type can be used as the response body. </a:t>
            </a:r>
            <a:r>
              <a:rPr b="1" lang="fr"/>
              <a:t>body()</a:t>
            </a:r>
            <a:r>
              <a:rPr lang="fr"/>
              <a:t> returns a </a:t>
            </a:r>
            <a:r>
              <a:rPr b="1" lang="fr"/>
              <a:t>ResponseEntity </a:t>
            </a:r>
            <a:r>
              <a:rPr lang="fr"/>
              <a:t>and should be called last. </a:t>
            </a:r>
            <a:endParaRPr b="1"/>
          </a:p>
        </p:txBody>
      </p:sp>
      <p:sp>
        <p:nvSpPr>
          <p:cNvPr id="176" name="Google Shape;176;p32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ResponseEntity and HTTP Response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/hello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&lt;&gt;("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Hello World!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HttpStatus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OK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/authVerification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verifyAccount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RequestParam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HttpStatus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OK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    	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Your account is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authService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verifyAccount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2"/>
          <p:cNvSpPr/>
          <p:nvPr/>
        </p:nvSpPr>
        <p:spPr>
          <a:xfrm rot="10800000">
            <a:off x="4421750" y="2681400"/>
            <a:ext cx="1416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/>
          <p:nvPr/>
        </p:nvSpPr>
        <p:spPr>
          <a:xfrm rot="10800000">
            <a:off x="5674325" y="1892850"/>
            <a:ext cx="1413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 rot="10800000">
            <a:off x="5059100" y="3049875"/>
            <a:ext cx="1410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access a specific header, configure </a:t>
            </a:r>
            <a:r>
              <a:rPr b="1" lang="fr"/>
              <a:t>@RequestHeader</a:t>
            </a:r>
            <a:r>
              <a:rPr lang="fr"/>
              <a:t> with the name of the header.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use </a:t>
            </a:r>
            <a:r>
              <a:rPr b="1" lang="fr"/>
              <a:t>@RequestHeader</a:t>
            </a:r>
            <a:r>
              <a:rPr lang="fr"/>
              <a:t> without a specific name, to retrieve all the headers, or if we don't know which ones will be present.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can use </a:t>
            </a:r>
            <a:r>
              <a:rPr b="1" lang="fr"/>
              <a:t>Map, MultiValueMap, HttpHeaders</a:t>
            </a:r>
            <a:r>
              <a:rPr lang="fr"/>
              <a:t> as type of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6" name="Google Shape;186;p33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@RequestHeader et HTTP Headers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/greeting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accept-language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language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 code that uses the language variable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HttpStatus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OK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/listHeaders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listAllHeaders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			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RequestHeader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headers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Listed %d headers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headers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()),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HttpStatus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OK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33"/>
          <p:cNvSpPr/>
          <p:nvPr/>
        </p:nvSpPr>
        <p:spPr>
          <a:xfrm rot="5400000">
            <a:off x="8221125" y="1213650"/>
            <a:ext cx="1344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/>
          <p:nvPr/>
        </p:nvSpPr>
        <p:spPr>
          <a:xfrm rot="-5400000">
            <a:off x="5363200" y="2759225"/>
            <a:ext cx="1479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4" type="body"/>
          </p:nvPr>
        </p:nvSpPr>
        <p:spPr>
          <a:xfrm>
            <a:off x="240550" y="841925"/>
            <a:ext cx="3919500" cy="4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With </a:t>
            </a:r>
            <a:r>
              <a:rPr b="1" lang="fr"/>
              <a:t>HttpHeaders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When designating a header specifically, the header is </a:t>
            </a:r>
            <a:r>
              <a:rPr b="1" lang="fr"/>
              <a:t>required by default</a:t>
            </a:r>
            <a:r>
              <a:rPr lang="fr"/>
              <a:t>. If it is not found in the request, the controller returns a 400 error.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use </a:t>
            </a:r>
            <a:r>
              <a:rPr b="1" lang="fr"/>
              <a:t>optional-header</a:t>
            </a:r>
            <a:r>
              <a:rPr lang="fr"/>
              <a:t> and</a:t>
            </a:r>
            <a:r>
              <a:rPr b="1" lang="fr"/>
              <a:t> default-value</a:t>
            </a:r>
            <a:r>
              <a:rPr lang="fr"/>
              <a:t> for optional headers @RequestHeader et HTTP 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5" name="Google Shape;195;p34"/>
          <p:cNvSpPr txBox="1"/>
          <p:nvPr/>
        </p:nvSpPr>
        <p:spPr>
          <a:xfrm>
            <a:off x="1104200" y="71475"/>
            <a:ext cx="51219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@RequestHeader et HTTP Headers</a:t>
            </a:r>
            <a:endParaRPr sz="2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4252050" y="841925"/>
            <a:ext cx="4891800" cy="41742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/getBaseUrl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getBaseUrl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RequestHeader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HttpHeaders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headers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InetSocketAddress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host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headers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getHost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	//...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/nonRequiredHeader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evaluateNonRequiredHeader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	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optional-header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false)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optionalHeader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//...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GetMapping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/default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ResponseEntity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2AA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evaluateDefaultHeaderValue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RequestHeader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optional-header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FFCB6B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defaultValue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fr" sz="900">
                <a:solidFill>
                  <a:srgbClr val="C3E88D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3600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")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solidFill>
                <a:srgbClr val="EEFF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792E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optionalHeader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fr" sz="900">
                <a:solidFill>
                  <a:srgbClr val="EEFF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fr" sz="900">
                <a:solidFill>
                  <a:srgbClr val="546E7A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//...//...//...</a:t>
            </a:r>
            <a:endParaRPr i="1" sz="900">
              <a:solidFill>
                <a:srgbClr val="546E7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highlight>
                  <a:srgbClr val="26323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792EA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9DDFF"/>
              </a:solidFill>
              <a:highlight>
                <a:srgbClr val="26323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7478275" y="941325"/>
            <a:ext cx="1344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 rot="10800000">
            <a:off x="7736825" y="4209600"/>
            <a:ext cx="147900" cy="3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