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  <p:sldMasterId id="214748368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Varela Round"/>
      <p:regular r:id="rId35"/>
    </p:embeddedFont>
    <p:embeddedFont>
      <p:font typeface="Raleway Light"/>
      <p:regular r:id="rId36"/>
      <p:bold r:id="rId37"/>
      <p:italic r:id="rId38"/>
      <p:boldItalic r:id="rId39"/>
    </p:embeddedFont>
    <p:embeddedFont>
      <p:font typeface="Raleway Medium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Medium-regular.fntdata"/><Relationship Id="rId20" Type="http://schemas.openxmlformats.org/officeDocument/2006/relationships/slide" Target="slides/slide14.xml"/><Relationship Id="rId42" Type="http://schemas.openxmlformats.org/officeDocument/2006/relationships/font" Target="fonts/RalewayMedium-italic.fntdata"/><Relationship Id="rId41" Type="http://schemas.openxmlformats.org/officeDocument/2006/relationships/font" Target="fonts/RalewayMedium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RalewayMedium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35" Type="http://schemas.openxmlformats.org/officeDocument/2006/relationships/font" Target="fonts/VarelaRound-regular.fntdata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37" Type="http://schemas.openxmlformats.org/officeDocument/2006/relationships/font" Target="fonts/RalewayLight-bold.fntdata"/><Relationship Id="rId14" Type="http://schemas.openxmlformats.org/officeDocument/2006/relationships/slide" Target="slides/slide8.xml"/><Relationship Id="rId36" Type="http://schemas.openxmlformats.org/officeDocument/2006/relationships/font" Target="fonts/RalewayLight-regular.fntdata"/><Relationship Id="rId17" Type="http://schemas.openxmlformats.org/officeDocument/2006/relationships/slide" Target="slides/slide11.xml"/><Relationship Id="rId39" Type="http://schemas.openxmlformats.org/officeDocument/2006/relationships/font" Target="fonts/RalewayLight-boldItalic.fntdata"/><Relationship Id="rId16" Type="http://schemas.openxmlformats.org/officeDocument/2006/relationships/slide" Target="slides/slide10.xml"/><Relationship Id="rId38" Type="http://schemas.openxmlformats.org/officeDocument/2006/relationships/font" Target="fonts/RalewayLight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i.stack.imgur.com/2iD7U.jpg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156fdce71_2_1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156fdce71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bd9e92005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bd9e92005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156fdce7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156fdce7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42729"/>
                </a:solidFill>
                <a:highlight>
                  <a:srgbClr val="FFFFFF"/>
                </a:highlight>
              </a:rPr>
              <a:t>URI: Uniform Resource Identifier (URI) is a string of characters used to identify a name or a resource on the Internet. Such identification enables interaction with representations of the resource over a network (typically the World Wide Web) using specific protocols</a:t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42729"/>
                </a:solidFill>
                <a:highlight>
                  <a:srgbClr val="FFFFFF"/>
                </a:highlight>
              </a:rPr>
              <a:t>URL: In computing, a Uniform Resource Locator (URL) is a subset of the Uniform Resource Identifier (URI) that specifies where an identified resource is available and the mechanism for retrieving it.</a:t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42729"/>
                </a:solidFill>
                <a:highlight>
                  <a:srgbClr val="FFFFFF"/>
                </a:highlight>
              </a:rPr>
              <a:t>Example of URI: </a:t>
            </a:r>
            <a:r>
              <a:rPr lang="fr" u="sng">
                <a:solidFill>
                  <a:schemeClr val="hlink"/>
                </a:solidFill>
                <a:hlinkClick r:id="rId2"/>
              </a:rPr>
              <a:t>https://i.stack.imgur.com/2iD7U.jpg</a:t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fr" sz="1150">
                <a:solidFill>
                  <a:srgbClr val="242729"/>
                </a:solidFill>
                <a:highlight>
                  <a:srgbClr val="FFFFFF"/>
                </a:highlight>
              </a:rPr>
              <a:t>Example</a:t>
            </a:r>
            <a:endParaRPr b="1" sz="11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42729"/>
                </a:solidFill>
                <a:highlight>
                  <a:srgbClr val="FFFFFF"/>
                </a:highlight>
              </a:rPr>
              <a:t>To identify a specific resource and how to access it - in all completeness</a:t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URI: mysql://localhost@databasename:password</a:t>
            </a:r>
            <a:endParaRPr sz="1000">
              <a:solidFill>
                <a:srgbClr val="242729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242729"/>
                </a:solidFill>
                <a:highlight>
                  <a:srgbClr val="FFFFFF"/>
                </a:highlight>
              </a:rPr>
              <a:t>The URL shows you where you can find the database on the internet and which protocol you should use.</a:t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URL: mysql://localhost</a:t>
            </a:r>
            <a:endParaRPr sz="1000">
              <a:solidFill>
                <a:srgbClr val="242729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9bf0a4497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9bf0a4497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9bf0a4497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9bf0a4497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9bf0a4497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9bf0a4497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9bf0a4497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9bf0a4497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9bf0a4497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9bf0a4497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9bf0a4497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9bf0a4497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9bf0a449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9bf0a449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bd9e92005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bd9e92005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bd9e92005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bd9e92005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9cc1ed118_7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9cc1ed118_7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156fdce71_2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156fdce71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bd9e92005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bd9e9200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5bba19af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5bba19af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bd9e92005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bd9e92005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5bba19a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5bba19a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156fdce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156fdce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bd9e9200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bd9e9200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4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55" name="Google Shape;5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5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59" name="Google Shape;5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6"/>
          <p:cNvPicPr preferRelativeResize="0"/>
          <p:nvPr/>
        </p:nvPicPr>
        <p:blipFill rotWithShape="1">
          <a:blip r:embed="rId2">
            <a:alphaModFix amt="30000"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6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63" name="Google Shape;6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70" name="Google Shape;7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8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9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76" name="Google Shape;76;p1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9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0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86" name="Google Shape;86;p20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87" name="Google Shape;87;p2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1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1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2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3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3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4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1" name="Google Shape;101;p25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2" name="Google Shape;102;p25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8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2" name="Google Shape;112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3" name="Google Shape;113;p28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8" name="Google Shape;118;p29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9" name="Google Shape;119;p29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0" name="Google Shape;120;p29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22" name="Google Shape;122;p30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0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4" name="Google Shape;124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5" name="Google Shape;125;p30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9" name="Google Shape;129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0" name="Google Shape;130;p3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2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5" name="Google Shape;135;p32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6" name="Google Shape;136;p32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7" name="Google Shape;137;p32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3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3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41" name="Google Shape;141;p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2" name="Google Shape;142;p33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3" name="Google Shape;143;p33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47" name="Google Shape;147;p3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8" name="Google Shape;148;p3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9" name="Google Shape;149;p3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5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3" name="Google Shape;153;p35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4" name="Google Shape;154;p35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5" name="Google Shape;155;p35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59" name="Google Shape;159;p3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0" name="Google Shape;160;p3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1" name="Google Shape;161;p3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63" name="Google Shape;163;p37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7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65" name="Google Shape;165;p3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6" name="Google Shape;166;p37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5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en.wikipedia.org/wiki/List_of_HTTP_status_cod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getpostman.com/" TargetMode="External"/><Relationship Id="rId4" Type="http://schemas.openxmlformats.org/officeDocument/2006/relationships/hyperlink" Target="https://swagger.io/" TargetMode="External"/><Relationship Id="rId9" Type="http://schemas.openxmlformats.org/officeDocument/2006/relationships/image" Target="../media/image9.png"/><Relationship Id="rId5" Type="http://schemas.openxmlformats.org/officeDocument/2006/relationships/hyperlink" Target="https://insomnia.rest/" TargetMode="External"/><Relationship Id="rId6" Type="http://schemas.openxmlformats.org/officeDocument/2006/relationships/hyperlink" Target="https://marketplace.visualstudio.com/items?itemName=humao.rest-client" TargetMode="External"/><Relationship Id="rId7" Type="http://schemas.openxmlformats.org/officeDocument/2006/relationships/hyperlink" Target="https://www.jetbrains.com/help/idea/http-client-in-product-code-editor.html" TargetMode="External"/><Relationship Id="rId8" Type="http://schemas.openxmlformats.org/officeDocument/2006/relationships/image" Target="../media/image19.png"/><Relationship Id="rId11" Type="http://schemas.openxmlformats.org/officeDocument/2006/relationships/image" Target="../media/image18.png"/><Relationship Id="rId10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8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/>
              <a:t>REST</a:t>
            </a:r>
            <a:r>
              <a:rPr lang="fr" sz="6000"/>
              <a:t> API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7"/>
          <p:cNvSpPr txBox="1"/>
          <p:nvPr/>
        </p:nvSpPr>
        <p:spPr>
          <a:xfrm>
            <a:off x="1257650" y="1283250"/>
            <a:ext cx="2802600" cy="25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REST</a:t>
            </a:r>
            <a:endParaRPr b="1" sz="36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REST</a:t>
            </a:r>
            <a:r>
              <a:rPr lang="fr"/>
              <a:t> API</a:t>
            </a:r>
            <a:endParaRPr/>
          </a:p>
        </p:txBody>
      </p:sp>
      <p:sp>
        <p:nvSpPr>
          <p:cNvPr id="254" name="Google Shape;254;p48"/>
          <p:cNvSpPr txBox="1"/>
          <p:nvPr>
            <p:ph idx="2" type="title"/>
          </p:nvPr>
        </p:nvSpPr>
        <p:spPr>
          <a:xfrm>
            <a:off x="663600" y="859025"/>
            <a:ext cx="3326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is REST?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8"/>
          <p:cNvSpPr txBox="1"/>
          <p:nvPr>
            <p:ph idx="4" type="body"/>
          </p:nvPr>
        </p:nvSpPr>
        <p:spPr>
          <a:xfrm>
            <a:off x="663600" y="1532000"/>
            <a:ext cx="6791400" cy="327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REST</a:t>
            </a:r>
            <a:r>
              <a:rPr lang="fr" sz="1800">
                <a:solidFill>
                  <a:srgbClr val="3B424E"/>
                </a:solidFill>
              </a:rPr>
              <a:t> is a</a:t>
            </a:r>
            <a:r>
              <a:rPr lang="fr" sz="1800"/>
              <a:t> </a:t>
            </a:r>
            <a:r>
              <a:rPr b="1" lang="fr" sz="1800"/>
              <a:t>standard</a:t>
            </a:r>
            <a:r>
              <a:rPr b="1" lang="fr" sz="1800">
                <a:solidFill>
                  <a:srgbClr val="3B424E"/>
                </a:solidFill>
              </a:rPr>
              <a:t> for </a:t>
            </a:r>
            <a:r>
              <a:rPr b="1" lang="fr" sz="1800"/>
              <a:t>designing web</a:t>
            </a:r>
            <a:r>
              <a:rPr b="1" lang="fr" sz="1800">
                <a:solidFill>
                  <a:srgbClr val="3B424E"/>
                </a:solidFill>
              </a:rPr>
              <a:t> </a:t>
            </a:r>
            <a:r>
              <a:rPr b="1" lang="fr" sz="1800"/>
              <a:t>APIs</a:t>
            </a:r>
            <a:r>
              <a:rPr lang="fr" sz="1800"/>
              <a:t> - RESTful APIs.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800"/>
              <a:t>Alternatives to REST are SOAP and GraphQL.</a:t>
            </a:r>
            <a:endParaRPr sz="1800"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</a:rPr>
              <a:t>It is mainly </a:t>
            </a:r>
            <a:r>
              <a:rPr b="1" lang="fr" sz="1800">
                <a:solidFill>
                  <a:srgbClr val="3B424E"/>
                </a:solidFill>
              </a:rPr>
              <a:t>a set of conventions and best practices </a:t>
            </a:r>
            <a:r>
              <a:rPr lang="fr" sz="1800"/>
              <a:t>for</a:t>
            </a:r>
            <a:r>
              <a:rPr lang="fr" sz="1800">
                <a:solidFill>
                  <a:srgbClr val="3B424E"/>
                </a:solidFill>
              </a:rPr>
              <a:t> bu</a:t>
            </a:r>
            <a:r>
              <a:rPr lang="fr" sz="1800"/>
              <a:t>ilding web interfaces.</a:t>
            </a:r>
            <a:endParaRPr sz="1800">
              <a:solidFill>
                <a:srgbClr val="3B424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</a:rPr>
              <a:t>R</a:t>
            </a:r>
            <a:r>
              <a:rPr lang="fr" sz="1800"/>
              <a:t>EST</a:t>
            </a:r>
            <a:r>
              <a:rPr lang="fr" sz="1800">
                <a:solidFill>
                  <a:srgbClr val="3B424E"/>
                </a:solidFill>
              </a:rPr>
              <a:t> </a:t>
            </a:r>
            <a:r>
              <a:rPr lang="fr" sz="1800"/>
              <a:t>describes the following (among other things):</a:t>
            </a:r>
            <a:endParaRPr sz="1800">
              <a:solidFill>
                <a:srgbClr val="3B424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how to build </a:t>
            </a:r>
            <a:r>
              <a:rPr b="1" lang="fr" sz="1800"/>
              <a:t>URIs for each resource</a:t>
            </a:r>
            <a:endParaRPr b="1" sz="1800">
              <a:solidFill>
                <a:srgbClr val="3B424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what </a:t>
            </a:r>
            <a:r>
              <a:rPr b="1" lang="fr" sz="1800">
                <a:solidFill>
                  <a:srgbClr val="3B424E"/>
                </a:solidFill>
              </a:rPr>
              <a:t>HTTP verbs </a:t>
            </a:r>
            <a:r>
              <a:rPr b="1" lang="fr" sz="1800"/>
              <a:t>to use</a:t>
            </a:r>
            <a:r>
              <a:rPr lang="fr" sz="1800"/>
              <a:t> for each operation</a:t>
            </a:r>
            <a:endParaRPr sz="1800">
              <a:solidFill>
                <a:srgbClr val="3B424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800"/>
              <a:buChar char="●"/>
            </a:pPr>
            <a:r>
              <a:rPr b="1" lang="fr" sz="1800"/>
              <a:t>how data is received and sent</a:t>
            </a:r>
            <a:r>
              <a:rPr lang="fr" sz="1800"/>
              <a:t> in each resource</a:t>
            </a:r>
            <a:r>
              <a:rPr lang="fr" sz="1800">
                <a:solidFill>
                  <a:srgbClr val="3B424E"/>
                </a:solidFill>
              </a:rPr>
              <a:t> </a:t>
            </a:r>
            <a:endParaRPr sz="1800">
              <a:solidFill>
                <a:srgbClr val="3B424E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REST</a:t>
            </a:r>
            <a:r>
              <a:rPr lang="fr"/>
              <a:t> API</a:t>
            </a:r>
            <a:endParaRPr/>
          </a:p>
        </p:txBody>
      </p:sp>
      <p:sp>
        <p:nvSpPr>
          <p:cNvPr id="261" name="Google Shape;261;p49"/>
          <p:cNvSpPr txBox="1"/>
          <p:nvPr>
            <p:ph idx="2" type="title"/>
          </p:nvPr>
        </p:nvSpPr>
        <p:spPr>
          <a:xfrm>
            <a:off x="187200" y="1006575"/>
            <a:ext cx="4671300" cy="65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How to build the URI</a:t>
            </a:r>
            <a:endParaRPr sz="3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2" name="Google Shape;262;p49"/>
          <p:cNvSpPr txBox="1"/>
          <p:nvPr/>
        </p:nvSpPr>
        <p:spPr>
          <a:xfrm>
            <a:off x="187200" y="1694725"/>
            <a:ext cx="3933300" cy="11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Get a users list</a:t>
            </a:r>
            <a:r>
              <a:rPr b="1"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b="1"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http://mywebsite.com</a:t>
            </a:r>
            <a:r>
              <a:rPr b="1" lang="fr" sz="1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/users</a:t>
            </a:r>
            <a:endParaRPr b="1"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strike="sngStrik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http://mywebsite.com/user</a:t>
            </a:r>
            <a:endParaRPr sz="1600" strike="sngStrike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strike="sngStrik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http://mywebsite.com/getAllUsers</a:t>
            </a:r>
            <a:endParaRPr sz="1800" strike="sngStrike">
              <a:solidFill>
                <a:srgbClr val="38761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3" name="Google Shape;263;p49"/>
          <p:cNvSpPr txBox="1"/>
          <p:nvPr/>
        </p:nvSpPr>
        <p:spPr>
          <a:xfrm>
            <a:off x="187200" y="3248425"/>
            <a:ext cx="39333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Get user info</a:t>
            </a:r>
            <a:r>
              <a:rPr b="1"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b="1"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http://mywebsite.com</a:t>
            </a:r>
            <a:r>
              <a:rPr b="1" lang="fr" sz="1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/users/56</a:t>
            </a:r>
            <a:endParaRPr b="1"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strike="sngStrik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http://mywebsite.com/users/show/56</a:t>
            </a:r>
            <a:endParaRPr sz="1600" strike="sng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4" name="Google Shape;264;p49"/>
          <p:cNvSpPr txBox="1"/>
          <p:nvPr/>
        </p:nvSpPr>
        <p:spPr>
          <a:xfrm>
            <a:off x="4044300" y="1694725"/>
            <a:ext cx="49473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Get all reviews of an user:</a:t>
            </a:r>
            <a:endParaRPr b="1"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http://mywebsite.com</a:t>
            </a:r>
            <a:r>
              <a:rPr b="1" lang="fr" sz="1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/users/321/reviews</a:t>
            </a:r>
            <a:endParaRPr b="1"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strike="sngStrik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http://mywebsite.com/users/reviews/321</a:t>
            </a:r>
            <a:endParaRPr sz="1600" strike="sng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5" name="Google Shape;265;p49"/>
          <p:cNvSpPr txBox="1"/>
          <p:nvPr/>
        </p:nvSpPr>
        <p:spPr>
          <a:xfrm>
            <a:off x="4044300" y="3221975"/>
            <a:ext cx="5310900" cy="1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Get a user review:</a:t>
            </a:r>
            <a:endParaRPr b="1"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http://mywebsite.com</a:t>
            </a:r>
            <a:r>
              <a:rPr b="1" lang="fr" sz="1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/users/321/reviews/14</a:t>
            </a:r>
            <a:endParaRPr b="1"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strike="sngStrik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http://mywebsite.com/users/321/review/14</a:t>
            </a:r>
            <a:endParaRPr sz="1600" strike="sng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6" name="Google Shape;266;p49"/>
          <p:cNvSpPr txBox="1"/>
          <p:nvPr/>
        </p:nvSpPr>
        <p:spPr>
          <a:xfrm>
            <a:off x="7875175" y="854175"/>
            <a:ext cx="10179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Right</a:t>
            </a:r>
            <a:endParaRPr b="1"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strike="sngStrik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Wrong</a:t>
            </a:r>
            <a:endParaRPr sz="1600" strike="sng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REST</a:t>
            </a:r>
            <a:r>
              <a:rPr lang="fr"/>
              <a:t> API</a:t>
            </a:r>
            <a:endParaRPr/>
          </a:p>
        </p:txBody>
      </p:sp>
      <p:sp>
        <p:nvSpPr>
          <p:cNvPr id="272" name="Google Shape;272;p50"/>
          <p:cNvSpPr txBox="1"/>
          <p:nvPr/>
        </p:nvSpPr>
        <p:spPr>
          <a:xfrm>
            <a:off x="1490250" y="2341580"/>
            <a:ext cx="6163500" cy="12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Filtered and sorted list of users: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http://mywebsite.com</a:t>
            </a:r>
            <a:r>
              <a:rPr b="1" lang="fr" sz="1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/users</a:t>
            </a:r>
            <a:r>
              <a:rPr b="1" lang="fr" sz="1800" u="sng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?</a:t>
            </a:r>
            <a:r>
              <a:rPr b="1" lang="fr" sz="1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filter=client&amp;sort=asc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strike="sngStrik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http://mywebsite.com/user/filter/client/sort/asc</a:t>
            </a:r>
            <a:endParaRPr>
              <a:solidFill>
                <a:srgbClr val="38761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3" name="Google Shape;273;p50"/>
          <p:cNvSpPr txBox="1"/>
          <p:nvPr>
            <p:ph idx="2" type="title"/>
          </p:nvPr>
        </p:nvSpPr>
        <p:spPr>
          <a:xfrm>
            <a:off x="1490250" y="1527838"/>
            <a:ext cx="4671300" cy="65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How to build the URI</a:t>
            </a:r>
            <a:endParaRPr sz="3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REST</a:t>
            </a:r>
            <a:r>
              <a:rPr lang="fr"/>
              <a:t> API</a:t>
            </a:r>
            <a:endParaRPr/>
          </a:p>
        </p:txBody>
      </p:sp>
      <p:sp>
        <p:nvSpPr>
          <p:cNvPr id="279" name="Google Shape;279;p51"/>
          <p:cNvSpPr txBox="1"/>
          <p:nvPr>
            <p:ph idx="2" type="title"/>
          </p:nvPr>
        </p:nvSpPr>
        <p:spPr>
          <a:xfrm>
            <a:off x="1026750" y="883500"/>
            <a:ext cx="67914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Deconstructing</a:t>
            </a:r>
            <a:r>
              <a:rPr lang="fr" sz="3000"/>
              <a:t> the URI</a:t>
            </a:r>
            <a:endParaRPr sz="3000"/>
          </a:p>
        </p:txBody>
      </p:sp>
      <p:sp>
        <p:nvSpPr>
          <p:cNvPr id="280" name="Google Shape;280;p51"/>
          <p:cNvSpPr txBox="1"/>
          <p:nvPr>
            <p:ph idx="4" type="body"/>
          </p:nvPr>
        </p:nvSpPr>
        <p:spPr>
          <a:xfrm>
            <a:off x="1026750" y="2808213"/>
            <a:ext cx="6791400" cy="89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0000"/>
                </a:solidFill>
              </a:rPr>
              <a:t>http://mywebsite.com</a:t>
            </a:r>
            <a:r>
              <a:rPr b="1" lang="fr" sz="2400">
                <a:solidFill>
                  <a:srgbClr val="000000"/>
                </a:solidFill>
              </a:rPr>
              <a:t>/items/56/reviews/14</a:t>
            </a:r>
            <a:endParaRPr b="1" sz="1800">
              <a:solidFill>
                <a:schemeClr val="accent3"/>
              </a:solidFill>
            </a:endParaRPr>
          </a:p>
        </p:txBody>
      </p:sp>
      <p:sp>
        <p:nvSpPr>
          <p:cNvPr id="281" name="Google Shape;281;p51"/>
          <p:cNvSpPr txBox="1"/>
          <p:nvPr>
            <p:ph idx="4" type="body"/>
          </p:nvPr>
        </p:nvSpPr>
        <p:spPr>
          <a:xfrm>
            <a:off x="3260700" y="3999200"/>
            <a:ext cx="1330800" cy="603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00000"/>
                </a:solidFill>
              </a:rPr>
              <a:t>all items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282" name="Google Shape;282;p51"/>
          <p:cNvSpPr txBox="1"/>
          <p:nvPr>
            <p:ph idx="4" type="body"/>
          </p:nvPr>
        </p:nvSpPr>
        <p:spPr>
          <a:xfrm>
            <a:off x="4319850" y="2056313"/>
            <a:ext cx="1330800" cy="603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00000"/>
                </a:solidFill>
              </a:rPr>
              <a:t>item</a:t>
            </a:r>
            <a:r>
              <a:rPr lang="fr" sz="1800">
                <a:solidFill>
                  <a:srgbClr val="000000"/>
                </a:solidFill>
              </a:rPr>
              <a:t> #56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283" name="Google Shape;283;p51"/>
          <p:cNvSpPr txBox="1"/>
          <p:nvPr>
            <p:ph idx="4" type="body"/>
          </p:nvPr>
        </p:nvSpPr>
        <p:spPr>
          <a:xfrm>
            <a:off x="6755700" y="2056313"/>
            <a:ext cx="1330800" cy="603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00000"/>
                </a:solidFill>
              </a:rPr>
              <a:t>review</a:t>
            </a:r>
            <a:r>
              <a:rPr lang="fr" sz="1800">
                <a:solidFill>
                  <a:srgbClr val="000000"/>
                </a:solidFill>
              </a:rPr>
              <a:t> #14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284" name="Google Shape;284;p51"/>
          <p:cNvSpPr txBox="1"/>
          <p:nvPr>
            <p:ph idx="4" type="body"/>
          </p:nvPr>
        </p:nvSpPr>
        <p:spPr>
          <a:xfrm>
            <a:off x="5524200" y="4064250"/>
            <a:ext cx="1330800" cy="603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00000"/>
                </a:solidFill>
              </a:rPr>
              <a:t>all reviews</a:t>
            </a:r>
            <a:endParaRPr sz="1800">
              <a:solidFill>
                <a:schemeClr val="accent3"/>
              </a:solidFill>
            </a:endParaRPr>
          </a:p>
        </p:txBody>
      </p:sp>
      <p:cxnSp>
        <p:nvCxnSpPr>
          <p:cNvPr id="285" name="Google Shape;285;p51"/>
          <p:cNvCxnSpPr>
            <a:stCxn id="282" idx="2"/>
          </p:cNvCxnSpPr>
          <p:nvPr/>
        </p:nvCxnSpPr>
        <p:spPr>
          <a:xfrm>
            <a:off x="4985250" y="2660213"/>
            <a:ext cx="631200" cy="457800"/>
          </a:xfrm>
          <a:prstGeom prst="straightConnector1">
            <a:avLst/>
          </a:prstGeom>
          <a:noFill/>
          <a:ln cap="flat" cmpd="sng" w="28575">
            <a:solidFill>
              <a:srgbClr val="F76C6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51"/>
          <p:cNvCxnSpPr>
            <a:stCxn id="281" idx="0"/>
          </p:cNvCxnSpPr>
          <p:nvPr/>
        </p:nvCxnSpPr>
        <p:spPr>
          <a:xfrm flipH="1" rot="10800000">
            <a:off x="3926100" y="3446600"/>
            <a:ext cx="645000" cy="552600"/>
          </a:xfrm>
          <a:prstGeom prst="straightConnector1">
            <a:avLst/>
          </a:prstGeom>
          <a:noFill/>
          <a:ln cap="flat" cmpd="sng" w="28575">
            <a:solidFill>
              <a:srgbClr val="F76C6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51"/>
          <p:cNvCxnSpPr>
            <a:stCxn id="284" idx="0"/>
          </p:cNvCxnSpPr>
          <p:nvPr/>
        </p:nvCxnSpPr>
        <p:spPr>
          <a:xfrm flipH="1" rot="10800000">
            <a:off x="6189600" y="3508050"/>
            <a:ext cx="116400" cy="556200"/>
          </a:xfrm>
          <a:prstGeom prst="straightConnector1">
            <a:avLst/>
          </a:prstGeom>
          <a:noFill/>
          <a:ln cap="flat" cmpd="sng" w="28575">
            <a:solidFill>
              <a:srgbClr val="F76C6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51"/>
          <p:cNvCxnSpPr>
            <a:stCxn id="283" idx="2"/>
          </p:cNvCxnSpPr>
          <p:nvPr/>
        </p:nvCxnSpPr>
        <p:spPr>
          <a:xfrm flipH="1">
            <a:off x="7416000" y="2660213"/>
            <a:ext cx="5100" cy="457800"/>
          </a:xfrm>
          <a:prstGeom prst="straightConnector1">
            <a:avLst/>
          </a:prstGeom>
          <a:noFill/>
          <a:ln cap="flat" cmpd="sng" w="28575">
            <a:solidFill>
              <a:srgbClr val="F76C6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REST</a:t>
            </a:r>
            <a:r>
              <a:rPr lang="fr"/>
              <a:t> API</a:t>
            </a:r>
            <a:endParaRPr/>
          </a:p>
        </p:txBody>
      </p:sp>
      <p:sp>
        <p:nvSpPr>
          <p:cNvPr id="294" name="Google Shape;294;p52"/>
          <p:cNvSpPr txBox="1"/>
          <p:nvPr>
            <p:ph idx="2" type="title"/>
          </p:nvPr>
        </p:nvSpPr>
        <p:spPr>
          <a:xfrm>
            <a:off x="1067100" y="852725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HTTP methods</a:t>
            </a:r>
            <a:endParaRPr/>
          </a:p>
        </p:txBody>
      </p:sp>
      <p:sp>
        <p:nvSpPr>
          <p:cNvPr id="295" name="Google Shape;295;p52"/>
          <p:cNvSpPr txBox="1"/>
          <p:nvPr>
            <p:ph idx="4" type="body"/>
          </p:nvPr>
        </p:nvSpPr>
        <p:spPr>
          <a:xfrm>
            <a:off x="1071900" y="1550225"/>
            <a:ext cx="6790200" cy="314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00000"/>
                </a:solidFill>
              </a:rPr>
              <a:t>The 4 most common actions we perform using a </a:t>
            </a:r>
            <a:r>
              <a:rPr lang="fr" sz="1800">
                <a:solidFill>
                  <a:srgbClr val="000000"/>
                </a:solidFill>
              </a:rPr>
              <a:t>web api</a:t>
            </a:r>
            <a:r>
              <a:rPr lang="fr" sz="1800">
                <a:solidFill>
                  <a:srgbClr val="000000"/>
                </a:solidFill>
              </a:rPr>
              <a:t> are </a:t>
            </a:r>
            <a:r>
              <a:rPr b="1" lang="fr" sz="1800">
                <a:solidFill>
                  <a:srgbClr val="000000"/>
                </a:solidFill>
              </a:rPr>
              <a:t>create, read, update, delete</a:t>
            </a:r>
            <a:r>
              <a:rPr b="1" lang="fr" sz="1800">
                <a:solidFill>
                  <a:srgbClr val="000000"/>
                </a:solidFill>
              </a:rPr>
              <a:t> - aka CRUD.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00000"/>
                </a:solidFill>
              </a:rPr>
              <a:t>In </a:t>
            </a:r>
            <a:r>
              <a:rPr lang="fr" sz="1800">
                <a:solidFill>
                  <a:srgbClr val="000000"/>
                </a:solidFill>
              </a:rPr>
              <a:t>REST</a:t>
            </a:r>
            <a:r>
              <a:rPr lang="fr" sz="1800">
                <a:solidFill>
                  <a:srgbClr val="000000"/>
                </a:solidFill>
              </a:rPr>
              <a:t> the </a:t>
            </a:r>
            <a:r>
              <a:rPr lang="fr" sz="1800">
                <a:solidFill>
                  <a:srgbClr val="000000"/>
                </a:solidFill>
              </a:rPr>
              <a:t>corresponding</a:t>
            </a:r>
            <a:r>
              <a:rPr lang="fr" sz="1800">
                <a:solidFill>
                  <a:srgbClr val="000000"/>
                </a:solidFill>
              </a:rPr>
              <a:t>  </a:t>
            </a:r>
            <a:r>
              <a:rPr lang="fr" sz="1800">
                <a:solidFill>
                  <a:srgbClr val="000000"/>
                </a:solidFill>
              </a:rPr>
              <a:t>HTTP methods are the following: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fr" sz="1800">
                <a:solidFill>
                  <a:srgbClr val="000000"/>
                </a:solidFill>
              </a:rPr>
              <a:t>POST</a:t>
            </a:r>
            <a:r>
              <a:rPr lang="fr" sz="1800">
                <a:solidFill>
                  <a:srgbClr val="000000"/>
                </a:solidFill>
              </a:rPr>
              <a:t> - create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fr" sz="1800">
                <a:solidFill>
                  <a:srgbClr val="000000"/>
                </a:solidFill>
              </a:rPr>
              <a:t>GET</a:t>
            </a:r>
            <a:r>
              <a:rPr lang="fr" sz="1800">
                <a:solidFill>
                  <a:srgbClr val="000000"/>
                </a:solidFill>
              </a:rPr>
              <a:t> - read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fr" sz="1800">
                <a:solidFill>
                  <a:srgbClr val="000000"/>
                </a:solidFill>
              </a:rPr>
              <a:t>PUT</a:t>
            </a:r>
            <a:r>
              <a:rPr lang="fr" sz="1800">
                <a:solidFill>
                  <a:srgbClr val="000000"/>
                </a:solidFill>
              </a:rPr>
              <a:t> - update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fr" sz="1800">
                <a:solidFill>
                  <a:srgbClr val="000000"/>
                </a:solidFill>
              </a:rPr>
              <a:t>DELETE</a:t>
            </a:r>
            <a:r>
              <a:rPr lang="fr" sz="1800">
                <a:solidFill>
                  <a:srgbClr val="000000"/>
                </a:solidFill>
              </a:rPr>
              <a:t> - delete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fr" sz="1800">
                <a:solidFill>
                  <a:srgbClr val="000000"/>
                </a:solidFill>
              </a:rPr>
              <a:t>These 4 methods are </a:t>
            </a:r>
            <a:r>
              <a:rPr b="1" lang="fr" sz="1800">
                <a:solidFill>
                  <a:srgbClr val="000000"/>
                </a:solidFill>
              </a:rPr>
              <a:t>by far the most common </a:t>
            </a:r>
            <a:r>
              <a:rPr lang="fr" sz="1800">
                <a:solidFill>
                  <a:srgbClr val="000000"/>
                </a:solidFill>
              </a:rPr>
              <a:t>and they will usually be enough to build your API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REST</a:t>
            </a:r>
            <a:r>
              <a:rPr lang="fr"/>
              <a:t> API</a:t>
            </a:r>
            <a:endParaRPr/>
          </a:p>
        </p:txBody>
      </p:sp>
      <p:sp>
        <p:nvSpPr>
          <p:cNvPr id="301" name="Google Shape;301;p53"/>
          <p:cNvSpPr txBox="1"/>
          <p:nvPr>
            <p:ph idx="2" type="title"/>
          </p:nvPr>
        </p:nvSpPr>
        <p:spPr>
          <a:xfrm>
            <a:off x="1785150" y="882000"/>
            <a:ext cx="5570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HTTP 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53"/>
          <p:cNvSpPr txBox="1"/>
          <p:nvPr>
            <p:ph idx="4" type="body"/>
          </p:nvPr>
        </p:nvSpPr>
        <p:spPr>
          <a:xfrm>
            <a:off x="1788750" y="1577950"/>
            <a:ext cx="5570100" cy="322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</a:rPr>
              <a:t>Create a user</a:t>
            </a:r>
            <a:r>
              <a:rPr lang="fr" sz="1800">
                <a:solidFill>
                  <a:srgbClr val="3B424E"/>
                </a:solidFill>
              </a:rPr>
              <a:t>:</a:t>
            </a:r>
            <a:endParaRPr sz="1800">
              <a:solidFill>
                <a:srgbClr val="3B42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accent2"/>
                </a:solidFill>
              </a:rPr>
              <a:t>POST </a:t>
            </a:r>
            <a:r>
              <a:rPr lang="fr" sz="1800">
                <a:solidFill>
                  <a:schemeClr val="accent2"/>
                </a:solidFill>
              </a:rPr>
              <a:t>http://mywebsite.com/users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strike="sngStrike">
                <a:solidFill>
                  <a:schemeClr val="accent3"/>
                </a:solidFill>
              </a:rPr>
              <a:t>GET http://mywebsite.com/users/create</a:t>
            </a:r>
            <a:endParaRPr sz="1600" strike="sngStrike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</a:rPr>
              <a:t>Edit a user:</a:t>
            </a:r>
            <a:endParaRPr sz="1800">
              <a:solidFill>
                <a:srgbClr val="3B42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accent2"/>
                </a:solidFill>
              </a:rPr>
              <a:t>PUT</a:t>
            </a:r>
            <a:r>
              <a:rPr lang="fr" sz="1800">
                <a:solidFill>
                  <a:schemeClr val="accent2"/>
                </a:solidFill>
              </a:rPr>
              <a:t> http://mywebsite.com/users/14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strike="sngStrike">
                <a:solidFill>
                  <a:schemeClr val="accent3"/>
                </a:solidFill>
              </a:rPr>
              <a:t>POST http://mywebsite.com/users/14/edit</a:t>
            </a:r>
            <a:endParaRPr sz="1600" strike="sngStrike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</a:rPr>
              <a:t>Delete a user:</a:t>
            </a:r>
            <a:endParaRPr sz="1800">
              <a:solidFill>
                <a:srgbClr val="3B42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accent2"/>
                </a:solidFill>
              </a:rPr>
              <a:t>DELETE</a:t>
            </a:r>
            <a:r>
              <a:rPr lang="fr" sz="1800">
                <a:solidFill>
                  <a:schemeClr val="accent2"/>
                </a:solidFill>
              </a:rPr>
              <a:t> http://mywebsite.com/users/14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strike="sngStrike">
                <a:solidFill>
                  <a:schemeClr val="accent3"/>
                </a:solidFill>
              </a:rPr>
              <a:t>POST http://mywebsite.com/user/14/delete</a:t>
            </a:r>
            <a:endParaRPr sz="1600" strike="sngStrike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REST</a:t>
            </a:r>
            <a:r>
              <a:rPr lang="fr"/>
              <a:t> API</a:t>
            </a:r>
            <a:endParaRPr/>
          </a:p>
        </p:txBody>
      </p:sp>
      <p:sp>
        <p:nvSpPr>
          <p:cNvPr id="308" name="Google Shape;308;p54"/>
          <p:cNvSpPr txBox="1"/>
          <p:nvPr>
            <p:ph idx="2" type="title"/>
          </p:nvPr>
        </p:nvSpPr>
        <p:spPr>
          <a:xfrm>
            <a:off x="294425" y="882000"/>
            <a:ext cx="4666800" cy="108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HTTP R</a:t>
            </a:r>
            <a:r>
              <a:rPr lang="fr"/>
              <a:t>esponse Formats</a:t>
            </a:r>
            <a:endParaRPr/>
          </a:p>
        </p:txBody>
      </p:sp>
      <p:sp>
        <p:nvSpPr>
          <p:cNvPr id="309" name="Google Shape;309;p54"/>
          <p:cNvSpPr txBox="1"/>
          <p:nvPr>
            <p:ph idx="4" type="body"/>
          </p:nvPr>
        </p:nvSpPr>
        <p:spPr>
          <a:xfrm>
            <a:off x="294425" y="2031275"/>
            <a:ext cx="4666800" cy="232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The </a:t>
            </a:r>
            <a:r>
              <a:rPr lang="fr" sz="1800"/>
              <a:t>response</a:t>
            </a:r>
            <a:r>
              <a:rPr lang="fr" sz="1800"/>
              <a:t> </a:t>
            </a:r>
            <a:r>
              <a:rPr b="1" lang="fr" sz="1800"/>
              <a:t>can come in many formats: HTML, XML, JSON, JSON-LD, CSV, etc.</a:t>
            </a:r>
            <a:endParaRPr b="1"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fr" sz="1800"/>
              <a:t>It is up to the client to define the format it accepts via the Accept header (it can accept multiple formats)</a:t>
            </a:r>
            <a:endParaRPr sz="1800"/>
          </a:p>
        </p:txBody>
      </p:sp>
      <p:pic>
        <p:nvPicPr>
          <p:cNvPr id="310" name="Google Shape;310;p54"/>
          <p:cNvPicPr preferRelativeResize="0"/>
          <p:nvPr/>
        </p:nvPicPr>
        <p:blipFill rotWithShape="1">
          <a:blip r:embed="rId3">
            <a:alphaModFix/>
          </a:blip>
          <a:srcRect b="0" l="0" r="0" t="30680"/>
          <a:stretch/>
        </p:blipFill>
        <p:spPr>
          <a:xfrm>
            <a:off x="5258775" y="717350"/>
            <a:ext cx="6344556" cy="4426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1" name="Google Shape;311;p54"/>
          <p:cNvCxnSpPr/>
          <p:nvPr/>
        </p:nvCxnSpPr>
        <p:spPr>
          <a:xfrm flipH="1" rot="10800000">
            <a:off x="4447775" y="3200125"/>
            <a:ext cx="1160100" cy="287400"/>
          </a:xfrm>
          <a:prstGeom prst="straightConnector1">
            <a:avLst/>
          </a:prstGeom>
          <a:noFill/>
          <a:ln cap="flat" cmpd="sng" w="28575">
            <a:solidFill>
              <a:srgbClr val="F76C6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REST</a:t>
            </a:r>
            <a:r>
              <a:rPr lang="fr"/>
              <a:t> API</a:t>
            </a:r>
            <a:endParaRPr/>
          </a:p>
        </p:txBody>
      </p:sp>
      <p:sp>
        <p:nvSpPr>
          <p:cNvPr id="317" name="Google Shape;317;p55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HTTP Response Codes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55"/>
          <p:cNvSpPr txBox="1"/>
          <p:nvPr>
            <p:ph idx="4" type="body"/>
          </p:nvPr>
        </p:nvSpPr>
        <p:spPr>
          <a:xfrm>
            <a:off x="1176300" y="1413300"/>
            <a:ext cx="6791400" cy="34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An </a:t>
            </a:r>
            <a:r>
              <a:rPr b="1" lang="fr" sz="1800"/>
              <a:t>HTTP response always has an </a:t>
            </a:r>
            <a:r>
              <a:rPr b="1" lang="fr" sz="1800"/>
              <a:t>associated</a:t>
            </a:r>
            <a:r>
              <a:rPr b="1" lang="fr" sz="1800"/>
              <a:t> status code</a:t>
            </a:r>
            <a:r>
              <a:rPr lang="fr" sz="1800"/>
              <a:t>. It tells the client if the request was successful, if there was an error, etc.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800"/>
              <a:t>Status codes are </a:t>
            </a:r>
            <a:r>
              <a:rPr b="1" lang="fr" sz="1800"/>
              <a:t>classified into families: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 sz="1800"/>
              <a:t>1xx</a:t>
            </a:r>
            <a:r>
              <a:rPr lang="fr" sz="1800"/>
              <a:t> - information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 sz="1800"/>
              <a:t>2xx</a:t>
            </a:r>
            <a:r>
              <a:rPr lang="fr" sz="1800"/>
              <a:t> - success </a:t>
            </a:r>
            <a:r>
              <a:rPr lang="fr" sz="1800"/>
              <a:t>(e.g.: 200 OK, 201 created)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 sz="1800"/>
              <a:t>3xx</a:t>
            </a:r>
            <a:r>
              <a:rPr lang="fr" sz="1800"/>
              <a:t> - redirect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 sz="1800"/>
              <a:t>4xx</a:t>
            </a:r>
            <a:r>
              <a:rPr lang="fr" sz="1800"/>
              <a:t> - client side error </a:t>
            </a:r>
            <a:r>
              <a:rPr lang="fr" sz="1800"/>
              <a:t>(e.g.: 400 Bad request, 401 Unauthorized)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 sz="1800"/>
              <a:t>5xx</a:t>
            </a:r>
            <a:r>
              <a:rPr lang="fr" sz="1800"/>
              <a:t> - server side error (e.g.: 500 internal server error)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REST</a:t>
            </a:r>
            <a:r>
              <a:rPr lang="fr"/>
              <a:t> API</a:t>
            </a:r>
            <a:endParaRPr/>
          </a:p>
        </p:txBody>
      </p:sp>
      <p:sp>
        <p:nvSpPr>
          <p:cNvPr id="324" name="Google Shape;324;p56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HTTP Response Codes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56"/>
          <p:cNvSpPr txBox="1"/>
          <p:nvPr>
            <p:ph idx="4" type="body"/>
          </p:nvPr>
        </p:nvSpPr>
        <p:spPr>
          <a:xfrm>
            <a:off x="1176300" y="1612400"/>
            <a:ext cx="6791400" cy="243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When developing an API consult the list of http status codes and </a:t>
            </a:r>
            <a:r>
              <a:rPr b="1" lang="fr" sz="1800"/>
              <a:t>make sure to always send relevant status codes</a:t>
            </a:r>
            <a:r>
              <a:rPr lang="fr" sz="1800"/>
              <a:t> for each request: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hlinkClick r:id="rId3"/>
              </a:rPr>
              <a:t>https://en.wikipedia.org/wiki/List_of_HTTP_status_codes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9"/>
          <p:cNvSpPr txBox="1"/>
          <p:nvPr/>
        </p:nvSpPr>
        <p:spPr>
          <a:xfrm>
            <a:off x="1257650" y="1283250"/>
            <a:ext cx="2802600" cy="25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What is</a:t>
            </a:r>
            <a:endParaRPr b="1" sz="36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an</a:t>
            </a:r>
            <a:r>
              <a:rPr b="1" lang="fr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 API?</a:t>
            </a:r>
            <a:endParaRPr b="1" sz="36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REST</a:t>
            </a:r>
            <a:r>
              <a:rPr lang="fr"/>
              <a:t> API</a:t>
            </a:r>
            <a:endParaRPr/>
          </a:p>
        </p:txBody>
      </p:sp>
      <p:sp>
        <p:nvSpPr>
          <p:cNvPr id="331" name="Google Shape;331;p57"/>
          <p:cNvSpPr txBox="1"/>
          <p:nvPr>
            <p:ph idx="2" type="title"/>
          </p:nvPr>
        </p:nvSpPr>
        <p:spPr>
          <a:xfrm>
            <a:off x="948850" y="805800"/>
            <a:ext cx="4046100" cy="5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Testing an API</a:t>
            </a:r>
            <a:endParaRPr/>
          </a:p>
        </p:txBody>
      </p:sp>
      <p:sp>
        <p:nvSpPr>
          <p:cNvPr id="332" name="Google Shape;332;p57"/>
          <p:cNvSpPr txBox="1"/>
          <p:nvPr>
            <p:ph idx="4" type="body"/>
          </p:nvPr>
        </p:nvSpPr>
        <p:spPr>
          <a:xfrm>
            <a:off x="948850" y="1347000"/>
            <a:ext cx="5885400" cy="36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</a:t>
            </a:r>
            <a:r>
              <a:rPr lang="fr" sz="1800"/>
              <a:t>est all your requests </a:t>
            </a:r>
            <a:r>
              <a:rPr b="1" lang="fr" sz="1800"/>
              <a:t>using GUI programs </a:t>
            </a:r>
            <a:r>
              <a:rPr lang="fr" sz="1800"/>
              <a:t>like: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fr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Postman</a:t>
            </a:r>
            <a:r>
              <a:rPr lang="fr" sz="1800"/>
              <a:t> - the most used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fr" sz="1800" u="sng">
                <a:solidFill>
                  <a:schemeClr val="hlink"/>
                </a:solidFill>
                <a:hlinkClick r:id="rId4"/>
              </a:rPr>
              <a:t>Swagger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fr" sz="18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Insomnia</a:t>
            </a:r>
            <a:r>
              <a:rPr lang="fr" sz="1800"/>
              <a:t> - postman's main competitor (lighter).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Or Text-based alternatives: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fr" sz="1800" u="sng">
                <a:solidFill>
                  <a:schemeClr val="hlink"/>
                </a:solidFill>
                <a:hlinkClick r:id="rId6"/>
              </a:rPr>
              <a:t>REST Client</a:t>
            </a:r>
            <a:r>
              <a:rPr lang="fr" sz="1800"/>
              <a:t> - a VSCode extension to test routes.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fr" sz="18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IntelliJ HTTP Client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They help you define the headers, body, access tokens, etc</a:t>
            </a:r>
            <a:r>
              <a:rPr lang="fr"/>
              <a:t>, </a:t>
            </a:r>
            <a:r>
              <a:rPr b="1" lang="fr"/>
              <a:t>without having to write code.</a:t>
            </a:r>
            <a:r>
              <a:rPr lang="fr"/>
              <a:t> You can even create documentation for your API automatically after you’ve tested the routes.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33" name="Google Shape;333;p5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34238" y="3490366"/>
            <a:ext cx="1589075" cy="54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5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529875" y="3500788"/>
            <a:ext cx="607500" cy="6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5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71125" y="1008675"/>
            <a:ext cx="2445225" cy="218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5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34250" y="4108300"/>
            <a:ext cx="1853947" cy="54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0"/>
          <p:cNvSpPr txBox="1"/>
          <p:nvPr/>
        </p:nvSpPr>
        <p:spPr>
          <a:xfrm>
            <a:off x="1324875" y="680000"/>
            <a:ext cx="45720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What is an API?</a:t>
            </a:r>
            <a:endParaRPr b="1" sz="36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82" name="Google Shape;182;p40"/>
          <p:cNvSpPr txBox="1"/>
          <p:nvPr/>
        </p:nvSpPr>
        <p:spPr>
          <a:xfrm>
            <a:off x="1324875" y="1299500"/>
            <a:ext cx="70176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 Medium"/>
                <a:ea typeface="Raleway Medium"/>
                <a:cs typeface="Raleway Medium"/>
                <a:sym typeface="Raleway Medium"/>
              </a:rPr>
              <a:t>An </a:t>
            </a:r>
            <a:r>
              <a:rPr i="1" lang="fr" sz="1800">
                <a:latin typeface="Raleway Medium"/>
                <a:ea typeface="Raleway Medium"/>
                <a:cs typeface="Raleway Medium"/>
                <a:sym typeface="Raleway Medium"/>
              </a:rPr>
              <a:t>Application Programming Interface </a:t>
            </a:r>
            <a:r>
              <a:rPr lang="fr" sz="1800">
                <a:latin typeface="Raleway Medium"/>
                <a:ea typeface="Raleway Medium"/>
                <a:cs typeface="Raleway Medium"/>
                <a:sym typeface="Raleway Medium"/>
              </a:rPr>
              <a:t>or API is </a:t>
            </a: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an interface between two computer programs</a:t>
            </a:r>
            <a:r>
              <a:rPr lang="fr" sz="1800">
                <a:latin typeface="Raleway Medium"/>
                <a:ea typeface="Raleway Medium"/>
                <a:cs typeface="Raleway Medium"/>
                <a:sym typeface="Raleway Medium"/>
              </a:rPr>
              <a:t>. </a:t>
            </a:r>
            <a:endParaRPr sz="18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fr" sz="1800">
                <a:latin typeface="Raleway Medium"/>
                <a:ea typeface="Raleway Medium"/>
                <a:cs typeface="Raleway Medium"/>
                <a:sym typeface="Raleway Medium"/>
              </a:rPr>
              <a:t>It helps developers write programs that are more maintainable and can easily communicate with other pieces of software.</a:t>
            </a:r>
            <a:endParaRPr sz="18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83" name="Google Shape;183;p40"/>
          <p:cNvSpPr/>
          <p:nvPr/>
        </p:nvSpPr>
        <p:spPr>
          <a:xfrm>
            <a:off x="1903759" y="3200000"/>
            <a:ext cx="1703400" cy="126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Program 1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4" name="Google Shape;184;p40"/>
          <p:cNvSpPr/>
          <p:nvPr/>
        </p:nvSpPr>
        <p:spPr>
          <a:xfrm>
            <a:off x="4216388" y="3200000"/>
            <a:ext cx="711300" cy="126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API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5" name="Google Shape;185;p40"/>
          <p:cNvSpPr/>
          <p:nvPr/>
        </p:nvSpPr>
        <p:spPr>
          <a:xfrm>
            <a:off x="5536841" y="3200000"/>
            <a:ext cx="1703400" cy="126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Program 2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6" name="Google Shape;186;p40"/>
          <p:cNvSpPr/>
          <p:nvPr/>
        </p:nvSpPr>
        <p:spPr>
          <a:xfrm>
            <a:off x="3677163" y="3762101"/>
            <a:ext cx="469200" cy="8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0"/>
          <p:cNvSpPr/>
          <p:nvPr/>
        </p:nvSpPr>
        <p:spPr>
          <a:xfrm>
            <a:off x="4997616" y="3762095"/>
            <a:ext cx="469200" cy="8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0"/>
          <p:cNvSpPr/>
          <p:nvPr/>
        </p:nvSpPr>
        <p:spPr>
          <a:xfrm rot="10800000">
            <a:off x="3654964" y="3871243"/>
            <a:ext cx="469200" cy="8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40"/>
          <p:cNvSpPr/>
          <p:nvPr/>
        </p:nvSpPr>
        <p:spPr>
          <a:xfrm rot="10800000">
            <a:off x="4997664" y="3871243"/>
            <a:ext cx="469200" cy="8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/>
          <p:nvPr/>
        </p:nvSpPr>
        <p:spPr>
          <a:xfrm>
            <a:off x="3671696" y="2571750"/>
            <a:ext cx="969900" cy="203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41"/>
          <p:cNvSpPr/>
          <p:nvPr/>
        </p:nvSpPr>
        <p:spPr>
          <a:xfrm>
            <a:off x="1348800" y="2571750"/>
            <a:ext cx="2322900" cy="203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377" y="3110636"/>
            <a:ext cx="1827751" cy="135177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1"/>
          <p:cNvSpPr txBox="1"/>
          <p:nvPr/>
        </p:nvSpPr>
        <p:spPr>
          <a:xfrm>
            <a:off x="1944150" y="2712175"/>
            <a:ext cx="11322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B424E"/>
                </a:solidFill>
                <a:latin typeface="Varela Round"/>
                <a:ea typeface="Varela Round"/>
                <a:cs typeface="Varela Round"/>
                <a:sym typeface="Varela Round"/>
              </a:rPr>
              <a:t>ASM, C++</a:t>
            </a:r>
            <a:endParaRPr>
              <a:solidFill>
                <a:srgbClr val="3B424E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8" name="Google Shape;198;p41"/>
          <p:cNvSpPr txBox="1"/>
          <p:nvPr/>
        </p:nvSpPr>
        <p:spPr>
          <a:xfrm>
            <a:off x="3858588" y="3158075"/>
            <a:ext cx="5961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Varela Round"/>
                <a:ea typeface="Varela Round"/>
                <a:cs typeface="Varela Round"/>
                <a:sym typeface="Varela Round"/>
              </a:rPr>
              <a:t>API</a:t>
            </a:r>
            <a:endParaRPr sz="1800">
              <a:solidFill>
                <a:srgbClr val="3B424E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9" name="Google Shape;199;p41"/>
          <p:cNvSpPr txBox="1"/>
          <p:nvPr/>
        </p:nvSpPr>
        <p:spPr>
          <a:xfrm>
            <a:off x="1348800" y="532225"/>
            <a:ext cx="35370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Example of an API</a:t>
            </a:r>
            <a:endParaRPr b="1" sz="24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0" name="Google Shape;200;p41"/>
          <p:cNvSpPr txBox="1"/>
          <p:nvPr/>
        </p:nvSpPr>
        <p:spPr>
          <a:xfrm>
            <a:off x="1348800" y="1188050"/>
            <a:ext cx="64464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An operating system </a:t>
            </a:r>
            <a:r>
              <a:rPr b="1" i="1" lang="fr" sz="1800">
                <a:latin typeface="Raleway"/>
                <a:ea typeface="Raleway"/>
                <a:cs typeface="Raleway"/>
                <a:sym typeface="Raleway"/>
              </a:rPr>
              <a:t>exposes</a:t>
            </a: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 several API’s</a:t>
            </a:r>
            <a:r>
              <a:rPr lang="fr" sz="1800">
                <a:latin typeface="Raleway Medium"/>
                <a:ea typeface="Raleway Medium"/>
                <a:cs typeface="Raleway Medium"/>
                <a:sym typeface="Raleway Medium"/>
              </a:rPr>
              <a:t> that </a:t>
            </a: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applications can use </a:t>
            </a:r>
            <a:r>
              <a:rPr lang="fr" sz="1800">
                <a:latin typeface="Raleway Medium"/>
                <a:ea typeface="Raleway Medium"/>
                <a:cs typeface="Raleway Medium"/>
                <a:sym typeface="Raleway Medium"/>
              </a:rPr>
              <a:t>to be able to access your computer’s resources.</a:t>
            </a:r>
            <a:endParaRPr sz="18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2"/>
          <p:cNvSpPr/>
          <p:nvPr/>
        </p:nvSpPr>
        <p:spPr>
          <a:xfrm>
            <a:off x="1501175" y="2595863"/>
            <a:ext cx="2322900" cy="201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752" y="3112773"/>
            <a:ext cx="1827751" cy="135177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2"/>
          <p:cNvSpPr txBox="1"/>
          <p:nvPr/>
        </p:nvSpPr>
        <p:spPr>
          <a:xfrm>
            <a:off x="2096525" y="2719713"/>
            <a:ext cx="11322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B424E"/>
                </a:solidFill>
                <a:latin typeface="Varela Round"/>
                <a:ea typeface="Varela Round"/>
                <a:cs typeface="Varela Round"/>
                <a:sym typeface="Varela Round"/>
              </a:rPr>
              <a:t>ASM, C++</a:t>
            </a:r>
            <a:endParaRPr>
              <a:solidFill>
                <a:srgbClr val="3B424E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8" name="Google Shape;208;p42"/>
          <p:cNvSpPr txBox="1"/>
          <p:nvPr/>
        </p:nvSpPr>
        <p:spPr>
          <a:xfrm>
            <a:off x="3824075" y="3231738"/>
            <a:ext cx="6399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Varela Round"/>
                <a:ea typeface="Varela Round"/>
                <a:cs typeface="Varela Round"/>
                <a:sym typeface="Varela Round"/>
              </a:rPr>
              <a:t>API</a:t>
            </a:r>
            <a:endParaRPr sz="1800">
              <a:solidFill>
                <a:srgbClr val="3B424E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9" name="Google Shape;209;p42"/>
          <p:cNvSpPr/>
          <p:nvPr/>
        </p:nvSpPr>
        <p:spPr>
          <a:xfrm>
            <a:off x="5319925" y="2595863"/>
            <a:ext cx="2322900" cy="201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42"/>
          <p:cNvSpPr/>
          <p:nvPr/>
        </p:nvSpPr>
        <p:spPr>
          <a:xfrm>
            <a:off x="4584600" y="3322925"/>
            <a:ext cx="639900" cy="14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42"/>
          <p:cNvSpPr/>
          <p:nvPr/>
        </p:nvSpPr>
        <p:spPr>
          <a:xfrm rot="10800000">
            <a:off x="4584600" y="3523638"/>
            <a:ext cx="639900" cy="14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2"/>
          <p:cNvSpPr txBox="1"/>
          <p:nvPr/>
        </p:nvSpPr>
        <p:spPr>
          <a:xfrm>
            <a:off x="1501175" y="532238"/>
            <a:ext cx="35370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Example of an API</a:t>
            </a:r>
            <a:endParaRPr b="1" sz="24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3" name="Google Shape;213;p42"/>
          <p:cNvSpPr txBox="1"/>
          <p:nvPr/>
        </p:nvSpPr>
        <p:spPr>
          <a:xfrm>
            <a:off x="1501175" y="1025088"/>
            <a:ext cx="6141600" cy="15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Chrome</a:t>
            </a:r>
            <a:r>
              <a:rPr lang="fr" sz="1800"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communicates</a:t>
            </a:r>
            <a:r>
              <a:rPr lang="fr" sz="1800"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with many of your operating system’s API’s</a:t>
            </a:r>
            <a:r>
              <a:rPr lang="fr" sz="1800">
                <a:latin typeface="Raleway Medium"/>
                <a:ea typeface="Raleway Medium"/>
                <a:cs typeface="Raleway Medium"/>
                <a:sym typeface="Raleway Medium"/>
              </a:rPr>
              <a:t> to be able to access the internet, display stuff on the screen, get keyboard and mouse </a:t>
            </a:r>
            <a:r>
              <a:rPr lang="fr" sz="1800">
                <a:latin typeface="Raleway Medium"/>
                <a:ea typeface="Raleway Medium"/>
                <a:cs typeface="Raleway Medium"/>
                <a:sym typeface="Raleway Medium"/>
              </a:rPr>
              <a:t>inputs</a:t>
            </a:r>
            <a:r>
              <a:rPr lang="fr" sz="1800">
                <a:latin typeface="Raleway Medium"/>
                <a:ea typeface="Raleway Medium"/>
                <a:cs typeface="Raleway Medium"/>
                <a:sym typeface="Raleway Medium"/>
              </a:rPr>
              <a:t>, access the camera, the speakers, etc.</a:t>
            </a:r>
            <a:endParaRPr sz="18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214" name="Google Shape;21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5275" y="3031338"/>
            <a:ext cx="1132200" cy="113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2"/>
          <p:cNvSpPr/>
          <p:nvPr/>
        </p:nvSpPr>
        <p:spPr>
          <a:xfrm>
            <a:off x="3824075" y="2595863"/>
            <a:ext cx="639900" cy="201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3"/>
          <p:cNvSpPr txBox="1"/>
          <p:nvPr/>
        </p:nvSpPr>
        <p:spPr>
          <a:xfrm>
            <a:off x="1257650" y="1283250"/>
            <a:ext cx="2802600" cy="25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Web API</a:t>
            </a:r>
            <a:endParaRPr b="1" sz="36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4"/>
          <p:cNvSpPr txBox="1"/>
          <p:nvPr/>
        </p:nvSpPr>
        <p:spPr>
          <a:xfrm>
            <a:off x="2993725" y="953750"/>
            <a:ext cx="56121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What is a web API?</a:t>
            </a:r>
            <a:endParaRPr b="1" sz="36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26" name="Google Shape;22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25" y="1755038"/>
            <a:ext cx="2183724" cy="218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4"/>
          <p:cNvSpPr txBox="1"/>
          <p:nvPr/>
        </p:nvSpPr>
        <p:spPr>
          <a:xfrm>
            <a:off x="2993725" y="1755050"/>
            <a:ext cx="5415000" cy="21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A Web API is the interface of a webapp</a:t>
            </a:r>
            <a:r>
              <a:rPr lang="fr" sz="1800">
                <a:latin typeface="Raleway Medium"/>
                <a:ea typeface="Raleway Medium"/>
                <a:cs typeface="Raleway Medium"/>
                <a:sym typeface="Raleway Medium"/>
              </a:rPr>
              <a:t> with which an external program can </a:t>
            </a:r>
            <a:r>
              <a:rPr lang="fr" sz="1800">
                <a:latin typeface="Raleway Medium"/>
                <a:ea typeface="Raleway Medium"/>
                <a:cs typeface="Raleway Medium"/>
                <a:sym typeface="Raleway Medium"/>
              </a:rPr>
              <a:t>communicate</a:t>
            </a:r>
            <a:r>
              <a:rPr lang="fr" sz="1800"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  <a:endParaRPr sz="18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fr" sz="1800">
                <a:latin typeface="Raleway Medium"/>
                <a:ea typeface="Raleway Medium"/>
                <a:cs typeface="Raleway Medium"/>
                <a:sym typeface="Raleway Medium"/>
              </a:rPr>
              <a:t>In short, and </a:t>
            </a: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most commonly</a:t>
            </a:r>
            <a:r>
              <a:rPr lang="fr" sz="1800">
                <a:latin typeface="Raleway Medium"/>
                <a:ea typeface="Raleway Medium"/>
                <a:cs typeface="Raleway Medium"/>
                <a:sym typeface="Raleway Medium"/>
              </a:rPr>
              <a:t>, </a:t>
            </a: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it’s a server that accepts http requests and </a:t>
            </a: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responds</a:t>
            </a: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 with json.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Why create an</a:t>
            </a:r>
            <a:r>
              <a:rPr lang="fr"/>
              <a:t> API</a:t>
            </a:r>
            <a:endParaRPr/>
          </a:p>
        </p:txBody>
      </p:sp>
      <p:sp>
        <p:nvSpPr>
          <p:cNvPr id="233" name="Google Shape;233;p45"/>
          <p:cNvSpPr txBox="1"/>
          <p:nvPr>
            <p:ph idx="2" type="title"/>
          </p:nvPr>
        </p:nvSpPr>
        <p:spPr>
          <a:xfrm>
            <a:off x="640187" y="1532575"/>
            <a:ext cx="3275100" cy="128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Why create a Web API?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5"/>
          <p:cNvSpPr txBox="1"/>
          <p:nvPr>
            <p:ph idx="4" type="body"/>
          </p:nvPr>
        </p:nvSpPr>
        <p:spPr>
          <a:xfrm>
            <a:off x="640187" y="2813825"/>
            <a:ext cx="4141800" cy="140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An API makes our app/service </a:t>
            </a:r>
            <a:r>
              <a:rPr b="1" lang="fr" sz="1800"/>
              <a:t>available to many </a:t>
            </a:r>
            <a:r>
              <a:rPr b="1" i="1" lang="fr" sz="1800"/>
              <a:t>clients</a:t>
            </a:r>
            <a:r>
              <a:rPr b="1" lang="fr" sz="1800"/>
              <a:t> over the internet</a:t>
            </a:r>
            <a:r>
              <a:rPr lang="fr" sz="1800"/>
              <a:t>, either ours or 3rd parties’.</a:t>
            </a:r>
            <a:endParaRPr sz="1800"/>
          </a:p>
        </p:txBody>
      </p:sp>
      <p:pic>
        <p:nvPicPr>
          <p:cNvPr id="235" name="Google Shape;235;p45"/>
          <p:cNvPicPr preferRelativeResize="0"/>
          <p:nvPr/>
        </p:nvPicPr>
        <p:blipFill rotWithShape="1">
          <a:blip r:embed="rId3">
            <a:alphaModFix/>
          </a:blip>
          <a:srcRect b="0" l="4127" r="8053" t="0"/>
          <a:stretch/>
        </p:blipFill>
        <p:spPr>
          <a:xfrm>
            <a:off x="4781987" y="1381237"/>
            <a:ext cx="3721826" cy="29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Why create an API</a:t>
            </a:r>
            <a:endParaRPr/>
          </a:p>
        </p:txBody>
      </p:sp>
      <p:sp>
        <p:nvSpPr>
          <p:cNvPr id="241" name="Google Shape;241;p46"/>
          <p:cNvSpPr txBox="1"/>
          <p:nvPr>
            <p:ph idx="2" type="title"/>
          </p:nvPr>
        </p:nvSpPr>
        <p:spPr>
          <a:xfrm>
            <a:off x="640187" y="1123525"/>
            <a:ext cx="3275100" cy="128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Why create a Web API?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6"/>
          <p:cNvSpPr txBox="1"/>
          <p:nvPr>
            <p:ph idx="4" type="body"/>
          </p:nvPr>
        </p:nvSpPr>
        <p:spPr>
          <a:xfrm>
            <a:off x="640187" y="2404775"/>
            <a:ext cx="4141800" cy="19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It’s common to </a:t>
            </a:r>
            <a:r>
              <a:rPr lang="fr" sz="1800"/>
              <a:t>have </a:t>
            </a:r>
            <a:r>
              <a:rPr b="1" lang="fr" sz="1800"/>
              <a:t>one API but multiple clients</a:t>
            </a:r>
            <a:r>
              <a:rPr lang="fr" sz="1800"/>
              <a:t> - a react app, an android app, an iOS app, etc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In general, </a:t>
            </a:r>
            <a:r>
              <a:rPr b="1" lang="fr" sz="1800"/>
              <a:t>the API only serves data</a:t>
            </a:r>
            <a:r>
              <a:rPr lang="fr" sz="1800"/>
              <a:t>, it does not have a graphical interface.</a:t>
            </a:r>
            <a:endParaRPr sz="1800"/>
          </a:p>
        </p:txBody>
      </p:sp>
      <p:pic>
        <p:nvPicPr>
          <p:cNvPr id="243" name="Google Shape;243;p46"/>
          <p:cNvPicPr preferRelativeResize="0"/>
          <p:nvPr/>
        </p:nvPicPr>
        <p:blipFill rotWithShape="1">
          <a:blip r:embed="rId3">
            <a:alphaModFix/>
          </a:blip>
          <a:srcRect b="0" l="4127" r="8053" t="0"/>
          <a:stretch/>
        </p:blipFill>
        <p:spPr>
          <a:xfrm>
            <a:off x="4781987" y="1375187"/>
            <a:ext cx="3721826" cy="29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