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Varela Round"/>
      <p:regular r:id="rId32"/>
    </p:embeddedFont>
    <p:embeddedFont>
      <p:font typeface="Raleway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RalewayLight-regular.fntdata"/><Relationship Id="rId10" Type="http://schemas.openxmlformats.org/officeDocument/2006/relationships/slide" Target="slides/slide5.xml"/><Relationship Id="rId32" Type="http://schemas.openxmlformats.org/officeDocument/2006/relationships/font" Target="fonts/VarelaRound-regular.fntdata"/><Relationship Id="rId13" Type="http://schemas.openxmlformats.org/officeDocument/2006/relationships/slide" Target="slides/slide8.xml"/><Relationship Id="rId35" Type="http://schemas.openxmlformats.org/officeDocument/2006/relationships/font" Target="fonts/RalewayLight-italic.fntdata"/><Relationship Id="rId12" Type="http://schemas.openxmlformats.org/officeDocument/2006/relationships/slide" Target="slides/slide7.xml"/><Relationship Id="rId34" Type="http://schemas.openxmlformats.org/officeDocument/2006/relationships/font" Target="fonts/RalewayLigh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alewayLigh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a68a6c3d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a68a6c3d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64623c73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64623c73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64623c73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64623c73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64623c73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64623c73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64623c73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64623c73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64623c73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64623c73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64623c73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64623c73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64623c73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64623c73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64623c73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464623c73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64623c73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464623c73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9d8c6a91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9d8c6a9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9ab1ff7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9ab1ff7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9ab1ff7f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9ab1ff7f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9ab1ff7f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9ab1ff7f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9ab1ff7f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9ab1ff7f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64623c73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64623c73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64623c73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64623c73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c64a4e91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c64a4e91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9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77" name="Google Shape;77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0" name="Google Shape;90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4" name="Google Shape;1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3" name="Google Shape;103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8" name="Google Shape;108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Google Shape;109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" name="Google Shape;115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18" name="Google Shape;118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0" name="Google Shape;120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1" name="Google Shape;121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 1">
  <p:cSld name="TITLE_6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5" name="Google Shape;125;p26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6" name="Google Shape;126;p26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 1">
  <p:cSld name="ONE_COLUMN_TEXT_6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7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1" name="Google Shape;131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2" name="Google Shape;132;p27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 2">
  <p:cSld name="ONE_COLUMN_TEXT_7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8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7" name="Google Shape;137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8" name="Google Shape;138;p28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8" name="Google Shape;1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25" name="Google Shape;2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Relationship Id="rId4" Type="http://schemas.openxmlformats.org/officeDocument/2006/relationships/hyperlink" Target="https://docs.spring.io/spring-data/data-jpa/docs/current/reference/html/#jpa.query-methods.query-creation" TargetMode="External"/><Relationship Id="rId5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hyperlink" Target="https://examples.javacodegeeks.com/enterprise-java/hibernate/hibernate-jpa-dao-example/" TargetMode="External"/><Relationship Id="rId7" Type="http://schemas.openxmlformats.org/officeDocument/2006/relationships/hyperlink" Target="https://examples.javacodegeeks.com/enterprise-java/hibernate/hibernate-jpa-dao-exampl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hyperlink" Target="https://examples.javacodegeeks.com/enterprise-java/hibernate/hibernate-jpa-dao-example/" TargetMode="External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spring.io/spring-data/commons/docs/current/api/org/springframework/data/repository/CrudRepository.html?is-external=true" TargetMode="External"/><Relationship Id="rId4" Type="http://schemas.openxmlformats.org/officeDocument/2006/relationships/image" Target="../media/image19.png"/><Relationship Id="rId5" Type="http://schemas.openxmlformats.org/officeDocument/2006/relationships/hyperlink" Target="https://docs.spring.io/spring-data/commons/docs/current/api/org/springframework/data/repository/PagingAndSortingRepository.html" TargetMode="External"/><Relationship Id="rId6" Type="http://schemas.openxmlformats.org/officeDocument/2006/relationships/hyperlink" Target="https://docs.spring.io/spring-data/jpa/docs/current/api/org/springframework/data/jpa/repository/JpaRepository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title"/>
          </p:nvPr>
        </p:nvSpPr>
        <p:spPr>
          <a:xfrm>
            <a:off x="1835550" y="1694150"/>
            <a:ext cx="5472900" cy="6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</a:t>
            </a:r>
            <a:endParaRPr/>
          </a:p>
        </p:txBody>
      </p:sp>
      <p:sp>
        <p:nvSpPr>
          <p:cNvPr id="145" name="Google Shape;145;p29"/>
          <p:cNvSpPr txBox="1"/>
          <p:nvPr>
            <p:ph idx="2" type="title"/>
          </p:nvPr>
        </p:nvSpPr>
        <p:spPr>
          <a:xfrm>
            <a:off x="3036450" y="2387475"/>
            <a:ext cx="3071100" cy="634200"/>
          </a:xfrm>
          <a:prstGeom prst="rect">
            <a:avLst/>
          </a:prstGeom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Data JPA and Hibernate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6C6C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3" name="Google Shape;283;p38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Data JPA</a:t>
            </a:r>
            <a:endParaRPr/>
          </a:p>
        </p:txBody>
      </p:sp>
      <p:sp>
        <p:nvSpPr>
          <p:cNvPr id="284" name="Google Shape;284;p38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Create an “API” in 15 minutes</a:t>
            </a:r>
            <a:endParaRPr/>
          </a:p>
        </p:txBody>
      </p:sp>
      <p:sp>
        <p:nvSpPr>
          <p:cNvPr id="285" name="Google Shape;285;p38"/>
          <p:cNvSpPr txBox="1"/>
          <p:nvPr>
            <p:ph idx="2" type="body"/>
          </p:nvPr>
        </p:nvSpPr>
        <p:spPr>
          <a:xfrm>
            <a:off x="3537900" y="61325"/>
            <a:ext cx="361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76C6C"/>
                </a:solidFill>
              </a:rPr>
              <a:t>3</a:t>
            </a:r>
            <a:r>
              <a:rPr lang="fr" sz="1800">
                <a:solidFill>
                  <a:srgbClr val="F76C6C"/>
                </a:solidFill>
              </a:rPr>
              <a:t>.	Create Repository</a:t>
            </a:r>
            <a:endParaRPr sz="1800">
              <a:solidFill>
                <a:srgbClr val="F76C6C"/>
              </a:solidFill>
            </a:endParaRPr>
          </a:p>
        </p:txBody>
      </p:sp>
      <p:sp>
        <p:nvSpPr>
          <p:cNvPr id="286" name="Google Shape;286;p38"/>
          <p:cNvSpPr txBox="1"/>
          <p:nvPr>
            <p:ph idx="2" type="body"/>
          </p:nvPr>
        </p:nvSpPr>
        <p:spPr>
          <a:xfrm>
            <a:off x="5494625" y="3175025"/>
            <a:ext cx="1428600" cy="831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D85C6"/>
                </a:solidFill>
              </a:rPr>
              <a:t>Which entity is managed by this repository?</a:t>
            </a:r>
            <a:endParaRPr sz="1200">
              <a:solidFill>
                <a:srgbClr val="3D85C6"/>
              </a:solidFill>
            </a:endParaRPr>
          </a:p>
        </p:txBody>
      </p:sp>
      <p:pic>
        <p:nvPicPr>
          <p:cNvPr id="287" name="Google Shape;28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900" y="1051200"/>
            <a:ext cx="5453700" cy="178307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8"/>
          <p:cNvSpPr txBox="1"/>
          <p:nvPr>
            <p:ph idx="2" type="body"/>
          </p:nvPr>
        </p:nvSpPr>
        <p:spPr>
          <a:xfrm>
            <a:off x="7381150" y="3349150"/>
            <a:ext cx="1691100" cy="831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D85C6"/>
                </a:solidFill>
              </a:rPr>
              <a:t>What is the type of id (the primary key)?</a:t>
            </a:r>
            <a:endParaRPr sz="1200">
              <a:solidFill>
                <a:srgbClr val="3D85C6"/>
              </a:solidFill>
            </a:endParaRPr>
          </a:p>
        </p:txBody>
      </p:sp>
      <p:cxnSp>
        <p:nvCxnSpPr>
          <p:cNvPr id="289" name="Google Shape;289;p38"/>
          <p:cNvCxnSpPr/>
          <p:nvPr/>
        </p:nvCxnSpPr>
        <p:spPr>
          <a:xfrm flipH="1" rot="10800000">
            <a:off x="6577550" y="2495200"/>
            <a:ext cx="1223700" cy="6693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38"/>
          <p:cNvCxnSpPr/>
          <p:nvPr/>
        </p:nvCxnSpPr>
        <p:spPr>
          <a:xfrm rot="10800000">
            <a:off x="8537450" y="2533625"/>
            <a:ext cx="0" cy="6978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6C6C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6" name="Google Shape;296;p3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Data JPA</a:t>
            </a:r>
            <a:endParaRPr/>
          </a:p>
        </p:txBody>
      </p:sp>
      <p:sp>
        <p:nvSpPr>
          <p:cNvPr id="297" name="Google Shape;297;p3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Create an “API” in 15 minutes</a:t>
            </a:r>
            <a:endParaRPr/>
          </a:p>
        </p:txBody>
      </p:sp>
      <p:sp>
        <p:nvSpPr>
          <p:cNvPr id="298" name="Google Shape;298;p39"/>
          <p:cNvSpPr txBox="1"/>
          <p:nvPr>
            <p:ph idx="2" type="body"/>
          </p:nvPr>
        </p:nvSpPr>
        <p:spPr>
          <a:xfrm>
            <a:off x="3537900" y="61325"/>
            <a:ext cx="4830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76C6C"/>
                </a:solidFill>
              </a:rPr>
              <a:t>4</a:t>
            </a:r>
            <a:r>
              <a:rPr lang="fr" sz="1800">
                <a:solidFill>
                  <a:srgbClr val="F76C6C"/>
                </a:solidFill>
              </a:rPr>
              <a:t>.	Create (REST-)Controller</a:t>
            </a:r>
            <a:endParaRPr sz="1800">
              <a:solidFill>
                <a:srgbClr val="F76C6C"/>
              </a:solidFill>
            </a:endParaRPr>
          </a:p>
        </p:txBody>
      </p:sp>
      <p:sp>
        <p:nvSpPr>
          <p:cNvPr id="299" name="Google Shape;299;p39"/>
          <p:cNvSpPr txBox="1"/>
          <p:nvPr>
            <p:ph idx="2" type="body"/>
          </p:nvPr>
        </p:nvSpPr>
        <p:spPr>
          <a:xfrm>
            <a:off x="5683725" y="3794950"/>
            <a:ext cx="1428600" cy="831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D85C6"/>
                </a:solidFill>
              </a:rPr>
              <a:t>We inject the repository we just created</a:t>
            </a:r>
            <a:endParaRPr sz="1200">
              <a:solidFill>
                <a:srgbClr val="3D85C6"/>
              </a:solidFill>
            </a:endParaRPr>
          </a:p>
        </p:txBody>
      </p:sp>
      <p:pic>
        <p:nvPicPr>
          <p:cNvPr id="300" name="Google Shape;30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760" y="1132300"/>
            <a:ext cx="5398266" cy="2491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1" name="Google Shape;301;p39"/>
          <p:cNvCxnSpPr/>
          <p:nvPr/>
        </p:nvCxnSpPr>
        <p:spPr>
          <a:xfrm rot="10800000">
            <a:off x="4802450" y="2733850"/>
            <a:ext cx="1268700" cy="10611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/>
          <p:nvPr>
            <p:ph idx="4" type="body"/>
          </p:nvPr>
        </p:nvSpPr>
        <p:spPr>
          <a:xfrm>
            <a:off x="1171250" y="3506925"/>
            <a:ext cx="6214800" cy="83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3D85C6"/>
                </a:solidFill>
              </a:rPr>
              <a:t>Responds to a request like http://localhost:8080/create?</a:t>
            </a:r>
            <a:r>
              <a:rPr b="1" lang="fr" sz="1100">
                <a:solidFill>
                  <a:srgbClr val="3D85C6"/>
                </a:solidFill>
              </a:rPr>
              <a:t>name</a:t>
            </a:r>
            <a:r>
              <a:rPr lang="fr" sz="1100">
                <a:solidFill>
                  <a:srgbClr val="3D85C6"/>
                </a:solidFill>
              </a:rPr>
              <a:t>=micheline&amp;</a:t>
            </a:r>
            <a:r>
              <a:rPr b="1" lang="fr" sz="1100">
                <a:solidFill>
                  <a:srgbClr val="3D85C6"/>
                </a:solidFill>
              </a:rPr>
              <a:t>email</a:t>
            </a:r>
            <a:r>
              <a:rPr lang="fr" sz="1100">
                <a:solidFill>
                  <a:srgbClr val="3D85C6"/>
                </a:solidFill>
              </a:rPr>
              <a:t>=micheline@wcs.fr&amp;</a:t>
            </a:r>
            <a:r>
              <a:rPr b="1" lang="fr" sz="1100">
                <a:solidFill>
                  <a:srgbClr val="3D85C6"/>
                </a:solidFill>
              </a:rPr>
              <a:t>category</a:t>
            </a:r>
            <a:r>
              <a:rPr lang="fr" sz="1100">
                <a:solidFill>
                  <a:srgbClr val="3D85C6"/>
                </a:solidFill>
              </a:rPr>
              <a:t>=wildeuse</a:t>
            </a:r>
            <a:endParaRPr sz="1100">
              <a:solidFill>
                <a:srgbClr val="3D85C6"/>
              </a:solidFill>
            </a:endParaRPr>
          </a:p>
        </p:txBody>
      </p:sp>
      <p:pic>
        <p:nvPicPr>
          <p:cNvPr id="307" name="Google Shape;30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900" y="1613875"/>
            <a:ext cx="5705551" cy="18033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8" name="Google Shape;308;p40"/>
          <p:cNvCxnSpPr/>
          <p:nvPr/>
        </p:nvCxnSpPr>
        <p:spPr>
          <a:xfrm rot="10800000">
            <a:off x="3265450" y="2732625"/>
            <a:ext cx="553200" cy="7743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40"/>
          <p:cNvSpPr txBox="1"/>
          <p:nvPr>
            <p:ph idx="2" type="title"/>
          </p:nvPr>
        </p:nvSpPr>
        <p:spPr>
          <a:xfrm>
            <a:off x="2550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4.1	Create RequestMapping on Controller for </a:t>
            </a:r>
            <a:r>
              <a:rPr b="1" lang="fr" sz="1800"/>
              <a:t>create</a:t>
            </a:r>
            <a:endParaRPr b="1"/>
          </a:p>
        </p:txBody>
      </p:sp>
      <p:sp>
        <p:nvSpPr>
          <p:cNvPr id="310" name="Google Shape;310;p40"/>
          <p:cNvSpPr txBox="1"/>
          <p:nvPr>
            <p:ph idx="1" type="subTitle"/>
          </p:nvPr>
        </p:nvSpPr>
        <p:spPr>
          <a:xfrm>
            <a:off x="6187725" y="177350"/>
            <a:ext cx="28011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Create an “API” in 15 minutes</a:t>
            </a:r>
            <a:endParaRPr/>
          </a:p>
        </p:txBody>
      </p:sp>
      <p:sp>
        <p:nvSpPr>
          <p:cNvPr id="311" name="Google Shape;311;p40"/>
          <p:cNvSpPr txBox="1"/>
          <p:nvPr>
            <p:ph type="title"/>
          </p:nvPr>
        </p:nvSpPr>
        <p:spPr>
          <a:xfrm>
            <a:off x="1171250" y="-2650"/>
            <a:ext cx="22719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Data JPA </a:t>
            </a:r>
            <a:endParaRPr sz="1200"/>
          </a:p>
        </p:txBody>
      </p:sp>
      <p:sp>
        <p:nvSpPr>
          <p:cNvPr id="312" name="Google Shape;312;p40"/>
          <p:cNvSpPr txBox="1"/>
          <p:nvPr>
            <p:ph idx="4" type="body"/>
          </p:nvPr>
        </p:nvSpPr>
        <p:spPr>
          <a:xfrm>
            <a:off x="5533150" y="4428275"/>
            <a:ext cx="3610800" cy="7200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3"/>
                </a:solidFill>
              </a:rPr>
              <a:t>Note: To explicitly state the parameter  binding, use</a:t>
            </a:r>
            <a:endParaRPr sz="1100">
              <a:solidFill>
                <a:schemeClr val="accent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@RequestParam(“name”) String name</a:t>
            </a:r>
            <a:endParaRPr sz="11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3"/>
                </a:solidFill>
              </a:rPr>
              <a:t>for all method parameters</a:t>
            </a:r>
            <a:endParaRPr sz="110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/>
          <p:nvPr>
            <p:ph idx="4" type="body"/>
          </p:nvPr>
        </p:nvSpPr>
        <p:spPr>
          <a:xfrm>
            <a:off x="2626500" y="2521850"/>
            <a:ext cx="4466700" cy="545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D85C6"/>
                </a:solidFill>
              </a:rPr>
              <a:t>Responds to a request like http://localhost:8080/read?wilderId=1</a:t>
            </a:r>
            <a:endParaRPr sz="1200">
              <a:solidFill>
                <a:srgbClr val="3D85C6"/>
              </a:solidFill>
            </a:endParaRPr>
          </a:p>
        </p:txBody>
      </p:sp>
      <p:pic>
        <p:nvPicPr>
          <p:cNvPr id="318" name="Google Shape;3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075" y="1369325"/>
            <a:ext cx="4781550" cy="1000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9" name="Google Shape;319;p41"/>
          <p:cNvCxnSpPr/>
          <p:nvPr/>
        </p:nvCxnSpPr>
        <p:spPr>
          <a:xfrm rot="10800000">
            <a:off x="4029300" y="1670950"/>
            <a:ext cx="513000" cy="8340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20" name="Google Shape;32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0275" y="3219350"/>
            <a:ext cx="3781425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1"/>
          <p:cNvSpPr txBox="1"/>
          <p:nvPr>
            <p:ph idx="4" type="body"/>
          </p:nvPr>
        </p:nvSpPr>
        <p:spPr>
          <a:xfrm>
            <a:off x="604675" y="4333775"/>
            <a:ext cx="4466700" cy="545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D85C6"/>
                </a:solidFill>
              </a:rPr>
              <a:t>Responds to a request like </a:t>
            </a:r>
            <a:r>
              <a:rPr lang="fr" sz="1200">
                <a:solidFill>
                  <a:srgbClr val="3D85C6"/>
                </a:solidFill>
              </a:rPr>
              <a:t>http://localhost:8080/readall</a:t>
            </a:r>
            <a:endParaRPr sz="1200">
              <a:solidFill>
                <a:srgbClr val="3D85C6"/>
              </a:solidFill>
            </a:endParaRPr>
          </a:p>
        </p:txBody>
      </p:sp>
      <p:cxnSp>
        <p:nvCxnSpPr>
          <p:cNvPr id="322" name="Google Shape;322;p41"/>
          <p:cNvCxnSpPr>
            <a:stCxn id="321" idx="0"/>
          </p:cNvCxnSpPr>
          <p:nvPr/>
        </p:nvCxnSpPr>
        <p:spPr>
          <a:xfrm flipH="1" rot="10800000">
            <a:off x="2838025" y="3529175"/>
            <a:ext cx="1659900" cy="8046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41"/>
          <p:cNvSpPr txBox="1"/>
          <p:nvPr>
            <p:ph idx="2" type="title"/>
          </p:nvPr>
        </p:nvSpPr>
        <p:spPr>
          <a:xfrm>
            <a:off x="255000" y="882000"/>
            <a:ext cx="6791400" cy="32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4.2 	Create RequestMapping on Controller for </a:t>
            </a:r>
            <a:r>
              <a:rPr b="1" lang="fr" sz="1800"/>
              <a:t>read</a:t>
            </a:r>
            <a:endParaRPr b="1"/>
          </a:p>
        </p:txBody>
      </p:sp>
      <p:sp>
        <p:nvSpPr>
          <p:cNvPr id="324" name="Google Shape;324;p41"/>
          <p:cNvSpPr txBox="1"/>
          <p:nvPr>
            <p:ph type="title"/>
          </p:nvPr>
        </p:nvSpPr>
        <p:spPr>
          <a:xfrm>
            <a:off x="1171250" y="-2650"/>
            <a:ext cx="22719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Data JPA </a:t>
            </a:r>
            <a:endParaRPr sz="1200"/>
          </a:p>
        </p:txBody>
      </p:sp>
      <p:sp>
        <p:nvSpPr>
          <p:cNvPr id="325" name="Google Shape;325;p41"/>
          <p:cNvSpPr txBox="1"/>
          <p:nvPr>
            <p:ph idx="1" type="subTitle"/>
          </p:nvPr>
        </p:nvSpPr>
        <p:spPr>
          <a:xfrm>
            <a:off x="6187725" y="177350"/>
            <a:ext cx="28011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Create an “API” in 15 minutes</a:t>
            </a:r>
            <a:endParaRPr/>
          </a:p>
        </p:txBody>
      </p:sp>
      <p:sp>
        <p:nvSpPr>
          <p:cNvPr id="326" name="Google Shape;326;p41"/>
          <p:cNvSpPr txBox="1"/>
          <p:nvPr>
            <p:ph idx="4" type="body"/>
          </p:nvPr>
        </p:nvSpPr>
        <p:spPr>
          <a:xfrm>
            <a:off x="5533150" y="4428275"/>
            <a:ext cx="3610800" cy="7200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3"/>
                </a:solidFill>
              </a:rPr>
              <a:t>Note: To explicitly state the parameter  binding, use</a:t>
            </a:r>
            <a:endParaRPr sz="1100">
              <a:solidFill>
                <a:schemeClr val="accent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@RequestParam(“wilderId”) Long wilderId</a:t>
            </a:r>
            <a:endParaRPr sz="11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3"/>
                </a:solidFill>
              </a:rPr>
              <a:t>for all method parameters</a:t>
            </a:r>
            <a:endParaRPr sz="110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2"/>
          <p:cNvSpPr txBox="1"/>
          <p:nvPr>
            <p:ph idx="4" type="body"/>
          </p:nvPr>
        </p:nvSpPr>
        <p:spPr>
          <a:xfrm>
            <a:off x="455250" y="4038700"/>
            <a:ext cx="4923600" cy="545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D85C6"/>
                </a:solidFill>
              </a:rPr>
              <a:t>Responds to a request like</a:t>
            </a:r>
            <a:r>
              <a:rPr lang="fr" sz="1200">
                <a:solidFill>
                  <a:srgbClr val="3D85C6"/>
                </a:solidFill>
              </a:rPr>
              <a:t> </a:t>
            </a:r>
            <a:r>
              <a:rPr lang="fr" sz="1200">
                <a:solidFill>
                  <a:srgbClr val="3D85C6"/>
                </a:solidFill>
              </a:rPr>
              <a:t>http://localhost:8080/update?wilderId=1&amp;email=micheline.blop@wcs</a:t>
            </a:r>
            <a:endParaRPr sz="1200">
              <a:solidFill>
                <a:srgbClr val="3D85C6"/>
              </a:solidFill>
            </a:endParaRPr>
          </a:p>
        </p:txBody>
      </p:sp>
      <p:pic>
        <p:nvPicPr>
          <p:cNvPr id="332" name="Google Shape;3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350" y="1465800"/>
            <a:ext cx="5719997" cy="193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3" name="Google Shape;333;p42"/>
          <p:cNvCxnSpPr>
            <a:stCxn id="331" idx="0"/>
          </p:cNvCxnSpPr>
          <p:nvPr/>
        </p:nvCxnSpPr>
        <p:spPr>
          <a:xfrm flipH="1" rot="10800000">
            <a:off x="2917050" y="1614400"/>
            <a:ext cx="22200" cy="24243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42"/>
          <p:cNvSpPr txBox="1"/>
          <p:nvPr>
            <p:ph idx="2" type="title"/>
          </p:nvPr>
        </p:nvSpPr>
        <p:spPr>
          <a:xfrm>
            <a:off x="2550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4.3	Create RequestMapping on Controller for </a:t>
            </a:r>
            <a:r>
              <a:rPr b="1" lang="fr" sz="1800"/>
              <a:t>update</a:t>
            </a:r>
            <a:endParaRPr b="1"/>
          </a:p>
        </p:txBody>
      </p:sp>
      <p:sp>
        <p:nvSpPr>
          <p:cNvPr id="335" name="Google Shape;335;p42"/>
          <p:cNvSpPr txBox="1"/>
          <p:nvPr>
            <p:ph type="title"/>
          </p:nvPr>
        </p:nvSpPr>
        <p:spPr>
          <a:xfrm>
            <a:off x="1171250" y="-2650"/>
            <a:ext cx="22719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Data JPA </a:t>
            </a:r>
            <a:endParaRPr sz="1200"/>
          </a:p>
        </p:txBody>
      </p:sp>
      <p:sp>
        <p:nvSpPr>
          <p:cNvPr id="336" name="Google Shape;336;p42"/>
          <p:cNvSpPr txBox="1"/>
          <p:nvPr>
            <p:ph idx="1" type="subTitle"/>
          </p:nvPr>
        </p:nvSpPr>
        <p:spPr>
          <a:xfrm>
            <a:off x="6187725" y="177350"/>
            <a:ext cx="28011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Create an “API” in 15 minutes</a:t>
            </a:r>
            <a:endParaRPr/>
          </a:p>
        </p:txBody>
      </p:sp>
      <p:sp>
        <p:nvSpPr>
          <p:cNvPr id="337" name="Google Shape;337;p42"/>
          <p:cNvSpPr txBox="1"/>
          <p:nvPr>
            <p:ph idx="4" type="body"/>
          </p:nvPr>
        </p:nvSpPr>
        <p:spPr>
          <a:xfrm>
            <a:off x="5533150" y="4428275"/>
            <a:ext cx="3610800" cy="7200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3"/>
                </a:solidFill>
              </a:rPr>
              <a:t>Note: To explicitly state the parameter  binding, use</a:t>
            </a:r>
            <a:endParaRPr sz="1100">
              <a:solidFill>
                <a:schemeClr val="accent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@RequestParam(“wilderId”) Long wilderId </a:t>
            </a:r>
            <a:endParaRPr sz="11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3"/>
                </a:solidFill>
              </a:rPr>
              <a:t>for all method parameters</a:t>
            </a:r>
            <a:endParaRPr sz="110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idx="4" type="body"/>
          </p:nvPr>
        </p:nvSpPr>
        <p:spPr>
          <a:xfrm>
            <a:off x="2328600" y="3448025"/>
            <a:ext cx="4923600" cy="545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D85C6"/>
                </a:solidFill>
              </a:rPr>
              <a:t>Responds to a request like</a:t>
            </a:r>
            <a:endParaRPr sz="1200">
              <a:solidFill>
                <a:srgbClr val="3D85C6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D85C6"/>
                </a:solidFill>
              </a:rPr>
              <a:t>http://localhost:8080/delete?wilderId=1</a:t>
            </a:r>
            <a:endParaRPr sz="1200">
              <a:solidFill>
                <a:srgbClr val="3D85C6"/>
              </a:solidFill>
            </a:endParaRPr>
          </a:p>
        </p:txBody>
      </p:sp>
      <p:pic>
        <p:nvPicPr>
          <p:cNvPr id="343" name="Google Shape;34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175" y="1980050"/>
            <a:ext cx="4248150" cy="1009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" name="Google Shape;344;p43"/>
          <p:cNvCxnSpPr>
            <a:stCxn id="342" idx="0"/>
          </p:cNvCxnSpPr>
          <p:nvPr/>
        </p:nvCxnSpPr>
        <p:spPr>
          <a:xfrm rot="10800000">
            <a:off x="3694500" y="2263625"/>
            <a:ext cx="1095900" cy="11844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5" name="Google Shape;345;p43"/>
          <p:cNvSpPr txBox="1"/>
          <p:nvPr>
            <p:ph idx="2" type="title"/>
          </p:nvPr>
        </p:nvSpPr>
        <p:spPr>
          <a:xfrm>
            <a:off x="2550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4.4	Create RequestMapping on Controller for </a:t>
            </a:r>
            <a:r>
              <a:rPr b="1" lang="fr" sz="1800"/>
              <a:t>delete</a:t>
            </a:r>
            <a:endParaRPr b="1"/>
          </a:p>
        </p:txBody>
      </p:sp>
      <p:sp>
        <p:nvSpPr>
          <p:cNvPr id="346" name="Google Shape;346;p43"/>
          <p:cNvSpPr txBox="1"/>
          <p:nvPr>
            <p:ph type="title"/>
          </p:nvPr>
        </p:nvSpPr>
        <p:spPr>
          <a:xfrm>
            <a:off x="1171250" y="-2650"/>
            <a:ext cx="22719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Data JPA </a:t>
            </a:r>
            <a:endParaRPr sz="1200"/>
          </a:p>
        </p:txBody>
      </p:sp>
      <p:sp>
        <p:nvSpPr>
          <p:cNvPr id="347" name="Google Shape;347;p43"/>
          <p:cNvSpPr txBox="1"/>
          <p:nvPr>
            <p:ph idx="1" type="subTitle"/>
          </p:nvPr>
        </p:nvSpPr>
        <p:spPr>
          <a:xfrm>
            <a:off x="6187725" y="177350"/>
            <a:ext cx="28011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Create an “API” in 15 minutes</a:t>
            </a:r>
            <a:endParaRPr/>
          </a:p>
        </p:txBody>
      </p:sp>
      <p:sp>
        <p:nvSpPr>
          <p:cNvPr id="348" name="Google Shape;348;p43"/>
          <p:cNvSpPr txBox="1"/>
          <p:nvPr>
            <p:ph idx="4" type="body"/>
          </p:nvPr>
        </p:nvSpPr>
        <p:spPr>
          <a:xfrm>
            <a:off x="5533150" y="4428275"/>
            <a:ext cx="3610800" cy="7200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3"/>
                </a:solidFill>
              </a:rPr>
              <a:t>Note: To explicitly state the parameter  binding, use</a:t>
            </a:r>
            <a:endParaRPr sz="1100">
              <a:solidFill>
                <a:schemeClr val="accent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@RequestParam(“wilderId”) Long wilderId</a:t>
            </a:r>
            <a:endParaRPr sz="11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3"/>
                </a:solidFill>
              </a:rPr>
              <a:t>for all method parameters</a:t>
            </a:r>
            <a:endParaRPr sz="110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6C6C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54" name="Google Shape;354;p4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Data JPA</a:t>
            </a:r>
            <a:endParaRPr/>
          </a:p>
        </p:txBody>
      </p:sp>
      <p:sp>
        <p:nvSpPr>
          <p:cNvPr id="355" name="Google Shape;355;p4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Create an “API” in 15 minutes</a:t>
            </a:r>
            <a:endParaRPr/>
          </a:p>
        </p:txBody>
      </p:sp>
      <p:sp>
        <p:nvSpPr>
          <p:cNvPr id="356" name="Google Shape;356;p44"/>
          <p:cNvSpPr txBox="1"/>
          <p:nvPr>
            <p:ph idx="2" type="body"/>
          </p:nvPr>
        </p:nvSpPr>
        <p:spPr>
          <a:xfrm>
            <a:off x="3537900" y="289925"/>
            <a:ext cx="5401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76C6C"/>
                </a:solidFill>
              </a:rPr>
              <a:t>5</a:t>
            </a:r>
            <a:r>
              <a:rPr lang="fr" sz="1800">
                <a:solidFill>
                  <a:srgbClr val="F76C6C"/>
                </a:solidFill>
              </a:rPr>
              <a:t>.	Bonus: Create custom methods</a:t>
            </a:r>
            <a:endParaRPr sz="1800">
              <a:solidFill>
                <a:srgbClr val="F76C6C"/>
              </a:solidFill>
            </a:endParaRPr>
          </a:p>
        </p:txBody>
      </p:sp>
      <p:pic>
        <p:nvPicPr>
          <p:cNvPr id="357" name="Google Shape;35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450" y="1114700"/>
            <a:ext cx="5546651" cy="125642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4"/>
          <p:cNvSpPr txBox="1"/>
          <p:nvPr>
            <p:ph idx="2" type="body"/>
          </p:nvPr>
        </p:nvSpPr>
        <p:spPr>
          <a:xfrm>
            <a:off x="4313150" y="4556950"/>
            <a:ext cx="4378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u="sng">
                <a:solidFill>
                  <a:schemeClr val="hlink"/>
                </a:solidFill>
                <a:hlinkClick r:id="rId4"/>
              </a:rPr>
              <a:t>https://docs.spring.io/spring-data/data-jpa/docs/current/reference/html/#jpa.query-methods.query-creation</a:t>
            </a:r>
            <a:endParaRPr sz="1100" u="sng">
              <a:solidFill>
                <a:srgbClr val="434343"/>
              </a:solidFill>
            </a:endParaRPr>
          </a:p>
        </p:txBody>
      </p:sp>
      <p:pic>
        <p:nvPicPr>
          <p:cNvPr id="359" name="Google Shape;35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7925" y="2501049"/>
            <a:ext cx="4855676" cy="18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6C6C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65" name="Google Shape;365;p45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Data JPA</a:t>
            </a:r>
            <a:endParaRPr/>
          </a:p>
        </p:txBody>
      </p:sp>
      <p:sp>
        <p:nvSpPr>
          <p:cNvPr id="366" name="Google Shape;366;p45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Create an “API” in 15 minutes</a:t>
            </a:r>
            <a:endParaRPr/>
          </a:p>
        </p:txBody>
      </p:sp>
      <p:sp>
        <p:nvSpPr>
          <p:cNvPr id="367" name="Google Shape;367;p45"/>
          <p:cNvSpPr txBox="1"/>
          <p:nvPr>
            <p:ph idx="2" type="body"/>
          </p:nvPr>
        </p:nvSpPr>
        <p:spPr>
          <a:xfrm>
            <a:off x="3537900" y="46400"/>
            <a:ext cx="54012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76C6C"/>
                </a:solidFill>
              </a:rPr>
              <a:t>5.1  </a:t>
            </a:r>
            <a:r>
              <a:rPr b="1" lang="fr" sz="1800">
                <a:solidFill>
                  <a:srgbClr val="F76C6C"/>
                </a:solidFill>
              </a:rPr>
              <a:t>Testing </a:t>
            </a:r>
            <a:r>
              <a:rPr lang="fr" sz="1800">
                <a:solidFill>
                  <a:srgbClr val="F76C6C"/>
                </a:solidFill>
              </a:rPr>
              <a:t>in the browser</a:t>
            </a:r>
            <a:endParaRPr sz="1800">
              <a:solidFill>
                <a:srgbClr val="F76C6C"/>
              </a:solidFill>
            </a:endParaRPr>
          </a:p>
        </p:txBody>
      </p:sp>
      <p:pic>
        <p:nvPicPr>
          <p:cNvPr id="368" name="Google Shape;36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175" y="513150"/>
            <a:ext cx="3520250" cy="352025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5"/>
          <p:cNvSpPr txBox="1"/>
          <p:nvPr>
            <p:ph idx="2" type="body"/>
          </p:nvPr>
        </p:nvSpPr>
        <p:spPr>
          <a:xfrm>
            <a:off x="3537900" y="4230350"/>
            <a:ext cx="5401200" cy="8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76C6C"/>
                </a:solidFill>
              </a:rPr>
              <a:t>5.2  </a:t>
            </a:r>
            <a:r>
              <a:rPr b="1" lang="fr" sz="1800">
                <a:solidFill>
                  <a:srgbClr val="F76C6C"/>
                </a:solidFill>
              </a:rPr>
              <a:t>Verify </a:t>
            </a:r>
            <a:r>
              <a:rPr lang="fr" sz="1800">
                <a:solidFill>
                  <a:srgbClr val="F76C6C"/>
                </a:solidFill>
              </a:rPr>
              <a:t>in</a:t>
            </a:r>
            <a:r>
              <a:rPr b="1" lang="fr" sz="1800">
                <a:solidFill>
                  <a:srgbClr val="F76C6C"/>
                </a:solidFill>
              </a:rPr>
              <a:t> </a:t>
            </a:r>
            <a:r>
              <a:rPr lang="fr" sz="1800">
                <a:solidFill>
                  <a:srgbClr val="F76C6C"/>
                </a:solidFill>
              </a:rPr>
              <a:t>M</a:t>
            </a:r>
            <a:r>
              <a:rPr lang="fr" sz="1800">
                <a:solidFill>
                  <a:srgbClr val="F76C6C"/>
                </a:solidFill>
              </a:rPr>
              <a:t>ySQL Workbench</a:t>
            </a:r>
            <a:endParaRPr sz="1800">
              <a:solidFill>
                <a:srgbClr val="F76C6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6C6C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75" name="Google Shape;375;p4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One-to-many, many-to-one</a:t>
            </a:r>
            <a:endParaRPr/>
          </a:p>
        </p:txBody>
      </p:sp>
      <p:sp>
        <p:nvSpPr>
          <p:cNvPr id="376" name="Google Shape;376;p4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Bidirectional </a:t>
            </a:r>
            <a:r>
              <a:rPr lang="fr"/>
              <a:t>Relations</a:t>
            </a:r>
            <a:endParaRPr/>
          </a:p>
        </p:txBody>
      </p:sp>
      <p:pic>
        <p:nvPicPr>
          <p:cNvPr id="377" name="Google Shape;37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350" y="982875"/>
            <a:ext cx="5425000" cy="60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7350" y="2485600"/>
            <a:ext cx="332422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6"/>
          <p:cNvSpPr txBox="1"/>
          <p:nvPr>
            <p:ph idx="2" type="body"/>
          </p:nvPr>
        </p:nvSpPr>
        <p:spPr>
          <a:xfrm>
            <a:off x="3537350" y="455850"/>
            <a:ext cx="361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34343"/>
                </a:solidFill>
              </a:rPr>
              <a:t>Question.java (entity)</a:t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380" name="Google Shape;380;p46"/>
          <p:cNvSpPr txBox="1"/>
          <p:nvPr>
            <p:ph idx="2" type="body"/>
          </p:nvPr>
        </p:nvSpPr>
        <p:spPr>
          <a:xfrm>
            <a:off x="3461150" y="1903650"/>
            <a:ext cx="361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34343"/>
                </a:solidFill>
              </a:rPr>
              <a:t>Answer.java (entity)</a:t>
            </a:r>
            <a:endParaRPr sz="1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6C6C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1" name="Google Shape;151;p30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Evolution</a:t>
            </a:r>
            <a:endParaRPr/>
          </a:p>
        </p:txBody>
      </p:sp>
      <p:sp>
        <p:nvSpPr>
          <p:cNvPr id="152" name="Google Shape;152;p30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Towards more Business Logic</a:t>
            </a:r>
            <a:endParaRPr/>
          </a:p>
        </p:txBody>
      </p:sp>
      <p:sp>
        <p:nvSpPr>
          <p:cNvPr id="153" name="Google Shape;153;p30"/>
          <p:cNvSpPr txBox="1"/>
          <p:nvPr>
            <p:ph idx="2" type="body"/>
          </p:nvPr>
        </p:nvSpPr>
        <p:spPr>
          <a:xfrm>
            <a:off x="4187700" y="59925"/>
            <a:ext cx="921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34343"/>
                </a:solidFill>
              </a:rPr>
              <a:t>JDBC</a:t>
            </a:r>
            <a:endParaRPr sz="1200">
              <a:solidFill>
                <a:srgbClr val="434343"/>
              </a:solidFill>
            </a:endParaRPr>
          </a:p>
        </p:txBody>
      </p:sp>
      <p:pic>
        <p:nvPicPr>
          <p:cNvPr id="154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438" y="783088"/>
            <a:ext cx="2808000" cy="3824829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55" name="Google Shape;155;p30"/>
          <p:cNvCxnSpPr>
            <a:stCxn id="153" idx="3"/>
          </p:cNvCxnSpPr>
          <p:nvPr/>
        </p:nvCxnSpPr>
        <p:spPr>
          <a:xfrm>
            <a:off x="5108700" y="256725"/>
            <a:ext cx="202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30"/>
          <p:cNvSpPr txBox="1"/>
          <p:nvPr>
            <p:ph idx="2" type="body"/>
          </p:nvPr>
        </p:nvSpPr>
        <p:spPr>
          <a:xfrm>
            <a:off x="7309575" y="59925"/>
            <a:ext cx="921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34343"/>
                </a:solidFill>
              </a:rPr>
              <a:t>Hibernate</a:t>
            </a:r>
            <a:endParaRPr sz="1200">
              <a:solidFill>
                <a:srgbClr val="434343"/>
              </a:solidFill>
            </a:endParaRPr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4550" y="106312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5450" y="1063129"/>
            <a:ext cx="629839" cy="62983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0"/>
          <p:cNvSpPr txBox="1"/>
          <p:nvPr>
            <p:ph idx="2" type="body"/>
          </p:nvPr>
        </p:nvSpPr>
        <p:spPr>
          <a:xfrm>
            <a:off x="6727275" y="478125"/>
            <a:ext cx="2271900" cy="4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222222"/>
                </a:solidFill>
              </a:rPr>
              <a:t>ORM is done automatically, but DAO remains to be implemented by hand</a:t>
            </a:r>
            <a:endParaRPr sz="1000">
              <a:solidFill>
                <a:srgbClr val="434343"/>
              </a:solidFill>
            </a:endParaRPr>
          </a:p>
        </p:txBody>
      </p:sp>
      <p:cxnSp>
        <p:nvCxnSpPr>
          <p:cNvPr id="160" name="Google Shape;160;p30"/>
          <p:cNvCxnSpPr/>
          <p:nvPr/>
        </p:nvCxnSpPr>
        <p:spPr>
          <a:xfrm>
            <a:off x="7815600" y="1762025"/>
            <a:ext cx="0" cy="7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30"/>
          <p:cNvSpPr txBox="1"/>
          <p:nvPr>
            <p:ph idx="2" type="body"/>
          </p:nvPr>
        </p:nvSpPr>
        <p:spPr>
          <a:xfrm>
            <a:off x="7355100" y="2543100"/>
            <a:ext cx="921000" cy="3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34343"/>
                </a:solidFill>
              </a:rPr>
              <a:t>Hibernate</a:t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162" name="Google Shape;162;p30"/>
          <p:cNvSpPr txBox="1"/>
          <p:nvPr>
            <p:ph idx="2" type="body"/>
          </p:nvPr>
        </p:nvSpPr>
        <p:spPr>
          <a:xfrm>
            <a:off x="7385925" y="2857325"/>
            <a:ext cx="890100" cy="1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34343"/>
                </a:solidFill>
              </a:rPr>
              <a:t>+</a:t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163" name="Google Shape;163;p30"/>
          <p:cNvSpPr txBox="1"/>
          <p:nvPr>
            <p:ph idx="2" type="body"/>
          </p:nvPr>
        </p:nvSpPr>
        <p:spPr>
          <a:xfrm>
            <a:off x="7150125" y="2986950"/>
            <a:ext cx="1359000" cy="3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34343"/>
                </a:solidFill>
              </a:rPr>
              <a:t>Spring Data JPA</a:t>
            </a:r>
            <a:endParaRPr sz="1200">
              <a:solidFill>
                <a:srgbClr val="434343"/>
              </a:solidFill>
            </a:endParaRPr>
          </a:p>
        </p:txBody>
      </p:sp>
      <p:cxnSp>
        <p:nvCxnSpPr>
          <p:cNvPr id="164" name="Google Shape;164;p30"/>
          <p:cNvCxnSpPr/>
          <p:nvPr/>
        </p:nvCxnSpPr>
        <p:spPr>
          <a:xfrm>
            <a:off x="7198059" y="1340975"/>
            <a:ext cx="1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30"/>
          <p:cNvCxnSpPr/>
          <p:nvPr/>
        </p:nvCxnSpPr>
        <p:spPr>
          <a:xfrm rot="10800000">
            <a:off x="7166554" y="1417175"/>
            <a:ext cx="1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30"/>
          <p:cNvCxnSpPr/>
          <p:nvPr/>
        </p:nvCxnSpPr>
        <p:spPr>
          <a:xfrm>
            <a:off x="8264859" y="1340975"/>
            <a:ext cx="1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30"/>
          <p:cNvCxnSpPr/>
          <p:nvPr/>
        </p:nvCxnSpPr>
        <p:spPr>
          <a:xfrm rot="10800000">
            <a:off x="8233354" y="1417175"/>
            <a:ext cx="1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30">
            <a:hlinkClick r:id="rId6"/>
          </p:cNvPr>
          <p:cNvSpPr/>
          <p:nvPr/>
        </p:nvSpPr>
        <p:spPr>
          <a:xfrm>
            <a:off x="7338150" y="1051825"/>
            <a:ext cx="921000" cy="548700"/>
          </a:xfrm>
          <a:prstGeom prst="roundRect">
            <a:avLst>
              <a:gd fmla="val 16667" name="adj"/>
            </a:avLst>
          </a:prstGeom>
          <a:solidFill>
            <a:srgbClr val="FF37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u="sng">
                <a:solidFill>
                  <a:srgbClr val="FFFFFF"/>
                </a:solidFill>
              </a:rPr>
              <a:t>must be implemented manually</a:t>
            </a:r>
            <a:endParaRPr sz="900" u="sng">
              <a:solidFill>
                <a:srgbClr val="FFFFFF"/>
              </a:solidFill>
            </a:endParaRPr>
          </a:p>
        </p:txBody>
      </p:sp>
      <p:sp>
        <p:nvSpPr>
          <p:cNvPr id="169" name="Google Shape;169;p30"/>
          <p:cNvSpPr txBox="1"/>
          <p:nvPr>
            <p:ph idx="2" type="body"/>
          </p:nvPr>
        </p:nvSpPr>
        <p:spPr>
          <a:xfrm>
            <a:off x="3603075" y="401925"/>
            <a:ext cx="2271900" cy="3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222222"/>
                </a:solidFill>
              </a:rPr>
              <a:t>object-relational mapping (ORM) to be implemented by hand</a:t>
            </a:r>
            <a:endParaRPr sz="1000">
              <a:solidFill>
                <a:srgbClr val="434343"/>
              </a:solidFill>
            </a:endParaRPr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4550" y="403492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5450" y="4034929"/>
            <a:ext cx="629839" cy="6298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30"/>
          <p:cNvCxnSpPr/>
          <p:nvPr/>
        </p:nvCxnSpPr>
        <p:spPr>
          <a:xfrm>
            <a:off x="7198059" y="4312775"/>
            <a:ext cx="1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30"/>
          <p:cNvCxnSpPr/>
          <p:nvPr/>
        </p:nvCxnSpPr>
        <p:spPr>
          <a:xfrm rot="10800000">
            <a:off x="7166554" y="4388975"/>
            <a:ext cx="1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30"/>
          <p:cNvCxnSpPr/>
          <p:nvPr/>
        </p:nvCxnSpPr>
        <p:spPr>
          <a:xfrm>
            <a:off x="8264859" y="4312775"/>
            <a:ext cx="1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30"/>
          <p:cNvCxnSpPr/>
          <p:nvPr/>
        </p:nvCxnSpPr>
        <p:spPr>
          <a:xfrm rot="10800000">
            <a:off x="8233354" y="4388975"/>
            <a:ext cx="1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30">
            <a:hlinkClick r:id="rId7"/>
          </p:cNvPr>
          <p:cNvSpPr/>
          <p:nvPr/>
        </p:nvSpPr>
        <p:spPr>
          <a:xfrm>
            <a:off x="7385926" y="4023625"/>
            <a:ext cx="771300" cy="5487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</a:rPr>
              <a:t>DAO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77" name="Google Shape;177;p30"/>
          <p:cNvSpPr txBox="1"/>
          <p:nvPr>
            <p:ph idx="2" type="body"/>
          </p:nvPr>
        </p:nvSpPr>
        <p:spPr>
          <a:xfrm>
            <a:off x="6679650" y="3326050"/>
            <a:ext cx="2271900" cy="4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222222"/>
                </a:solidFill>
              </a:rPr>
              <a:t>ORM does it automatically: DAO is implemented automatically</a:t>
            </a:r>
            <a:endParaRPr sz="10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6C6C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3" name="Google Shape;183;p3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JPA</a:t>
            </a:r>
            <a:endParaRPr/>
          </a:p>
        </p:txBody>
      </p:sp>
      <p:sp>
        <p:nvSpPr>
          <p:cNvPr id="184" name="Google Shape;184;p3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Standards &amp; Specifications</a:t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688" y="4164444"/>
            <a:ext cx="528715" cy="528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/>
          <p:cNvPicPr preferRelativeResize="0"/>
          <p:nvPr/>
        </p:nvPicPr>
        <p:blipFill rotWithShape="1">
          <a:blip r:embed="rId4">
            <a:alphaModFix/>
          </a:blip>
          <a:srcRect b="0" l="30585" r="27992" t="0"/>
          <a:stretch/>
        </p:blipFill>
        <p:spPr>
          <a:xfrm>
            <a:off x="7218702" y="4164450"/>
            <a:ext cx="666398" cy="528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1"/>
          <p:cNvPicPr preferRelativeResize="0"/>
          <p:nvPr/>
        </p:nvPicPr>
        <p:blipFill rotWithShape="1">
          <a:blip r:embed="rId5">
            <a:alphaModFix/>
          </a:blip>
          <a:srcRect b="19244" l="0" r="0" t="0"/>
          <a:stretch/>
        </p:blipFill>
        <p:spPr>
          <a:xfrm>
            <a:off x="5065400" y="4296875"/>
            <a:ext cx="793550" cy="5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1"/>
          <p:cNvSpPr txBox="1"/>
          <p:nvPr>
            <p:ph idx="2" type="body"/>
          </p:nvPr>
        </p:nvSpPr>
        <p:spPr>
          <a:xfrm>
            <a:off x="5158000" y="-40325"/>
            <a:ext cx="2213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434343"/>
                </a:solidFill>
              </a:rPr>
              <a:t>JPA </a:t>
            </a:r>
            <a:r>
              <a:rPr lang="fr" sz="1200">
                <a:solidFill>
                  <a:srgbClr val="434343"/>
                </a:solidFill>
              </a:rPr>
              <a:t>(Java Persistence API)</a:t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189" name="Google Shape;189;p31"/>
          <p:cNvSpPr txBox="1"/>
          <p:nvPr>
            <p:ph idx="2" type="body"/>
          </p:nvPr>
        </p:nvSpPr>
        <p:spPr>
          <a:xfrm>
            <a:off x="4177650" y="733100"/>
            <a:ext cx="1265700" cy="2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434343"/>
                </a:solidFill>
              </a:rPr>
              <a:t>Entities</a:t>
            </a:r>
            <a:endParaRPr b="1" sz="1200">
              <a:solidFill>
                <a:srgbClr val="434343"/>
              </a:solidFill>
            </a:endParaRPr>
          </a:p>
        </p:txBody>
      </p:sp>
      <p:sp>
        <p:nvSpPr>
          <p:cNvPr id="190" name="Google Shape;190;p31"/>
          <p:cNvSpPr txBox="1"/>
          <p:nvPr>
            <p:ph idx="2" type="body"/>
          </p:nvPr>
        </p:nvSpPr>
        <p:spPr>
          <a:xfrm>
            <a:off x="6768000" y="733100"/>
            <a:ext cx="2081700" cy="2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434343"/>
                </a:solidFill>
              </a:rPr>
              <a:t>Repository (DAO)</a:t>
            </a:r>
            <a:endParaRPr b="1" sz="1200">
              <a:solidFill>
                <a:srgbClr val="434343"/>
              </a:solidFill>
            </a:endParaRPr>
          </a:p>
        </p:txBody>
      </p:sp>
      <p:pic>
        <p:nvPicPr>
          <p:cNvPr id="191" name="Google Shape;191;p31"/>
          <p:cNvPicPr preferRelativeResize="0"/>
          <p:nvPr/>
        </p:nvPicPr>
        <p:blipFill rotWithShape="1">
          <a:blip r:embed="rId6">
            <a:alphaModFix/>
          </a:blip>
          <a:srcRect b="0" l="1273" r="0" t="0"/>
          <a:stretch/>
        </p:blipFill>
        <p:spPr>
          <a:xfrm>
            <a:off x="3653500" y="1349750"/>
            <a:ext cx="2635400" cy="261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1">
            <a:hlinkClick r:id="rId7"/>
          </p:cNvPr>
          <p:cNvSpPr/>
          <p:nvPr/>
        </p:nvSpPr>
        <p:spPr>
          <a:xfrm>
            <a:off x="7043250" y="1425950"/>
            <a:ext cx="1639800" cy="12462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900">
                <a:solidFill>
                  <a:srgbClr val="FFFFFF"/>
                </a:solidFill>
              </a:rPr>
              <a:t>save()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</a:rPr>
              <a:t>findById()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</a:rPr>
              <a:t>findAll()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</a:rPr>
              <a:t>delete()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</a:rPr>
              <a:t>...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93" name="Google Shape;193;p31"/>
          <p:cNvSpPr txBox="1"/>
          <p:nvPr>
            <p:ph idx="2" type="body"/>
          </p:nvPr>
        </p:nvSpPr>
        <p:spPr>
          <a:xfrm>
            <a:off x="3700575" y="969200"/>
            <a:ext cx="2304000" cy="2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222222"/>
                </a:solidFill>
              </a:rPr>
              <a:t>Purpose: correspondence between the Java object and the SQL table</a:t>
            </a:r>
            <a:endParaRPr sz="1000">
              <a:solidFill>
                <a:srgbClr val="3D85C6"/>
              </a:solidFill>
            </a:endParaRPr>
          </a:p>
        </p:txBody>
      </p:sp>
      <p:sp>
        <p:nvSpPr>
          <p:cNvPr id="194" name="Google Shape;194;p31"/>
          <p:cNvSpPr txBox="1"/>
          <p:nvPr>
            <p:ph idx="2" type="body"/>
          </p:nvPr>
        </p:nvSpPr>
        <p:spPr>
          <a:xfrm>
            <a:off x="6601388" y="1025875"/>
            <a:ext cx="2304000" cy="2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222222"/>
                </a:solidFill>
              </a:rPr>
              <a:t>Purpose: methods for CRUD operations</a:t>
            </a:r>
            <a:endParaRPr sz="1000">
              <a:solidFill>
                <a:srgbClr val="3D85C6"/>
              </a:solidFill>
            </a:endParaRPr>
          </a:p>
        </p:txBody>
      </p:sp>
      <p:cxnSp>
        <p:nvCxnSpPr>
          <p:cNvPr id="195" name="Google Shape;195;p31"/>
          <p:cNvCxnSpPr/>
          <p:nvPr/>
        </p:nvCxnSpPr>
        <p:spPr>
          <a:xfrm flipH="1">
            <a:off x="5047225" y="452575"/>
            <a:ext cx="312600" cy="1923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31"/>
          <p:cNvCxnSpPr/>
          <p:nvPr/>
        </p:nvCxnSpPr>
        <p:spPr>
          <a:xfrm>
            <a:off x="7104625" y="452575"/>
            <a:ext cx="312600" cy="1923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31"/>
          <p:cNvCxnSpPr/>
          <p:nvPr/>
        </p:nvCxnSpPr>
        <p:spPr>
          <a:xfrm>
            <a:off x="7891500" y="2836125"/>
            <a:ext cx="0" cy="10656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31"/>
          <p:cNvSpPr txBox="1"/>
          <p:nvPr>
            <p:ph idx="2" type="body"/>
          </p:nvPr>
        </p:nvSpPr>
        <p:spPr>
          <a:xfrm>
            <a:off x="7227749" y="4785550"/>
            <a:ext cx="1327500" cy="2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34343"/>
                </a:solidFill>
              </a:rPr>
              <a:t>Spring Data JPA</a:t>
            </a:r>
            <a:endParaRPr sz="1000">
              <a:solidFill>
                <a:srgbClr val="434343"/>
              </a:solidFill>
            </a:endParaRPr>
          </a:p>
        </p:txBody>
      </p:sp>
      <p:sp>
        <p:nvSpPr>
          <p:cNvPr id="199" name="Google Shape;199;p31"/>
          <p:cNvSpPr txBox="1"/>
          <p:nvPr>
            <p:ph idx="2" type="body"/>
          </p:nvPr>
        </p:nvSpPr>
        <p:spPr>
          <a:xfrm>
            <a:off x="4789349" y="4785550"/>
            <a:ext cx="1327500" cy="2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34343"/>
                </a:solidFill>
              </a:rPr>
              <a:t>Hibernate</a:t>
            </a:r>
            <a:endParaRPr sz="1000">
              <a:solidFill>
                <a:srgbClr val="434343"/>
              </a:solidFill>
            </a:endParaRPr>
          </a:p>
        </p:txBody>
      </p:sp>
      <p:cxnSp>
        <p:nvCxnSpPr>
          <p:cNvPr id="200" name="Google Shape;200;p31"/>
          <p:cNvCxnSpPr/>
          <p:nvPr/>
        </p:nvCxnSpPr>
        <p:spPr>
          <a:xfrm>
            <a:off x="4767300" y="4009750"/>
            <a:ext cx="0" cy="1968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31"/>
          <p:cNvSpPr txBox="1"/>
          <p:nvPr>
            <p:ph idx="2" type="body"/>
          </p:nvPr>
        </p:nvSpPr>
        <p:spPr>
          <a:xfrm>
            <a:off x="4406250" y="248625"/>
            <a:ext cx="3753600" cy="1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3D85C6"/>
                </a:solidFill>
              </a:rPr>
              <a:t>Set of Standards</a:t>
            </a:r>
            <a:endParaRPr b="1" sz="1000">
              <a:solidFill>
                <a:srgbClr val="3D85C6"/>
              </a:solidFill>
            </a:endParaRPr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35824" y="4326775"/>
            <a:ext cx="981903" cy="2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87012" y="4693181"/>
            <a:ext cx="679520" cy="219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6C6C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9" name="Google Shape;209;p3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Data JPA</a:t>
            </a:r>
            <a:endParaRPr/>
          </a:p>
        </p:txBody>
      </p:sp>
      <p:sp>
        <p:nvSpPr>
          <p:cNvPr id="210" name="Google Shape;210;p3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One repository to rule them all</a:t>
            </a:r>
            <a:endParaRPr/>
          </a:p>
        </p:txBody>
      </p:sp>
      <p:sp>
        <p:nvSpPr>
          <p:cNvPr id="211" name="Google Shape;211;p32"/>
          <p:cNvSpPr txBox="1"/>
          <p:nvPr>
            <p:ph idx="2" type="body"/>
          </p:nvPr>
        </p:nvSpPr>
        <p:spPr>
          <a:xfrm>
            <a:off x="3203225" y="1718375"/>
            <a:ext cx="2213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u="sng">
                <a:solidFill>
                  <a:srgbClr val="43434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CrudRepository</a:t>
            </a:r>
            <a:endParaRPr sz="1100">
              <a:solidFill>
                <a:srgbClr val="434343"/>
              </a:solidFill>
            </a:endParaRPr>
          </a:p>
        </p:txBody>
      </p:sp>
      <p:pic>
        <p:nvPicPr>
          <p:cNvPr id="212" name="Google Shape;212;p32"/>
          <p:cNvPicPr preferRelativeResize="0"/>
          <p:nvPr/>
        </p:nvPicPr>
        <p:blipFill rotWithShape="1">
          <a:blip r:embed="rId4">
            <a:alphaModFix/>
          </a:blip>
          <a:srcRect b="0" l="2285" r="36451" t="4242"/>
          <a:stretch/>
        </p:blipFill>
        <p:spPr>
          <a:xfrm>
            <a:off x="5436825" y="550700"/>
            <a:ext cx="3512875" cy="38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>
            <p:ph idx="2" type="body"/>
          </p:nvPr>
        </p:nvSpPr>
        <p:spPr>
          <a:xfrm>
            <a:off x="3203225" y="2327975"/>
            <a:ext cx="2213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u="sng">
                <a:solidFill>
                  <a:srgbClr val="434343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PagingAndSortingRepository</a:t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214" name="Google Shape;214;p32"/>
          <p:cNvSpPr txBox="1"/>
          <p:nvPr>
            <p:ph idx="2" type="body"/>
          </p:nvPr>
        </p:nvSpPr>
        <p:spPr>
          <a:xfrm>
            <a:off x="3203225" y="2937575"/>
            <a:ext cx="2213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u="sng">
                <a:solidFill>
                  <a:srgbClr val="434343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JpaRepository</a:t>
            </a:r>
            <a:endParaRPr sz="1100">
              <a:solidFill>
                <a:srgbClr val="434343"/>
              </a:solidFill>
            </a:endParaRPr>
          </a:p>
        </p:txBody>
      </p:sp>
      <p:cxnSp>
        <p:nvCxnSpPr>
          <p:cNvPr id="215" name="Google Shape;215;p32"/>
          <p:cNvCxnSpPr/>
          <p:nvPr/>
        </p:nvCxnSpPr>
        <p:spPr>
          <a:xfrm>
            <a:off x="4328200" y="2105275"/>
            <a:ext cx="0" cy="2214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32"/>
          <p:cNvCxnSpPr/>
          <p:nvPr/>
        </p:nvCxnSpPr>
        <p:spPr>
          <a:xfrm>
            <a:off x="4328200" y="2714875"/>
            <a:ext cx="0" cy="2214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32"/>
          <p:cNvSpPr txBox="1"/>
          <p:nvPr>
            <p:ph idx="2" type="body"/>
          </p:nvPr>
        </p:nvSpPr>
        <p:spPr>
          <a:xfrm>
            <a:off x="3203225" y="1261175"/>
            <a:ext cx="2213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34343"/>
                </a:solidFill>
              </a:rPr>
              <a:t>Interfaces</a:t>
            </a:r>
            <a:endParaRPr sz="11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6C6C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/>
          <p:nvPr/>
        </p:nvSpPr>
        <p:spPr>
          <a:xfrm>
            <a:off x="3514600" y="2007425"/>
            <a:ext cx="3840900" cy="129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4" name="Google Shape;224;p33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Data JPA</a:t>
            </a:r>
            <a:endParaRPr/>
          </a:p>
        </p:txBody>
      </p:sp>
      <p:sp>
        <p:nvSpPr>
          <p:cNvPr id="225" name="Google Shape;225;p33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Create an “API” in 15 minutes</a:t>
            </a:r>
            <a:endParaRPr/>
          </a:p>
        </p:txBody>
      </p:sp>
      <p:sp>
        <p:nvSpPr>
          <p:cNvPr id="226" name="Google Shape;226;p33"/>
          <p:cNvSpPr txBox="1"/>
          <p:nvPr>
            <p:ph idx="2" type="body"/>
          </p:nvPr>
        </p:nvSpPr>
        <p:spPr>
          <a:xfrm>
            <a:off x="3537900" y="289925"/>
            <a:ext cx="361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34343"/>
                </a:solidFill>
              </a:rPr>
              <a:t>Project Architecture</a:t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227" name="Google Shape;227;p33"/>
          <p:cNvSpPr/>
          <p:nvPr/>
        </p:nvSpPr>
        <p:spPr>
          <a:xfrm>
            <a:off x="3603475" y="2123675"/>
            <a:ext cx="1358700" cy="1056900"/>
          </a:xfrm>
          <a:prstGeom prst="roundRect">
            <a:avLst>
              <a:gd fmla="val 16667" name="adj"/>
            </a:avLst>
          </a:prstGeom>
          <a:solidFill>
            <a:srgbClr val="FF37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Wilder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(</a:t>
            </a:r>
            <a:r>
              <a:rPr lang="fr">
                <a:solidFill>
                  <a:srgbClr val="FFFFFF"/>
                </a:solidFill>
              </a:rPr>
              <a:t>Entity)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8" name="Google Shape;228;p33"/>
          <p:cNvSpPr/>
          <p:nvPr/>
        </p:nvSpPr>
        <p:spPr>
          <a:xfrm>
            <a:off x="5508475" y="2123675"/>
            <a:ext cx="1661100" cy="1056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WilderRepository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5508475" y="752075"/>
            <a:ext cx="1661100" cy="6312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JpaRepository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FFFFFF"/>
                </a:solidFill>
              </a:rPr>
              <a:t>(Repository)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0" name="Google Shape;230;p33"/>
          <p:cNvSpPr/>
          <p:nvPr/>
        </p:nvSpPr>
        <p:spPr>
          <a:xfrm>
            <a:off x="7248500" y="3038075"/>
            <a:ext cx="1661100" cy="809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WilderController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31" name="Google Shape;231;p33"/>
          <p:cNvCxnSpPr/>
          <p:nvPr/>
        </p:nvCxnSpPr>
        <p:spPr>
          <a:xfrm>
            <a:off x="6339025" y="1472375"/>
            <a:ext cx="0" cy="4752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3"/>
          <p:cNvCxnSpPr/>
          <p:nvPr/>
        </p:nvCxnSpPr>
        <p:spPr>
          <a:xfrm>
            <a:off x="5140659" y="2636375"/>
            <a:ext cx="21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3" name="Google Shape;23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750" y="3866375"/>
            <a:ext cx="947100" cy="94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33"/>
          <p:cNvCxnSpPr/>
          <p:nvPr/>
        </p:nvCxnSpPr>
        <p:spPr>
          <a:xfrm>
            <a:off x="5272225" y="3301175"/>
            <a:ext cx="0" cy="4752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250" y="2068450"/>
            <a:ext cx="5338349" cy="24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4"/>
          <p:cNvSpPr txBox="1"/>
          <p:nvPr>
            <p:ph idx="2" type="title"/>
          </p:nvPr>
        </p:nvSpPr>
        <p:spPr>
          <a:xfrm>
            <a:off x="270925" y="882000"/>
            <a:ext cx="77478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1.1 Initialisation: Generate Maven POM with Spring Initializr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4"/>
          <p:cNvSpPr txBox="1"/>
          <p:nvPr>
            <p:ph idx="1" type="subTitle"/>
          </p:nvPr>
        </p:nvSpPr>
        <p:spPr>
          <a:xfrm>
            <a:off x="6187725" y="177350"/>
            <a:ext cx="28011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Create an “API” in 15 minutes</a:t>
            </a:r>
            <a:endParaRPr/>
          </a:p>
        </p:txBody>
      </p:sp>
      <p:sp>
        <p:nvSpPr>
          <p:cNvPr id="242" name="Google Shape;242;p34"/>
          <p:cNvSpPr txBox="1"/>
          <p:nvPr>
            <p:ph type="title"/>
          </p:nvPr>
        </p:nvSpPr>
        <p:spPr>
          <a:xfrm>
            <a:off x="1171250" y="-2650"/>
            <a:ext cx="22719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Data JPA 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863" y="2512325"/>
            <a:ext cx="311467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8200" y="3099150"/>
            <a:ext cx="5562449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5"/>
          <p:cNvPicPr preferRelativeResize="0"/>
          <p:nvPr/>
        </p:nvPicPr>
        <p:blipFill rotWithShape="1">
          <a:blip r:embed="rId5">
            <a:alphaModFix/>
          </a:blip>
          <a:srcRect b="0" l="0" r="1068" t="0"/>
          <a:stretch/>
        </p:blipFill>
        <p:spPr>
          <a:xfrm>
            <a:off x="2138200" y="3642650"/>
            <a:ext cx="5562449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5"/>
          <p:cNvSpPr txBox="1"/>
          <p:nvPr>
            <p:ph idx="2" type="title"/>
          </p:nvPr>
        </p:nvSpPr>
        <p:spPr>
          <a:xfrm>
            <a:off x="246950" y="882000"/>
            <a:ext cx="83043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1</a:t>
            </a:r>
            <a:r>
              <a:rPr lang="fr" sz="1800"/>
              <a:t>.2 Initialisation: </a:t>
            </a:r>
            <a:r>
              <a:rPr lang="fr" sz="1800"/>
              <a:t>Create Database and User</a:t>
            </a:r>
            <a:endParaRPr sz="1800"/>
          </a:p>
        </p:txBody>
      </p:sp>
      <p:sp>
        <p:nvSpPr>
          <p:cNvPr id="251" name="Google Shape;251;p35"/>
          <p:cNvSpPr txBox="1"/>
          <p:nvPr>
            <p:ph idx="1" type="subTitle"/>
          </p:nvPr>
        </p:nvSpPr>
        <p:spPr>
          <a:xfrm>
            <a:off x="6187725" y="177350"/>
            <a:ext cx="28011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Create an “API” in 15 minutes</a:t>
            </a:r>
            <a:endParaRPr/>
          </a:p>
        </p:txBody>
      </p:sp>
      <p:sp>
        <p:nvSpPr>
          <p:cNvPr id="252" name="Google Shape;252;p35"/>
          <p:cNvSpPr txBox="1"/>
          <p:nvPr>
            <p:ph type="title"/>
          </p:nvPr>
        </p:nvSpPr>
        <p:spPr>
          <a:xfrm>
            <a:off x="1171250" y="-2650"/>
            <a:ext cx="22719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Data JPA 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6"/>
          <p:cNvPicPr preferRelativeResize="0"/>
          <p:nvPr/>
        </p:nvPicPr>
        <p:blipFill rotWithShape="1">
          <a:blip r:embed="rId3">
            <a:alphaModFix/>
          </a:blip>
          <a:srcRect b="-4210" l="0" r="0" t="4210"/>
          <a:stretch/>
        </p:blipFill>
        <p:spPr>
          <a:xfrm>
            <a:off x="2013900" y="1807263"/>
            <a:ext cx="5368201" cy="18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6"/>
          <p:cNvSpPr txBox="1"/>
          <p:nvPr>
            <p:ph idx="4" type="body"/>
          </p:nvPr>
        </p:nvSpPr>
        <p:spPr>
          <a:xfrm>
            <a:off x="4269375" y="4181425"/>
            <a:ext cx="1428600" cy="8316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D85C6"/>
                </a:solidFill>
              </a:rPr>
              <a:t>create</a:t>
            </a:r>
            <a:endParaRPr sz="1200">
              <a:solidFill>
                <a:srgbClr val="3D85C6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D85C6"/>
                </a:solidFill>
              </a:rPr>
              <a:t>create-drop</a:t>
            </a:r>
            <a:endParaRPr sz="1200">
              <a:solidFill>
                <a:srgbClr val="3D85C6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D85C6"/>
                </a:solidFill>
              </a:rPr>
              <a:t>update</a:t>
            </a:r>
            <a:endParaRPr sz="1200">
              <a:solidFill>
                <a:srgbClr val="3D85C6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D85C6"/>
                </a:solidFill>
              </a:rPr>
              <a:t>none</a:t>
            </a:r>
            <a:endParaRPr sz="1200">
              <a:solidFill>
                <a:srgbClr val="3D85C6"/>
              </a:solidFill>
            </a:endParaRPr>
          </a:p>
        </p:txBody>
      </p:sp>
      <p:cxnSp>
        <p:nvCxnSpPr>
          <p:cNvPr id="259" name="Google Shape;259;p36"/>
          <p:cNvCxnSpPr/>
          <p:nvPr/>
        </p:nvCxnSpPr>
        <p:spPr>
          <a:xfrm rot="10800000">
            <a:off x="4950000" y="3616300"/>
            <a:ext cx="0" cy="4818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36"/>
          <p:cNvSpPr txBox="1"/>
          <p:nvPr>
            <p:ph idx="2" type="title"/>
          </p:nvPr>
        </p:nvSpPr>
        <p:spPr>
          <a:xfrm>
            <a:off x="231425" y="882000"/>
            <a:ext cx="78819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1</a:t>
            </a:r>
            <a:r>
              <a:rPr lang="fr" sz="1800"/>
              <a:t>.3 Initialisation: Configure application.properties</a:t>
            </a:r>
            <a:endParaRPr sz="1800"/>
          </a:p>
        </p:txBody>
      </p:sp>
      <p:sp>
        <p:nvSpPr>
          <p:cNvPr id="261" name="Google Shape;261;p36"/>
          <p:cNvSpPr txBox="1"/>
          <p:nvPr>
            <p:ph type="title"/>
          </p:nvPr>
        </p:nvSpPr>
        <p:spPr>
          <a:xfrm>
            <a:off x="1171250" y="-2650"/>
            <a:ext cx="22719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Data JPA </a:t>
            </a:r>
            <a:endParaRPr sz="1200"/>
          </a:p>
        </p:txBody>
      </p:sp>
      <p:sp>
        <p:nvSpPr>
          <p:cNvPr id="262" name="Google Shape;262;p36"/>
          <p:cNvSpPr txBox="1"/>
          <p:nvPr>
            <p:ph idx="1" type="subTitle"/>
          </p:nvPr>
        </p:nvSpPr>
        <p:spPr>
          <a:xfrm>
            <a:off x="6187725" y="177350"/>
            <a:ext cx="28011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Create an “API” in 15 minutes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6C6C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8" name="Google Shape;268;p37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Data JPA</a:t>
            </a:r>
            <a:endParaRPr/>
          </a:p>
        </p:txBody>
      </p:sp>
      <p:sp>
        <p:nvSpPr>
          <p:cNvPr id="269" name="Google Shape;269;p37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Create an “API” in 15 minutes</a:t>
            </a:r>
            <a:endParaRPr/>
          </a:p>
        </p:txBody>
      </p:sp>
      <p:sp>
        <p:nvSpPr>
          <p:cNvPr id="270" name="Google Shape;270;p37"/>
          <p:cNvSpPr txBox="1"/>
          <p:nvPr>
            <p:ph idx="2" type="body"/>
          </p:nvPr>
        </p:nvSpPr>
        <p:spPr>
          <a:xfrm>
            <a:off x="3537900" y="61325"/>
            <a:ext cx="361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76C6C"/>
                </a:solidFill>
              </a:rPr>
              <a:t>2.	Create Wilder Entity</a:t>
            </a:r>
            <a:endParaRPr sz="1800">
              <a:solidFill>
                <a:srgbClr val="F76C6C"/>
              </a:solidFill>
            </a:endParaRPr>
          </a:p>
        </p:txBody>
      </p:sp>
      <p:pic>
        <p:nvPicPr>
          <p:cNvPr id="271" name="Google Shape;27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700" y="683525"/>
            <a:ext cx="4047495" cy="415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7"/>
          <p:cNvSpPr txBox="1"/>
          <p:nvPr>
            <p:ph idx="2" type="body"/>
          </p:nvPr>
        </p:nvSpPr>
        <p:spPr>
          <a:xfrm>
            <a:off x="7697125" y="1838925"/>
            <a:ext cx="1299000" cy="2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3D85C6"/>
                </a:solidFill>
              </a:rPr>
              <a:t>Optional</a:t>
            </a:r>
            <a:endParaRPr sz="1100">
              <a:solidFill>
                <a:srgbClr val="3D85C6"/>
              </a:solidFill>
            </a:endParaRPr>
          </a:p>
        </p:txBody>
      </p:sp>
      <p:sp>
        <p:nvSpPr>
          <p:cNvPr id="273" name="Google Shape;273;p37"/>
          <p:cNvSpPr txBox="1"/>
          <p:nvPr>
            <p:ph idx="2" type="body"/>
          </p:nvPr>
        </p:nvSpPr>
        <p:spPr>
          <a:xfrm>
            <a:off x="7697125" y="2372325"/>
            <a:ext cx="1299000" cy="2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3D85C6"/>
                </a:solidFill>
              </a:rPr>
              <a:t>Delegate generation of id to MySQL</a:t>
            </a:r>
            <a:endParaRPr sz="1100">
              <a:solidFill>
                <a:srgbClr val="3D85C6"/>
              </a:solidFill>
            </a:endParaRPr>
          </a:p>
        </p:txBody>
      </p:sp>
      <p:cxnSp>
        <p:nvCxnSpPr>
          <p:cNvPr id="274" name="Google Shape;274;p37"/>
          <p:cNvCxnSpPr/>
          <p:nvPr/>
        </p:nvCxnSpPr>
        <p:spPr>
          <a:xfrm rot="10800000">
            <a:off x="5258250" y="1956975"/>
            <a:ext cx="2676900" cy="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37"/>
          <p:cNvCxnSpPr/>
          <p:nvPr/>
        </p:nvCxnSpPr>
        <p:spPr>
          <a:xfrm rot="10800000">
            <a:off x="7218325" y="2490375"/>
            <a:ext cx="555000" cy="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37"/>
          <p:cNvSpPr txBox="1"/>
          <p:nvPr>
            <p:ph idx="2" type="body"/>
          </p:nvPr>
        </p:nvSpPr>
        <p:spPr>
          <a:xfrm>
            <a:off x="7697150" y="2905725"/>
            <a:ext cx="1299000" cy="11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3D85C6"/>
                </a:solidFill>
              </a:rPr>
              <a:t>The attributes will be automatically converted to MySQL table columns</a:t>
            </a:r>
            <a:endParaRPr sz="1100">
              <a:solidFill>
                <a:srgbClr val="3D85C6"/>
              </a:solidFill>
            </a:endParaRPr>
          </a:p>
        </p:txBody>
      </p:sp>
      <p:cxnSp>
        <p:nvCxnSpPr>
          <p:cNvPr id="277" name="Google Shape;277;p37"/>
          <p:cNvCxnSpPr/>
          <p:nvPr/>
        </p:nvCxnSpPr>
        <p:spPr>
          <a:xfrm rot="10800000">
            <a:off x="5869050" y="3023775"/>
            <a:ext cx="1864200" cy="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