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Varela Round"/>
      <p:regular r:id="rId32"/>
    </p:embeddedFont>
    <p:embeddedFont>
      <p:font typeface="Raleway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A36F0D-307C-48A0-A059-55C79ED728DD}">
  <a:tblStyle styleId="{9FA36F0D-307C-48A0-A059-55C79ED728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regular.fntdata"/><Relationship Id="rId10" Type="http://schemas.openxmlformats.org/officeDocument/2006/relationships/slide" Target="slides/slide5.xml"/><Relationship Id="rId32" Type="http://schemas.openxmlformats.org/officeDocument/2006/relationships/font" Target="fonts/VarelaRound-regular.fntdata"/><Relationship Id="rId13" Type="http://schemas.openxmlformats.org/officeDocument/2006/relationships/slide" Target="slides/slide8.xml"/><Relationship Id="rId35" Type="http://schemas.openxmlformats.org/officeDocument/2006/relationships/font" Target="fonts/RalewayLight-italic.fntdata"/><Relationship Id="rId12" Type="http://schemas.openxmlformats.org/officeDocument/2006/relationships/slide" Target="slides/slide7.xml"/><Relationship Id="rId34" Type="http://schemas.openxmlformats.org/officeDocument/2006/relationships/font" Target="fonts/Raleway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leway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2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 flipH="1" rot="10800000">
            <a:off x="0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orange.png"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378450" y="101922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WildCodeSchool/atelier-java-da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SPRING</a:t>
            </a:r>
            <a:endParaRPr/>
          </a:p>
        </p:txBody>
      </p:sp>
      <p:sp>
        <p:nvSpPr>
          <p:cNvPr id="66" name="Google Shape;66;p14"/>
          <p:cNvSpPr txBox="1"/>
          <p:nvPr>
            <p:ph idx="2" type="title"/>
          </p:nvPr>
        </p:nvSpPr>
        <p:spPr>
          <a:xfrm>
            <a:off x="2680350" y="3267825"/>
            <a:ext cx="37833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Inversion of Control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and </a:t>
            </a:r>
            <a:r>
              <a:rPr lang="fr-FR"/>
              <a:t>Dependency Injection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Inversion of Control (IoC)</a:t>
            </a:r>
            <a:endParaRPr/>
          </a:p>
        </p:txBody>
      </p:sp>
      <p:sp>
        <p:nvSpPr>
          <p:cNvPr descr="RÃ©sultat de recherche d'images pour &quot;agilie less&quot;" id="168" name="Google Shape;168;p2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663" y="2162950"/>
            <a:ext cx="3548675" cy="23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448350" y="887688"/>
            <a:ext cx="8247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can we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avoid creating a DAO instance?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By using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FR" sz="1800">
                <a:latin typeface="Raleway"/>
                <a:ea typeface="Raleway"/>
                <a:cs typeface="Raleway"/>
                <a:sym typeface="Raleway"/>
              </a:rPr>
              <a:t>Inversion of Control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582850" y="4536000"/>
            <a:ext cx="400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This is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also known as </a:t>
            </a:r>
            <a:r>
              <a:rPr b="0" i="1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"The Hollywood principle"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Dependency Injection (DI)</a:t>
            </a:r>
            <a:endParaRPr/>
          </a:p>
        </p:txBody>
      </p:sp>
      <p:sp>
        <p:nvSpPr>
          <p:cNvPr descr="RÃ©sultat de recherche d'images pour &quot;agilie less&quot;" id="177" name="Google Shape;177;p2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025" y="2069902"/>
            <a:ext cx="4855950" cy="2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48350" y="963888"/>
            <a:ext cx="8247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Spring (but also in other frameworks), control inversion is implemented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by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injecti</a:t>
            </a:r>
            <a:r>
              <a:rPr b="1" lang="fr-FR" sz="1800">
                <a:latin typeface="Raleway"/>
                <a:ea typeface="Raleway"/>
                <a:cs typeface="Raleway"/>
                <a:sym typeface="Raleway"/>
              </a:rPr>
              <a:t>ng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dependencies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DI: Modeling</a:t>
            </a:r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429450" y="1727875"/>
            <a:ext cx="7221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429450" y="1270675"/>
            <a:ext cx="72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7" name="Google Shape;187;p25"/>
          <p:cNvSpPr txBox="1"/>
          <p:nvPr/>
        </p:nvSpPr>
        <p:spPr>
          <a:xfrm>
            <a:off x="1356650" y="1060825"/>
            <a:ext cx="1590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1356650" y="1518025"/>
            <a:ext cx="1590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76200" y="3918175"/>
            <a:ext cx="89013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Injections dynamically create dependencies between different objects, based on a configuration file or annotation.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Dependencies are no longer expressed in the code statically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though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instantiation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; instead they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are determined dynamically at runtime.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903238" y="2868900"/>
            <a:ext cx="1288200" cy="100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702638" y="1025725"/>
            <a:ext cx="872400" cy="12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5"/>
          <p:cNvCxnSpPr>
            <a:stCxn id="193" idx="1"/>
            <a:endCxn id="190" idx="3"/>
          </p:cNvCxnSpPr>
          <p:nvPr/>
        </p:nvCxnSpPr>
        <p:spPr>
          <a:xfrm rot="10800000">
            <a:off x="3191538" y="3371550"/>
            <a:ext cx="1303200" cy="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3" name="Google Shape;193;p25"/>
          <p:cNvSpPr/>
          <p:nvPr/>
        </p:nvSpPr>
        <p:spPr>
          <a:xfrm>
            <a:off x="4494738" y="2868900"/>
            <a:ext cx="1288200" cy="100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5"/>
          <p:cNvCxnSpPr>
            <a:stCxn id="191" idx="2"/>
            <a:endCxn id="193" idx="0"/>
          </p:cNvCxnSpPr>
          <p:nvPr/>
        </p:nvCxnSpPr>
        <p:spPr>
          <a:xfrm>
            <a:off x="5138838" y="2277625"/>
            <a:ext cx="0" cy="59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20758" y="3079875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5"/>
          <p:cNvCxnSpPr/>
          <p:nvPr/>
        </p:nvCxnSpPr>
        <p:spPr>
          <a:xfrm>
            <a:off x="5897035" y="3314075"/>
            <a:ext cx="576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5876398" y="3512425"/>
            <a:ext cx="576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Autowired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1130650" y="2361900"/>
            <a:ext cx="4296000" cy="254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StudentController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@Autowired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   private static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StudentDao </a:t>
            </a:r>
            <a: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studentDao studentDao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ReplyBody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@GetMapping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0" lang="fr-FR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"/students")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public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getStudents()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return</a:t>
            </a:r>
            <a: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studentDao.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findAll();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RÃ©sultat de recherche d'images pour &quot;agilie less&quot;" id="204" name="Google Shape;204;p26"/>
          <p:cNvSpPr/>
          <p:nvPr/>
        </p:nvSpPr>
        <p:spPr>
          <a:xfrm>
            <a:off x="4618713" y="113368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4497975" y="974301"/>
            <a:ext cx="2949300" cy="7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968925" y="1104930"/>
            <a:ext cx="1239000" cy="334800"/>
          </a:xfrm>
          <a:prstGeom prst="roundRect">
            <a:avLst>
              <a:gd fmla="val 16667" name="adj"/>
            </a:avLst>
          </a:prstGeom>
          <a:solidFill>
            <a:srgbClr val="FF058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949405" y="1127580"/>
            <a:ext cx="1299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studentDao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 flipH="1" rot="10800000">
            <a:off x="7283450" y="1119975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6"/>
          <p:cNvCxnSpPr/>
          <p:nvPr/>
        </p:nvCxnSpPr>
        <p:spPr>
          <a:xfrm flipH="1" rot="-5400000">
            <a:off x="7207250" y="1481455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5835650" y="1119975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6"/>
          <p:cNvCxnSpPr/>
          <p:nvPr/>
        </p:nvCxnSpPr>
        <p:spPr>
          <a:xfrm rot="5400000">
            <a:off x="5835650" y="1405255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6648125" y="11244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5783300" y="1264180"/>
            <a:ext cx="114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7307300" y="1264180"/>
            <a:ext cx="114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6"/>
          <p:cNvSpPr txBox="1"/>
          <p:nvPr/>
        </p:nvSpPr>
        <p:spPr>
          <a:xfrm rot="7644">
            <a:off x="4962735" y="1131204"/>
            <a:ext cx="944402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creates</a:t>
            </a:r>
            <a:r>
              <a:rPr b="0" i="0" lang="fr-FR" sz="12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2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the object</a:t>
            </a:r>
            <a:endParaRPr b="0" i="0" sz="12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6" name="Google Shape;216;p26"/>
          <p:cNvCxnSpPr>
            <a:stCxn id="217" idx="3"/>
          </p:cNvCxnSpPr>
          <p:nvPr/>
        </p:nvCxnSpPr>
        <p:spPr>
          <a:xfrm flipH="1" rot="10800000">
            <a:off x="5114025" y="1295655"/>
            <a:ext cx="600900" cy="840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32415" r="31685" t="0"/>
          <a:stretch/>
        </p:blipFill>
        <p:spPr>
          <a:xfrm>
            <a:off x="4631316" y="1158705"/>
            <a:ext cx="482709" cy="44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>
            <a:endCxn id="217" idx="2"/>
          </p:cNvCxnSpPr>
          <p:nvPr/>
        </p:nvCxnSpPr>
        <p:spPr>
          <a:xfrm flipH="1" rot="10800000">
            <a:off x="2410571" y="1600605"/>
            <a:ext cx="2462100" cy="13959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9" name="Google Shape;219;p26"/>
          <p:cNvSpPr txBox="1"/>
          <p:nvPr/>
        </p:nvSpPr>
        <p:spPr>
          <a:xfrm rot="794">
            <a:off x="2954825" y="1733593"/>
            <a:ext cx="1299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Spring detects</a:t>
            </a:r>
            <a:br>
              <a:rPr b="0" i="0" lang="fr-FR" sz="12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2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the annotation</a:t>
            </a:r>
            <a:endParaRPr b="0" i="0" sz="1200" u="none" cap="none" strike="noStrike">
              <a:solidFill>
                <a:srgbClr val="008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flipH="1" rot="10800000">
            <a:off x="4470075" y="1508550"/>
            <a:ext cx="2433900" cy="1722000"/>
          </a:xfrm>
          <a:prstGeom prst="straightConnector1">
            <a:avLst/>
          </a:prstGeom>
          <a:noFill/>
          <a:ln cap="flat" cmpd="sng" w="28575">
            <a:solidFill>
              <a:srgbClr val="FF058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21" name="Google Shape;221;p26"/>
          <p:cNvSpPr txBox="1"/>
          <p:nvPr/>
        </p:nvSpPr>
        <p:spPr>
          <a:xfrm rot="794">
            <a:off x="5965375" y="2244510"/>
            <a:ext cx="12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Spring injects</a:t>
            </a:r>
            <a:br>
              <a:rPr b="0" i="0" lang="fr-FR" sz="12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2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the object</a:t>
            </a:r>
            <a:endParaRPr b="0" i="0" sz="1200" u="none" cap="none" strike="noStrike">
              <a:solidFill>
                <a:srgbClr val="FF058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Qualify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818575" y="2103600"/>
            <a:ext cx="4296000" cy="282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StudentController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@Autowired</a:t>
            </a:r>
            <a:b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@Qualify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0" lang="fr-FR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"studentOtherRepo")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   private static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StudentDao </a:t>
            </a:r>
            <a: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studentDao studentDao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ReplyBody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@GetMapping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0" lang="fr-FR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"/students")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public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getStudents()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return</a:t>
            </a:r>
            <a: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studentDao.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findAll();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RÃ©sultat de recherche d'images pour &quot;agilie less&quot;" id="228" name="Google Shape;228;p27"/>
          <p:cNvSpPr/>
          <p:nvPr/>
        </p:nvSpPr>
        <p:spPr>
          <a:xfrm>
            <a:off x="4306638" y="106913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3841475" y="909750"/>
            <a:ext cx="4689000" cy="7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993975" y="1087305"/>
            <a:ext cx="1239000" cy="334800"/>
          </a:xfrm>
          <a:prstGeom prst="roundRect">
            <a:avLst>
              <a:gd fmla="val 16667" name="adj"/>
            </a:avLst>
          </a:prstGeom>
          <a:solidFill>
            <a:srgbClr val="FF058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6974455" y="1109955"/>
            <a:ext cx="1299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studentDao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 flipH="1" rot="10800000">
            <a:off x="8308500" y="1102350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27"/>
          <p:cNvCxnSpPr/>
          <p:nvPr/>
        </p:nvCxnSpPr>
        <p:spPr>
          <a:xfrm flipH="1" rot="-5400000">
            <a:off x="8232300" y="1463830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860700" y="1102350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7"/>
          <p:cNvCxnSpPr/>
          <p:nvPr/>
        </p:nvCxnSpPr>
        <p:spPr>
          <a:xfrm rot="5400000">
            <a:off x="6860700" y="1387630"/>
            <a:ext cx="66600" cy="57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7"/>
          <p:cNvCxnSpPr/>
          <p:nvPr/>
        </p:nvCxnSpPr>
        <p:spPr>
          <a:xfrm>
            <a:off x="7673175" y="110682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6808350" y="1246555"/>
            <a:ext cx="114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8332350" y="1246555"/>
            <a:ext cx="114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7"/>
          <p:cNvSpPr txBox="1"/>
          <p:nvPr/>
        </p:nvSpPr>
        <p:spPr>
          <a:xfrm rot="7568">
            <a:off x="4680158" y="949900"/>
            <a:ext cx="2180405" cy="24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Selected implementation</a:t>
            </a:r>
            <a:endParaRPr b="0" i="0" sz="12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0" name="Google Shape;240;p27"/>
          <p:cNvCxnSpPr>
            <a:stCxn id="241" idx="6"/>
          </p:cNvCxnSpPr>
          <p:nvPr/>
        </p:nvCxnSpPr>
        <p:spPr>
          <a:xfrm flipH="1" rot="10800000">
            <a:off x="6316252" y="1286792"/>
            <a:ext cx="398100" cy="92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32415" r="31685" t="0"/>
          <a:stretch/>
        </p:blipFill>
        <p:spPr>
          <a:xfrm>
            <a:off x="4018566" y="1033749"/>
            <a:ext cx="482709" cy="44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7"/>
          <p:cNvCxnSpPr>
            <a:endCxn id="242" idx="2"/>
          </p:cNvCxnSpPr>
          <p:nvPr/>
        </p:nvCxnSpPr>
        <p:spPr>
          <a:xfrm flipH="1" rot="10800000">
            <a:off x="2098421" y="1475649"/>
            <a:ext cx="2161500" cy="1424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" name="Google Shape;244;p27"/>
          <p:cNvSpPr txBox="1"/>
          <p:nvPr/>
        </p:nvSpPr>
        <p:spPr>
          <a:xfrm rot="794">
            <a:off x="2373733" y="1525918"/>
            <a:ext cx="1299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Spring detects</a:t>
            </a:r>
            <a:br>
              <a:rPr b="0" i="0" lang="fr-FR" sz="12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2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annotations</a:t>
            </a:r>
            <a:endParaRPr b="0" i="0" sz="1200" u="none" cap="none" strike="noStrike">
              <a:solidFill>
                <a:srgbClr val="008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5" name="Google Shape;245;p27"/>
          <p:cNvCxnSpPr/>
          <p:nvPr/>
        </p:nvCxnSpPr>
        <p:spPr>
          <a:xfrm flipH="1" rot="10800000">
            <a:off x="4293400" y="1490875"/>
            <a:ext cx="2797500" cy="1797300"/>
          </a:xfrm>
          <a:prstGeom prst="straightConnector1">
            <a:avLst/>
          </a:prstGeom>
          <a:noFill/>
          <a:ln cap="flat" cmpd="sng" w="28575">
            <a:solidFill>
              <a:srgbClr val="FF058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46" name="Google Shape;246;p27"/>
          <p:cNvSpPr txBox="1"/>
          <p:nvPr/>
        </p:nvSpPr>
        <p:spPr>
          <a:xfrm rot="807">
            <a:off x="5586750" y="2465350"/>
            <a:ext cx="2557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Spring injects the object with the chosen implementation</a:t>
            </a:r>
            <a:endParaRPr b="0" i="0" sz="1200" u="none" cap="none" strike="noStrike">
              <a:solidFill>
                <a:srgbClr val="FF058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4960552" y="1188692"/>
            <a:ext cx="1355700" cy="3816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7"/>
          <p:cNvCxnSpPr>
            <a:stCxn id="242" idx="3"/>
          </p:cNvCxnSpPr>
          <p:nvPr/>
        </p:nvCxnSpPr>
        <p:spPr>
          <a:xfrm>
            <a:off x="4501275" y="1254699"/>
            <a:ext cx="427200" cy="125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7"/>
          <p:cNvSpPr txBox="1"/>
          <p:nvPr/>
        </p:nvSpPr>
        <p:spPr>
          <a:xfrm>
            <a:off x="5351925" y="3288175"/>
            <a:ext cx="36438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Qualifier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annotation allows you to choose between two existing implementations of the same CAD.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Weak coupling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1121850" y="1239500"/>
            <a:ext cx="69003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Now that we have solved all these problems, we can discuss weak coupling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b="0" i="0" lang="fr-FR" sz="1800" u="none" cap="none" strike="sng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will be difficult to reuse the list in other places without duplicating code: difficult to maintain</a:t>
            </a:r>
            <a:endParaRPr b="0" i="0" sz="1800" u="none" cap="none" strike="sng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b="0" i="0" lang="fr-FR" sz="1800" u="none" cap="none" strike="sng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result list is related to JDBC technology: difficulty in changing technology later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b="0" i="0" lang="fr-FR" sz="1800" u="none" cap="none" strike="sng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not the responsibility of the calling class to create students</a:t>
            </a:r>
            <a:endParaRPr b="0" i="0" sz="1800" u="none" cap="none" strike="sng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Bonus: Data Transfer Object (DTO)</a:t>
            </a:r>
            <a:endParaRPr/>
          </a:p>
        </p:txBody>
      </p:sp>
      <p:graphicFrame>
        <p:nvGraphicFramePr>
          <p:cNvPr id="260" name="Google Shape;260;p29"/>
          <p:cNvGraphicFramePr/>
          <p:nvPr/>
        </p:nvGraphicFramePr>
        <p:xfrm>
          <a:off x="1418375" y="96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{9FA36F0D-307C-48A0-A059-55C79ED728DD}</a:tableStyleId>
              </a:tblPr>
              <a:tblGrid>
                <a:gridCol w="1221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student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id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school_id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8375" y="259696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5496275" y="1630375"/>
            <a:ext cx="2926800" cy="26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StudentDto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private long </a:t>
            </a:r>
            <a:r>
              <a:rPr b="1" i="0" lang="fr-FR" sz="14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id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private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-FR" sz="14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name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private int </a:t>
            </a:r>
            <a:r>
              <a:rPr b="1" i="0" lang="fr-FR" sz="14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age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private long </a:t>
            </a:r>
            <a:r>
              <a:rPr b="1" i="0" lang="fr-FR" sz="14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schoolId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private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-FR" sz="14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schoolName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private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-FR" sz="14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schoolAddress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// ...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1" i="0" sz="1400" u="none" cap="none" strike="noStrike">
              <a:solidFill>
                <a:srgbClr val="000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3" name="Google Shape;263;p29"/>
          <p:cNvCxnSpPr/>
          <p:nvPr/>
        </p:nvCxnSpPr>
        <p:spPr>
          <a:xfrm>
            <a:off x="2379175" y="2826850"/>
            <a:ext cx="2925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29"/>
          <p:cNvSpPr txBox="1"/>
          <p:nvPr/>
        </p:nvSpPr>
        <p:spPr>
          <a:xfrm>
            <a:off x="5453213" y="1068000"/>
            <a:ext cx="126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76C6C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 b="1" i="0" sz="1800" u="none" cap="none" strike="noStrike">
              <a:solidFill>
                <a:srgbClr val="F7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1418375" y="35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{9FA36F0D-307C-48A0-A059-55C79ED728DD}</a:tableStyleId>
              </a:tblPr>
              <a:tblGrid>
                <a:gridCol w="1221975"/>
              </a:tblGrid>
              <a:tr h="41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school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id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address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cxnSp>
        <p:nvCxnSpPr>
          <p:cNvPr id="266" name="Google Shape;266;p29"/>
          <p:cNvCxnSpPr/>
          <p:nvPr/>
        </p:nvCxnSpPr>
        <p:spPr>
          <a:xfrm>
            <a:off x="2029363" y="2373850"/>
            <a:ext cx="0" cy="11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29"/>
          <p:cNvSpPr txBox="1"/>
          <p:nvPr/>
        </p:nvSpPr>
        <p:spPr>
          <a:xfrm>
            <a:off x="1749325" y="2368750"/>
            <a:ext cx="304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1749325" y="3144913"/>
            <a:ext cx="304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838" y="1764625"/>
            <a:ext cx="780275" cy="7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2749375" y="2433625"/>
            <a:ext cx="2185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76C6C"/>
                </a:solidFill>
                <a:latin typeface="Arial"/>
                <a:ea typeface="Arial"/>
                <a:cs typeface="Arial"/>
                <a:sym typeface="Arial"/>
              </a:rPr>
              <a:t>Flatten</a:t>
            </a:r>
            <a:r>
              <a:rPr b="1" lang="fr-FR">
                <a:solidFill>
                  <a:srgbClr val="F76C6C"/>
                </a:solidFill>
              </a:rPr>
              <a:t>ing</a:t>
            </a:r>
            <a:endParaRPr b="1" i="0" sz="1400" u="none" cap="none" strike="noStrike">
              <a:solidFill>
                <a:srgbClr val="F7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Questions?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Workshop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1121850" y="1083325"/>
            <a:ext cx="69003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Imagine you are helping to develop an application that allows you to display a list of students at WCS Toulouse.</a:t>
            </a:r>
            <a:endParaRPr sz="18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WCS Bordeaux are impressed and would also like to be able to use this app to display a list of its students.</a:t>
            </a:r>
            <a:endParaRPr sz="18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Aim to adapt the code, to change the list of students that is displayed depending on the school.</a:t>
            </a:r>
            <a:b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</a:br>
            <a:b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Start by creating a Fork the following repository:</a:t>
            </a:r>
            <a:br>
              <a:rPr lang="fr-FR" sz="18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fr-FR" sz="1800" u="sng">
                <a:solidFill>
                  <a:srgbClr val="FF0584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https://github.com/WildCodeSchool/atelier-java-dao</a:t>
            </a:r>
            <a:endParaRPr sz="18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171250" y="-2650"/>
            <a:ext cx="7827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Strong coupling vs. weak coupling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99612" y="1268082"/>
            <a:ext cx="952800" cy="9525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89188" y="1268073"/>
            <a:ext cx="952800" cy="9525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476679" y="1686942"/>
            <a:ext cx="952800" cy="9525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878443" y="2001623"/>
            <a:ext cx="952800" cy="9525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423375" y="1711433"/>
            <a:ext cx="952800" cy="9525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806161" y="943149"/>
            <a:ext cx="817200" cy="8172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201416" y="977549"/>
            <a:ext cx="817200" cy="8172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333533" y="2212858"/>
            <a:ext cx="817200" cy="8172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227356" y="2576762"/>
            <a:ext cx="817200" cy="8172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195669" y="1941673"/>
            <a:ext cx="817200" cy="817200"/>
          </a:xfrm>
          <a:prstGeom prst="ellipse">
            <a:avLst/>
          </a:prstGeom>
          <a:solidFill>
            <a:srgbClr val="00DBFF">
              <a:alpha val="15294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5"/>
          <p:cNvCxnSpPr>
            <a:stCxn id="77" idx="6"/>
            <a:endCxn id="78" idx="2"/>
          </p:cNvCxnSpPr>
          <p:nvPr/>
        </p:nvCxnSpPr>
        <p:spPr>
          <a:xfrm>
            <a:off x="6623361" y="1351749"/>
            <a:ext cx="578100" cy="34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3" name="Google Shape;83;p15"/>
          <p:cNvCxnSpPr>
            <a:stCxn id="77" idx="3"/>
            <a:endCxn id="81" idx="0"/>
          </p:cNvCxnSpPr>
          <p:nvPr/>
        </p:nvCxnSpPr>
        <p:spPr>
          <a:xfrm flipH="1">
            <a:off x="5604237" y="1640673"/>
            <a:ext cx="321600" cy="300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4" name="Google Shape;84;p15"/>
          <p:cNvCxnSpPr>
            <a:stCxn id="81" idx="5"/>
            <a:endCxn id="80" idx="1"/>
          </p:cNvCxnSpPr>
          <p:nvPr/>
        </p:nvCxnSpPr>
        <p:spPr>
          <a:xfrm>
            <a:off x="5893193" y="2639197"/>
            <a:ext cx="453900" cy="573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5" name="Google Shape;85;p15"/>
          <p:cNvCxnSpPr>
            <a:stCxn id="80" idx="6"/>
            <a:endCxn id="79" idx="3"/>
          </p:cNvCxnSpPr>
          <p:nvPr/>
        </p:nvCxnSpPr>
        <p:spPr>
          <a:xfrm flipH="1" rot="10800000">
            <a:off x="7044556" y="2910362"/>
            <a:ext cx="408600" cy="75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6" name="Google Shape;86;p15"/>
          <p:cNvCxnSpPr>
            <a:stCxn id="79" idx="0"/>
            <a:endCxn id="78" idx="4"/>
          </p:cNvCxnSpPr>
          <p:nvPr/>
        </p:nvCxnSpPr>
        <p:spPr>
          <a:xfrm rot="10800000">
            <a:off x="7610133" y="1794658"/>
            <a:ext cx="132000" cy="418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7" name="Google Shape;87;p15"/>
          <p:cNvSpPr txBox="1"/>
          <p:nvPr/>
        </p:nvSpPr>
        <p:spPr>
          <a:xfrm>
            <a:off x="732775" y="3504850"/>
            <a:ext cx="33873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Strong coupling: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Quick to set up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Strong interdependence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Harder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maintain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86825" y="3486800"/>
            <a:ext cx="33873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Weak coupling: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Long set up time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 interdependence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Easier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maintain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Strong coupling</a:t>
            </a:r>
            <a:endParaRPr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942650" y="19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{9FA36F0D-307C-48A0-A059-55C79ED728DD}</a:tableStyleId>
              </a:tblPr>
              <a:tblGrid>
                <a:gridCol w="1221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student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id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school_id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93650" y="37350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950550" y="1207775"/>
            <a:ext cx="4463700" cy="304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StudentController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ReplyBody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@GetMapping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0" lang="fr-FR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"/students")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public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getStudents()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return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findAll();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private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findAll() {</a:t>
            </a:r>
            <a:b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80808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//</a:t>
            </a:r>
            <a:r>
              <a:rPr b="0" i="0" lang="fr-FR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use JDBC...</a:t>
            </a:r>
            <a:endParaRPr b="0" i="0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b="0" i="0" lang="fr-FR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// return result of </a:t>
            </a:r>
            <a:r>
              <a:rPr b="1" i="0" lang="fr-FR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"SELECT * FROM student"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b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1" i="0" sz="1400" u="none" cap="none" strike="noStrike">
              <a:solidFill>
                <a:srgbClr val="000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2332550" y="2582200"/>
            <a:ext cx="1825200" cy="8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2271600" y="2879025"/>
            <a:ext cx="1847100" cy="786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Strong coupling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121850" y="1337100"/>
            <a:ext cx="69003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If 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 call and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how the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is eventually used are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closely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related then we refer to this as: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tight coupling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Because i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will be difficult to reuse the list in other places without duplicating code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 it becomes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difficult to maintain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Because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list of results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relies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 on using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JDBC technology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 it will be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difficult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 to switch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technolog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ies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later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Remember: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not the calling class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’ job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create students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SOLID</a:t>
            </a:r>
            <a:endParaRPr/>
          </a:p>
        </p:txBody>
      </p:sp>
      <p:sp>
        <p:nvSpPr>
          <p:cNvPr descr="RÃ©sultat de recherche d'images pour &quot;agilie less&quot;" id="110" name="Google Shape;110;p18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84725" y="1317600"/>
            <a:ext cx="7992000" cy="3416100"/>
          </a:xfrm>
          <a:prstGeom prst="rect">
            <a:avLst/>
          </a:prstGeom>
          <a:solidFill>
            <a:srgbClr val="FFFFFF">
              <a:alpha val="8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Principle of sole responsibility: 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class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should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only ever do one thing,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it must do it really well!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Interdependencies should be avoided: if a class creates instances of other classes, they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become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linked (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we refer to this as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responsibility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Thus, a modification made to one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may impact another.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Data Access Object (DAO)</a:t>
            </a:r>
            <a:endParaRPr/>
          </a:p>
        </p:txBody>
      </p:sp>
      <p:sp>
        <p:nvSpPr>
          <p:cNvPr descr="RÃ©sultat de recherche d'images pour &quot;agilie less&quot;" id="117" name="Google Shape;117;p19"/>
          <p:cNvSpPr/>
          <p:nvPr/>
        </p:nvSpPr>
        <p:spPr>
          <a:xfrm>
            <a:off x="3427313" y="24874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575800" y="18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{9FA36F0D-307C-48A0-A059-55C79ED728DD}</a:tableStyleId>
              </a:tblPr>
              <a:tblGrid>
                <a:gridCol w="1221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student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id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school_id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6800" y="36532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8950" y="2024600"/>
            <a:ext cx="1413450" cy="141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9"/>
          <p:cNvCxnSpPr>
            <a:stCxn id="120" idx="1"/>
          </p:cNvCxnSpPr>
          <p:nvPr/>
        </p:nvCxnSpPr>
        <p:spPr>
          <a:xfrm rot="10800000">
            <a:off x="1947550" y="2731325"/>
            <a:ext cx="1151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9"/>
          <p:cNvCxnSpPr>
            <a:stCxn id="120" idx="3"/>
          </p:cNvCxnSpPr>
          <p:nvPr/>
        </p:nvCxnSpPr>
        <p:spPr>
          <a:xfrm>
            <a:off x="4512400" y="2731325"/>
            <a:ext cx="107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3172538" y="1671400"/>
            <a:ext cx="126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76C6C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  <a:endParaRPr b="1" i="0" sz="1800" u="none" cap="none" strike="noStrike">
              <a:solidFill>
                <a:srgbClr val="F7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813588" y="1324450"/>
            <a:ext cx="2926800" cy="30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Student {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latin typeface="Raleway"/>
                <a:ea typeface="Raleway"/>
                <a:cs typeface="Raleway"/>
                <a:sym typeface="Raleway"/>
              </a:rPr>
              <a:t> private long </a:t>
            </a:r>
            <a:r>
              <a:rPr b="1" i="0" lang="fr-FR" sz="1400" u="none" cap="none" strike="noStrike">
                <a:solidFill>
                  <a:srgbClr val="660E7A"/>
                </a:solidFill>
                <a:latin typeface="Raleway"/>
                <a:ea typeface="Raleway"/>
                <a:cs typeface="Raleway"/>
                <a:sym typeface="Raleway"/>
              </a:rPr>
              <a:t>id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latin typeface="Raleway"/>
                <a:ea typeface="Raleway"/>
                <a:cs typeface="Raleway"/>
                <a:sym typeface="Raleway"/>
              </a:rPr>
              <a:t> private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-FR" sz="1400" u="none" cap="none" strike="noStrike">
                <a:solidFill>
                  <a:srgbClr val="660E7A"/>
                </a:solidFill>
                <a:latin typeface="Raleway"/>
                <a:ea typeface="Raleway"/>
                <a:cs typeface="Raleway"/>
                <a:sym typeface="Raleway"/>
              </a:rPr>
              <a:t>name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latin typeface="Raleway"/>
                <a:ea typeface="Raleway"/>
                <a:cs typeface="Raleway"/>
                <a:sym typeface="Raleway"/>
              </a:rPr>
              <a:t> private int </a:t>
            </a:r>
            <a:r>
              <a:rPr b="1" i="0" lang="fr-FR" sz="1400" u="none" cap="none" strike="noStrike">
                <a:solidFill>
                  <a:srgbClr val="660E7A"/>
                </a:solidFill>
                <a:latin typeface="Raleway"/>
                <a:ea typeface="Raleway"/>
                <a:cs typeface="Raleway"/>
                <a:sym typeface="Raleway"/>
              </a:rPr>
              <a:t>age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latin typeface="Raleway"/>
                <a:ea typeface="Raleway"/>
                <a:cs typeface="Raleway"/>
                <a:sym typeface="Raleway"/>
              </a:rPr>
              <a:t> private long </a:t>
            </a:r>
            <a:r>
              <a:rPr b="1" i="0" lang="fr-FR" sz="1400" u="none" cap="none" strike="noStrike">
                <a:solidFill>
                  <a:srgbClr val="660E7A"/>
                </a:solidFill>
                <a:latin typeface="Raleway"/>
                <a:ea typeface="Raleway"/>
                <a:cs typeface="Raleway"/>
                <a:sym typeface="Raleway"/>
              </a:rPr>
              <a:t>schoolId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rPr>
              <a:t> // empty constructor</a:t>
            </a:r>
            <a:endParaRPr b="0" i="0" sz="1400" u="none" cap="none" strike="noStrike">
              <a:solidFill>
                <a:srgbClr val="808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latin typeface="Raleway"/>
                <a:ea typeface="Raleway"/>
                <a:cs typeface="Raleway"/>
                <a:sym typeface="Raleway"/>
              </a:rPr>
              <a:t> public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Student() {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rPr>
              <a:t> // getters and setters....</a:t>
            </a:r>
            <a:endParaRPr b="0" i="0" sz="1400" u="none" cap="none" strike="noStrike">
              <a:solidFill>
                <a:srgbClr val="808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107375" y="3438050"/>
            <a:ext cx="3396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DAO transforms data into a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n abstract transfer object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Modeling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903238" y="2868900"/>
            <a:ext cx="1288200" cy="100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702638" y="1025725"/>
            <a:ext cx="872400" cy="12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0"/>
          <p:cNvCxnSpPr>
            <a:stCxn id="134" idx="1"/>
            <a:endCxn id="131" idx="3"/>
          </p:cNvCxnSpPr>
          <p:nvPr/>
        </p:nvCxnSpPr>
        <p:spPr>
          <a:xfrm rot="10800000">
            <a:off x="3191538" y="3371550"/>
            <a:ext cx="13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4" name="Google Shape;134;p20"/>
          <p:cNvSpPr/>
          <p:nvPr/>
        </p:nvSpPr>
        <p:spPr>
          <a:xfrm>
            <a:off x="4494738" y="2868900"/>
            <a:ext cx="1288200" cy="100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0"/>
          <p:cNvCxnSpPr>
            <a:stCxn id="132" idx="2"/>
            <a:endCxn id="134" idx="0"/>
          </p:cNvCxnSpPr>
          <p:nvPr/>
        </p:nvCxnSpPr>
        <p:spPr>
          <a:xfrm>
            <a:off x="5138838" y="2277625"/>
            <a:ext cx="0" cy="59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429450" y="1270675"/>
            <a:ext cx="722100" cy="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1356650" y="1060825"/>
            <a:ext cx="1590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429450" y="1651675"/>
            <a:ext cx="72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1356650" y="1441825"/>
            <a:ext cx="1590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20758" y="3079875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/>
          <p:nvPr/>
        </p:nvCxnSpPr>
        <p:spPr>
          <a:xfrm>
            <a:off x="5897035" y="3314075"/>
            <a:ext cx="576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5876398" y="3512425"/>
            <a:ext cx="576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76200" y="3918175"/>
            <a:ext cx="89712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DAO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an important contract (interface), that la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ys out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methods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used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data recovery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modification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uses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this interface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to carry out the mapping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provides the result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to the </a:t>
            </a:r>
            <a:r>
              <a:rPr b="1" lang="fr-FR"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Repository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10825" y="171022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675475" y="3244073"/>
            <a:ext cx="2926800" cy="166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interface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StudentDao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public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findAll();</a:t>
            </a:r>
            <a:b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//...</a:t>
            </a:r>
            <a:endParaRPr b="0" i="0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1" i="0" sz="1400" u="none" cap="none" strike="noStrike">
              <a:solidFill>
                <a:srgbClr val="000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 rot="10800000">
            <a:off x="7709925" y="2018700"/>
            <a:ext cx="600900" cy="16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5156638" y="868700"/>
            <a:ext cx="2926800" cy="19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Repository</a:t>
            </a:r>
            <a:b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StudentRepo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implements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StudentDao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public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findAll()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b="0" i="0" lang="fr-FR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// query to the database</a:t>
            </a:r>
            <a:endParaRPr b="0" i="0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// ...</a:t>
            </a:r>
            <a:endParaRPr b="0" i="0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1" i="0" sz="1400" u="none" cap="none" strike="noStrike">
              <a:solidFill>
                <a:srgbClr val="000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>
            <a:off x="7455425" y="2855550"/>
            <a:ext cx="606300" cy="58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54" name="Google Shape;154;p21"/>
          <p:cNvSpPr txBox="1"/>
          <p:nvPr/>
        </p:nvSpPr>
        <p:spPr>
          <a:xfrm>
            <a:off x="141800" y="805765"/>
            <a:ext cx="46425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implements the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DAO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interface and defines how the mapping will be done.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According to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inheritance polymorphism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the implementation of an interface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also determines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interface type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57050" y="2287600"/>
            <a:ext cx="4296000" cy="26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Controller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public class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StudentController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   private static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StudentDao </a:t>
            </a:r>
            <a: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studentDao studentDao</a:t>
            </a:r>
            <a:b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	 = </a:t>
            </a:r>
            <a:r>
              <a:rPr b="1" i="0" lang="fr-FR" sz="1400" u="none" cap="none" strike="noStrike">
                <a:solidFill>
                  <a:srgbClr val="00008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new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StudentRepo();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ReplyBody</a:t>
            </a:r>
            <a:endParaRPr b="0" i="0" sz="1400" u="none" cap="none" strike="noStrike">
              <a:solidFill>
                <a:srgbClr val="808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@GetMapping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0" lang="fr-FR" sz="1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"/students")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public 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List&lt;Student&gt; getStudents() {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return</a:t>
            </a:r>
            <a:r>
              <a:rPr b="0" i="1" lang="fr-FR" sz="1400" u="none" cap="none" strike="noStrike">
                <a:solidFill>
                  <a:srgbClr val="660E7A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studentDao.</a:t>
            </a: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findAll();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endParaRPr b="1" i="0" sz="1400" u="none" cap="none" strike="noStrike">
              <a:solidFill>
                <a:srgbClr val="000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flipH="1">
            <a:off x="3904100" y="1825125"/>
            <a:ext cx="1141800" cy="1356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Strong coupling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121850" y="1102850"/>
            <a:ext cx="69003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have already solved the first two problems!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However, the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still creates an instance for which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should not be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responsible.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b="0" i="0" lang="fr-FR" sz="1800" u="none" cap="none" strike="sng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will be difficult to reuse the list in other places without duplicating code: difficult to maintain</a:t>
            </a:r>
            <a:endParaRPr sz="1800" strike="sng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sngStrike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b="0" i="0" lang="fr-FR" sz="1800" u="none" cap="none" strike="sng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result list is related to JDBC technology: difficulty in changing technology later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not the calling class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’s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responsibility to create students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