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Varela Round"/>
      <p:regular r:id="rId32"/>
    </p:embeddedFont>
    <p:embeddedFont>
      <p:font typeface="Raleway Light"/>
      <p:regular r:id="rId33"/>
      <p:bold r:id="rId34"/>
      <p:italic r:id="rId35"/>
      <p:boldItalic r:id="rId36"/>
    </p:embeddedFont>
    <p:embeddedFont>
      <p:font typeface="Source Sans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RalewayLight-regular.fntdata"/><Relationship Id="rId10" Type="http://schemas.openxmlformats.org/officeDocument/2006/relationships/slide" Target="slides/slide6.xml"/><Relationship Id="rId32" Type="http://schemas.openxmlformats.org/officeDocument/2006/relationships/font" Target="fonts/VarelaRound-regular.fntdata"/><Relationship Id="rId13" Type="http://schemas.openxmlformats.org/officeDocument/2006/relationships/slide" Target="slides/slide9.xml"/><Relationship Id="rId35" Type="http://schemas.openxmlformats.org/officeDocument/2006/relationships/font" Target="fonts/RalewayLight-italic.fntdata"/><Relationship Id="rId12" Type="http://schemas.openxmlformats.org/officeDocument/2006/relationships/slide" Target="slides/slide8.xml"/><Relationship Id="rId34" Type="http://schemas.openxmlformats.org/officeDocument/2006/relationships/font" Target="fonts/RalewayLight-bold.fntdata"/><Relationship Id="rId15" Type="http://schemas.openxmlformats.org/officeDocument/2006/relationships/slide" Target="slides/slide11.xml"/><Relationship Id="rId37" Type="http://schemas.openxmlformats.org/officeDocument/2006/relationships/font" Target="fonts/SourceSansPro-regular.fntdata"/><Relationship Id="rId14" Type="http://schemas.openxmlformats.org/officeDocument/2006/relationships/slide" Target="slides/slide10.xml"/><Relationship Id="rId36" Type="http://schemas.openxmlformats.org/officeDocument/2006/relationships/font" Target="fonts/RalewayLight-boldItalic.fntdata"/><Relationship Id="rId17" Type="http://schemas.openxmlformats.org/officeDocument/2006/relationships/slide" Target="slides/slide13.xml"/><Relationship Id="rId39" Type="http://schemas.openxmlformats.org/officeDocument/2006/relationships/font" Target="fonts/SourceSansPro-italic.fntdata"/><Relationship Id="rId16" Type="http://schemas.openxmlformats.org/officeDocument/2006/relationships/slide" Target="slides/slide12.xml"/><Relationship Id="rId38" Type="http://schemas.openxmlformats.org/officeDocument/2006/relationships/font" Target="fonts/SourceSansPr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2_3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/>
        </p:nvSpPr>
        <p:spPr>
          <a:xfrm flipH="1" rot="10800000">
            <a:off x="0" y="0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2"/>
          <p:cNvSpPr txBox="1"/>
          <p:nvPr>
            <p:ph type="title"/>
          </p:nvPr>
        </p:nvSpPr>
        <p:spPr>
          <a:xfrm>
            <a:off x="6117275" y="534900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4" name="Google Shape;54;p12"/>
          <p:cNvSpPr txBox="1"/>
          <p:nvPr>
            <p:ph idx="1" type="subTitle"/>
          </p:nvPr>
        </p:nvSpPr>
        <p:spPr>
          <a:xfrm>
            <a:off x="6527300" y="2595025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2"/>
          <p:cNvSpPr/>
          <p:nvPr/>
        </p:nvSpPr>
        <p:spPr>
          <a:xfrm>
            <a:off x="240900" y="4222175"/>
            <a:ext cx="790500" cy="921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_orange.png" id="56" name="Google Shape;5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2196" y="4298076"/>
            <a:ext cx="592625" cy="7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378450" y="101922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●"/>
              <a:defRPr b="1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258" l="0" r="0" t="257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8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1" name="Google Shape;41;p1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Relationship Id="rId7" Type="http://schemas.openxmlformats.org/officeDocument/2006/relationships/hyperlink" Target="https://start.spring.io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baeldung.com/spring-bean-annotation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localhost:8080/index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hyperlink" Target="https://spring.io/project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/>
              <a:t>SPRING</a:t>
            </a:r>
            <a:endParaRPr/>
          </a:p>
        </p:txBody>
      </p:sp>
      <p:sp>
        <p:nvSpPr>
          <p:cNvPr id="66" name="Google Shape;66;p14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Introduction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Maven</a:t>
            </a:r>
            <a:endParaRPr/>
          </a:p>
        </p:txBody>
      </p:sp>
      <p:sp>
        <p:nvSpPr>
          <p:cNvPr descr="RÃ©sultat de recherche d'images pour &quot;agilie less&quot;" id="165" name="Google Shape;165;p23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430050" y="819825"/>
            <a:ext cx="8283900" cy="41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Maven is an open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source project building tool which was developed by the Apache Foundation. </a:t>
            </a:r>
            <a:b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fr-FR" sz="1800">
                <a:latin typeface="Raleway"/>
                <a:ea typeface="Raleway"/>
                <a:cs typeface="Raleway"/>
                <a:sym typeface="Raleway"/>
              </a:rPr>
              <a:t>Specifically, it helps with</a:t>
            </a:r>
            <a:r>
              <a:rPr b="1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br>
              <a:rPr b="1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-"/>
            </a:pP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automat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ion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of certain tasks 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i.e.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compilation, unit test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ing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and the deployment of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application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s</a:t>
            </a:r>
            <a:b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11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-"/>
            </a:pP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manag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ing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dependencies 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to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 libraries 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used within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 project</a:t>
            </a:r>
            <a:b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11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-"/>
            </a:pP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generat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ing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documentation 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for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 project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Spring Boot</a:t>
            </a: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2207488" y="1289250"/>
            <a:ext cx="14772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pom.xml</a:t>
            </a:r>
            <a:endParaRPr b="0" i="0" sz="16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8052" y="991575"/>
            <a:ext cx="1556093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1000" y="866675"/>
            <a:ext cx="1166350" cy="116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3647950" y="986850"/>
            <a:ext cx="15327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5386126" y="2044400"/>
            <a:ext cx="15561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"Recipe" </a:t>
            </a:r>
            <a:r>
              <a:rPr lang="fr-FR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for</a:t>
            </a:r>
            <a:r>
              <a:rPr b="0" i="0" lang="fr-FR" sz="12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building the project</a:t>
            </a:r>
            <a:endParaRPr b="0" i="0" sz="12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9724" y="3207476"/>
            <a:ext cx="1059041" cy="95017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/>
          <p:nvPr/>
        </p:nvSpPr>
        <p:spPr>
          <a:xfrm>
            <a:off x="2206425" y="4212240"/>
            <a:ext cx="14154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Spring Boot</a:t>
            </a:r>
            <a:endParaRPr b="0" i="0" sz="1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79" name="Google Shape;179;p24"/>
          <p:cNvCxnSpPr/>
          <p:nvPr/>
        </p:nvCxnSpPr>
        <p:spPr>
          <a:xfrm rot="10800000">
            <a:off x="2870925" y="1830650"/>
            <a:ext cx="0" cy="10665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0" name="Google Shape;180;p24"/>
          <p:cNvSpPr txBox="1"/>
          <p:nvPr/>
        </p:nvSpPr>
        <p:spPr>
          <a:xfrm>
            <a:off x="2989713" y="2109225"/>
            <a:ext cx="14772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Generated </a:t>
            </a:r>
            <a:endParaRPr b="0" i="0" sz="12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by Spring Boot</a:t>
            </a:r>
            <a:endParaRPr b="0" i="0" sz="12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81" name="Google Shape;181;p24"/>
          <p:cNvCxnSpPr/>
          <p:nvPr/>
        </p:nvCxnSpPr>
        <p:spPr>
          <a:xfrm>
            <a:off x="6223725" y="2668850"/>
            <a:ext cx="0" cy="605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82" name="Google Shape;182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57113" y="3153138"/>
            <a:ext cx="1333225" cy="133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/>
        </p:nvSpPr>
        <p:spPr>
          <a:xfrm>
            <a:off x="5445676" y="4328775"/>
            <a:ext cx="15561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 project </a:t>
            </a:r>
            <a:endParaRPr b="0" i="0" sz="12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ready to be executed</a:t>
            </a:r>
            <a:endParaRPr b="0" i="0" sz="12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2175513" y="4467975"/>
            <a:ext cx="14772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Configur</a:t>
            </a:r>
            <a:r>
              <a:rPr lang="fr-FR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ed</a:t>
            </a:r>
            <a:r>
              <a:rPr b="0" i="0" lang="fr-FR" sz="12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by</a:t>
            </a:r>
            <a:r>
              <a:rPr b="0" i="0" lang="fr-FR" sz="12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0" i="0" lang="fr-FR" sz="1200" u="sng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Spring Initializr</a:t>
            </a:r>
            <a:endParaRPr b="0" i="0" sz="12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Annotations</a:t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3600450" y="1057850"/>
            <a:ext cx="1295400" cy="96360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Component</a:t>
            </a:r>
            <a:endParaRPr b="0" i="0" sz="1200" u="none" cap="none" strike="noStrike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class Wilder {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   // ...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5429250" y="1062325"/>
            <a:ext cx="1968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F0584"/>
                </a:solidFill>
                <a:latin typeface="Raleway"/>
                <a:ea typeface="Raleway"/>
                <a:cs typeface="Raleway"/>
                <a:sym typeface="Raleway"/>
              </a:rPr>
              <a:t>Spring is going to </a:t>
            </a:r>
            <a:endParaRPr b="0" i="0" sz="1400" u="none" cap="none" strike="noStrike">
              <a:solidFill>
                <a:srgbClr val="FF058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F0584"/>
                </a:solidFill>
                <a:latin typeface="Raleway"/>
                <a:ea typeface="Raleway"/>
                <a:cs typeface="Raleway"/>
                <a:sym typeface="Raleway"/>
              </a:rPr>
              <a:t>detect the class</a:t>
            </a:r>
            <a:endParaRPr b="0" i="0" sz="1400" u="none" cap="none" strike="noStrike">
              <a:solidFill>
                <a:srgbClr val="FF058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1847850" y="3536650"/>
            <a:ext cx="1581000" cy="96360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Repository</a:t>
            </a:r>
            <a:endParaRPr b="0" i="0" sz="1200" u="none" cap="none" strike="noStrike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class WilderDAO {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   // ...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3600450" y="3536650"/>
            <a:ext cx="1647600" cy="96360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  <a:endParaRPr b="0" i="0" sz="1200" u="none" cap="none" strike="noStrike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WilderService class {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   // ...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5505450" y="3536650"/>
            <a:ext cx="1790700" cy="96360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Controller</a:t>
            </a:r>
            <a:endParaRPr b="0" i="0" sz="1200" u="none" cap="none" strike="noStrike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class WilderController {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   // ...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5" name="Google Shape;195;p25"/>
          <p:cNvCxnSpPr/>
          <p:nvPr/>
        </p:nvCxnSpPr>
        <p:spPr>
          <a:xfrm flipH="1">
            <a:off x="2771775" y="2176750"/>
            <a:ext cx="762000" cy="11334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4295775" y="2169300"/>
            <a:ext cx="0" cy="12195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" name="Google Shape;197;p25"/>
          <p:cNvCxnSpPr>
            <a:endCxn id="191" idx="1"/>
          </p:cNvCxnSpPr>
          <p:nvPr/>
        </p:nvCxnSpPr>
        <p:spPr>
          <a:xfrm>
            <a:off x="4948950" y="1142425"/>
            <a:ext cx="480300" cy="116700"/>
          </a:xfrm>
          <a:prstGeom prst="straightConnector1">
            <a:avLst/>
          </a:prstGeom>
          <a:noFill/>
          <a:ln cap="flat" cmpd="sng" w="9525">
            <a:solidFill>
              <a:srgbClr val="FF058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25"/>
          <p:cNvCxnSpPr/>
          <p:nvPr/>
        </p:nvCxnSpPr>
        <p:spPr>
          <a:xfrm>
            <a:off x="5010150" y="2176750"/>
            <a:ext cx="762000" cy="11334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9" name="Google Shape;199;p25"/>
          <p:cNvSpPr txBox="1"/>
          <p:nvPr/>
        </p:nvSpPr>
        <p:spPr>
          <a:xfrm>
            <a:off x="5429250" y="1480450"/>
            <a:ext cx="22896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>
                <a:solidFill>
                  <a:srgbClr val="FF0584"/>
                </a:solidFill>
                <a:latin typeface="Raleway"/>
                <a:ea typeface="Raleway"/>
                <a:cs typeface="Raleway"/>
                <a:sym typeface="Raleway"/>
              </a:rPr>
              <a:t>(i.e. so that it can generate</a:t>
            </a:r>
            <a:r>
              <a:rPr b="0" i="0" lang="fr-FR" sz="1200" u="none" cap="none" strike="noStrike">
                <a:solidFill>
                  <a:srgbClr val="FF0584"/>
                </a:solidFill>
                <a:latin typeface="Raleway"/>
                <a:ea typeface="Raleway"/>
                <a:cs typeface="Raleway"/>
                <a:sym typeface="Raleway"/>
              </a:rPr>
              <a:t> the associated bean and inject it elsewhere)</a:t>
            </a:r>
            <a:endParaRPr b="0" i="0" sz="1200" u="none" cap="none" strike="noStrike">
              <a:solidFill>
                <a:srgbClr val="FF058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4295775" y="4685375"/>
            <a:ext cx="4742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sng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https://www.baeldung.com/spring-bean-annotations</a:t>
            </a:r>
            <a:endParaRPr b="0" i="0" sz="14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Create an application</a:t>
            </a:r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2247" y="2092825"/>
            <a:ext cx="5427289" cy="1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 txBox="1"/>
          <p:nvPr/>
        </p:nvSpPr>
        <p:spPr>
          <a:xfrm>
            <a:off x="1229753" y="4099800"/>
            <a:ext cx="26835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EnableAutoConfiguration</a:t>
            </a:r>
            <a:endParaRPr b="1" i="0" sz="1400" u="none" cap="none" strike="noStrike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Configures the app according to the dependencies (JARs)</a:t>
            </a:r>
            <a:endParaRPr b="0" i="0" sz="1400" u="none" cap="none" strike="noStrike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08" name="Google Shape;208;p26"/>
          <p:cNvCxnSpPr/>
          <p:nvPr/>
        </p:nvCxnSpPr>
        <p:spPr>
          <a:xfrm flipH="1" rot="10800000">
            <a:off x="2678663" y="2943200"/>
            <a:ext cx="138900" cy="10119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9" name="Google Shape;209;p26"/>
          <p:cNvSpPr txBox="1"/>
          <p:nvPr/>
        </p:nvSpPr>
        <p:spPr>
          <a:xfrm>
            <a:off x="3868077" y="4099800"/>
            <a:ext cx="24741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ComponentScan</a:t>
            </a:r>
            <a:endParaRPr b="1" i="0" sz="1400" u="none" cap="none" strike="noStrike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Finds all classes marked "@Component"</a:t>
            </a:r>
            <a:endParaRPr b="0" i="0" sz="1400" u="none" cap="none" strike="noStrike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1862238" y="948050"/>
            <a:ext cx="54273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We create the "main" class: </a:t>
            </a:r>
            <a:endParaRPr b="0" i="0" sz="1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</a:pPr>
            <a:r>
              <a:rPr lang="fr-FR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to act as t</a:t>
            </a:r>
            <a:r>
              <a:rPr b="0" i="0" lang="fr-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he </a:t>
            </a:r>
            <a:r>
              <a:rPr lang="fr-FR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ignition</a:t>
            </a:r>
            <a:r>
              <a:rPr b="0" i="0" lang="fr-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of the application</a:t>
            </a:r>
            <a:endParaRPr b="0" i="0" sz="1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</a:pPr>
            <a:r>
              <a:rPr b="0" i="0" lang="fr-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to </a:t>
            </a:r>
            <a:r>
              <a:rPr lang="fr-FR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ensure there is</a:t>
            </a:r>
            <a:r>
              <a:rPr b="0" i="0" lang="fr-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a </a:t>
            </a:r>
            <a:r>
              <a:rPr lang="fr-FR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step before</a:t>
            </a:r>
            <a:r>
              <a:rPr b="0" i="0" lang="fr-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the packages</a:t>
            </a:r>
            <a:r>
              <a:rPr b="0" i="0" lang="fr-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0" i="0" sz="1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containing</a:t>
            </a:r>
            <a:r>
              <a:rPr b="0" i="0" lang="fr-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the other classes</a:t>
            </a:r>
            <a:endParaRPr b="0" i="0" sz="1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11" name="Google Shape;211;p26"/>
          <p:cNvCxnSpPr/>
          <p:nvPr/>
        </p:nvCxnSpPr>
        <p:spPr>
          <a:xfrm rot="10800000">
            <a:off x="2817488" y="2950300"/>
            <a:ext cx="1392900" cy="11550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2" name="Google Shape;212;p26"/>
          <p:cNvSpPr txBox="1"/>
          <p:nvPr/>
        </p:nvSpPr>
        <p:spPr>
          <a:xfrm>
            <a:off x="3614813" y="435685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400" u="none" cap="none" strike="noStrike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6376378" y="4383850"/>
            <a:ext cx="17235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...</a:t>
            </a:r>
            <a:endParaRPr b="0" i="0" sz="1400" u="none" cap="none" strike="noStrike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14" name="Google Shape;214;p26"/>
          <p:cNvCxnSpPr/>
          <p:nvPr/>
        </p:nvCxnSpPr>
        <p:spPr>
          <a:xfrm rot="10800000">
            <a:off x="2817488" y="2950300"/>
            <a:ext cx="3665400" cy="12690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5" name="Google Shape;215;p26"/>
          <p:cNvSpPr txBox="1"/>
          <p:nvPr/>
        </p:nvSpPr>
        <p:spPr>
          <a:xfrm>
            <a:off x="6129413" y="435685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400" u="none" cap="none" strike="noStrike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>
                <a:solidFill>
                  <a:schemeClr val="lt1"/>
                </a:solidFill>
              </a:rPr>
              <a:t>Add a static file</a:t>
            </a:r>
            <a:endParaRPr/>
          </a:p>
        </p:txBody>
      </p:sp>
      <p:sp>
        <p:nvSpPr>
          <p:cNvPr id="221" name="Google Shape;221;p27"/>
          <p:cNvSpPr txBox="1"/>
          <p:nvPr/>
        </p:nvSpPr>
        <p:spPr>
          <a:xfrm>
            <a:off x="1990550" y="591438"/>
            <a:ext cx="44913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File hello.html in </a:t>
            </a:r>
            <a:r>
              <a:rPr b="0" i="1" lang="fr-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src/main/resources/static</a:t>
            </a:r>
            <a:endParaRPr b="0" i="1" sz="1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2736200" y="1352925"/>
            <a:ext cx="3000000" cy="233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&lt;!DOCTYPE </a:t>
            </a:r>
            <a:r>
              <a:rPr b="1" i="0" lang="fr-FR" sz="1400" u="none" cap="none" strike="noStrike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html&gt;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</a:t>
            </a:r>
            <a:r>
              <a:rPr b="1" i="0" lang="fr-FR" sz="1400" u="none" cap="none" strike="noStrike">
                <a:solidFill>
                  <a:srgbClr val="0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html </a:t>
            </a:r>
            <a:r>
              <a:rPr b="1" i="0" lang="fr-FR" sz="1400" u="none" cap="none" strike="noStrike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lang="</a:t>
            </a:r>
            <a:r>
              <a:rPr b="1" i="0" lang="fr-FR" sz="1400" u="none" cap="none" strike="noStrike">
                <a:solidFill>
                  <a:srgbClr val="008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en" &gt;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</a:t>
            </a:r>
            <a:r>
              <a:rPr b="1" i="0" lang="fr-FR" sz="1400" u="none" cap="none" strike="noStrike">
                <a:solidFill>
                  <a:srgbClr val="0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head&gt;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&lt; meta</a:t>
            </a:r>
            <a:r>
              <a:rPr b="1" i="0" lang="fr-FR" sz="1400" u="none" cap="none" strike="noStrike">
                <a:solidFill>
                  <a:srgbClr val="0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charset=</a:t>
            </a:r>
            <a:r>
              <a:rPr b="1" i="0" lang="fr-FR" sz="1400" u="none" cap="none" strike="noStrike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"UTF-8</a:t>
            </a:r>
            <a:r>
              <a:rPr b="1" i="0" lang="fr-FR" sz="1400" u="none" cap="none" strike="noStrike">
                <a:solidFill>
                  <a:srgbClr val="008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 &gt;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&lt;</a:t>
            </a:r>
            <a:r>
              <a:rPr b="1" i="0" lang="fr-FR" sz="1400" u="none" cap="none" strike="noStrike">
                <a:solidFill>
                  <a:srgbClr val="0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title&gt;Title&lt;/title&gt;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</a:t>
            </a:r>
            <a:r>
              <a:rPr b="1" i="0" lang="fr-FR" sz="1400" u="none" cap="none" strike="noStrike">
                <a:solidFill>
                  <a:srgbClr val="0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body&gt;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 h1&gt;Hello World! &lt;/h1&gt;&gt;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1468250" y="3894225"/>
            <a:ext cx="59535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424242"/>
                </a:solidFill>
                <a:latin typeface="Raleway"/>
                <a:ea typeface="Raleway"/>
                <a:cs typeface="Raleway"/>
                <a:sym typeface="Raleway"/>
              </a:rPr>
              <a:t>Compile and run the application using: </a:t>
            </a:r>
            <a:br>
              <a:rPr b="0" i="0" lang="fr-FR" sz="1400" u="none" cap="none" strike="noStrike">
                <a:solidFill>
                  <a:srgbClr val="42424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0" lang="fr-FR" sz="1400" u="none" cap="none" strike="noStrike">
                <a:solidFill>
                  <a:srgbClr val="424242"/>
                </a:solidFill>
                <a:latin typeface="Raleway"/>
                <a:ea typeface="Raleway"/>
                <a:cs typeface="Raleway"/>
                <a:sym typeface="Raleway"/>
              </a:rPr>
              <a:t>mvn spring-boot:run</a:t>
            </a:r>
            <a:endParaRPr b="0" i="0" sz="1400" u="none" cap="none" strike="noStrike">
              <a:solidFill>
                <a:srgbClr val="4242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42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424242"/>
                </a:solidFill>
                <a:latin typeface="Raleway"/>
                <a:ea typeface="Raleway"/>
                <a:cs typeface="Raleway"/>
                <a:sym typeface="Raleway"/>
              </a:rPr>
              <a:t>The page will be accessible at the following url: http:</a:t>
            </a:r>
            <a:r>
              <a:rPr b="0" i="0" lang="fr-FR" sz="1400" u="sng" cap="none" strike="noStrike">
                <a:solidFill>
                  <a:srgbClr val="424242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//localhost:8080/hello.html</a:t>
            </a:r>
            <a:endParaRPr b="0" i="0" sz="1400" u="none" cap="none" strike="noStrike">
              <a:solidFill>
                <a:srgbClr val="42424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1171250" y="-2650"/>
            <a:ext cx="6851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>
                <a:solidFill>
                  <a:schemeClr val="lt1"/>
                </a:solidFill>
              </a:rPr>
              <a:t>Create a route that displays text (or JSON)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384600" y="1300088"/>
            <a:ext cx="54273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Create</a:t>
            </a:r>
            <a:r>
              <a:rPr b="0" i="0" lang="fr-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a controller</a:t>
            </a:r>
            <a:endParaRPr b="0" i="0" sz="1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30" name="Google Shape;230;p28"/>
          <p:cNvCxnSpPr/>
          <p:nvPr/>
        </p:nvCxnSpPr>
        <p:spPr>
          <a:xfrm flipH="1">
            <a:off x="1776450" y="1346875"/>
            <a:ext cx="1600500" cy="6732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1" name="Google Shape;231;p28"/>
          <p:cNvSpPr txBox="1"/>
          <p:nvPr/>
        </p:nvSpPr>
        <p:spPr>
          <a:xfrm>
            <a:off x="3445125" y="1044588"/>
            <a:ext cx="11049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b="1" i="0" sz="1400" u="none" cap="none" strike="noStrike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517275" y="1825125"/>
            <a:ext cx="3113400" cy="213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b="0" i="0" sz="1400" u="none" cap="none" strike="noStrike">
              <a:solidFill>
                <a:srgbClr val="3538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D9527"/>
                </a:solidFill>
                <a:latin typeface="Arial"/>
                <a:ea typeface="Arial"/>
                <a:cs typeface="Arial"/>
                <a:sym typeface="Arial"/>
              </a:rPr>
              <a:t>public class</a:t>
            </a:r>
            <a:r>
              <a:rPr b="1" i="0" lang="fr-FR" sz="1400" u="none" cap="none" strike="noStrike">
                <a:solidFill>
                  <a:srgbClr val="256CCC"/>
                </a:solidFill>
                <a:latin typeface="Arial"/>
                <a:ea typeface="Arial"/>
                <a:cs typeface="Arial"/>
                <a:sym typeface="Arial"/>
              </a:rPr>
              <a:t> MyController</a:t>
            </a:r>
            <a:r>
              <a:rPr b="0" i="0" lang="fr-FR" sz="1400" u="none" cap="none" strike="noStrike">
                <a:solidFill>
                  <a:srgbClr val="35383A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1400" u="none" cap="none" strike="noStrike">
              <a:solidFill>
                <a:srgbClr val="3538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538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 @GetMapping</a:t>
            </a:r>
            <a:r>
              <a:rPr b="0" i="0" lang="fr-FR" sz="1400" u="none" cap="none" strike="noStrike">
                <a:solidFill>
                  <a:srgbClr val="35383A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400" u="none" cap="none" strike="noStrike">
                <a:solidFill>
                  <a:srgbClr val="41B883"/>
                </a:solidFill>
                <a:latin typeface="Arial"/>
                <a:ea typeface="Arial"/>
                <a:cs typeface="Arial"/>
                <a:sym typeface="Arial"/>
              </a:rPr>
              <a:t>"/hello/say")</a:t>
            </a:r>
            <a:endParaRPr b="0" i="0" sz="1400" u="none" cap="none" strike="noStrike">
              <a:solidFill>
                <a:srgbClr val="3538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 ReplyBody</a:t>
            </a:r>
            <a:endParaRPr b="0" i="0" sz="1400" u="none" cap="none" strike="noStrike">
              <a:solidFill>
                <a:srgbClr val="3538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D9527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b="0" i="0" lang="fr-FR" sz="1400" u="none" cap="none" strike="noStrike">
                <a:solidFill>
                  <a:srgbClr val="35383A"/>
                </a:solidFill>
                <a:latin typeface="Arial"/>
                <a:ea typeface="Arial"/>
                <a:cs typeface="Arial"/>
                <a:sym typeface="Arial"/>
              </a:rPr>
              <a:t> String </a:t>
            </a:r>
            <a:r>
              <a:rPr b="1" i="0" lang="fr-FR" sz="1400" u="none" cap="none" strike="noStrike">
                <a:solidFill>
                  <a:srgbClr val="FD9527"/>
                </a:solidFill>
                <a:latin typeface="Arial"/>
                <a:ea typeface="Arial"/>
                <a:cs typeface="Arial"/>
                <a:sym typeface="Arial"/>
              </a:rPr>
              <a:t>sayHelloWorld</a:t>
            </a:r>
            <a:r>
              <a:rPr b="0" i="0" lang="fr-FR" sz="1400" u="none" cap="none" strike="noStrike">
                <a:solidFill>
                  <a:srgbClr val="35383A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b="0" i="0" sz="1400" u="none" cap="none" strike="noStrike">
              <a:solidFill>
                <a:srgbClr val="3538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D9527"/>
                </a:solidFill>
                <a:latin typeface="Arial"/>
                <a:ea typeface="Arial"/>
                <a:cs typeface="Arial"/>
                <a:sym typeface="Arial"/>
              </a:rPr>
              <a:t> return</a:t>
            </a:r>
            <a:r>
              <a:rPr b="0" i="0" lang="fr-FR" sz="1400" u="none" cap="none" strike="noStrike">
                <a:solidFill>
                  <a:srgbClr val="41B883"/>
                </a:solidFill>
                <a:latin typeface="Arial"/>
                <a:ea typeface="Arial"/>
                <a:cs typeface="Arial"/>
                <a:sym typeface="Arial"/>
              </a:rPr>
              <a:t> "Hello World!";</a:t>
            </a:r>
            <a:endParaRPr b="0" i="0" sz="1400" u="none" cap="none" strike="noStrike">
              <a:solidFill>
                <a:srgbClr val="3538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35383A"/>
                </a:solidFill>
                <a:latin typeface="Arial"/>
                <a:ea typeface="Arial"/>
                <a:cs typeface="Arial"/>
                <a:sym typeface="Arial"/>
              </a:rPr>
              <a:t>     }</a:t>
            </a:r>
            <a:endParaRPr b="0" i="0" sz="1400" u="none" cap="none" strike="noStrike">
              <a:solidFill>
                <a:srgbClr val="3538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35383A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28"/>
          <p:cNvCxnSpPr>
            <a:stCxn id="234" idx="1"/>
          </p:cNvCxnSpPr>
          <p:nvPr/>
        </p:nvCxnSpPr>
        <p:spPr>
          <a:xfrm flipH="1">
            <a:off x="3054775" y="1865825"/>
            <a:ext cx="1728600" cy="7500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4" name="Google Shape;234;p28"/>
          <p:cNvSpPr txBox="1"/>
          <p:nvPr/>
        </p:nvSpPr>
        <p:spPr>
          <a:xfrm>
            <a:off x="4783375" y="1639175"/>
            <a:ext cx="21399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@GetMapping</a:t>
            </a:r>
            <a:endParaRPr b="1" i="0" sz="1400" u="none" cap="none" strike="noStrike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28"/>
          <p:cNvCxnSpPr>
            <a:stCxn id="236" idx="1"/>
          </p:cNvCxnSpPr>
          <p:nvPr/>
        </p:nvCxnSpPr>
        <p:spPr>
          <a:xfrm rot="10800000">
            <a:off x="2379100" y="2885150"/>
            <a:ext cx="2625600" cy="885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7" name="Google Shape;237;p28"/>
          <p:cNvSpPr txBox="1"/>
          <p:nvPr/>
        </p:nvSpPr>
        <p:spPr>
          <a:xfrm>
            <a:off x="2520025" y="4177450"/>
            <a:ext cx="34077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Display the text "Hello World!"</a:t>
            </a:r>
            <a:br>
              <a:rPr b="1" i="0" lang="fr-FR" sz="12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fr-FR" sz="12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r-FR" sz="12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fr-FR" sz="1200">
                <a:solidFill>
                  <a:srgbClr val="3D85C6"/>
                </a:solidFill>
              </a:rPr>
              <a:t>f an object is returned</a:t>
            </a:r>
            <a:r>
              <a:rPr b="1" i="0" lang="fr-FR" sz="12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, Spring Boot will transform it into JSON</a:t>
            </a:r>
            <a:endParaRPr b="1" i="0" sz="1400" u="none" cap="none" strike="noStrike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4550025" y="2021825"/>
            <a:ext cx="43725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/>
              <a:t>This is e</a:t>
            </a: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quivalent 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@RequestMapping(method = RequestMethod.GET)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5004700" y="2747000"/>
            <a:ext cx="16098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ReplyBody</a:t>
            </a:r>
            <a:endParaRPr b="1" i="0" sz="1400" u="none" cap="none" strike="noStrike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3349" y="3123850"/>
            <a:ext cx="2778988" cy="116505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40" name="Google Shape;240;p28"/>
          <p:cNvCxnSpPr/>
          <p:nvPr/>
        </p:nvCxnSpPr>
        <p:spPr>
          <a:xfrm rot="10800000">
            <a:off x="1937775" y="3455225"/>
            <a:ext cx="1507500" cy="6342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>
                <a:solidFill>
                  <a:schemeClr val="lt1"/>
                </a:solidFill>
              </a:rPr>
              <a:t>Create a route that calls a page</a:t>
            </a: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384600" y="1300088"/>
            <a:ext cx="54273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Inside the controller</a:t>
            </a:r>
            <a:endParaRPr b="0" i="0" sz="1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47" name="Google Shape;247;p29"/>
          <p:cNvCxnSpPr/>
          <p:nvPr/>
        </p:nvCxnSpPr>
        <p:spPr>
          <a:xfrm flipH="1">
            <a:off x="1776325" y="1590875"/>
            <a:ext cx="1922700" cy="4293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8" name="Google Shape;248;p29"/>
          <p:cNvSpPr txBox="1"/>
          <p:nvPr/>
        </p:nvSpPr>
        <p:spPr>
          <a:xfrm>
            <a:off x="3678475" y="1302350"/>
            <a:ext cx="11049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b="1" i="0" sz="1400" u="none" cap="none" strike="noStrike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517275" y="1825125"/>
            <a:ext cx="3113400" cy="225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b="0" i="0" sz="1400" u="none" cap="none" strike="noStrike">
              <a:solidFill>
                <a:srgbClr val="3538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D9527"/>
                </a:solidFill>
                <a:latin typeface="Arial"/>
                <a:ea typeface="Arial"/>
                <a:cs typeface="Arial"/>
                <a:sym typeface="Arial"/>
              </a:rPr>
              <a:t>public class</a:t>
            </a:r>
            <a:r>
              <a:rPr b="1" i="0" lang="fr-FR" sz="1400" u="none" cap="none" strike="noStrike">
                <a:solidFill>
                  <a:srgbClr val="256CCC"/>
                </a:solidFill>
                <a:latin typeface="Arial"/>
                <a:ea typeface="Arial"/>
                <a:cs typeface="Arial"/>
                <a:sym typeface="Arial"/>
              </a:rPr>
              <a:t> MyController</a:t>
            </a:r>
            <a:r>
              <a:rPr b="0" i="0" lang="fr-FR" sz="1400" u="none" cap="none" strike="noStrike">
                <a:solidFill>
                  <a:srgbClr val="35383A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1400" u="none" cap="none" strike="noStrike">
              <a:solidFill>
                <a:srgbClr val="3538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538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  @GetMapping</a:t>
            </a:r>
            <a:r>
              <a:rPr b="0" i="0" lang="fr-FR" sz="1400" u="none" cap="none" strike="noStrike">
                <a:solidFill>
                  <a:srgbClr val="35383A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400" u="none" cap="none" strike="noStrike">
                <a:solidFill>
                  <a:srgbClr val="41B883"/>
                </a:solidFill>
                <a:latin typeface="Arial"/>
                <a:ea typeface="Arial"/>
                <a:cs typeface="Arial"/>
                <a:sym typeface="Arial"/>
              </a:rPr>
              <a:t>"/hello")</a:t>
            </a:r>
            <a:endParaRPr b="0" i="0" sz="1400" u="none" cap="none" strike="noStrike">
              <a:solidFill>
                <a:srgbClr val="3538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D9527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b="0" i="0" lang="fr-FR" sz="1400" u="none" cap="none" strike="noStrike">
                <a:solidFill>
                  <a:srgbClr val="35383A"/>
                </a:solidFill>
                <a:latin typeface="Arial"/>
                <a:ea typeface="Arial"/>
                <a:cs typeface="Arial"/>
                <a:sym typeface="Arial"/>
              </a:rPr>
              <a:t> String </a:t>
            </a:r>
            <a:r>
              <a:rPr b="1" i="0" lang="fr-FR" sz="1400" u="none" cap="none" strike="noStrike">
                <a:solidFill>
                  <a:srgbClr val="FD9527"/>
                </a:solidFill>
                <a:latin typeface="Arial"/>
                <a:ea typeface="Arial"/>
                <a:cs typeface="Arial"/>
                <a:sym typeface="Arial"/>
              </a:rPr>
              <a:t>showHelloPage</a:t>
            </a:r>
            <a:r>
              <a:rPr b="0" i="0" lang="fr-FR" sz="1400" u="none" cap="none" strike="noStrike">
                <a:solidFill>
                  <a:srgbClr val="35383A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b="0" i="0" sz="1400" u="none" cap="none" strike="noStrike">
              <a:solidFill>
                <a:srgbClr val="3538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D9527"/>
                </a:solidFill>
                <a:latin typeface="Arial"/>
                <a:ea typeface="Arial"/>
                <a:cs typeface="Arial"/>
                <a:sym typeface="Arial"/>
              </a:rPr>
              <a:t> return</a:t>
            </a:r>
            <a:r>
              <a:rPr b="0" i="0" lang="fr-FR" sz="1400" u="none" cap="none" strike="noStrike">
                <a:solidFill>
                  <a:srgbClr val="41B883"/>
                </a:solidFill>
                <a:latin typeface="Arial"/>
                <a:ea typeface="Arial"/>
                <a:cs typeface="Arial"/>
                <a:sym typeface="Arial"/>
              </a:rPr>
              <a:t> "/hello.html";</a:t>
            </a:r>
            <a:endParaRPr b="0" i="0" sz="1400" u="none" cap="none" strike="noStrike">
              <a:solidFill>
                <a:srgbClr val="3538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35383A"/>
                </a:solidFill>
                <a:latin typeface="Arial"/>
                <a:ea typeface="Arial"/>
                <a:cs typeface="Arial"/>
                <a:sym typeface="Arial"/>
              </a:rPr>
              <a:t>     }</a:t>
            </a:r>
            <a:endParaRPr b="0" i="0" sz="1400" u="none" cap="none" strike="noStrike">
              <a:solidFill>
                <a:srgbClr val="3538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35383A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29"/>
          <p:cNvCxnSpPr/>
          <p:nvPr/>
        </p:nvCxnSpPr>
        <p:spPr>
          <a:xfrm flipH="1">
            <a:off x="2766925" y="2200475"/>
            <a:ext cx="1922700" cy="4293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1" name="Google Shape;251;p29"/>
          <p:cNvSpPr txBox="1"/>
          <p:nvPr/>
        </p:nvSpPr>
        <p:spPr>
          <a:xfrm>
            <a:off x="4783375" y="2060663"/>
            <a:ext cx="21399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@GetMapping</a:t>
            </a:r>
            <a:endParaRPr b="1" i="0" sz="1400" u="none" cap="none" strike="noStrike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29"/>
          <p:cNvCxnSpPr/>
          <p:nvPr/>
        </p:nvCxnSpPr>
        <p:spPr>
          <a:xfrm rot="10800000">
            <a:off x="2076675" y="3230675"/>
            <a:ext cx="1961700" cy="7026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3" name="Google Shape;253;p29"/>
          <p:cNvSpPr txBox="1"/>
          <p:nvPr/>
        </p:nvSpPr>
        <p:spPr>
          <a:xfrm>
            <a:off x="4097575" y="3857275"/>
            <a:ext cx="24900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-FR" sz="1200">
                <a:solidFill>
                  <a:srgbClr val="3D85C6"/>
                </a:solidFill>
              </a:rPr>
              <a:t>Opens</a:t>
            </a:r>
            <a:r>
              <a:rPr b="1" i="0" lang="fr-FR" sz="12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the hello.html page</a:t>
            </a:r>
            <a:endParaRPr b="1" i="0" sz="1400" u="none" cap="none" strike="noStrike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4626225" y="2479025"/>
            <a:ext cx="43725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/>
              <a:t>This is e</a:t>
            </a: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quivalent 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@RequestMapping(method = RequestMethod.GET)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/>
              <a:t>Questions?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/>
              <a:t>Workshop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Workshop</a:t>
            </a:r>
            <a:endParaRPr/>
          </a:p>
        </p:txBody>
      </p:sp>
      <p:sp>
        <p:nvSpPr>
          <p:cNvPr descr="RÃ©sultat de recherche d'images pour &quot;agilie less&quot;" id="270" name="Google Shape;270;p32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430050" y="819825"/>
            <a:ext cx="8283900" cy="41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 a project with Spring Initializr: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Group: 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en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.wcs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Artifact: introSpring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Dependencies: Web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Open the project in the IDE and then create a 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“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WildController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”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that contains everything we will need 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display content when a URL is called.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>
                <a:latin typeface="Raleway"/>
                <a:ea typeface="Raleway"/>
                <a:cs typeface="Raleway"/>
                <a:sym typeface="Raleway"/>
              </a:rPr>
              <a:t>Now c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reate a method t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hat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displays the text "Introduction to Spring" when the "/workshop" path is called.</a:t>
            </a:r>
            <a:b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 an "index.html" file 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and save it to the right place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so that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 text: 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“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See the content of the workshop" 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links to the "/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workshop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" path.</a:t>
            </a:r>
            <a:b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During compilation and execution: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-"/>
            </a:pP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content of index.html must appear 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on http://localhost:8080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-"/>
            </a:pPr>
            <a:r>
              <a:rPr lang="fr-FR"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he workshop path should appear if you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follow the relevant link,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Jakarta EE</a:t>
            </a:r>
            <a:endParaRPr/>
          </a:p>
        </p:txBody>
      </p:sp>
      <p:sp>
        <p:nvSpPr>
          <p:cNvPr descr="RÃ©sultat de recherche d'images pour &quot;agilie less&quot;" id="72" name="Google Shape;72;p15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0050" y="851000"/>
            <a:ext cx="8283900" cy="41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Java Platform</a:t>
            </a:r>
            <a:r>
              <a:rPr b="1" lang="fr-FR" sz="2400">
                <a:latin typeface="Raleway"/>
                <a:ea typeface="Raleway"/>
                <a:cs typeface="Raleway"/>
                <a:sym typeface="Raleway"/>
              </a:rPr>
              <a:t> -</a:t>
            </a:r>
            <a:r>
              <a:rPr b="1" i="0" lang="fr-F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Enterprise Edition</a:t>
            </a:r>
            <a:br>
              <a:rPr b="0" i="0" lang="fr-F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Java EE</a:t>
            </a:r>
            <a:r>
              <a:rPr b="0" i="0" lang="fr-F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aka</a:t>
            </a:r>
            <a:r>
              <a:rPr b="0" i="0" lang="fr-F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Jakarta EE</a:t>
            </a:r>
            <a:r>
              <a:rPr b="0" i="0" lang="fr-F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is </a:t>
            </a: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the name of</a:t>
            </a:r>
            <a:r>
              <a:rPr b="0" i="0" lang="fr-F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Oracle's Java platform for enterprise applications.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 2018, Oracle </a:t>
            </a: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handed over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project to the Eclipse Foundation, and it took on the name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Jakarta EE</a:t>
            </a:r>
            <a:r>
              <a:rPr b="0" i="0" lang="fr-F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as chosen by the development community.</a:t>
            </a:r>
            <a:endParaRPr b="0" i="0" sz="2400" u="none" cap="none" strike="noStrike">
              <a:solidFill>
                <a:srgbClr val="F76C6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What's it about?</a:t>
            </a:r>
            <a:endParaRPr/>
          </a:p>
        </p:txBody>
      </p:sp>
      <p:sp>
        <p:nvSpPr>
          <p:cNvPr descr="RÃ©sultat de recherche d'images pour &quot;agilie less&quot;" id="79" name="Google Shape;79;p16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741150" y="888125"/>
            <a:ext cx="7661700" cy="4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Char char="●"/>
            </a:pPr>
            <a:r>
              <a:rPr b="0" i="0" lang="fr-F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Web application development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Char char="●"/>
            </a:pPr>
            <a:r>
              <a:rPr b="0" i="0" lang="fr-F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Intended for companies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Char char="●"/>
            </a:pPr>
            <a:r>
              <a:rPr b="0" i="0" lang="fr-F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Java-based: robust and portable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Char char="●"/>
            </a:pPr>
            <a:r>
              <a:rPr b="0" i="0" lang="fr-F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Deployed and executed on an application server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Specifications</a:t>
            </a:r>
            <a:endParaRPr/>
          </a:p>
        </p:txBody>
      </p:sp>
      <p:sp>
        <p:nvSpPr>
          <p:cNvPr descr="RÃ©sultat de recherche d'images pour &quot;agilie less&quot;" id="86" name="Google Shape;86;p17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30050" y="819825"/>
            <a:ext cx="8283900" cy="41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JEE</a:t>
            </a:r>
            <a:r>
              <a:rPr b="0" i="0" lang="fr-F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is not a framework.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 is a set of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specifications</a:t>
            </a:r>
            <a:r>
              <a:rPr b="0" i="0" lang="fr-F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b="0" i="0" lang="fr-F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-F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Prior to</a:t>
            </a:r>
            <a:r>
              <a:rPr b="0" i="0" lang="fr-F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version 5, </a:t>
            </a: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making</a:t>
            </a:r>
            <a:r>
              <a:rPr b="0" i="0" lang="fr-F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 JEE project was long and complex it: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Char char="-"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required adding</a:t>
            </a:r>
            <a:r>
              <a:rPr b="0" i="0" lang="fr-F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and configur</a:t>
            </a: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ing</a:t>
            </a:r>
            <a:r>
              <a:rPr b="0" i="0" lang="fr-F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many libraries 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Char char="-"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featured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slow deployment on servers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Application server</a:t>
            </a:r>
            <a:endParaRPr/>
          </a:p>
        </p:txBody>
      </p:sp>
      <p:sp>
        <p:nvSpPr>
          <p:cNvPr descr="RÃ©sultat de recherche d'images pour &quot;agilie less&quot;" id="93" name="Google Shape;93;p18"/>
          <p:cNvSpPr/>
          <p:nvPr/>
        </p:nvSpPr>
        <p:spPr>
          <a:xfrm>
            <a:off x="3277788" y="24779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025" y="1970977"/>
            <a:ext cx="1203200" cy="124409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/>
          <p:nvPr/>
        </p:nvSpPr>
        <p:spPr>
          <a:xfrm>
            <a:off x="1819026" y="1825588"/>
            <a:ext cx="1564183" cy="440895"/>
          </a:xfrm>
          <a:custGeom>
            <a:rect b="b" l="l" r="r" t="t"/>
            <a:pathLst>
              <a:path extrusionOk="0" h="20709" w="101752">
                <a:moveTo>
                  <a:pt x="0" y="19591"/>
                </a:moveTo>
                <a:cubicBezTo>
                  <a:pt x="8666" y="16330"/>
                  <a:pt x="35035" y="-163"/>
                  <a:pt x="51994" y="23"/>
                </a:cubicBezTo>
                <a:cubicBezTo>
                  <a:pt x="68953" y="209"/>
                  <a:pt x="93459" y="17261"/>
                  <a:pt x="101752" y="20709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2125496" y="1665961"/>
            <a:ext cx="952800" cy="510000"/>
          </a:xfrm>
          <a:prstGeom prst="snip1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HTTP</a:t>
            </a:r>
            <a:endParaRPr b="0" i="0" sz="1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Request</a:t>
            </a:r>
            <a:endParaRPr b="0" i="0" sz="1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1836212" y="2790285"/>
            <a:ext cx="1512608" cy="369722"/>
          </a:xfrm>
          <a:custGeom>
            <a:rect b="b" l="l" r="r" t="t"/>
            <a:pathLst>
              <a:path extrusionOk="0" h="17366" w="98397">
                <a:moveTo>
                  <a:pt x="0" y="0"/>
                </a:moveTo>
                <a:cubicBezTo>
                  <a:pt x="8013" y="2889"/>
                  <a:pt x="31681" y="17052"/>
                  <a:pt x="48080" y="17331"/>
                </a:cubicBezTo>
                <a:cubicBezTo>
                  <a:pt x="64480" y="17611"/>
                  <a:pt x="90011" y="4286"/>
                  <a:pt x="98397" y="1677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2125496" y="2789173"/>
            <a:ext cx="952800" cy="572700"/>
          </a:xfrm>
          <a:prstGeom prst="snip1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HTTP Response</a:t>
            </a:r>
            <a:endParaRPr b="0" i="0" sz="1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53750" y="1441375"/>
            <a:ext cx="13569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Customer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3496050" y="1556228"/>
            <a:ext cx="2613300" cy="193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7785" y="2251748"/>
            <a:ext cx="879526" cy="1139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15675" y="2242971"/>
            <a:ext cx="1139300" cy="11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3615675" y="969975"/>
            <a:ext cx="24237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Application Server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616575" y="1507910"/>
            <a:ext cx="9525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HTTP Server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911257" y="1507900"/>
            <a:ext cx="10287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Web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Container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06" name="Google Shape;106;p18"/>
          <p:cNvCxnSpPr/>
          <p:nvPr/>
        </p:nvCxnSpPr>
        <p:spPr>
          <a:xfrm>
            <a:off x="4557875" y="2468700"/>
            <a:ext cx="405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7" name="Google Shape;107;p18"/>
          <p:cNvCxnSpPr/>
          <p:nvPr/>
        </p:nvCxnSpPr>
        <p:spPr>
          <a:xfrm>
            <a:off x="4557875" y="3154500"/>
            <a:ext cx="405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108" name="Google Shape;108;p18"/>
          <p:cNvSpPr txBox="1"/>
          <p:nvPr/>
        </p:nvSpPr>
        <p:spPr>
          <a:xfrm>
            <a:off x="573600" y="3683800"/>
            <a:ext cx="54099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Web Container retrieves HTTP requests, interprets them, and generates dynamic content, which it then converts into HTTP and returns.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48575" y="1194675"/>
            <a:ext cx="1568650" cy="11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6499950" y="2514788"/>
            <a:ext cx="23739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Apache Tomcat : 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Tomcat is a web server.</a:t>
            </a:r>
            <a:b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fr-FR">
                <a:latin typeface="Raleway"/>
                <a:ea typeface="Raleway"/>
                <a:cs typeface="Raleway"/>
                <a:sym typeface="Raleway"/>
              </a:rPr>
              <a:t>Because it’s v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ery lightweight, Tomcat dominates the server market. 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11" name="Google Shape;111;p18"/>
          <p:cNvCxnSpPr>
            <a:stCxn id="103" idx="3"/>
          </p:cNvCxnSpPr>
          <p:nvPr/>
        </p:nvCxnSpPr>
        <p:spPr>
          <a:xfrm>
            <a:off x="6039375" y="1334475"/>
            <a:ext cx="734100" cy="19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Client / Server Exchanges</a:t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1805246" y="1255200"/>
            <a:ext cx="2640300" cy="3298500"/>
          </a:xfrm>
          <a:prstGeom prst="snip1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HTTP Request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URL: 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page to access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HTTP methods :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GET: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data re</a:t>
            </a:r>
            <a:r>
              <a:rPr lang="fr-FR">
                <a:latin typeface="Raleway"/>
                <a:ea typeface="Raleway"/>
                <a:cs typeface="Raleway"/>
                <a:sym typeface="Raleway"/>
              </a:rPr>
              <a:t>trieval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(URL settings)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POST: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sending data (form for example)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4698471" y="1255200"/>
            <a:ext cx="2640300" cy="3298500"/>
          </a:xfrm>
          <a:prstGeom prst="snip1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HTTP Response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Status code :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200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success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404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page not found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500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server error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Content-type: 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type of content, e.g. text, picture, html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Content:</a:t>
            </a:r>
            <a:r>
              <a:rPr b="0" i="0" lang="fr-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static content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Spring</a:t>
            </a:r>
            <a:endParaRPr/>
          </a:p>
        </p:txBody>
      </p:sp>
      <p:sp>
        <p:nvSpPr>
          <p:cNvPr descr="RÃ©sultat de recherche d'images pour &quot;agilie less&quot;" id="124" name="Google Shape;124;p20"/>
          <p:cNvSpPr/>
          <p:nvPr/>
        </p:nvSpPr>
        <p:spPr>
          <a:xfrm>
            <a:off x="4648200" y="19607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430050" y="4009475"/>
            <a:ext cx="82839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"Spring 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takes care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1800">
                <a:latin typeface="Raleway"/>
                <a:ea typeface="Raleway"/>
                <a:cs typeface="Raleway"/>
                <a:sym typeface="Raleway"/>
              </a:rPr>
              <a:t>of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 </a:t>
            </a:r>
            <a:r>
              <a:rPr b="1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"plumbing" </a:t>
            </a:r>
            <a:r>
              <a:rPr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of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applications [...], so that teams can focus more on [...] </a:t>
            </a:r>
            <a:r>
              <a:rPr b="1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business logic </a:t>
            </a:r>
            <a:r>
              <a:rPr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[...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]"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0150" y="2849950"/>
            <a:ext cx="3063601" cy="9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1663" y="805275"/>
            <a:ext cx="2671775" cy="11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 rot="-1639204">
            <a:off x="5042304" y="1601858"/>
            <a:ext cx="1394891" cy="425472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Too complex</a:t>
            </a:r>
            <a:endParaRPr b="0" i="0" sz="1400" u="none" cap="none" strike="noStrike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20"/>
          <p:cNvCxnSpPr/>
          <p:nvPr/>
        </p:nvCxnSpPr>
        <p:spPr>
          <a:xfrm>
            <a:off x="4389425" y="1879500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0" name="Google Shape;130;p20"/>
          <p:cNvSpPr txBox="1"/>
          <p:nvPr/>
        </p:nvSpPr>
        <p:spPr>
          <a:xfrm>
            <a:off x="4498375" y="2280638"/>
            <a:ext cx="6549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2003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How? How?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3802248" y="2436502"/>
            <a:ext cx="14154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Spring Core :</a:t>
            </a:r>
            <a:endParaRPr b="0" i="0" sz="1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IoC and DI</a:t>
            </a:r>
            <a:endParaRPr b="0" i="0" sz="1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32415" r="31685" t="0"/>
          <a:stretch/>
        </p:blipFill>
        <p:spPr>
          <a:xfrm>
            <a:off x="3654903" y="886713"/>
            <a:ext cx="1709955" cy="1565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5647" y="3177049"/>
            <a:ext cx="1208467" cy="120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94124" y="2540238"/>
            <a:ext cx="1059041" cy="950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45262" y="2574910"/>
            <a:ext cx="1120261" cy="880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2230825" y="3621202"/>
            <a:ext cx="14154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Spring Boot</a:t>
            </a:r>
            <a:endParaRPr b="0" i="0" sz="1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5497760" y="3621202"/>
            <a:ext cx="14154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Spring REST</a:t>
            </a:r>
            <a:endParaRPr b="0" i="0" sz="1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3802260" y="4372995"/>
            <a:ext cx="1562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Spring Data JPA</a:t>
            </a:r>
            <a:endParaRPr b="0" i="0" sz="1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5364954" y="4678100"/>
            <a:ext cx="371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And many others: https:</a:t>
            </a:r>
            <a:r>
              <a:rPr b="0" i="0" lang="fr-FR" sz="1400" u="sng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//spring.io/projects</a:t>
            </a:r>
            <a:endParaRPr b="0" i="0" sz="1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1171250" y="-2650"/>
            <a:ext cx="6547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JARS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b="0" l="32415" r="31685" t="0"/>
          <a:stretch/>
        </p:blipFill>
        <p:spPr>
          <a:xfrm>
            <a:off x="2174125" y="901863"/>
            <a:ext cx="937326" cy="858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2649" y="1944049"/>
            <a:ext cx="680275" cy="68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8301" y="1025757"/>
            <a:ext cx="680282" cy="61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18631" y="2001279"/>
            <a:ext cx="719608" cy="56580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5437175" y="1214675"/>
            <a:ext cx="16593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From the </a:t>
            </a:r>
            <a:endParaRPr b="0" i="0" sz="16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hundreds </a:t>
            </a:r>
            <a:endParaRPr b="0" i="0" sz="16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of JARs</a:t>
            </a:r>
            <a:endParaRPr b="0" i="0" sz="16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(Java Archives)</a:t>
            </a:r>
            <a:endParaRPr b="0" i="0" sz="16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55" name="Google Shape;155;p22"/>
          <p:cNvCxnSpPr/>
          <p:nvPr/>
        </p:nvCxnSpPr>
        <p:spPr>
          <a:xfrm>
            <a:off x="4813470" y="2014855"/>
            <a:ext cx="0" cy="6534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6" name="Google Shape;156;p22"/>
          <p:cNvSpPr txBox="1"/>
          <p:nvPr/>
        </p:nvSpPr>
        <p:spPr>
          <a:xfrm>
            <a:off x="3218625" y="2746700"/>
            <a:ext cx="30900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To avoid integrating the</a:t>
            </a:r>
            <a:r>
              <a:rPr lang="fr-FR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se</a:t>
            </a:r>
            <a:r>
              <a:rPr b="0" i="0" lang="fr-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manually into a Java project, we use a dependency manager</a:t>
            </a:r>
            <a:endParaRPr b="0" i="0" sz="1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37833" y="3663625"/>
            <a:ext cx="1965667" cy="4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3661650" y="4281800"/>
            <a:ext cx="22098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Include</a:t>
            </a:r>
            <a:endParaRPr b="0" i="0" sz="12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mvn dependency:tree </a:t>
            </a:r>
            <a:endParaRPr b="1" i="0" sz="12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in a Spring project</a:t>
            </a:r>
            <a:endParaRPr b="0" i="0" sz="12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to </a:t>
            </a:r>
            <a:r>
              <a:rPr lang="fr-FR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take a closer look</a:t>
            </a:r>
            <a:endParaRPr b="0" i="0" sz="12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4042800" y="1290875"/>
            <a:ext cx="15327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