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Varela Round"/>
      <p:regular r:id="rId19"/>
    </p:embeddedFont>
    <p:embeddedFont>
      <p:font typeface="Raleway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Light-regular.fntdata"/><Relationship Id="rId22" Type="http://schemas.openxmlformats.org/officeDocument/2006/relationships/font" Target="fonts/RalewayLight-italic.fntdata"/><Relationship Id="rId21" Type="http://schemas.openxmlformats.org/officeDocument/2006/relationships/font" Target="fonts/RalewayLight-bold.fntdata"/><Relationship Id="rId23" Type="http://schemas.openxmlformats.org/officeDocument/2006/relationships/font" Target="fonts/Raleway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5" Type="http://schemas.openxmlformats.org/officeDocument/2006/relationships/font" Target="fonts/Robo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VarelaRound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80e52bd8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80e52bd8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62214ea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62214ea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62214ead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62214ead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62214ead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62214ead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62214ead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62214ead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77" name="Google Shape;77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0" name="Google Shape;90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4" name="Google Shape;1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3" name="Google Shape;103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8" name="Google Shape;108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18" name="Google Shape;118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0" name="Google Shape;120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1" name="Google Shape;121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8" name="Google Shape;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5" name="Google Shape;2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Java Streams</a:t>
            </a:r>
            <a:endParaRPr/>
          </a:p>
        </p:txBody>
      </p:sp>
      <p:sp>
        <p:nvSpPr>
          <p:cNvPr id="127" name="Google Shape;127;p26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Functional</a:t>
            </a:r>
            <a:r>
              <a:rPr lang="fr"/>
              <a:t> programming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Java Streams</a:t>
            </a:r>
            <a:endParaRPr/>
          </a:p>
        </p:txBody>
      </p:sp>
      <p:sp>
        <p:nvSpPr>
          <p:cNvPr id="133" name="Google Shape;133;p2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are Java Streams?</a:t>
            </a:r>
            <a:endParaRPr/>
          </a:p>
        </p:txBody>
      </p:sp>
      <p:sp>
        <p:nvSpPr>
          <p:cNvPr id="135" name="Google Shape;135;p2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place where universal methods for handling arrays are implemented: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=&gt; 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=&gt; reduce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=&gt; findFirst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=&gt; filter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=&gt; </a:t>
            </a:r>
            <a:r>
              <a:rPr lang="fr"/>
              <a:t>An advanced tool for BigData / parallelization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Java Streams</a:t>
            </a:r>
            <a:endParaRPr/>
          </a:p>
        </p:txBody>
      </p:sp>
      <p:sp>
        <p:nvSpPr>
          <p:cNvPr id="142" name="Google Shape;142;p2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8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Why use them?</a:t>
            </a:r>
            <a:endParaRPr/>
          </a:p>
        </p:txBody>
      </p:sp>
      <p:sp>
        <p:nvSpPr>
          <p:cNvPr id="144" name="Google Shape;144;p28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8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=&gt; T</a:t>
            </a:r>
            <a:r>
              <a:rPr lang="fr"/>
              <a:t>he notations are more readable with Stream than with lists in particular because I immediately see that it is an operation on all the elements.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 an operation such as extracting all names: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With a loop: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 =&gt; elements =&gt; </a:t>
            </a:r>
            <a:r>
              <a:rPr lang="fr"/>
              <a:t>manipulation by elements</a:t>
            </a:r>
            <a:r>
              <a:rPr lang="fr"/>
              <a:t> =&gt; rebuilding </a:t>
            </a:r>
            <a:r>
              <a:rPr lang="fr"/>
              <a:t>of the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"/>
            </a:br>
            <a:r>
              <a:rPr lang="fr"/>
              <a:t>With streams: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 =&gt; list manipulation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Java Streams</a:t>
            </a:r>
            <a:endParaRPr/>
          </a:p>
        </p:txBody>
      </p:sp>
      <p:sp>
        <p:nvSpPr>
          <p:cNvPr id="151" name="Google Shape;151;p29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9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Why use them?</a:t>
            </a:r>
            <a:endParaRPr/>
          </a:p>
        </p:txBody>
      </p:sp>
      <p:sp>
        <p:nvSpPr>
          <p:cNvPr id="153" name="Google Shape;153;p29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9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 big data! Or simply big processing. An important difference between streams and lists is that streams are not necessarily stored in memory (eg: database query / file reading).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 handle sets which do not fit in memory, we will process them line by line.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 will therefore concatenate the operations rather than store the intermediate lists.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/>
          <p:nvPr/>
        </p:nvSpPr>
        <p:spPr>
          <a:xfrm>
            <a:off x="1245800" y="371575"/>
            <a:ext cx="1486200" cy="49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List&lt;String&gt; fileContent</a:t>
            </a:r>
            <a:endParaRPr/>
          </a:p>
        </p:txBody>
      </p:sp>
      <p:sp>
        <p:nvSpPr>
          <p:cNvPr id="160" name="Google Shape;160;p30"/>
          <p:cNvSpPr/>
          <p:nvPr/>
        </p:nvSpPr>
        <p:spPr>
          <a:xfrm>
            <a:off x="1777650" y="903400"/>
            <a:ext cx="306000" cy="33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0"/>
          <p:cNvSpPr/>
          <p:nvPr/>
        </p:nvSpPr>
        <p:spPr>
          <a:xfrm>
            <a:off x="1245800" y="1285975"/>
            <a:ext cx="1486200" cy="49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List&lt;Student&gt; allStudents</a:t>
            </a:r>
            <a:endParaRPr/>
          </a:p>
        </p:txBody>
      </p:sp>
      <p:sp>
        <p:nvSpPr>
          <p:cNvPr id="162" name="Google Shape;162;p30"/>
          <p:cNvSpPr txBox="1"/>
          <p:nvPr/>
        </p:nvSpPr>
        <p:spPr>
          <a:xfrm>
            <a:off x="2141925" y="866513"/>
            <a:ext cx="2295000" cy="400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Convert String =&gt; Student</a:t>
            </a:r>
            <a:endParaRPr/>
          </a:p>
        </p:txBody>
      </p:sp>
      <p:sp>
        <p:nvSpPr>
          <p:cNvPr id="163" name="Google Shape;163;p30"/>
          <p:cNvSpPr/>
          <p:nvPr/>
        </p:nvSpPr>
        <p:spPr>
          <a:xfrm>
            <a:off x="1777650" y="1817800"/>
            <a:ext cx="306000" cy="33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0"/>
          <p:cNvSpPr/>
          <p:nvPr/>
        </p:nvSpPr>
        <p:spPr>
          <a:xfrm>
            <a:off x="1245800" y="2200375"/>
            <a:ext cx="1486200" cy="49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List&lt;Student&gt; studentsWilder</a:t>
            </a:r>
            <a:endParaRPr/>
          </a:p>
        </p:txBody>
      </p:sp>
      <p:sp>
        <p:nvSpPr>
          <p:cNvPr id="165" name="Google Shape;165;p30"/>
          <p:cNvSpPr txBox="1"/>
          <p:nvPr/>
        </p:nvSpPr>
        <p:spPr>
          <a:xfrm>
            <a:off x="2060600" y="1790725"/>
            <a:ext cx="2026500" cy="400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Filter Student isWilder</a:t>
            </a:r>
            <a:endParaRPr/>
          </a:p>
        </p:txBody>
      </p:sp>
      <p:sp>
        <p:nvSpPr>
          <p:cNvPr id="166" name="Google Shape;166;p30"/>
          <p:cNvSpPr/>
          <p:nvPr/>
        </p:nvSpPr>
        <p:spPr>
          <a:xfrm>
            <a:off x="1103450" y="3128975"/>
            <a:ext cx="1704900" cy="49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List&lt;Student&gt; studentWilderJava</a:t>
            </a: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1777650" y="2732200"/>
            <a:ext cx="306000" cy="33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 txBox="1"/>
          <p:nvPr/>
        </p:nvSpPr>
        <p:spPr>
          <a:xfrm>
            <a:off x="2060600" y="2705125"/>
            <a:ext cx="2813400" cy="400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Filter Student.subjects has Java</a:t>
            </a: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1777650" y="3646600"/>
            <a:ext cx="306000" cy="33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1245800" y="4043375"/>
            <a:ext cx="1486200" cy="49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Double average</a:t>
            </a:r>
            <a:endParaRPr/>
          </a:p>
        </p:txBody>
      </p:sp>
      <p:sp>
        <p:nvSpPr>
          <p:cNvPr id="171" name="Google Shape;171;p30"/>
          <p:cNvSpPr txBox="1"/>
          <p:nvPr/>
        </p:nvSpPr>
        <p:spPr>
          <a:xfrm>
            <a:off x="2060600" y="3619525"/>
            <a:ext cx="882600" cy="400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GetNote</a:t>
            </a:r>
            <a:endParaRPr/>
          </a:p>
        </p:txBody>
      </p:sp>
      <p:sp>
        <p:nvSpPr>
          <p:cNvPr id="172" name="Google Shape;172;p30"/>
          <p:cNvSpPr txBox="1"/>
          <p:nvPr/>
        </p:nvSpPr>
        <p:spPr>
          <a:xfrm>
            <a:off x="1070950" y="-57700"/>
            <a:ext cx="17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Classic Approach</a:t>
            </a:r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4903400" y="371575"/>
            <a:ext cx="1486200" cy="49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File</a:t>
            </a:r>
            <a:endParaRPr/>
          </a:p>
        </p:txBody>
      </p:sp>
      <p:sp>
        <p:nvSpPr>
          <p:cNvPr id="174" name="Google Shape;174;p30"/>
          <p:cNvSpPr txBox="1"/>
          <p:nvPr/>
        </p:nvSpPr>
        <p:spPr>
          <a:xfrm>
            <a:off x="5718200" y="17907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 txBox="1"/>
          <p:nvPr/>
        </p:nvSpPr>
        <p:spPr>
          <a:xfrm>
            <a:off x="5718200" y="2705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/>
          <p:nvPr/>
        </p:nvSpPr>
        <p:spPr>
          <a:xfrm>
            <a:off x="4903400" y="4043375"/>
            <a:ext cx="1486200" cy="49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Double average</a:t>
            </a:r>
            <a:endParaRPr/>
          </a:p>
        </p:txBody>
      </p:sp>
      <p:sp>
        <p:nvSpPr>
          <p:cNvPr id="177" name="Google Shape;177;p30"/>
          <p:cNvSpPr txBox="1"/>
          <p:nvPr/>
        </p:nvSpPr>
        <p:spPr>
          <a:xfrm>
            <a:off x="5237350" y="1790725"/>
            <a:ext cx="3000000" cy="1046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Convert String =&gt; Student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Filter Student isWilder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Filter Student.subjects has 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GetNote</a:t>
            </a:r>
            <a:endParaRPr/>
          </a:p>
        </p:txBody>
      </p:sp>
      <p:sp>
        <p:nvSpPr>
          <p:cNvPr id="178" name="Google Shape;178;p30"/>
          <p:cNvSpPr txBox="1"/>
          <p:nvPr/>
        </p:nvSpPr>
        <p:spPr>
          <a:xfrm>
            <a:off x="4728550" y="-57700"/>
            <a:ext cx="17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Stream Approach</a:t>
            </a:r>
            <a:endParaRPr/>
          </a:p>
        </p:txBody>
      </p:sp>
      <p:sp>
        <p:nvSpPr>
          <p:cNvPr id="179" name="Google Shape;179;p30"/>
          <p:cNvSpPr/>
          <p:nvPr/>
        </p:nvSpPr>
        <p:spPr>
          <a:xfrm>
            <a:off x="5660775" y="910675"/>
            <a:ext cx="422700" cy="811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/>
          <p:nvPr/>
        </p:nvSpPr>
        <p:spPr>
          <a:xfrm>
            <a:off x="5660775" y="2905975"/>
            <a:ext cx="422700" cy="1046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Java Streams</a:t>
            </a:r>
            <a:endParaRPr/>
          </a:p>
        </p:txBody>
      </p:sp>
      <p:sp>
        <p:nvSpPr>
          <p:cNvPr id="186" name="Google Shape;186;p31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1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Differences classic / stream</a:t>
            </a:r>
            <a:endParaRPr/>
          </a:p>
        </p:txBody>
      </p:sp>
      <p:sp>
        <p:nvSpPr>
          <p:cNvPr id="188" name="Google Shape;188;p31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1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=&gt; </a:t>
            </a:r>
            <a:r>
              <a:rPr lang="fr"/>
              <a:t>With loops the operations are executed one after the other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=&gt; </a:t>
            </a:r>
            <a:r>
              <a:rPr lang="fr"/>
              <a:t>With streams, I declare the operations one after the other but they are executed in one block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=&gt; </a:t>
            </a:r>
            <a:r>
              <a:rPr lang="fr"/>
              <a:t>Additional subtlety: the execution of an operation depends on the following: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Case 1: the map is only executed on students until findFirst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Stream -&gt; </a:t>
            </a:r>
            <a:r>
              <a:rPr lang="fr">
                <a:solidFill>
                  <a:srgbClr val="FF0000"/>
                </a:solidFill>
              </a:rPr>
              <a:t>map (s -&gt; s.subject)</a:t>
            </a:r>
            <a:r>
              <a:rPr lang="fr"/>
              <a:t> -&gt; filter (s -&gt; s.contains ("java")) -&gt; </a:t>
            </a:r>
            <a:r>
              <a:rPr lang="fr">
                <a:solidFill>
                  <a:srgbClr val="FF0000"/>
                </a:solidFill>
              </a:rPr>
              <a:t>findFirst ()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Case 2: the map is executed on all the students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Stream -&gt; </a:t>
            </a:r>
            <a:r>
              <a:rPr lang="fr">
                <a:solidFill>
                  <a:srgbClr val="FF0000"/>
                </a:solidFill>
              </a:rPr>
              <a:t>map (s -&gt; s.subject)</a:t>
            </a:r>
            <a:r>
              <a:rPr lang="fr"/>
              <a:t> -&gt; filter (s -&gt; s.contains ("java")) -&gt; </a:t>
            </a:r>
            <a:r>
              <a:rPr lang="fr">
                <a:solidFill>
                  <a:srgbClr val="FF0000"/>
                </a:solidFill>
              </a:rPr>
              <a:t>collect (...)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