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4AD92CE-71D8-45DC-AC55-AD422DF4FF87}">
  <a:tblStyle styleId="{C4AD92CE-71D8-45DC-AC55-AD422DF4FF8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9" name="Shape 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tête de section">
    <p:spTree>
      <p:nvGrpSpPr>
        <p:cNvPr id="30" name="Shape 30"/>
        <p:cNvGrpSpPr/>
        <p:nvPr/>
      </p:nvGrpSpPr>
      <p:grpSpPr>
        <a:xfrm>
          <a:off x="0" y="0"/>
          <a:ext cx="0" cy="0"/>
          <a:chOff x="0" y="0"/>
          <a:chExt cx="0" cy="0"/>
        </a:xfrm>
      </p:grpSpPr>
      <p:sp>
        <p:nvSpPr>
          <p:cNvPr id="31" name="Shape 31"/>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33" name="Shape 3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jp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jpg"/><Relationship Id="rId4"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4400" u="none" cap="none" strike="noStrike">
                <a:solidFill>
                  <a:schemeClr val="dk1"/>
                </a:solidFill>
                <a:latin typeface="Calibri"/>
                <a:ea typeface="Calibri"/>
                <a:cs typeface="Calibri"/>
                <a:sym typeface="Calibri"/>
              </a:rPr>
              <a:t>HACKATHON E-TOURISME</a:t>
            </a:r>
          </a:p>
        </p:txBody>
      </p:sp>
      <p:sp>
        <p:nvSpPr>
          <p:cNvPr id="85" name="Shape 85"/>
          <p:cNvSpPr txBox="1"/>
          <p:nvPr>
            <p:ph idx="1" type="subTitle"/>
          </p:nvPr>
        </p:nvSpPr>
        <p:spPr>
          <a:xfrm>
            <a:off x="1371600" y="3886200"/>
            <a:ext cx="6400799" cy="17526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888888"/>
              </a:buClr>
              <a:buSzPct val="25000"/>
              <a:buFont typeface="Arial"/>
              <a:buNone/>
            </a:pPr>
            <a:r>
              <a:rPr b="0" i="0" lang="fr-FR" sz="3200" u="none" cap="none" strike="noStrike">
                <a:solidFill>
                  <a:srgbClr val="888888"/>
                </a:solidFill>
                <a:latin typeface="Calibri"/>
                <a:ea typeface="Calibri"/>
                <a:cs typeface="Calibri"/>
                <a:sym typeface="Calibri"/>
              </a:rPr>
              <a:t>FONTAINEBLEAU</a:t>
            </a:r>
          </a:p>
          <a:p>
            <a:pPr indent="0" lvl="0" marL="0" marR="0" rtl="0" algn="ctr">
              <a:spcBef>
                <a:spcPts val="640"/>
              </a:spcBef>
              <a:buClr>
                <a:srgbClr val="888888"/>
              </a:buClr>
              <a:buSzPct val="25000"/>
              <a:buFont typeface="Arial"/>
              <a:buNone/>
            </a:pPr>
            <a:r>
              <a:rPr b="0" i="0" lang="fr-FR" sz="3200" u="none" cap="none" strike="noStrike">
                <a:solidFill>
                  <a:srgbClr val="888888"/>
                </a:solidFill>
                <a:latin typeface="Calibri"/>
                <a:ea typeface="Calibri"/>
                <a:cs typeface="Calibri"/>
                <a:sym typeface="Calibri"/>
              </a:rPr>
              <a:t>Juillet 2016</a:t>
            </a:r>
          </a:p>
        </p:txBody>
      </p:sp>
      <p:pic>
        <p:nvPicPr>
          <p:cNvPr id="86" name="Shape 86"/>
          <p:cNvPicPr preferRelativeResize="0"/>
          <p:nvPr/>
        </p:nvPicPr>
        <p:blipFill rotWithShape="1">
          <a:blip r:embed="rId3">
            <a:alphaModFix/>
          </a:blip>
          <a:srcRect b="0" l="0" r="0" t="0"/>
          <a:stretch/>
        </p:blipFill>
        <p:spPr>
          <a:xfrm>
            <a:off x="762000" y="381000"/>
            <a:ext cx="2186781" cy="174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959" u="none" cap="none" strike="noStrike">
                <a:solidFill>
                  <a:schemeClr val="dk1"/>
                </a:solidFill>
                <a:latin typeface="Calibri"/>
                <a:ea typeface="Calibri"/>
                <a:cs typeface="Calibri"/>
                <a:sym typeface="Calibri"/>
              </a:rPr>
              <a:t>CONTACT</a:t>
            </a:r>
            <a:br>
              <a:rPr b="0" i="0" lang="fr-FR" sz="3959" u="none" cap="none" strike="noStrike">
                <a:solidFill>
                  <a:schemeClr val="dk1"/>
                </a:solidFill>
                <a:latin typeface="Calibri"/>
                <a:ea typeface="Calibri"/>
                <a:cs typeface="Calibri"/>
                <a:sym typeface="Calibri"/>
              </a:rPr>
            </a:br>
          </a:p>
        </p:txBody>
      </p:sp>
      <p:sp>
        <p:nvSpPr>
          <p:cNvPr id="152" name="Shape 15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Formulaire de contact</a:t>
            </a:r>
          </a:p>
        </p:txBody>
      </p:sp>
      <p:pic>
        <p:nvPicPr>
          <p:cNvPr id="153" name="Shape 153"/>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b="0" l="0" r="0" t="0"/>
          <a:stretch/>
        </p:blipFill>
        <p:spPr>
          <a:xfrm>
            <a:off x="381000" y="1333500"/>
            <a:ext cx="8381999" cy="4190999"/>
          </a:xfrm>
          <a:prstGeom prst="rect">
            <a:avLst/>
          </a:prstGeom>
          <a:noFill/>
          <a:ln>
            <a:noFill/>
          </a:ln>
        </p:spPr>
      </p:pic>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1600" u="none" cap="none" strike="noStrike">
                <a:solidFill>
                  <a:schemeClr val="dk1"/>
                </a:solidFill>
                <a:latin typeface="Calibri"/>
                <a:ea typeface="Calibri"/>
                <a:cs typeface="Calibri"/>
                <a:sym typeface="Calibri"/>
              </a:rPr>
              <a:t>ACCUEIL/PARTICIPANTS/PROGRAMME/PRIX/INFO PRATIQUES/PARTICIPANTS/CONTACT</a:t>
            </a:r>
          </a:p>
        </p:txBody>
      </p:sp>
      <p:sp>
        <p:nvSpPr>
          <p:cNvPr id="93" name="Shape 9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ctr">
              <a:spcBef>
                <a:spcPts val="640"/>
              </a:spcBef>
              <a:spcAft>
                <a:spcPts val="0"/>
              </a:spcAft>
              <a:buClr>
                <a:schemeClr val="lt1"/>
              </a:buClr>
              <a:buSzPct val="25000"/>
              <a:buFont typeface="Arial"/>
              <a:buNone/>
            </a:pPr>
            <a:r>
              <a:rPr b="0" i="0" lang="fr-FR" sz="3200" u="none" cap="none" strike="noStrike">
                <a:solidFill>
                  <a:schemeClr val="lt1"/>
                </a:solidFill>
                <a:latin typeface="Calibri"/>
                <a:ea typeface="Calibri"/>
                <a:cs typeface="Calibri"/>
                <a:sym typeface="Calibri"/>
              </a:rPr>
              <a:t>HACKATHON E-TOURISME</a:t>
            </a:r>
          </a:p>
          <a:p>
            <a:pPr indent="0" lvl="0" marL="0" marR="0" rtl="0" algn="ctr">
              <a:spcBef>
                <a:spcPts val="640"/>
              </a:spcBef>
              <a:buClr>
                <a:schemeClr val="lt1"/>
              </a:buClr>
              <a:buSzPct val="25000"/>
              <a:buFont typeface="Arial"/>
              <a:buNone/>
            </a:pPr>
            <a:r>
              <a:rPr b="0" i="0" lang="fr-FR" sz="3200" u="none" cap="none" strike="noStrike">
                <a:solidFill>
                  <a:schemeClr val="lt1"/>
                </a:solidFill>
                <a:latin typeface="Calibri"/>
                <a:ea typeface="Calibri"/>
                <a:cs typeface="Calibri"/>
                <a:sym typeface="Calibri"/>
              </a:rPr>
              <a:t>LES 8/9/10 juillet 2016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240" u="none" cap="none" strike="noStrike">
                <a:solidFill>
                  <a:schemeClr val="dk1"/>
                </a:solidFill>
                <a:latin typeface="Calibri"/>
                <a:ea typeface="Calibri"/>
                <a:cs typeface="Calibri"/>
                <a:sym typeface="Calibri"/>
              </a:rPr>
              <a:t>PRÉSENTATION</a:t>
            </a:r>
            <a:br>
              <a:rPr b="0" i="0" lang="fr-FR" sz="3240" u="none" cap="none" strike="noStrike">
                <a:solidFill>
                  <a:schemeClr val="dk1"/>
                </a:solidFill>
                <a:latin typeface="Calibri"/>
                <a:ea typeface="Calibri"/>
                <a:cs typeface="Calibri"/>
                <a:sym typeface="Calibri"/>
              </a:rPr>
            </a:br>
          </a:p>
        </p:txBody>
      </p:sp>
      <p:sp>
        <p:nvSpPr>
          <p:cNvPr id="99" name="Shape 99"/>
          <p:cNvSpPr txBox="1"/>
          <p:nvPr>
            <p:ph idx="1" type="body"/>
          </p:nvPr>
        </p:nvSpPr>
        <p:spPr>
          <a:xfrm>
            <a:off x="457200" y="1600200"/>
            <a:ext cx="4038599"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fr-FR" sz="2400" u="none" cap="none" strike="noStrike">
                <a:solidFill>
                  <a:schemeClr val="dk1"/>
                </a:solidFill>
                <a:latin typeface="Calibri"/>
                <a:ea typeface="Calibri"/>
                <a:cs typeface="Calibri"/>
                <a:sym typeface="Calibri"/>
              </a:rPr>
              <a:t>Un Hackathon, c'est quoi?</a:t>
            </a:r>
          </a:p>
          <a:p>
            <a:pPr indent="0" lvl="0" marL="0" marR="0" rtl="0" algn="l">
              <a:spcBef>
                <a:spcPts val="360"/>
              </a:spcBef>
              <a:spcAft>
                <a:spcPts val="0"/>
              </a:spcAft>
              <a:buClr>
                <a:schemeClr val="dk1"/>
              </a:buClr>
              <a:buSzPct val="25000"/>
              <a:buFont typeface="Arial"/>
              <a:buNone/>
            </a:pPr>
            <a:r>
              <a:rPr b="0" i="0" lang="fr-FR" sz="1800" u="none" cap="none" strike="noStrike">
                <a:solidFill>
                  <a:schemeClr val="dk1"/>
                </a:solidFill>
                <a:latin typeface="Calibri"/>
                <a:ea typeface="Calibri"/>
                <a:cs typeface="Calibri"/>
                <a:sym typeface="Calibri"/>
              </a:rPr>
              <a:t>Prenez des codeurs, des designers, des graphistes.</a:t>
            </a:r>
          </a:p>
          <a:p>
            <a:pPr indent="0" lvl="0" marL="0" marR="0" rtl="0" algn="l">
              <a:spcBef>
                <a:spcPts val="360"/>
              </a:spcBef>
              <a:spcAft>
                <a:spcPts val="0"/>
              </a:spcAft>
              <a:buClr>
                <a:schemeClr val="dk1"/>
              </a:buClr>
              <a:buSzPct val="25000"/>
              <a:buFont typeface="Arial"/>
              <a:buNone/>
            </a:pPr>
            <a:r>
              <a:rPr b="0" i="0" lang="fr-FR" sz="1800" u="none" cap="none" strike="noStrike">
                <a:solidFill>
                  <a:schemeClr val="dk1"/>
                </a:solidFill>
                <a:latin typeface="Calibri"/>
                <a:ea typeface="Calibri"/>
                <a:cs typeface="Calibri"/>
                <a:sym typeface="Calibri"/>
              </a:rPr>
              <a:t>Ajoutez une poignée de projets.</a:t>
            </a:r>
          </a:p>
          <a:p>
            <a:pPr indent="0" lvl="0" marL="0" marR="0" rtl="0" algn="l">
              <a:spcBef>
                <a:spcPts val="360"/>
              </a:spcBef>
              <a:spcAft>
                <a:spcPts val="0"/>
              </a:spcAft>
              <a:buClr>
                <a:schemeClr val="dk1"/>
              </a:buClr>
              <a:buSzPct val="25000"/>
              <a:buFont typeface="Arial"/>
              <a:buNone/>
            </a:pPr>
            <a:r>
              <a:rPr b="0" i="0" lang="fr-FR" sz="1800" u="none" cap="none" strike="noStrike">
                <a:solidFill>
                  <a:schemeClr val="dk1"/>
                </a:solidFill>
                <a:latin typeface="Calibri"/>
                <a:ea typeface="Calibri"/>
                <a:cs typeface="Calibri"/>
                <a:sym typeface="Calibri"/>
              </a:rPr>
              <a:t>Mélangez le tout, faites bouillonner, mitonner, mijoter, pendant 48 heures.</a:t>
            </a:r>
          </a:p>
          <a:p>
            <a:pPr indent="0" lvl="0" marL="0" marR="0" rtl="0" algn="l">
              <a:spcBef>
                <a:spcPts val="360"/>
              </a:spcBef>
              <a:spcAft>
                <a:spcPts val="0"/>
              </a:spcAft>
              <a:buClr>
                <a:schemeClr val="dk1"/>
              </a:buClr>
              <a:buSzPct val="25000"/>
              <a:buFont typeface="Arial"/>
              <a:buNone/>
            </a:pPr>
            <a:r>
              <a:rPr b="0" i="0" lang="fr-FR" sz="1800" u="none" cap="none" strike="noStrike">
                <a:solidFill>
                  <a:schemeClr val="dk1"/>
                </a:solidFill>
                <a:latin typeface="Calibri"/>
                <a:ea typeface="Calibri"/>
                <a:cs typeface="Calibri"/>
                <a:sym typeface="Calibri"/>
              </a:rPr>
              <a:t>N'oubliez pas une bonne dose de café. </a:t>
            </a:r>
          </a:p>
          <a:p>
            <a:pPr indent="0" lvl="0" marL="0" marR="0" rtl="0" algn="l">
              <a:spcBef>
                <a:spcPts val="360"/>
              </a:spcBef>
              <a:buClr>
                <a:schemeClr val="dk1"/>
              </a:buClr>
              <a:buSzPct val="25000"/>
              <a:buFont typeface="Arial"/>
              <a:buNone/>
            </a:pPr>
            <a:r>
              <a:rPr b="0" i="0" lang="fr-FR" sz="1800" u="none" cap="none" strike="noStrike">
                <a:solidFill>
                  <a:schemeClr val="dk1"/>
                </a:solidFill>
                <a:latin typeface="Calibri"/>
                <a:ea typeface="Calibri"/>
                <a:cs typeface="Calibri"/>
                <a:sym typeface="Calibri"/>
              </a:rPr>
              <a:t>Et vous obtiendrez des applications et des sites web.</a:t>
            </a:r>
          </a:p>
        </p:txBody>
      </p:sp>
      <p:sp>
        <p:nvSpPr>
          <p:cNvPr id="100" name="Shape 100"/>
          <p:cNvSpPr txBox="1"/>
          <p:nvPr>
            <p:ph idx="2" type="body"/>
          </p:nvPr>
        </p:nvSpPr>
        <p:spPr>
          <a:xfrm>
            <a:off x="4648200" y="1600200"/>
            <a:ext cx="4038599"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fr-FR" sz="2400" u="none" cap="none" strike="noStrike">
                <a:solidFill>
                  <a:schemeClr val="dk1"/>
                </a:solidFill>
                <a:latin typeface="Calibri"/>
                <a:ea typeface="Calibri"/>
                <a:cs typeface="Calibri"/>
                <a:sym typeface="Calibri"/>
              </a:rPr>
              <a:t>Un projet E-TOURISME, C'est quoi?</a:t>
            </a:r>
          </a:p>
          <a:p>
            <a:pPr indent="0" lvl="0" marL="0" marR="0" rtl="0" algn="l">
              <a:spcBef>
                <a:spcPts val="380"/>
              </a:spcBef>
              <a:spcAft>
                <a:spcPts val="0"/>
              </a:spcAft>
              <a:buClr>
                <a:schemeClr val="dk1"/>
              </a:buClr>
              <a:buSzPct val="25000"/>
              <a:buFont typeface="Arial"/>
              <a:buNone/>
            </a:pPr>
            <a:r>
              <a:rPr b="0" i="0" lang="fr-FR" sz="1900" u="none" cap="none" strike="noStrike">
                <a:solidFill>
                  <a:schemeClr val="dk1"/>
                </a:solidFill>
                <a:latin typeface="Calibri"/>
                <a:ea typeface="Calibri"/>
                <a:cs typeface="Calibri"/>
                <a:sym typeface="Calibri"/>
              </a:rPr>
              <a:t>C'est un projet où les nouvelles technologies se mettent au service du tourisme en créant des applications innovantes.</a:t>
            </a:r>
          </a:p>
          <a:p>
            <a:pPr indent="0" lvl="0" marL="0" marR="0" rtl="0" algn="l">
              <a:spcBef>
                <a:spcPts val="380"/>
              </a:spcBef>
              <a:buClr>
                <a:schemeClr val="dk1"/>
              </a:buClr>
              <a:buSzPct val="25000"/>
              <a:buFont typeface="Arial"/>
              <a:buNone/>
            </a:pPr>
            <a:r>
              <a:rPr b="0" i="0" lang="fr-FR" sz="1900" u="none" cap="none" strike="noStrike">
                <a:solidFill>
                  <a:schemeClr val="dk1"/>
                </a:solidFill>
                <a:latin typeface="Calibri"/>
                <a:ea typeface="Calibri"/>
                <a:cs typeface="Calibri"/>
                <a:sym typeface="Calibri"/>
              </a:rPr>
              <a:t>Une réunion sera organisée en amont du hackathon afin de vous aider à définir vos idées.</a:t>
            </a:r>
          </a:p>
        </p:txBody>
      </p:sp>
      <p:pic>
        <p:nvPicPr>
          <p:cNvPr id="101" name="Shape 101"/>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240" u="none" cap="none" strike="noStrike">
                <a:solidFill>
                  <a:schemeClr val="dk1"/>
                </a:solidFill>
                <a:latin typeface="Calibri"/>
                <a:ea typeface="Calibri"/>
                <a:cs typeface="Calibri"/>
                <a:sym typeface="Calibri"/>
              </a:rPr>
              <a:t>PARTICIPANTS</a:t>
            </a:r>
            <a:br>
              <a:rPr b="0" i="0" lang="fr-FR" sz="3240" u="none" cap="none" strike="noStrike">
                <a:solidFill>
                  <a:schemeClr val="dk1"/>
                </a:solidFill>
                <a:latin typeface="Calibri"/>
                <a:ea typeface="Calibri"/>
                <a:cs typeface="Calibri"/>
                <a:sym typeface="Calibri"/>
              </a:rPr>
            </a:br>
            <a:r>
              <a:rPr b="0" i="0" lang="fr-FR" sz="3240" u="none" cap="none" strike="noStrike">
                <a:solidFill>
                  <a:schemeClr val="dk1"/>
                </a:solidFill>
                <a:latin typeface="Calibri"/>
                <a:ea typeface="Calibri"/>
                <a:cs typeface="Calibri"/>
                <a:sym typeface="Calibri"/>
              </a:rPr>
              <a:t> </a:t>
            </a:r>
          </a:p>
        </p:txBody>
      </p:sp>
      <p:sp>
        <p:nvSpPr>
          <p:cNvPr id="107" name="Shape 10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Arial"/>
              <a:buNone/>
            </a:pPr>
            <a:r>
              <a:rPr b="1" i="0" lang="fr-FR" sz="1530" u="none" cap="none" strike="noStrike">
                <a:solidFill>
                  <a:schemeClr val="dk1"/>
                </a:solidFill>
                <a:latin typeface="Calibri"/>
                <a:ea typeface="Calibri"/>
                <a:cs typeface="Calibri"/>
                <a:sym typeface="Calibri"/>
              </a:rPr>
              <a:t>         </a:t>
            </a:r>
          </a:p>
          <a:p>
            <a:pPr indent="0" lvl="0" marL="0" marR="0" rtl="0" algn="ctr">
              <a:lnSpc>
                <a:spcPct val="90000"/>
              </a:lnSpc>
              <a:spcBef>
                <a:spcPts val="306"/>
              </a:spcBef>
              <a:spcAft>
                <a:spcPts val="0"/>
              </a:spcAft>
              <a:buClr>
                <a:schemeClr val="dk1"/>
              </a:buClr>
              <a:buSzPct val="25000"/>
              <a:buFont typeface="Arial"/>
              <a:buNone/>
            </a:pPr>
            <a:r>
              <a:rPr b="1" i="0" lang="fr-FR" sz="1530" u="none" cap="none" strike="noStrike">
                <a:solidFill>
                  <a:schemeClr val="dk1"/>
                </a:solidFill>
                <a:latin typeface="Calibri"/>
                <a:ea typeface="Calibri"/>
                <a:cs typeface="Calibri"/>
                <a:sym typeface="Calibri"/>
              </a:rPr>
              <a:t>  J'ai un projet</a:t>
            </a:r>
          </a:p>
          <a:p>
            <a:pPr indent="0" lvl="0" marL="0" marR="0" rtl="0" algn="ctr">
              <a:lnSpc>
                <a:spcPct val="90000"/>
              </a:lnSpc>
              <a:spcBef>
                <a:spcPts val="306"/>
              </a:spcBef>
              <a:spcAft>
                <a:spcPts val="0"/>
              </a:spcAft>
              <a:buClr>
                <a:schemeClr val="dk1"/>
              </a:buClr>
              <a:buSzPct val="25000"/>
              <a:buFont typeface="Arial"/>
              <a:buNone/>
            </a:pPr>
            <a:r>
              <a:rPr b="0" i="0" lang="fr-FR" sz="1530" u="none" cap="none" strike="noStrike">
                <a:solidFill>
                  <a:schemeClr val="dk1"/>
                </a:solidFill>
                <a:latin typeface="Calibri"/>
                <a:ea typeface="Calibri"/>
                <a:cs typeface="Calibri"/>
                <a:sym typeface="Calibri"/>
              </a:rPr>
              <a:t>Vous avez une idée, un projet numérique, vous voulez révolutionner les champs de l'agriculture.</a:t>
            </a:r>
          </a:p>
          <a:p>
            <a:pPr indent="0" lvl="0" marL="0" marR="0" rtl="0" algn="ctr">
              <a:lnSpc>
                <a:spcPct val="90000"/>
              </a:lnSpc>
              <a:spcBef>
                <a:spcPts val="306"/>
              </a:spcBef>
              <a:spcAft>
                <a:spcPts val="0"/>
              </a:spcAft>
              <a:buClr>
                <a:schemeClr val="dk1"/>
              </a:buClr>
              <a:buSzPct val="25000"/>
              <a:buFont typeface="Arial"/>
              <a:buNone/>
            </a:pPr>
            <a:r>
              <a:t/>
            </a:r>
            <a:endParaRPr sz="1530"/>
          </a:p>
          <a:p>
            <a:pPr indent="0" lvl="0" marL="0" marR="0" rtl="0" algn="ctr">
              <a:lnSpc>
                <a:spcPct val="90000"/>
              </a:lnSpc>
              <a:spcBef>
                <a:spcPts val="306"/>
              </a:spcBef>
              <a:spcAft>
                <a:spcPts val="0"/>
              </a:spcAft>
              <a:buClr>
                <a:schemeClr val="dk1"/>
              </a:buClr>
              <a:buSzPct val="25000"/>
              <a:buFont typeface="Arial"/>
              <a:buNone/>
            </a:pPr>
            <a:r>
              <a:rPr lang="fr-FR" sz="1530"/>
              <a:t>+</a:t>
            </a:r>
          </a:p>
          <a:p>
            <a:pPr indent="0" lvl="0" marL="0" marR="0" rtl="0" algn="ctr">
              <a:lnSpc>
                <a:spcPct val="90000"/>
              </a:lnSpc>
              <a:spcBef>
                <a:spcPts val="306"/>
              </a:spcBef>
              <a:spcAft>
                <a:spcPts val="0"/>
              </a:spcAft>
              <a:buClr>
                <a:schemeClr val="dk1"/>
              </a:buClr>
              <a:buSzPct val="25000"/>
              <a:buFont typeface="Arial"/>
              <a:buNone/>
            </a:pPr>
            <a:r>
              <a:t/>
            </a:r>
            <a:endParaRPr sz="1530"/>
          </a:p>
          <a:p>
            <a:pPr indent="0" lvl="0" marL="0" marR="0" rtl="0" algn="ctr">
              <a:lnSpc>
                <a:spcPct val="90000"/>
              </a:lnSpc>
              <a:spcBef>
                <a:spcPts val="306"/>
              </a:spcBef>
              <a:spcAft>
                <a:spcPts val="0"/>
              </a:spcAft>
              <a:buClr>
                <a:schemeClr val="dk1"/>
              </a:buClr>
              <a:buSzPct val="25000"/>
              <a:buFont typeface="Arial"/>
              <a:buNone/>
            </a:pPr>
            <a:r>
              <a:rPr b="1" i="0" lang="fr-FR" sz="1530" u="none" cap="none" strike="noStrike">
                <a:solidFill>
                  <a:schemeClr val="dk1"/>
                </a:solidFill>
                <a:latin typeface="Calibri"/>
                <a:ea typeface="Calibri"/>
                <a:cs typeface="Calibri"/>
                <a:sym typeface="Calibri"/>
              </a:rPr>
              <a:t>Je sais coder, dessiner,</a:t>
            </a:r>
          </a:p>
          <a:p>
            <a:pPr indent="0" lvl="0" marL="0" marR="0" rtl="0" algn="ctr">
              <a:lnSpc>
                <a:spcPct val="90000"/>
              </a:lnSpc>
              <a:spcBef>
                <a:spcPts val="306"/>
              </a:spcBef>
              <a:spcAft>
                <a:spcPts val="0"/>
              </a:spcAft>
              <a:buClr>
                <a:schemeClr val="dk1"/>
              </a:buClr>
              <a:buSzPct val="25000"/>
              <a:buFont typeface="Arial"/>
              <a:buNone/>
            </a:pPr>
            <a:r>
              <a:rPr b="0" i="0" lang="fr-FR" sz="1530" u="none" cap="none" strike="noStrike">
                <a:solidFill>
                  <a:schemeClr val="dk1"/>
                </a:solidFill>
                <a:latin typeface="Calibri"/>
                <a:ea typeface="Calibri"/>
                <a:cs typeface="Calibri"/>
                <a:sym typeface="Calibri"/>
              </a:rPr>
              <a:t>Vous êtes développeur, graphiste, webmarketeur, hyper vitaminé et motivé.</a:t>
            </a:r>
          </a:p>
          <a:p>
            <a:pPr indent="0" lvl="0" marL="0" marR="0" rtl="0" algn="ctr">
              <a:lnSpc>
                <a:spcPct val="90000"/>
              </a:lnSpc>
              <a:spcBef>
                <a:spcPts val="306"/>
              </a:spcBef>
              <a:spcAft>
                <a:spcPts val="0"/>
              </a:spcAft>
              <a:buClr>
                <a:schemeClr val="dk1"/>
              </a:buClr>
              <a:buSzPct val="25000"/>
              <a:buFont typeface="Arial"/>
              <a:buNone/>
            </a:pPr>
            <a:r>
              <a:t/>
            </a:r>
            <a:endParaRPr sz="1530"/>
          </a:p>
          <a:p>
            <a:pPr indent="0" lvl="0" marL="0" marR="0" rtl="0" algn="ctr">
              <a:lnSpc>
                <a:spcPct val="90000"/>
              </a:lnSpc>
              <a:spcBef>
                <a:spcPts val="306"/>
              </a:spcBef>
              <a:spcAft>
                <a:spcPts val="0"/>
              </a:spcAft>
              <a:buClr>
                <a:schemeClr val="dk1"/>
              </a:buClr>
              <a:buSzPct val="25000"/>
              <a:buFont typeface="Arial"/>
              <a:buNone/>
            </a:pPr>
            <a:r>
              <a:rPr lang="fr-FR" sz="1530"/>
              <a:t>+</a:t>
            </a:r>
          </a:p>
          <a:p>
            <a:pPr indent="0" lvl="0" marL="0" marR="0" rtl="0" algn="ctr">
              <a:lnSpc>
                <a:spcPct val="90000"/>
              </a:lnSpc>
              <a:spcBef>
                <a:spcPts val="306"/>
              </a:spcBef>
              <a:spcAft>
                <a:spcPts val="0"/>
              </a:spcAft>
              <a:buClr>
                <a:schemeClr val="dk1"/>
              </a:buClr>
              <a:buSzPct val="25000"/>
              <a:buFont typeface="Arial"/>
              <a:buNone/>
            </a:pPr>
            <a:r>
              <a:rPr b="1" i="0" lang="fr-FR" sz="1530" u="none" cap="none" strike="noStrike">
                <a:solidFill>
                  <a:schemeClr val="dk1"/>
                </a:solidFill>
                <a:latin typeface="Calibri"/>
                <a:ea typeface="Calibri"/>
                <a:cs typeface="Calibri"/>
                <a:sym typeface="Calibri"/>
              </a:rPr>
              <a:t>J'aime ce projet</a:t>
            </a:r>
          </a:p>
          <a:p>
            <a:pPr indent="0" lvl="0" marL="0" marR="0" rtl="0" algn="ctr">
              <a:lnSpc>
                <a:spcPct val="90000"/>
              </a:lnSpc>
              <a:spcBef>
                <a:spcPts val="306"/>
              </a:spcBef>
              <a:buClr>
                <a:schemeClr val="dk1"/>
              </a:buClr>
              <a:buSzPct val="25000"/>
              <a:buFont typeface="Arial"/>
              <a:buNone/>
            </a:pPr>
            <a:r>
              <a:rPr b="0" i="0" lang="fr-FR" sz="1530" u="none" cap="none" strike="noStrike">
                <a:solidFill>
                  <a:schemeClr val="dk1"/>
                </a:solidFill>
                <a:latin typeface="Calibri"/>
                <a:ea typeface="Calibri"/>
                <a:cs typeface="Calibri"/>
                <a:sym typeface="Calibri"/>
              </a:rPr>
              <a:t>Vous aimez l'idée du hackathon, vous avez envie de soutenir une idée révolutionnaire, vous avez un peu d'argent,faire connaître vos produits, du café, de pizzas</a:t>
            </a:r>
          </a:p>
          <a:p>
            <a:pPr indent="0" lvl="0" marL="0" marR="0" rtl="0" algn="ctr">
              <a:lnSpc>
                <a:spcPct val="90000"/>
              </a:lnSpc>
              <a:spcBef>
                <a:spcPts val="306"/>
              </a:spcBef>
              <a:buClr>
                <a:schemeClr val="dk1"/>
              </a:buClr>
              <a:buSzPct val="25000"/>
              <a:buFont typeface="Arial"/>
              <a:buNone/>
            </a:pPr>
            <a:r>
              <a:t/>
            </a:r>
            <a:endParaRPr sz="1530"/>
          </a:p>
          <a:p>
            <a:pPr indent="0" lvl="0" marL="0" marR="0" rtl="0" algn="ctr">
              <a:lnSpc>
                <a:spcPct val="90000"/>
              </a:lnSpc>
              <a:spcBef>
                <a:spcPts val="306"/>
              </a:spcBef>
              <a:buClr>
                <a:schemeClr val="dk1"/>
              </a:buClr>
              <a:buSzPct val="25000"/>
              <a:buFont typeface="Arial"/>
              <a:buNone/>
            </a:pPr>
            <a:r>
              <a:rPr lang="fr-FR" sz="1530"/>
              <a:t>=</a:t>
            </a:r>
          </a:p>
          <a:p>
            <a:pPr indent="0" lvl="0" marL="0" marR="0" rtl="0" algn="ctr">
              <a:lnSpc>
                <a:spcPct val="90000"/>
              </a:lnSpc>
              <a:spcBef>
                <a:spcPts val="306"/>
              </a:spcBef>
              <a:buClr>
                <a:schemeClr val="dk1"/>
              </a:buClr>
              <a:buSzPct val="25000"/>
              <a:buFont typeface="Arial"/>
              <a:buNone/>
            </a:pPr>
            <a:r>
              <a:rPr lang="fr-FR" sz="1530"/>
              <a:t>INSCRIVEZ VOUS</a:t>
            </a:r>
            <a:r>
              <a:rPr b="0" i="0" lang="fr-FR" sz="1530" u="none" cap="none" strike="noStrike">
                <a:solidFill>
                  <a:schemeClr val="dk1"/>
                </a:solidFill>
                <a:latin typeface="Calibri"/>
                <a:ea typeface="Calibri"/>
                <a:cs typeface="Calibri"/>
                <a:sym typeface="Calibri"/>
              </a:rPr>
              <a:t>.</a:t>
            </a:r>
          </a:p>
          <a:p>
            <a:pPr indent="0" lvl="0" marL="0" marR="0" rtl="0" algn="ctr">
              <a:lnSpc>
                <a:spcPct val="90000"/>
              </a:lnSpc>
              <a:spcBef>
                <a:spcPts val="306"/>
              </a:spcBef>
              <a:buClr>
                <a:schemeClr val="dk1"/>
              </a:buClr>
              <a:buSzPct val="25000"/>
              <a:buFont typeface="Arial"/>
              <a:buNone/>
            </a:pPr>
            <a:r>
              <a:t/>
            </a:r>
            <a:endParaRPr sz="1530"/>
          </a:p>
        </p:txBody>
      </p:sp>
      <p:pic>
        <p:nvPicPr>
          <p:cNvPr id="108" name="Shape 108"/>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240" u="none" cap="none" strike="noStrike">
                <a:solidFill>
                  <a:schemeClr val="dk1"/>
                </a:solidFill>
                <a:latin typeface="Calibri"/>
                <a:ea typeface="Calibri"/>
                <a:cs typeface="Calibri"/>
                <a:sym typeface="Calibri"/>
              </a:rPr>
              <a:t>PROGRAMME</a:t>
            </a:r>
            <a:br>
              <a:rPr b="0" i="0" lang="fr-FR" sz="3240" u="none" cap="none" strike="noStrike">
                <a:solidFill>
                  <a:schemeClr val="dk1"/>
                </a:solidFill>
                <a:latin typeface="Calibri"/>
                <a:ea typeface="Calibri"/>
                <a:cs typeface="Calibri"/>
                <a:sym typeface="Calibri"/>
              </a:rPr>
            </a:br>
          </a:p>
        </p:txBody>
      </p:sp>
      <p:sp>
        <p:nvSpPr>
          <p:cNvPr id="114" name="Shape 114"/>
          <p:cNvSpPr txBox="1"/>
          <p:nvPr>
            <p:ph idx="1" type="body"/>
          </p:nvPr>
        </p:nvSpPr>
        <p:spPr>
          <a:xfrm>
            <a:off x="457199" y="1547520"/>
            <a:ext cx="8229600" cy="4578600"/>
          </a:xfrm>
          <a:prstGeom prst="rect">
            <a:avLst/>
          </a:prstGeom>
          <a:noFill/>
          <a:ln>
            <a:noFill/>
          </a:ln>
        </p:spPr>
        <p:txBody>
          <a:bodyPr anchorCtr="0" anchor="t" bIns="45700" lIns="91425" rIns="91425" tIns="45700">
            <a:noAutofit/>
          </a:bodyPr>
          <a:lstStyle/>
          <a:p>
            <a:pPr indent="0" lvl="0" marL="0" marR="0" rtl="0">
              <a:lnSpc>
                <a:spcPct val="80000"/>
              </a:lnSpc>
              <a:spcBef>
                <a:spcPts val="200"/>
              </a:spcBef>
              <a:spcAft>
                <a:spcPts val="0"/>
              </a:spcAft>
              <a:buClr>
                <a:schemeClr val="dk1"/>
              </a:buClr>
              <a:buSzPct val="25000"/>
              <a:buFont typeface="Arial"/>
              <a:buNone/>
            </a:pPr>
            <a:r>
              <a:rPr b="0" i="0" lang="fr-FR" sz="1000" u="none" cap="none" strike="noStrike">
                <a:solidFill>
                  <a:schemeClr val="dk1"/>
                </a:solidFill>
                <a:latin typeface="Calibri"/>
                <a:ea typeface="Calibri"/>
                <a:cs typeface="Calibri"/>
                <a:sym typeface="Calibri"/>
              </a:rPr>
              <a:t>						 </a:t>
            </a:r>
          </a:p>
          <a:p>
            <a:pPr indent="0" lvl="0" marL="0" marR="0" rtl="0">
              <a:lnSpc>
                <a:spcPct val="80000"/>
              </a:lnSpc>
              <a:spcBef>
                <a:spcPts val="200"/>
              </a:spcBef>
              <a:spcAft>
                <a:spcPts val="0"/>
              </a:spcAft>
              <a:buClr>
                <a:schemeClr val="dk1"/>
              </a:buClr>
              <a:buSzPct val="25000"/>
              <a:buFont typeface="Arial"/>
              <a:buNone/>
            </a:pPr>
            <a:r>
              <a:t/>
            </a:r>
            <a:endParaRPr b="0" i="0" sz="1000" u="none" cap="none" strike="noStrike">
              <a:solidFill>
                <a:schemeClr val="dk1"/>
              </a:solidFill>
              <a:latin typeface="Calibri"/>
              <a:ea typeface="Calibri"/>
              <a:cs typeface="Calibri"/>
              <a:sym typeface="Calibri"/>
            </a:endParaRPr>
          </a:p>
          <a:p>
            <a:pPr indent="0" lvl="0" marL="0" marR="0" rtl="0">
              <a:lnSpc>
                <a:spcPct val="80000"/>
              </a:lnSpc>
              <a:spcBef>
                <a:spcPts val="200"/>
              </a:spcBef>
              <a:spcAft>
                <a:spcPts val="0"/>
              </a:spcAft>
              <a:buClr>
                <a:schemeClr val="dk1"/>
              </a:buClr>
              <a:buSzPct val="25000"/>
              <a:buFont typeface="Arial"/>
              <a:buNone/>
            </a:pPr>
            <a:r>
              <a:rPr b="0" i="0" lang="fr-FR" sz="1000" u="none" cap="none" strike="noStrike">
                <a:solidFill>
                  <a:schemeClr val="dk1"/>
                </a:solidFill>
                <a:latin typeface="Calibri"/>
                <a:ea typeface="Calibri"/>
                <a:cs typeface="Calibri"/>
                <a:sym typeface="Calibri"/>
              </a:rPr>
              <a:t> </a:t>
            </a:r>
          </a:p>
          <a:p>
            <a:pPr indent="0" lvl="0" marL="0" marR="0" rtl="0">
              <a:lnSpc>
                <a:spcPct val="80000"/>
              </a:lnSpc>
              <a:spcBef>
                <a:spcPts val="160"/>
              </a:spcBef>
              <a:buClr>
                <a:schemeClr val="dk1"/>
              </a:buClr>
              <a:buSzPct val="25000"/>
              <a:buFont typeface="Arial"/>
              <a:buNone/>
            </a:pPr>
            <a:r>
              <a:t/>
            </a:r>
            <a:endParaRPr b="0" i="0" sz="800" u="none" cap="none" strike="noStrike">
              <a:solidFill>
                <a:schemeClr val="dk1"/>
              </a:solidFill>
              <a:latin typeface="Calibri"/>
              <a:ea typeface="Calibri"/>
              <a:cs typeface="Calibri"/>
              <a:sym typeface="Calibri"/>
            </a:endParaRPr>
          </a:p>
        </p:txBody>
      </p:sp>
      <p:pic>
        <p:nvPicPr>
          <p:cNvPr id="115" name="Shape 115"/>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graphicFrame>
        <p:nvGraphicFramePr>
          <p:cNvPr id="116" name="Shape 116"/>
          <p:cNvGraphicFramePr/>
          <p:nvPr/>
        </p:nvGraphicFramePr>
        <p:xfrm>
          <a:off x="866575" y="1792450"/>
          <a:ext cx="3000000" cy="3000000"/>
        </p:xfrm>
        <a:graphic>
          <a:graphicData uri="http://schemas.openxmlformats.org/drawingml/2006/table">
            <a:tbl>
              <a:tblPr>
                <a:noFill/>
                <a:tableStyleId>{C4AD92CE-71D8-45DC-AC55-AD422DF4FF87}</a:tableStyleId>
              </a:tblPr>
              <a:tblGrid>
                <a:gridCol w="2413000"/>
                <a:gridCol w="2413000"/>
                <a:gridCol w="2413000"/>
              </a:tblGrid>
              <a:tr h="381000">
                <a:tc>
                  <a:txBody>
                    <a:bodyPr>
                      <a:noAutofit/>
                    </a:bodyPr>
                    <a:lstStyle/>
                    <a:p>
                      <a:pPr lvl="0" rtl="0">
                        <a:lnSpc>
                          <a:spcPct val="80000"/>
                        </a:lnSpc>
                        <a:spcBef>
                          <a:spcPts val="0"/>
                        </a:spcBef>
                        <a:buClr>
                          <a:schemeClr val="dk1"/>
                        </a:buClr>
                        <a:buSzPct val="25000"/>
                        <a:buFont typeface="Arial"/>
                        <a:buNone/>
                      </a:pPr>
                      <a:r>
                        <a:rPr b="1" lang="fr-FR" sz="1000" u="sng">
                          <a:solidFill>
                            <a:schemeClr val="dk1"/>
                          </a:solidFill>
                          <a:latin typeface="Calibri"/>
                          <a:ea typeface="Calibri"/>
                          <a:cs typeface="Calibri"/>
                          <a:sym typeface="Calibri"/>
                        </a:rPr>
                        <a:t>Vendredi	</a:t>
                      </a:r>
                      <a:r>
                        <a:rPr b="1" lang="fr-FR" sz="1000">
                          <a:solidFill>
                            <a:schemeClr val="dk1"/>
                          </a:solidFill>
                          <a:latin typeface="Calibri"/>
                          <a:ea typeface="Calibri"/>
                          <a:cs typeface="Calibri"/>
                          <a:sym typeface="Calibri"/>
                        </a:rPr>
                        <a:t>                                   </a:t>
                      </a:r>
                      <a:r>
                        <a:rPr b="1" lang="fr-FR" sz="1000" u="sng">
                          <a:solidFill>
                            <a:schemeClr val="dk1"/>
                          </a:solidFill>
                          <a:latin typeface="Calibri"/>
                          <a:ea typeface="Calibri"/>
                          <a:cs typeface="Calibri"/>
                          <a:sym typeface="Calibri"/>
                        </a:rPr>
                        <a:t>19H00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ACCUEIL</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Inscription, badges, pochettes participants, autorisation photos…</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 </a:t>
                      </a:r>
                    </a:p>
                    <a:p>
                      <a:pPr lvl="0" rtl="0">
                        <a:lnSpc>
                          <a:spcPct val="80000"/>
                        </a:lnSpc>
                        <a:spcBef>
                          <a:spcPts val="200"/>
                        </a:spcBef>
                        <a:buNone/>
                      </a:pPr>
                      <a:r>
                        <a:rPr lang="fr-FR" sz="1000">
                          <a:solidFill>
                            <a:schemeClr val="dk1"/>
                          </a:solidFill>
                          <a:latin typeface="Calibri"/>
                          <a:ea typeface="Calibri"/>
                          <a:cs typeface="Calibri"/>
                          <a:sym typeface="Calibri"/>
                        </a:rPr>
                        <a:t>OUVERTURE DISCOURS                          19h30 </a:t>
                      </a:r>
                    </a:p>
                    <a:p>
                      <a:pPr lvl="0" rtl="0">
                        <a:lnSpc>
                          <a:spcPct val="80000"/>
                        </a:lnSpc>
                        <a:spcBef>
                          <a:spcPts val="200"/>
                        </a:spcBef>
                        <a:buClr>
                          <a:schemeClr val="dk1"/>
                        </a:buClr>
                        <a:buSzPct val="25000"/>
                        <a:buFont typeface="Arial"/>
                        <a:buNone/>
                      </a:pPr>
                      <a:r>
                        <a:t/>
                      </a:r>
                      <a:endParaRPr sz="1000">
                        <a:solidFill>
                          <a:schemeClr val="dk1"/>
                        </a:solidFill>
                        <a:latin typeface="Calibri"/>
                        <a:ea typeface="Calibri"/>
                        <a:cs typeface="Calibri"/>
                        <a:sym typeface="Calibri"/>
                      </a:endParaRP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Pitch des projets                                      20h00</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10 équipes x 3 minutes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Cocktail et constitution des équipes    21h00</a:t>
                      </a:r>
                    </a:p>
                    <a:p>
                      <a:pPr lvl="0" rtl="0">
                        <a:lnSpc>
                          <a:spcPct val="80000"/>
                        </a:lnSpc>
                        <a:spcBef>
                          <a:spcPts val="200"/>
                        </a:spcBef>
                        <a:buClr>
                          <a:schemeClr val="dk1"/>
                        </a:buClr>
                        <a:buSzPct val="25000"/>
                        <a:buFont typeface="Arial"/>
                        <a:buNone/>
                      </a:pPr>
                      <a:r>
                        <a:t/>
                      </a:r>
                      <a:endParaRPr sz="1000">
                        <a:solidFill>
                          <a:schemeClr val="dk1"/>
                        </a:solidFill>
                        <a:latin typeface="Calibri"/>
                        <a:ea typeface="Calibri"/>
                        <a:cs typeface="Calibri"/>
                        <a:sym typeface="Calibri"/>
                      </a:endParaRP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Enregistrement des équipes                  22h00</a:t>
                      </a:r>
                    </a:p>
                    <a:p>
                      <a:pPr lvl="0" rtl="0">
                        <a:lnSpc>
                          <a:spcPct val="80000"/>
                        </a:lnSpc>
                        <a:spcBef>
                          <a:spcPts val="200"/>
                        </a:spcBef>
                        <a:buNone/>
                      </a:pPr>
                      <a:r>
                        <a:t/>
                      </a:r>
                      <a:endParaRPr sz="1000">
                        <a:solidFill>
                          <a:schemeClr val="dk1"/>
                        </a:solidFill>
                        <a:latin typeface="Calibri"/>
                        <a:ea typeface="Calibri"/>
                        <a:cs typeface="Calibri"/>
                        <a:sym typeface="Calibri"/>
                      </a:endParaRP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visite du site, installation des équipes, début des travaux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Fermeture </a:t>
                      </a:r>
                    </a:p>
                    <a:p>
                      <a:pPr lvl="0">
                        <a:spcBef>
                          <a:spcPts val="0"/>
                        </a:spcBef>
                        <a:buNone/>
                      </a:pPr>
                      <a:r>
                        <a:t/>
                      </a:r>
                      <a:endParaRPr/>
                    </a:p>
                  </a:txBody>
                  <a:tcPr marT="91425" marB="91425" marR="91425" marL="91425"/>
                </a:tc>
                <a:tc>
                  <a:txBody>
                    <a:bodyPr>
                      <a:noAutofit/>
                    </a:bodyPr>
                    <a:lstStyle/>
                    <a:p>
                      <a:pPr lvl="0" rtl="0">
                        <a:lnSpc>
                          <a:spcPct val="80000"/>
                        </a:lnSpc>
                        <a:spcBef>
                          <a:spcPts val="200"/>
                        </a:spcBef>
                        <a:buClr>
                          <a:schemeClr val="dk1"/>
                        </a:buClr>
                        <a:buSzPct val="25000"/>
                        <a:buFont typeface="Arial"/>
                        <a:buNone/>
                      </a:pPr>
                      <a:r>
                        <a:rPr b="1" lang="fr-FR" sz="1000" u="sng">
                          <a:solidFill>
                            <a:schemeClr val="dk1"/>
                          </a:solidFill>
                          <a:latin typeface="Calibri"/>
                          <a:ea typeface="Calibri"/>
                          <a:cs typeface="Calibri"/>
                          <a:sym typeface="Calibri"/>
                        </a:rPr>
                        <a:t>Samedi 		 		9h00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Petit-déjeuner</a:t>
                      </a:r>
                      <a:br>
                        <a:rPr lang="fr-FR" sz="1000">
                          <a:solidFill>
                            <a:schemeClr val="dk1"/>
                          </a:solidFill>
                          <a:latin typeface="Calibri"/>
                          <a:ea typeface="Calibri"/>
                          <a:cs typeface="Calibri"/>
                          <a:sym typeface="Calibri"/>
                        </a:rPr>
                      </a:br>
                      <a:r>
                        <a:rPr lang="fr-FR" sz="1000">
                          <a:solidFill>
                            <a:schemeClr val="dk1"/>
                          </a:solidFill>
                          <a:latin typeface="Calibri"/>
                          <a:ea typeface="Calibri"/>
                          <a:cs typeface="Calibri"/>
                          <a:sym typeface="Calibri"/>
                        </a:rPr>
                        <a:t>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Pitch des mentors 9h30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2 minutes par mentors pour se présenter </a:t>
                      </a:r>
                    </a:p>
                    <a:p>
                      <a:pPr lvl="0" rtl="0">
                        <a:lnSpc>
                          <a:spcPct val="80000"/>
                        </a:lnSpc>
                        <a:spcBef>
                          <a:spcPts val="200"/>
                        </a:spcBef>
                        <a:buClr>
                          <a:schemeClr val="dk1"/>
                        </a:buClr>
                        <a:buSzPct val="25000"/>
                        <a:buFont typeface="Arial"/>
                        <a:buNone/>
                      </a:pPr>
                      <a:r>
                        <a:rPr b="1" lang="fr-FR" sz="1000">
                          <a:solidFill>
                            <a:schemeClr val="dk1"/>
                          </a:solidFill>
                          <a:latin typeface="Calibri"/>
                          <a:ea typeface="Calibri"/>
                          <a:cs typeface="Calibri"/>
                          <a:sym typeface="Calibri"/>
                        </a:rPr>
                        <a:t>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Présentation des projets à mi-parcours             15h00				</a:t>
                      </a:r>
                    </a:p>
                    <a:p>
                      <a:pPr lvl="0" rtl="0">
                        <a:lnSpc>
                          <a:spcPct val="80000"/>
                        </a:lnSpc>
                        <a:spcBef>
                          <a:spcPts val="200"/>
                        </a:spcBef>
                        <a:buNone/>
                      </a:pPr>
                      <a:r>
                        <a:t/>
                      </a:r>
                      <a:endParaRPr sz="1000">
                        <a:solidFill>
                          <a:schemeClr val="dk1"/>
                        </a:solidFill>
                        <a:latin typeface="Calibri"/>
                        <a:ea typeface="Calibri"/>
                        <a:cs typeface="Calibri"/>
                        <a:sym typeface="Calibri"/>
                      </a:endParaRP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3 minutes, questions publiques des mentors, échanges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 </a:t>
                      </a:r>
                    </a:p>
                    <a:p>
                      <a:pPr lvl="0">
                        <a:spcBef>
                          <a:spcPts val="0"/>
                        </a:spcBef>
                        <a:buNone/>
                      </a:pPr>
                      <a:r>
                        <a:t/>
                      </a:r>
                      <a:endParaRPr/>
                    </a:p>
                  </a:txBody>
                  <a:tcPr marT="91425" marB="91425" marR="91425" marL="91425"/>
                </a:tc>
                <a:tc>
                  <a:txBody>
                    <a:bodyPr>
                      <a:noAutofit/>
                    </a:bodyPr>
                    <a:lstStyle/>
                    <a:p>
                      <a:pPr lvl="0" rtl="0">
                        <a:lnSpc>
                          <a:spcPct val="80000"/>
                        </a:lnSpc>
                        <a:spcBef>
                          <a:spcPts val="200"/>
                        </a:spcBef>
                        <a:buClr>
                          <a:schemeClr val="dk1"/>
                        </a:buClr>
                        <a:buSzPct val="25000"/>
                        <a:buFont typeface="Arial"/>
                        <a:buNone/>
                      </a:pPr>
                      <a:r>
                        <a:rPr b="1" lang="fr-FR" sz="1000" u="sng">
                          <a:solidFill>
                            <a:schemeClr val="dk1"/>
                          </a:solidFill>
                          <a:latin typeface="Calibri"/>
                          <a:ea typeface="Calibri"/>
                          <a:cs typeface="Calibri"/>
                          <a:sym typeface="Calibri"/>
                        </a:rPr>
                        <a:t>Dimanche 			15h00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Présentation finale des projets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3 minutes par équipes </a:t>
                      </a: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 </a:t>
                      </a:r>
                    </a:p>
                    <a:p>
                      <a:pPr lvl="0" rtl="0">
                        <a:lnSpc>
                          <a:spcPct val="80000"/>
                        </a:lnSpc>
                        <a:spcBef>
                          <a:spcPts val="200"/>
                        </a:spcBef>
                        <a:buNone/>
                      </a:pPr>
                      <a:r>
                        <a:rPr lang="fr-FR" sz="1000">
                          <a:solidFill>
                            <a:schemeClr val="dk1"/>
                          </a:solidFill>
                          <a:latin typeface="Calibri"/>
                          <a:ea typeface="Calibri"/>
                          <a:cs typeface="Calibri"/>
                          <a:sym typeface="Calibri"/>
                        </a:rPr>
                        <a:t>Délibération du jury 		16h00</a:t>
                      </a:r>
                    </a:p>
                    <a:p>
                      <a:pPr lvl="0" rtl="0">
                        <a:lnSpc>
                          <a:spcPct val="80000"/>
                        </a:lnSpc>
                        <a:spcBef>
                          <a:spcPts val="200"/>
                        </a:spcBef>
                        <a:buClr>
                          <a:schemeClr val="dk1"/>
                        </a:buClr>
                        <a:buSzPct val="25000"/>
                        <a:buFont typeface="Arial"/>
                        <a:buNone/>
                      </a:pPr>
                      <a:r>
                        <a:t/>
                      </a:r>
                      <a:endParaRPr sz="1000">
                        <a:solidFill>
                          <a:schemeClr val="dk1"/>
                        </a:solidFill>
                        <a:latin typeface="Calibri"/>
                        <a:ea typeface="Calibri"/>
                        <a:cs typeface="Calibri"/>
                        <a:sym typeface="Calibri"/>
                      </a:endParaRPr>
                    </a:p>
                    <a:p>
                      <a:pPr lvl="0" rtl="0">
                        <a:lnSpc>
                          <a:spcPct val="80000"/>
                        </a:lnSpc>
                        <a:spcBef>
                          <a:spcPts val="200"/>
                        </a:spcBef>
                        <a:buNone/>
                      </a:pPr>
                      <a:r>
                        <a:rPr lang="fr-FR" sz="1000">
                          <a:solidFill>
                            <a:schemeClr val="dk1"/>
                          </a:solidFill>
                          <a:latin typeface="Calibri"/>
                          <a:ea typeface="Calibri"/>
                          <a:cs typeface="Calibri"/>
                          <a:sym typeface="Calibri"/>
                        </a:rPr>
                        <a:t>Remise des prix 			16h30</a:t>
                      </a:r>
                    </a:p>
                    <a:p>
                      <a:pPr lvl="0" rtl="0">
                        <a:lnSpc>
                          <a:spcPct val="80000"/>
                        </a:lnSpc>
                        <a:spcBef>
                          <a:spcPts val="200"/>
                        </a:spcBef>
                        <a:buClr>
                          <a:schemeClr val="dk1"/>
                        </a:buClr>
                        <a:buSzPct val="25000"/>
                        <a:buFont typeface="Arial"/>
                        <a:buNone/>
                      </a:pPr>
                      <a:r>
                        <a:t/>
                      </a:r>
                      <a:endParaRPr sz="1000">
                        <a:solidFill>
                          <a:schemeClr val="dk1"/>
                        </a:solidFill>
                        <a:latin typeface="Calibri"/>
                        <a:ea typeface="Calibri"/>
                        <a:cs typeface="Calibri"/>
                        <a:sym typeface="Calibri"/>
                      </a:endParaRPr>
                    </a:p>
                    <a:p>
                      <a:pPr lvl="0" rtl="0">
                        <a:lnSpc>
                          <a:spcPct val="80000"/>
                        </a:lnSpc>
                        <a:spcBef>
                          <a:spcPts val="200"/>
                        </a:spcBef>
                        <a:buClr>
                          <a:schemeClr val="dk1"/>
                        </a:buClr>
                        <a:buSzPct val="25000"/>
                        <a:buFont typeface="Arial"/>
                        <a:buNone/>
                      </a:pPr>
                      <a:r>
                        <a:rPr lang="fr-FR" sz="1000">
                          <a:solidFill>
                            <a:schemeClr val="dk1"/>
                          </a:solidFill>
                          <a:latin typeface="Calibri"/>
                          <a:ea typeface="Calibri"/>
                          <a:cs typeface="Calibri"/>
                          <a:sym typeface="Calibri"/>
                        </a:rPr>
                        <a:t>Clôture				17h00</a:t>
                      </a: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959" u="none" cap="none" strike="noStrike">
                <a:solidFill>
                  <a:schemeClr val="dk1"/>
                </a:solidFill>
                <a:latin typeface="Calibri"/>
                <a:ea typeface="Calibri"/>
                <a:cs typeface="Calibri"/>
                <a:sym typeface="Calibri"/>
              </a:rPr>
              <a:t>QU’EST CE QU’ON GAGNE?</a:t>
            </a:r>
            <a:br>
              <a:rPr b="0" i="0" lang="fr-FR" sz="3959" u="none" cap="none" strike="noStrike">
                <a:solidFill>
                  <a:schemeClr val="dk1"/>
                </a:solidFill>
                <a:latin typeface="Calibri"/>
                <a:ea typeface="Calibri"/>
                <a:cs typeface="Calibri"/>
                <a:sym typeface="Calibri"/>
              </a:rPr>
            </a:br>
          </a:p>
        </p:txBody>
      </p:sp>
      <p:pic>
        <p:nvPicPr>
          <p:cNvPr id="122" name="Shape 122"/>
          <p:cNvPicPr preferRelativeResize="0"/>
          <p:nvPr>
            <p:ph idx="1" type="body"/>
          </p:nvPr>
        </p:nvPicPr>
        <p:blipFill rotWithShape="1">
          <a:blip r:embed="rId3">
            <a:alphaModFix/>
          </a:blip>
          <a:srcRect b="11462" l="0" r="0" t="11463"/>
          <a:stretch/>
        </p:blipFill>
        <p:spPr>
          <a:xfrm>
            <a:off x="2090941" y="1739606"/>
            <a:ext cx="4706266" cy="2588265"/>
          </a:xfrm>
          <a:prstGeom prst="rect">
            <a:avLst/>
          </a:prstGeom>
          <a:noFill/>
          <a:ln>
            <a:noFill/>
          </a:ln>
        </p:spPr>
      </p:pic>
      <p:pic>
        <p:nvPicPr>
          <p:cNvPr id="123" name="Shape 123"/>
          <p:cNvPicPr preferRelativeResize="0"/>
          <p:nvPr/>
        </p:nvPicPr>
        <p:blipFill rotWithShape="1">
          <a:blip r:embed="rId4">
            <a:alphaModFix/>
          </a:blip>
          <a:srcRect b="0" l="0" r="0" t="0"/>
          <a:stretch/>
        </p:blipFill>
        <p:spPr>
          <a:xfrm>
            <a:off x="4124826" y="846137"/>
            <a:ext cx="571500" cy="571500"/>
          </a:xfrm>
          <a:prstGeom prst="rect">
            <a:avLst/>
          </a:prstGeom>
          <a:noFill/>
          <a:ln>
            <a:noFill/>
          </a:ln>
        </p:spPr>
      </p:pic>
      <p:sp>
        <p:nvSpPr>
          <p:cNvPr id="124" name="Shape 124"/>
          <p:cNvSpPr txBox="1"/>
          <p:nvPr/>
        </p:nvSpPr>
        <p:spPr>
          <a:xfrm>
            <a:off x="1045175" y="5039700"/>
            <a:ext cx="6886500" cy="1143000"/>
          </a:xfrm>
          <a:prstGeom prst="rect">
            <a:avLst/>
          </a:prstGeom>
          <a:noFill/>
          <a:ln>
            <a:noFill/>
          </a:ln>
        </p:spPr>
        <p:txBody>
          <a:bodyPr anchorCtr="0" anchor="t" bIns="91425" lIns="91425" rIns="91425" tIns="91425">
            <a:noAutofit/>
          </a:bodyPr>
          <a:lstStyle/>
          <a:p>
            <a:pPr lvl="0">
              <a:spcBef>
                <a:spcPts val="0"/>
              </a:spcBef>
              <a:buNone/>
            </a:pPr>
            <a:r>
              <a:rPr lang="fr-FR"/>
              <a:t>1er Prix : Montant en numéraire pour l’équipe lauréate</a:t>
            </a:r>
          </a:p>
          <a:p>
            <a:pPr lvl="0">
              <a:spcBef>
                <a:spcPts val="0"/>
              </a:spcBef>
              <a:buNone/>
            </a:pPr>
            <a:r>
              <a:t/>
            </a:r>
            <a:endParaRPr/>
          </a:p>
          <a:p>
            <a:pPr lvl="0">
              <a:spcBef>
                <a:spcPts val="0"/>
              </a:spcBef>
              <a:buNone/>
            </a:pPr>
            <a:r>
              <a:rPr lang="fr-FR"/>
              <a:t>et d’autres prix à gagner….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959" u="none" cap="none" strike="noStrike">
                <a:solidFill>
                  <a:schemeClr val="dk1"/>
                </a:solidFill>
                <a:latin typeface="Calibri"/>
                <a:ea typeface="Calibri"/>
                <a:cs typeface="Calibri"/>
                <a:sym typeface="Calibri"/>
              </a:rPr>
              <a:t>Le Lieu</a:t>
            </a:r>
            <a:br>
              <a:rPr b="0" i="0" lang="fr-FR" sz="3959" u="none" cap="none" strike="noStrike">
                <a:solidFill>
                  <a:schemeClr val="dk1"/>
                </a:solidFill>
                <a:latin typeface="Calibri"/>
                <a:ea typeface="Calibri"/>
                <a:cs typeface="Calibri"/>
                <a:sym typeface="Calibri"/>
              </a:rPr>
            </a:br>
          </a:p>
        </p:txBody>
      </p:sp>
      <p:sp>
        <p:nvSpPr>
          <p:cNvPr id="130" name="Shape 130"/>
          <p:cNvSpPr txBox="1"/>
          <p:nvPr>
            <p:ph idx="1" type="body"/>
          </p:nvPr>
        </p:nvSpPr>
        <p:spPr>
          <a:xfrm>
            <a:off x="457200" y="1600200"/>
            <a:ext cx="4038599"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fr-FR" sz="1600" u="none" cap="none" strike="noStrike">
                <a:solidFill>
                  <a:schemeClr val="dk1"/>
                </a:solidFill>
                <a:latin typeface="Calibri"/>
                <a:ea typeface="Calibri"/>
                <a:cs typeface="Calibri"/>
                <a:sym typeface="Calibri"/>
              </a:rPr>
              <a:t>Comité départemental</a:t>
            </a:r>
          </a:p>
          <a:p>
            <a:pPr indent="0" lvl="0" marL="0" marR="0" rtl="0" algn="l">
              <a:spcBef>
                <a:spcPts val="320"/>
              </a:spcBef>
              <a:spcAft>
                <a:spcPts val="0"/>
              </a:spcAft>
              <a:buClr>
                <a:schemeClr val="dk1"/>
              </a:buClr>
              <a:buSzPct val="25000"/>
              <a:buFont typeface="Arial"/>
              <a:buNone/>
            </a:pPr>
            <a:r>
              <a:rPr b="0" i="0" lang="fr-FR" sz="1600" u="none" cap="none" strike="noStrike">
                <a:solidFill>
                  <a:schemeClr val="dk1"/>
                </a:solidFill>
                <a:latin typeface="Calibri"/>
                <a:ea typeface="Calibri"/>
                <a:cs typeface="Calibri"/>
                <a:sym typeface="Calibri"/>
              </a:rPr>
              <a:t>du tourisme Seine-et-Marne</a:t>
            </a:r>
          </a:p>
          <a:p>
            <a:pPr indent="0" lvl="0" marL="0" marR="0" rtl="0" algn="l">
              <a:spcBef>
                <a:spcPts val="320"/>
              </a:spcBef>
              <a:spcAft>
                <a:spcPts val="0"/>
              </a:spcAft>
              <a:buClr>
                <a:schemeClr val="dk1"/>
              </a:buClr>
              <a:buSzPct val="25000"/>
              <a:buFont typeface="Arial"/>
              <a:buNone/>
            </a:pPr>
            <a:r>
              <a:rPr b="0" i="0" lang="fr-FR" sz="1600" u="none" cap="none" strike="noStrike">
                <a:solidFill>
                  <a:schemeClr val="dk1"/>
                </a:solidFill>
                <a:latin typeface="Calibri"/>
                <a:ea typeface="Calibri"/>
                <a:cs typeface="Calibri"/>
                <a:sym typeface="Calibri"/>
              </a:rPr>
              <a:t>Quartier Henri IV, Place d’Arme</a:t>
            </a:r>
          </a:p>
          <a:p>
            <a:pPr indent="0" lvl="0" marL="0" marR="0" rtl="0" algn="l">
              <a:spcBef>
                <a:spcPts val="320"/>
              </a:spcBef>
              <a:spcAft>
                <a:spcPts val="0"/>
              </a:spcAft>
              <a:buClr>
                <a:schemeClr val="dk1"/>
              </a:buClr>
              <a:buSzPct val="25000"/>
              <a:buFont typeface="Arial"/>
              <a:buNone/>
            </a:pPr>
            <a:r>
              <a:rPr b="0" i="0" lang="fr-FR" sz="1600" u="none" cap="none" strike="noStrike">
                <a:solidFill>
                  <a:schemeClr val="dk1"/>
                </a:solidFill>
                <a:latin typeface="Calibri"/>
                <a:ea typeface="Calibri"/>
                <a:cs typeface="Calibri"/>
                <a:sym typeface="Calibri"/>
              </a:rPr>
              <a:t>77300 Fontainebleau</a:t>
            </a:r>
          </a:p>
          <a:p>
            <a:pPr indent="0" lvl="0" marL="0" marR="0" rtl="0" algn="l">
              <a:spcBef>
                <a:spcPts val="560"/>
              </a:spcBef>
              <a:spcAft>
                <a:spcPts val="0"/>
              </a:spcAft>
              <a:buClr>
                <a:schemeClr val="dk1"/>
              </a:buClr>
              <a:buSzPct val="25000"/>
              <a:buFont typeface="Arial"/>
              <a:buNone/>
            </a:pPr>
            <a:r>
              <a:rPr b="0" i="0" lang="fr-FR" sz="1600" u="none" cap="none" strike="noStrike">
                <a:solidFill>
                  <a:schemeClr val="dk1"/>
                </a:solidFill>
                <a:latin typeface="Calibri"/>
                <a:ea typeface="Calibri"/>
                <a:cs typeface="Calibri"/>
                <a:sym typeface="Calibri"/>
              </a:rPr>
              <a:t>Tél. : 01 60 39 60 39</a:t>
            </a:r>
            <a:r>
              <a:rPr b="0" i="0" lang="fr-FR" sz="2800" u="none" cap="none" strike="noStrike">
                <a:solidFill>
                  <a:schemeClr val="dk1"/>
                </a:solidFill>
                <a:latin typeface="Calibri"/>
                <a:ea typeface="Calibri"/>
                <a:cs typeface="Calibri"/>
                <a:sym typeface="Calibri"/>
              </a:rPr>
              <a:t>	</a:t>
            </a:r>
          </a:p>
          <a:p>
            <a:pPr indent="-342900" lvl="0" marL="34290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id="131" name="Shape 131"/>
          <p:cNvPicPr preferRelativeResize="0"/>
          <p:nvPr>
            <p:ph idx="2" type="body"/>
          </p:nvPr>
        </p:nvPicPr>
        <p:blipFill rotWithShape="1">
          <a:blip r:embed="rId3">
            <a:alphaModFix/>
          </a:blip>
          <a:srcRect b="0" l="26493" r="26493" t="0"/>
          <a:stretch/>
        </p:blipFill>
        <p:spPr>
          <a:xfrm>
            <a:off x="4648200" y="1600200"/>
            <a:ext cx="4038599" cy="4525963"/>
          </a:xfrm>
          <a:prstGeom prst="rect">
            <a:avLst/>
          </a:prstGeom>
          <a:noFill/>
          <a:ln>
            <a:noFill/>
          </a:ln>
        </p:spPr>
      </p:pic>
      <p:pic>
        <p:nvPicPr>
          <p:cNvPr id="132" name="Shape 132"/>
          <p:cNvPicPr preferRelativeResize="0"/>
          <p:nvPr/>
        </p:nvPicPr>
        <p:blipFill rotWithShape="1">
          <a:blip r:embed="rId4">
            <a:alphaModFix/>
          </a:blip>
          <a:srcRect b="0" l="0" r="0" t="0"/>
          <a:stretch/>
        </p:blipFill>
        <p:spPr>
          <a:xfrm>
            <a:off x="4124826" y="846137"/>
            <a:ext cx="571500" cy="57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240" u="none" cap="none" strike="noStrike">
                <a:solidFill>
                  <a:schemeClr val="dk1"/>
                </a:solidFill>
                <a:latin typeface="Calibri"/>
                <a:ea typeface="Calibri"/>
                <a:cs typeface="Calibri"/>
                <a:sym typeface="Calibri"/>
              </a:rPr>
              <a:t>QUESTIONS / REPONSES</a:t>
            </a:r>
            <a:br>
              <a:rPr b="0" i="0" lang="fr-FR" sz="3240" u="none" cap="none" strike="noStrike">
                <a:solidFill>
                  <a:schemeClr val="dk1"/>
                </a:solidFill>
                <a:latin typeface="Calibri"/>
                <a:ea typeface="Calibri"/>
                <a:cs typeface="Calibri"/>
                <a:sym typeface="Calibri"/>
              </a:rPr>
            </a:br>
          </a:p>
        </p:txBody>
      </p:sp>
      <p:sp>
        <p:nvSpPr>
          <p:cNvPr id="138" name="Shape 138"/>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dk1"/>
              </a:buClr>
              <a:buSzPct val="25000"/>
              <a:buFont typeface="Arial"/>
              <a:buNone/>
            </a:pPr>
            <a:r>
              <a:rPr b="1" i="0" lang="fr-FR" sz="1760" u="none" cap="none" strike="noStrike">
                <a:solidFill>
                  <a:schemeClr val="dk1"/>
                </a:solidFill>
                <a:latin typeface="Calibri"/>
                <a:ea typeface="Calibri"/>
                <a:cs typeface="Calibri"/>
                <a:sym typeface="Calibri"/>
              </a:rPr>
              <a:t>Combien ça coûte ?</a:t>
            </a:r>
          </a:p>
          <a:p>
            <a:pPr indent="0" lvl="0" marL="0" marR="0" rtl="0" algn="l">
              <a:lnSpc>
                <a:spcPct val="80000"/>
              </a:lnSpc>
              <a:spcBef>
                <a:spcPts val="352"/>
              </a:spcBef>
              <a:spcAft>
                <a:spcPts val="0"/>
              </a:spcAft>
              <a:buClr>
                <a:schemeClr val="dk1"/>
              </a:buClr>
              <a:buSzPct val="25000"/>
              <a:buFont typeface="Arial"/>
              <a:buNone/>
            </a:pPr>
            <a:r>
              <a:rPr b="0" i="0" lang="fr-FR" sz="1760" u="none" cap="none" strike="noStrike">
                <a:solidFill>
                  <a:schemeClr val="dk1"/>
                </a:solidFill>
                <a:latin typeface="Calibri"/>
                <a:ea typeface="Calibri"/>
                <a:cs typeface="Calibri"/>
                <a:sym typeface="Calibri"/>
              </a:rPr>
              <a:t>C’est gratuit pour les participants.</a:t>
            </a:r>
          </a:p>
          <a:p>
            <a:pPr indent="0" lvl="0" marL="0" marR="0" rtl="0" algn="l">
              <a:lnSpc>
                <a:spcPct val="80000"/>
              </a:lnSpc>
              <a:spcBef>
                <a:spcPts val="352"/>
              </a:spcBef>
              <a:spcAft>
                <a:spcPts val="0"/>
              </a:spcAft>
              <a:buClr>
                <a:schemeClr val="dk1"/>
              </a:buClr>
              <a:buSzPct val="2500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ct val="25000"/>
              <a:buFont typeface="Arial"/>
              <a:buNone/>
            </a:pPr>
            <a:r>
              <a:rPr b="1" i="0" lang="fr-FR" sz="1760" u="none" cap="none" strike="noStrike">
                <a:solidFill>
                  <a:schemeClr val="dk1"/>
                </a:solidFill>
                <a:latin typeface="Calibri"/>
                <a:ea typeface="Calibri"/>
                <a:cs typeface="Calibri"/>
                <a:sym typeface="Calibri"/>
              </a:rPr>
              <a:t>J’ai plein d’argent, je ne sais pas quoi en faire?</a:t>
            </a:r>
          </a:p>
          <a:p>
            <a:pPr indent="0" lvl="0" marL="0" marR="0" rtl="0" algn="l">
              <a:lnSpc>
                <a:spcPct val="80000"/>
              </a:lnSpc>
              <a:spcBef>
                <a:spcPts val="352"/>
              </a:spcBef>
              <a:spcAft>
                <a:spcPts val="0"/>
              </a:spcAft>
              <a:buClr>
                <a:schemeClr val="dk1"/>
              </a:buClr>
              <a:buSzPct val="25000"/>
              <a:buFont typeface="Arial"/>
              <a:buNone/>
            </a:pPr>
            <a:r>
              <a:rPr b="0" i="0" lang="fr-FR" sz="1760" u="none" cap="none" strike="noStrike">
                <a:solidFill>
                  <a:schemeClr val="dk1"/>
                </a:solidFill>
                <a:latin typeface="Calibri"/>
                <a:ea typeface="Calibri"/>
                <a:cs typeface="Calibri"/>
                <a:sym typeface="Calibri"/>
              </a:rPr>
              <a:t>Il y a plein de solutions pour soutenir notre projet. Vous pouvez par exemple sponsoriser un prix et il portera votre nom, parrainer le hackathon, nous donner des gâteaux, de la nourriture, des objets... que nous pourrons offrir aux participants. Contactez-nous, nous trouverons ensemble une solution...</a:t>
            </a:r>
          </a:p>
          <a:p>
            <a:pPr indent="0" lvl="0" marL="0" marR="0" rtl="0" algn="l">
              <a:lnSpc>
                <a:spcPct val="80000"/>
              </a:lnSpc>
              <a:spcBef>
                <a:spcPts val="352"/>
              </a:spcBef>
              <a:spcAft>
                <a:spcPts val="0"/>
              </a:spcAft>
              <a:buClr>
                <a:schemeClr val="dk1"/>
              </a:buClr>
              <a:buSzPct val="25000"/>
              <a:buFont typeface="Arial"/>
              <a:buNone/>
            </a:pPr>
            <a:r>
              <a:t/>
            </a:r>
            <a:endParaRPr b="0"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ct val="25000"/>
              <a:buFont typeface="Arial"/>
              <a:buNone/>
            </a:pPr>
            <a:r>
              <a:rPr b="1" i="0" lang="fr-FR" sz="1760" u="none" cap="none" strike="noStrike">
                <a:solidFill>
                  <a:schemeClr val="dk1"/>
                </a:solidFill>
                <a:latin typeface="Calibri"/>
                <a:ea typeface="Calibri"/>
                <a:cs typeface="Calibri"/>
                <a:sym typeface="Calibri"/>
              </a:rPr>
              <a:t>J’ai un projet, je veux participer, je fais comment ?</a:t>
            </a:r>
          </a:p>
          <a:p>
            <a:pPr indent="0" lvl="0" marL="0" marR="0" rtl="0" algn="l">
              <a:lnSpc>
                <a:spcPct val="80000"/>
              </a:lnSpc>
              <a:spcBef>
                <a:spcPts val="352"/>
              </a:spcBef>
              <a:spcAft>
                <a:spcPts val="0"/>
              </a:spcAft>
              <a:buClr>
                <a:schemeClr val="dk1"/>
              </a:buClr>
              <a:buSzPct val="25000"/>
              <a:buFont typeface="Arial"/>
              <a:buNone/>
            </a:pPr>
            <a:r>
              <a:rPr b="0" i="0" lang="fr-FR" sz="1760" u="none" cap="none" strike="noStrike">
                <a:solidFill>
                  <a:schemeClr val="dk1"/>
                </a:solidFill>
                <a:latin typeface="Calibri"/>
                <a:ea typeface="Calibri"/>
                <a:cs typeface="Calibri"/>
                <a:sym typeface="Calibri"/>
              </a:rPr>
              <a:t>Inscrivez-vous sur notre site en cliquant sur le bouton "Je m'inscris". Nous vous recontacterons très rapidement pour définir ensemble les détails de votre venue.</a:t>
            </a:r>
          </a:p>
          <a:p>
            <a:pPr indent="0" lvl="0" marL="0" marR="0" rtl="0" algn="l">
              <a:lnSpc>
                <a:spcPct val="80000"/>
              </a:lnSpc>
              <a:spcBef>
                <a:spcPts val="352"/>
              </a:spcBef>
              <a:spcAft>
                <a:spcPts val="0"/>
              </a:spcAft>
              <a:buClr>
                <a:schemeClr val="dk1"/>
              </a:buClr>
              <a:buSzPct val="25000"/>
              <a:buFont typeface="Arial"/>
              <a:buNone/>
            </a:pPr>
            <a:r>
              <a:t/>
            </a:r>
            <a:endParaRPr b="1" i="0" sz="1760" u="none" cap="none" strike="noStrike">
              <a:solidFill>
                <a:schemeClr val="dk1"/>
              </a:solidFill>
              <a:latin typeface="Calibri"/>
              <a:ea typeface="Calibri"/>
              <a:cs typeface="Calibri"/>
              <a:sym typeface="Calibri"/>
            </a:endParaRPr>
          </a:p>
          <a:p>
            <a:pPr indent="0" lvl="0" marL="0" marR="0" rtl="0" algn="l">
              <a:lnSpc>
                <a:spcPct val="80000"/>
              </a:lnSpc>
              <a:spcBef>
                <a:spcPts val="352"/>
              </a:spcBef>
              <a:spcAft>
                <a:spcPts val="0"/>
              </a:spcAft>
              <a:buClr>
                <a:schemeClr val="dk1"/>
              </a:buClr>
              <a:buSzPct val="25000"/>
              <a:buFont typeface="Arial"/>
              <a:buNone/>
            </a:pPr>
            <a:r>
              <a:rPr b="1" i="0" lang="fr-FR" sz="1760" u="none" cap="none" strike="noStrike">
                <a:solidFill>
                  <a:schemeClr val="dk1"/>
                </a:solidFill>
                <a:latin typeface="Calibri"/>
                <a:ea typeface="Calibri"/>
                <a:cs typeface="Calibri"/>
                <a:sym typeface="Calibri"/>
              </a:rPr>
              <a:t>Qu’est-ce que j’apporte ?</a:t>
            </a:r>
          </a:p>
          <a:p>
            <a:pPr indent="0" lvl="0" marL="0" marR="0" rtl="0" algn="l">
              <a:lnSpc>
                <a:spcPct val="80000"/>
              </a:lnSpc>
              <a:spcBef>
                <a:spcPts val="352"/>
              </a:spcBef>
              <a:buClr>
                <a:schemeClr val="dk1"/>
              </a:buClr>
              <a:buSzPct val="25000"/>
              <a:buFont typeface="Arial"/>
              <a:buNone/>
            </a:pPr>
            <a:r>
              <a:rPr b="0" i="0" lang="fr-FR" sz="1760" u="none" cap="none" strike="noStrike">
                <a:solidFill>
                  <a:schemeClr val="dk1"/>
                </a:solidFill>
                <a:latin typeface="Calibri"/>
                <a:ea typeface="Calibri"/>
                <a:cs typeface="Calibri"/>
                <a:sym typeface="Calibri"/>
              </a:rPr>
              <a:t>Votre ordinateur pour travailler, votre sac de couchage et éventuellement un tapis de sol pour dormir, du nécessaire de toilette... Tous les participants officiellement inscrits seront logés (lits de camps) et nourris sur place du vendredi soir au dimanche midi</a:t>
            </a:r>
          </a:p>
        </p:txBody>
      </p:sp>
      <p:pic>
        <p:nvPicPr>
          <p:cNvPr id="139" name="Shape 139"/>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fr-FR" sz="3959" u="none" cap="none" strike="noStrike">
                <a:solidFill>
                  <a:schemeClr val="dk1"/>
                </a:solidFill>
                <a:latin typeface="Calibri"/>
                <a:ea typeface="Calibri"/>
                <a:cs typeface="Calibri"/>
                <a:sym typeface="Calibri"/>
              </a:rPr>
              <a:t>NOS PARTENAIRES</a:t>
            </a:r>
            <a:br>
              <a:rPr b="0" i="0" lang="fr-FR" sz="3959" u="none" cap="none" strike="noStrike">
                <a:solidFill>
                  <a:schemeClr val="dk1"/>
                </a:solidFill>
                <a:latin typeface="Calibri"/>
                <a:ea typeface="Calibri"/>
                <a:cs typeface="Calibri"/>
                <a:sym typeface="Calibri"/>
              </a:rPr>
            </a:br>
          </a:p>
        </p:txBody>
      </p:sp>
      <p:sp>
        <p:nvSpPr>
          <p:cNvPr id="145" name="Shape 14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b="0" i="0" lang="fr-FR" sz="3200" u="none" cap="none" strike="noStrike">
                <a:solidFill>
                  <a:schemeClr val="dk1"/>
                </a:solidFill>
                <a:latin typeface="Calibri"/>
                <a:ea typeface="Calibri"/>
                <a:cs typeface="Calibri"/>
                <a:sym typeface="Calibri"/>
              </a:rPr>
              <a:t>Mettre logos</a:t>
            </a:r>
          </a:p>
          <a:p>
            <a:pPr lvl="0" rtl="0">
              <a:spcBef>
                <a:spcPts val="0"/>
              </a:spcBef>
              <a:buClr>
                <a:schemeClr val="dk1"/>
              </a:buClr>
              <a:buSzPct val="100000"/>
              <a:buFont typeface="Arial"/>
              <a:buChar char="•"/>
            </a:pPr>
            <a:r>
              <a:rPr lang="fr-FR"/>
              <a:t>Seine et marne tourisme</a:t>
            </a:r>
          </a:p>
          <a:p>
            <a:pPr indent="-342900" lvl="0" marL="342900" marR="0" rtl="0" algn="l">
              <a:spcBef>
                <a:spcPts val="640"/>
              </a:spcBef>
              <a:spcAft>
                <a:spcPts val="0"/>
              </a:spcAft>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Château de Fontainebleau</a:t>
            </a:r>
          </a:p>
          <a:p>
            <a:pPr indent="-342900" lvl="0" marL="342900" marR="0" rtl="0" algn="l">
              <a:spcBef>
                <a:spcPts val="640"/>
              </a:spcBef>
              <a:spcAft>
                <a:spcPts val="0"/>
              </a:spcAft>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Commaunauté de commune de Fontainebleau</a:t>
            </a:r>
          </a:p>
          <a:p>
            <a:pPr indent="-342900" lvl="0" marL="342900" marR="0" rtl="0" algn="l">
              <a:spcBef>
                <a:spcPts val="640"/>
              </a:spcBef>
              <a:buClr>
                <a:schemeClr val="dk1"/>
              </a:buClr>
              <a:buSzPct val="100000"/>
              <a:buFont typeface="Arial"/>
              <a:buChar char="•"/>
            </a:pPr>
            <a:r>
              <a:rPr b="0" i="0" lang="fr-FR" sz="3200" u="none" cap="none" strike="noStrike">
                <a:solidFill>
                  <a:schemeClr val="dk1"/>
                </a:solidFill>
                <a:latin typeface="Calibri"/>
                <a:ea typeface="Calibri"/>
                <a:cs typeface="Calibri"/>
                <a:sym typeface="Calibri"/>
              </a:rPr>
              <a:t>CCI seine et Marne Tourisme</a:t>
            </a:r>
          </a:p>
        </p:txBody>
      </p:sp>
      <p:pic>
        <p:nvPicPr>
          <p:cNvPr id="146" name="Shape 146"/>
          <p:cNvPicPr preferRelativeResize="0"/>
          <p:nvPr/>
        </p:nvPicPr>
        <p:blipFill rotWithShape="1">
          <a:blip r:embed="rId3">
            <a:alphaModFix/>
          </a:blip>
          <a:srcRect b="0" l="0" r="0" t="0"/>
          <a:stretch/>
        </p:blipFill>
        <p:spPr>
          <a:xfrm>
            <a:off x="4124826" y="846137"/>
            <a:ext cx="571500" cy="5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