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CC9D37F8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1F8136-8270-4809-E062-89A11FEFBF0D}" name="Nilgün Yesil" initials="NY" userId="S::nyesil@greenbootcamps.com::135f272f-ce71-45cd-9733-7332da0a41af" providerId="AD"/>
  <p188:author id="{8025FF40-6C00-33FF-B81A-373D19FD7BD8}" name="Guest User" initials="GU" userId="S::urn:spo:anon#c509ace02438e042f69e460233425a9f47edbe5b23f4293d98733a50f07d05d2::" providerId="AD"/>
  <p188:author id="{4193ECF7-5610-4FFD-D60F-BDF691341E35}" name="Dustin Lischke" initials="DL" userId="S::dlischke@greenbootcamps.com::7654959e-57dd-4012-bb74-5e6f22e2a63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51A1C-94FF-3ACC-4F0A-895330FB0DA2}" v="19" dt="2024-06-26T15:48:02.468"/>
    <p1510:client id="{1BD43178-2A72-0199-5778-CCA8A0916365}" v="2" dt="2024-06-25T13:12:08.323"/>
    <p1510:client id="{1F9E8E3D-36DF-C287-DDE9-8BE35D518AF8}" v="1" dt="2024-06-26T15:58:06.746"/>
    <p1510:client id="{420B5A74-73B1-6866-72F6-848A0E3971C6}" v="4" dt="2024-06-26T10:55:24.770"/>
    <p1510:client id="{4F2A8489-6705-9CB3-3AFA-080D72EC52EC}" v="16" dt="2024-06-26T14:28:17.819"/>
    <p1510:client id="{5A3D9DEA-7C6E-4299-82BC-28DDF934BCD5}" v="2" dt="2024-06-25T13:10:23.145"/>
    <p1510:client id="{8156705E-1B7F-5AE1-98A9-A6E70480C3E4}" v="60" dt="2024-06-25T13:11:03.673"/>
    <p1510:client id="{93988047-00A9-4E2E-88B4-F1AAD1F0A8CE}" v="12" dt="2024-06-26T11:08:27.140"/>
    <p1510:client id="{A464DDE7-2C9A-70E0-F27F-318AC4666F3A}" v="392" dt="2024-06-25T13:53:51.792"/>
    <p1510:client id="{B7AF8BB7-582E-A6FB-E337-53CB1A907DB6}" v="1" dt="2024-06-26T15:08:59.216"/>
    <p1510:client id="{EF3A883B-CEF4-4006-EB06-A0E64D431692}" v="1" dt="2024-06-26T15:51:4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omments/modernComment_100_CC9D37F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02EEF7-F085-45A5-9782-E0E306E8A469}" authorId="{4193ECF7-5610-4FFD-D60F-BDF691341E35}" created="2024-06-26T10:59:11.19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32855544" sldId="256"/>
      <ac:spMk id="6" creationId="{1D32E50E-2EDF-021C-E95C-ACF3863C2B47}"/>
      <ac:txMk cp="409" len="10">
        <ac:context len="618" hash="594408315"/>
      </ac:txMk>
    </ac:txMkLst>
    <p188:pos x="1381648" y="2687934"/>
    <p188:replyLst>
      <p188:reply id="{1DE5A853-7196-4A12-A510-A46CE6EEE51A}" authorId="{4193ECF7-5610-4FFD-D60F-BDF691341E35}" created="2024-06-26T11:08:27.140">
        <p188:txBody>
          <a:bodyPr/>
          <a:lstStyle/>
          <a:p>
            <a:r>
              <a:rPr lang="en-US"/>
              <a:t>[@Tanvi Goel] The hypothesis part is linked to the EDA approach; did you come up with other/ better ones? (Since you looked into that dataset from that perspective.)</a:t>
            </a:r>
          </a:p>
        </p188:txBody>
      </p188:reply>
      <p188:reply id="{A29DEE19-86AA-4D1B-BC55-211B4E90628B}" authorId="{8025FF40-6C00-33FF-B81A-373D19FD7BD8}" created="2024-06-26T15:08:59.216">
        <p188:txBody>
          <a:bodyPr/>
          <a:lstStyle/>
          <a:p>
            <a:r>
              <a:rPr lang="en-US"/>
              <a:t>Today I will  go again through that dataset and will update you tomorrow positively.</a:t>
            </a:r>
          </a:p>
        </p188:txBody>
      </p188:reply>
    </p188:replyLst>
    <p188:txBody>
      <a:bodyPr/>
      <a:lstStyle/>
      <a:p>
        <a:r>
          <a:rPr lang="en-US"/>
          <a:t>Hypotheses Suggestion:
The most common attack types are the most difficult to predict.
Alternatively: The most recent kinds of attacks are the most difficult to predict. (This one requires time data on the dataset.)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5F2F7-CE63-2949-94D1-98BB24D5708C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B809E-D7AF-4B49-A863-FE3D817E82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44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7454E-F579-C4DA-2567-26C9A3E6E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73FFCE-251C-BF48-D6D6-7BF1CF04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4F3CF-5D67-A90E-7971-88FDC03C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B92012-6048-6958-7091-9A5F76B6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6112B9-6883-3CF9-0D9E-7CFA84EC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47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B514-1B45-CBD5-F858-45A5C9D3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96D8C0-7270-A529-FBC8-244A0C65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A7D96C-F867-63CB-0D01-D3CA3CB7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06F8F-49D4-2D8C-3366-2AAEAADE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F3497-266D-FD6D-1D67-4CA634AE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55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56E210-2543-805A-92EB-2356A5A20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EB3EDA-2CF3-FE07-7229-2AC1BAD1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1B61F-000F-0806-C299-80085787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24241-4BDF-E40E-1F2F-85B41C99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CEF8C-113D-5365-7D49-DA08D91E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98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08B6-8405-69D1-4DE1-21080274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381C6C-476A-6E44-2E8A-82319112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02AFB3-AFA9-A3AA-1D7D-5E08F063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EE1AA7-69FC-267F-486A-DA3B5A57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D5BA1-542C-2885-3151-A2280CCA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7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BE3D4-0FE0-CA71-509B-76F7A33E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7D6424-848A-B9E3-D960-30DBE1A04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E62C08-B22F-4FA4-3C18-C7C8075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6CE8B-16C8-138E-4781-7D98073D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CF09F-D1BB-BB0F-07DA-72E56DC0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1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1A510-B80A-78EF-6F70-ADB250E9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A3F34-D80A-9816-2403-C58F2DADD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C42B39-00FD-816D-D9F8-16D410E9A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902F17-1021-2289-E43E-8A30064E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7078DD-0068-7D73-58F4-3EB35263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5695-6AA3-8870-7557-08D91AD2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5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D5400-40A1-1A21-EDCA-B9ACBB7D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982EE-C29A-B6F9-0156-CBDEDED46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EA8347-17F2-E38B-735D-5D4F2203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E7CDC3-690B-143D-8F9A-497BA9694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503A13-7907-42F3-C538-F59E216AE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A3050C-71D3-7250-B3BC-F456086D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7A9ACD-B7A0-CC25-BEF3-215CFA9C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D734D-EBFD-6E96-E946-6BFBA6DC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55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44B9A-BD73-BA86-A312-D84E1955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117457-72BC-C12E-44C3-5F988CE7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5AD50C-8CC3-473B-DA15-CD0D2258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7F023F-1029-E0F9-07F1-32B0B3FC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8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66BD-4B6F-D3C0-2703-BB6A783A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3B3EDD-8DF2-AAF4-6F95-643206D6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5CF6A2-E26D-C2A1-D253-094F1A1F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6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5496A-2B35-EDF1-A93C-7B47CF1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1A917-754B-315B-CE7E-7E9ACCDC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6FE9FE-3730-C7FE-454B-21F63415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7FD954-AC74-4390-2E82-46BB7B45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BBCD93-C0FB-5FA9-F724-E5AC7139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5D642F-EB56-87A2-30A0-F19E11C0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62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75974-5A21-1E2C-1469-C02ED1A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FB25A3-9302-A56E-D053-64A09A128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6904-5C91-C702-C366-C277291E1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5583F6-E523-9B37-E3BD-8476F5AA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C7AECD-3660-08E5-AA60-78A70E9D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AE67B0-108C-7BBB-4CAF-C4DB75DE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8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526CB3-8D9B-E659-84DD-965C0FE2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7FD10-3EE1-56C0-D02D-B43C8F40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594FB-88B2-1A18-CBC6-D30AB5B4C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F5B43-2D24-8B4B-981C-C0AF98EDAF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08104-2C7B-CD60-6B13-B2FBF1805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D3CDC-C43F-9A1B-B3CD-C16EDB116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F96D5-66B3-084C-A510-75E0D716F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95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CC9D37F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 descr="Ein Bild, das Im Haus enthält.&#10;&#10;Automatisch generierte Beschreibung">
            <a:extLst>
              <a:ext uri="{FF2B5EF4-FFF2-40B4-BE49-F238E27FC236}">
                <a16:creationId xmlns:a16="http://schemas.microsoft.com/office/drawing/2014/main" id="{5B6CD7EB-2814-4C63-66F9-B1054F17C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35000"/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D32E50E-2EDF-021C-E95C-ACF3863C2B47}"/>
              </a:ext>
            </a:extLst>
          </p:cNvPr>
          <p:cNvSpPr txBox="1"/>
          <p:nvPr/>
        </p:nvSpPr>
        <p:spPr>
          <a:xfrm>
            <a:off x="739456" y="1948794"/>
            <a:ext cx="10710037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/>
            <a:r>
              <a:rPr lang="de-DE" sz="2000" b="1">
                <a:solidFill>
                  <a:schemeClr val="bg1"/>
                </a:solidFill>
              </a:rPr>
              <a:t>Motivation:</a:t>
            </a:r>
            <a:endParaRPr lang="en-US" sz="18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Cyber security is crucial for protecting sensitive information, maintaining privacy, and ensuring the integrity and availability of digital systems in an increasingly interconnected world. We take a look into aspects of this topic from a perspective inspired by real life.</a:t>
            </a:r>
          </a:p>
          <a:p>
            <a:pPr rtl="0"/>
            <a:endParaRPr lang="de-DE" sz="2000">
              <a:solidFill>
                <a:schemeClr val="bg1"/>
              </a:solidFill>
            </a:endParaRPr>
          </a:p>
          <a:p>
            <a:r>
              <a:rPr lang="de-DE" sz="2000" b="1">
                <a:solidFill>
                  <a:schemeClr val="bg1"/>
                </a:solidFill>
              </a:rPr>
              <a:t>Stakeholder: </a:t>
            </a:r>
            <a:r>
              <a:rPr lang="de-DE" sz="2000">
                <a:solidFill>
                  <a:schemeClr val="bg1"/>
                </a:solidFill>
              </a:rPr>
              <a:t>Business </a:t>
            </a:r>
            <a:r>
              <a:rPr lang="de-DE" sz="2000" err="1">
                <a:solidFill>
                  <a:schemeClr val="bg1"/>
                </a:solidFill>
              </a:rPr>
              <a:t>Representative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Affected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by</a:t>
            </a:r>
            <a:r>
              <a:rPr lang="de-DE" sz="2000">
                <a:solidFill>
                  <a:schemeClr val="bg1"/>
                </a:solidFill>
              </a:rPr>
              <a:t> Data </a:t>
            </a:r>
            <a:r>
              <a:rPr lang="de-DE" sz="2000" err="1">
                <a:solidFill>
                  <a:schemeClr val="bg1"/>
                </a:solidFill>
              </a:rPr>
              <a:t>Breach</a:t>
            </a:r>
            <a:r>
              <a:rPr lang="de-DE" sz="2000">
                <a:solidFill>
                  <a:schemeClr val="bg1"/>
                </a:solidFill>
              </a:rPr>
              <a:t> (</a:t>
            </a:r>
            <a:r>
              <a:rPr lang="de-DE" sz="2000" err="1">
                <a:solidFill>
                  <a:schemeClr val="bg1"/>
                </a:solidFill>
              </a:rPr>
              <a:t>responsible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for</a:t>
            </a:r>
            <a:r>
              <a:rPr lang="de-DE" sz="2000">
                <a:solidFill>
                  <a:schemeClr val="bg1"/>
                </a:solidFill>
              </a:rPr>
              <a:t> </a:t>
            </a:r>
            <a:r>
              <a:rPr lang="de-DE" sz="2000" err="1">
                <a:solidFill>
                  <a:schemeClr val="bg1"/>
                </a:solidFill>
              </a:rPr>
              <a:t>improving</a:t>
            </a:r>
            <a:r>
              <a:rPr lang="de-DE" sz="2000">
                <a:solidFill>
                  <a:schemeClr val="bg1"/>
                </a:solidFill>
              </a:rPr>
              <a:t> organizational </a:t>
            </a:r>
            <a:r>
              <a:rPr lang="de-DE" sz="2000" err="1">
                <a:solidFill>
                  <a:schemeClr val="bg1"/>
                </a:solidFill>
              </a:rPr>
              <a:t>security</a:t>
            </a:r>
            <a:r>
              <a:rPr lang="de-DE" sz="2000">
                <a:solidFill>
                  <a:schemeClr val="bg1"/>
                </a:solidFill>
              </a:rPr>
              <a:t> </a:t>
            </a:r>
            <a:r>
              <a:rPr lang="de-DE" sz="2000" err="1">
                <a:solidFill>
                  <a:schemeClr val="bg1"/>
                </a:solidFill>
              </a:rPr>
              <a:t>measures</a:t>
            </a:r>
            <a:r>
              <a:rPr lang="de-DE" sz="2000">
                <a:solidFill>
                  <a:schemeClr val="bg1"/>
                </a:solidFill>
              </a:rPr>
              <a:t>)</a:t>
            </a:r>
            <a:endParaRPr lang="de-DE">
              <a:solidFill>
                <a:schemeClr val="bg1"/>
              </a:solidFill>
            </a:endParaRPr>
          </a:p>
          <a:p>
            <a:pPr rtl="0"/>
            <a:endParaRPr lang="de-DE" sz="2000">
              <a:solidFill>
                <a:schemeClr val="bg1"/>
              </a:solidFill>
            </a:endParaRPr>
          </a:p>
          <a:p>
            <a:r>
              <a:rPr lang="de-DE" sz="2000" b="1">
                <a:solidFill>
                  <a:schemeClr val="bg1"/>
                </a:solidFill>
              </a:rPr>
              <a:t>Hypothesis: </a:t>
            </a:r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Email </a:t>
            </a:r>
            <a:r>
              <a:rPr lang="de-DE" sz="2000" err="1">
                <a:solidFill>
                  <a:schemeClr val="bg1"/>
                </a:solidFill>
                <a:ea typeface="+mn-lt"/>
                <a:cs typeface="+mn-lt"/>
              </a:rPr>
              <a:t>Address</a:t>
            </a:r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chemeClr val="bg1"/>
                </a:solidFill>
                <a:ea typeface="+mn-lt"/>
                <a:cs typeface="+mn-lt"/>
              </a:rPr>
              <a:t>Characteristics</a:t>
            </a:r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, URL Patterns in Emails, IP Patterns, Transaction</a:t>
            </a:r>
          </a:p>
          <a:p>
            <a:endParaRPr lang="de-DE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de-DE" sz="2000" b="1">
                <a:solidFill>
                  <a:schemeClr val="bg1"/>
                </a:solidFill>
                <a:ea typeface="+mn-lt"/>
                <a:cs typeface="+mn-lt"/>
              </a:rPr>
              <a:t>Baseline Model:  Classification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de-DE" sz="2000" b="1">
                <a:solidFill>
                  <a:schemeClr val="bg1"/>
                </a:solidFill>
                <a:ea typeface="+mn-lt"/>
                <a:cs typeface="+mn-lt"/>
              </a:rPr>
              <a:t>ML Models: </a:t>
            </a:r>
            <a:r>
              <a:rPr lang="de-DE" sz="2000" err="1">
                <a:solidFill>
                  <a:schemeClr val="bg1"/>
                </a:solidFill>
                <a:ea typeface="+mn-lt"/>
                <a:cs typeface="+mn-lt"/>
              </a:rPr>
              <a:t>Logistic</a:t>
            </a:r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 Regression, Random Forest, K-</a:t>
            </a:r>
            <a:r>
              <a:rPr lang="de-DE" sz="2000" err="1">
                <a:solidFill>
                  <a:schemeClr val="bg1"/>
                </a:solidFill>
                <a:ea typeface="+mn-lt"/>
                <a:cs typeface="+mn-lt"/>
              </a:rPr>
              <a:t>Means</a:t>
            </a:r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, Naive Bayes, SVM, CNN, LDA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4D0EB4-637D-C352-F0E5-B60DA095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56" y="617867"/>
            <a:ext cx="10252837" cy="8535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Title: Your Data Is Mine</a:t>
            </a:r>
            <a:br>
              <a:rPr lang="en-US"/>
            </a:br>
            <a:r>
              <a:rPr lang="en-US" sz="2200">
                <a:solidFill>
                  <a:srgbClr val="FFFFFF"/>
                </a:solidFill>
              </a:rPr>
              <a:t>Dustin Lischke, Nilgün Yesil, Stefanie Reimers and Tanvi Goel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8555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Title: Your Data Is Mine Dustin Lischke, Nilgün Yesil, Stefanie Reimers and Tanvi Goel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Your Data Is Mine</dc:title>
  <dc:creator>Nilgün Yesil</dc:creator>
  <cp:revision>2</cp:revision>
  <dcterms:created xsi:type="dcterms:W3CDTF">2024-06-24T12:43:07Z</dcterms:created>
  <dcterms:modified xsi:type="dcterms:W3CDTF">2024-07-01T10:07:33Z</dcterms:modified>
</cp:coreProperties>
</file>