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98064-0703-4BB7-A324-19A51C143518}" v="3963" dt="2021-03-14T16:19:36.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3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3/14/2021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3/14/2021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r>
              <a:rPr lang="tr-TR" dirty="0" err="1">
                <a:cs typeface="Calibri Light"/>
              </a:rPr>
              <a:t>Algoritmi</a:t>
            </a:r>
            <a:r>
              <a:rPr lang="tr-TR" dirty="0">
                <a:cs typeface="Calibri Light"/>
              </a:rPr>
              <a:t> de </a:t>
            </a:r>
            <a:r>
              <a:rPr lang="tr-TR" dirty="0" err="1">
                <a:cs typeface="Calibri Light"/>
              </a:rPr>
              <a:t>sortare</a:t>
            </a:r>
            <a:endParaRPr lang="tr-TR" dirty="0" err="1"/>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tr-TR" dirty="0" err="1">
                <a:latin typeface="Calibri"/>
                <a:cs typeface="Calibri"/>
              </a:rPr>
              <a:t>Plăcintescu</a:t>
            </a:r>
            <a:r>
              <a:rPr lang="tr-TR" dirty="0">
                <a:latin typeface="Calibri"/>
                <a:cs typeface="Calibri"/>
              </a:rPr>
              <a:t> </a:t>
            </a:r>
            <a:r>
              <a:rPr lang="tr-TR" dirty="0" err="1">
                <a:latin typeface="Calibri"/>
                <a:cs typeface="Calibri"/>
              </a:rPr>
              <a:t>Ștefan</a:t>
            </a:r>
          </a:p>
        </p:txBody>
      </p:sp>
    </p:spTree>
    <p:extLst>
      <p:ext uri="{BB962C8B-B14F-4D97-AF65-F5344CB8AC3E}">
        <p14:creationId xmlns:p14="http://schemas.microsoft.com/office/powerpoint/2010/main" val="42628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7FB8E5-976F-4C7F-9A89-C9845F713BED}"/>
              </a:ext>
            </a:extLst>
          </p:cNvPr>
          <p:cNvSpPr>
            <a:spLocks noGrp="1"/>
          </p:cNvSpPr>
          <p:nvPr>
            <p:ph type="title"/>
          </p:nvPr>
        </p:nvSpPr>
        <p:spPr>
          <a:xfrm>
            <a:off x="7874928" y="1124998"/>
            <a:ext cx="3456122" cy="4589717"/>
          </a:xfrm>
        </p:spPr>
        <p:txBody>
          <a:bodyPr>
            <a:normAutofit/>
          </a:bodyPr>
          <a:lstStyle/>
          <a:p>
            <a:pPr algn="l"/>
            <a:r>
              <a:rPr lang="en-US" sz="4800" dirty="0">
                <a:cs typeface="Calibri Light"/>
              </a:rPr>
              <a:t>Bubble Sort</a:t>
            </a:r>
            <a:endParaRPr lang="en-US" sz="4800" dirty="0"/>
          </a:p>
        </p:txBody>
      </p:sp>
      <p:sp>
        <p:nvSpPr>
          <p:cNvPr id="3" name="Content Placeholder 2">
            <a:extLst>
              <a:ext uri="{FF2B5EF4-FFF2-40B4-BE49-F238E27FC236}">
                <a16:creationId xmlns:a16="http://schemas.microsoft.com/office/drawing/2014/main" id="{77DD6633-6BB0-40C2-9648-FE63501FBCCB}"/>
              </a:ext>
            </a:extLst>
          </p:cNvPr>
          <p:cNvSpPr>
            <a:spLocks noGrp="1"/>
          </p:cNvSpPr>
          <p:nvPr>
            <p:ph idx="1"/>
          </p:nvPr>
        </p:nvSpPr>
        <p:spPr>
          <a:xfrm>
            <a:off x="773594" y="-1123450"/>
            <a:ext cx="6176645" cy="5248622"/>
          </a:xfrm>
        </p:spPr>
        <p:txBody>
          <a:bodyPr>
            <a:normAutofit/>
          </a:bodyPr>
          <a:lstStyle/>
          <a:p>
            <a:r>
              <a:rPr lang="en-US" sz="1600" dirty="0">
                <a:latin typeface="Calibri"/>
                <a:cs typeface="Calibri"/>
              </a:rPr>
              <a:t>Bubble sort </a:t>
            </a:r>
            <a:r>
              <a:rPr lang="en-US" sz="1600" dirty="0" err="1">
                <a:latin typeface="Calibri"/>
                <a:cs typeface="Calibri"/>
              </a:rPr>
              <a:t>este</a:t>
            </a:r>
            <a:r>
              <a:rPr lang="en-US" sz="1600" dirty="0">
                <a:latin typeface="Calibri"/>
                <a:cs typeface="Calibri"/>
              </a:rPr>
              <a:t> un </a:t>
            </a:r>
            <a:r>
              <a:rPr lang="en-US" sz="1600" dirty="0" err="1">
                <a:latin typeface="Calibri"/>
                <a:cs typeface="Calibri"/>
              </a:rPr>
              <a:t>algoritm</a:t>
            </a:r>
            <a:r>
              <a:rPr lang="en-US" sz="1600" dirty="0">
                <a:latin typeface="Calibri"/>
                <a:cs typeface="Calibri"/>
              </a:rPr>
              <a:t> </a:t>
            </a:r>
            <a:r>
              <a:rPr lang="en-US" sz="1600" dirty="0" err="1">
                <a:latin typeface="Calibri"/>
                <a:cs typeface="Calibri"/>
              </a:rPr>
              <a:t>simplu</a:t>
            </a:r>
            <a:r>
              <a:rPr lang="en-US" sz="1600" dirty="0">
                <a:latin typeface="Calibri"/>
                <a:cs typeface="Calibri"/>
              </a:rPr>
              <a:t> care </a:t>
            </a:r>
            <a:r>
              <a:rPr lang="en-US" sz="1600" dirty="0" err="1">
                <a:latin typeface="Calibri"/>
                <a:cs typeface="Calibri"/>
              </a:rPr>
              <a:t>realizează</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comparând</a:t>
            </a:r>
            <a:r>
              <a:rPr lang="en-US" sz="1600" dirty="0">
                <a:latin typeface="Calibri"/>
                <a:cs typeface="Calibri"/>
              </a:rPr>
              <a:t> </a:t>
            </a:r>
            <a:r>
              <a:rPr lang="en-US" sz="1600" dirty="0" err="1">
                <a:latin typeface="Calibri"/>
                <a:cs typeface="Calibri"/>
              </a:rPr>
              <a:t>elementele</a:t>
            </a:r>
            <a:r>
              <a:rPr lang="en-US" sz="1600" dirty="0">
                <a:latin typeface="Calibri"/>
                <a:cs typeface="Calibri"/>
              </a:rPr>
              <a:t> de pe </a:t>
            </a:r>
            <a:r>
              <a:rPr lang="en-US" sz="1600" dirty="0" err="1">
                <a:latin typeface="Calibri"/>
                <a:cs typeface="Calibri"/>
              </a:rPr>
              <a:t>poziții</a:t>
            </a:r>
            <a:r>
              <a:rPr lang="en-US" sz="1600" dirty="0">
                <a:latin typeface="Calibri"/>
                <a:cs typeface="Calibri"/>
              </a:rPr>
              <a:t> </a:t>
            </a:r>
            <a:r>
              <a:rPr lang="en-US" sz="1600" dirty="0" err="1">
                <a:latin typeface="Calibri"/>
                <a:cs typeface="Calibri"/>
              </a:rPr>
              <a:t>adiacente</a:t>
            </a:r>
            <a:r>
              <a:rPr lang="en-US" sz="1600" dirty="0">
                <a:latin typeface="Calibri"/>
                <a:cs typeface="Calibri"/>
              </a:rPr>
              <a:t> </a:t>
            </a:r>
            <a:r>
              <a:rPr lang="en-US" sz="1600" dirty="0" err="1">
                <a:latin typeface="Calibri"/>
                <a:cs typeface="Calibri"/>
              </a:rPr>
              <a:t>și</a:t>
            </a:r>
            <a:r>
              <a:rPr lang="en-US" sz="1600" dirty="0">
                <a:latin typeface="Calibri"/>
                <a:cs typeface="Calibri"/>
              </a:rPr>
              <a:t> </a:t>
            </a:r>
            <a:r>
              <a:rPr lang="en-US" sz="1600" dirty="0" err="1">
                <a:latin typeface="Calibri"/>
                <a:cs typeface="Calibri"/>
              </a:rPr>
              <a:t>interschimbândule</a:t>
            </a:r>
            <a:r>
              <a:rPr lang="en-US" sz="1600" dirty="0">
                <a:latin typeface="Calibri"/>
                <a:cs typeface="Calibri"/>
              </a:rPr>
              <a:t> </a:t>
            </a:r>
            <a:r>
              <a:rPr lang="en-US" sz="1600" dirty="0" err="1">
                <a:latin typeface="Calibri"/>
                <a:cs typeface="Calibri"/>
              </a:rPr>
              <a:t>dacă</a:t>
            </a:r>
            <a:r>
              <a:rPr lang="en-US" sz="1600" dirty="0">
                <a:latin typeface="Calibri"/>
                <a:cs typeface="Calibri"/>
              </a:rPr>
              <a:t> se </a:t>
            </a:r>
            <a:r>
              <a:rPr lang="en-US" sz="1600" dirty="0" err="1">
                <a:latin typeface="Calibri"/>
                <a:cs typeface="Calibri"/>
              </a:rPr>
              <a:t>află</a:t>
            </a:r>
            <a:r>
              <a:rPr lang="en-US" sz="1600" dirty="0">
                <a:latin typeface="Calibri"/>
                <a:cs typeface="Calibri"/>
              </a:rPr>
              <a:t> </a:t>
            </a:r>
            <a:r>
              <a:rPr lang="en-US" sz="1600" dirty="0" err="1">
                <a:latin typeface="Calibri"/>
                <a:cs typeface="Calibri"/>
              </a:rPr>
              <a:t>în</a:t>
            </a:r>
            <a:r>
              <a:rPr lang="en-US" sz="1600" dirty="0">
                <a:latin typeface="Calibri"/>
                <a:cs typeface="Calibri"/>
              </a:rPr>
              <a:t> </a:t>
            </a:r>
            <a:r>
              <a:rPr lang="en-US" sz="1600" dirty="0" err="1">
                <a:latin typeface="Calibri"/>
                <a:cs typeface="Calibri"/>
              </a:rPr>
              <a:t>ordinea</a:t>
            </a:r>
            <a:r>
              <a:rPr lang="en-US" sz="1600" dirty="0">
                <a:latin typeface="Calibri"/>
                <a:cs typeface="Calibri"/>
              </a:rPr>
              <a:t> </a:t>
            </a:r>
            <a:r>
              <a:rPr lang="en-US" sz="1600" dirty="0" err="1">
                <a:latin typeface="Calibri"/>
                <a:cs typeface="Calibri"/>
              </a:rPr>
              <a:t>greșită</a:t>
            </a:r>
            <a:r>
              <a:rPr lang="en-US" sz="1600" dirty="0">
                <a:latin typeface="Calibri"/>
                <a:cs typeface="Calibri"/>
              </a:rPr>
              <a:t>. </a:t>
            </a:r>
            <a:r>
              <a:rPr lang="en-US" sz="1600" dirty="0" err="1">
                <a:latin typeface="Calibri"/>
                <a:cs typeface="Calibri"/>
              </a:rPr>
              <a:t>Algoritmul</a:t>
            </a:r>
            <a:r>
              <a:rPr lang="en-US" sz="1600" dirty="0">
                <a:latin typeface="Calibri"/>
                <a:cs typeface="Calibri"/>
              </a:rPr>
              <a:t> </a:t>
            </a:r>
            <a:r>
              <a:rPr lang="en-US" sz="1600" dirty="0" err="1">
                <a:latin typeface="Calibri"/>
                <a:cs typeface="Calibri"/>
              </a:rPr>
              <a:t>este</a:t>
            </a:r>
            <a:r>
              <a:rPr lang="en-US" sz="1600" dirty="0">
                <a:latin typeface="Calibri"/>
                <a:cs typeface="Calibri"/>
              </a:rPr>
              <a:t> </a:t>
            </a:r>
            <a:r>
              <a:rPr lang="en-US" sz="1600" dirty="0" err="1">
                <a:latin typeface="Calibri"/>
                <a:cs typeface="Calibri"/>
              </a:rPr>
              <a:t>însă</a:t>
            </a:r>
            <a:r>
              <a:rPr lang="en-US" sz="1600" dirty="0">
                <a:latin typeface="Calibri"/>
                <a:cs typeface="Calibri"/>
              </a:rPr>
              <a:t> </a:t>
            </a:r>
            <a:r>
              <a:rPr lang="en-US" sz="1600" dirty="0" err="1">
                <a:latin typeface="Calibri"/>
                <a:cs typeface="Calibri"/>
              </a:rPr>
              <a:t>ineficient</a:t>
            </a:r>
            <a:r>
              <a:rPr lang="en-US" sz="1600" dirty="0">
                <a:latin typeface="Calibri"/>
                <a:cs typeface="Calibri"/>
              </a:rPr>
              <a:t> (</a:t>
            </a:r>
            <a:r>
              <a:rPr lang="en-US" sz="1600" dirty="0" err="1">
                <a:latin typeface="Calibri"/>
                <a:cs typeface="Calibri"/>
              </a:rPr>
              <a:t>complexitate</a:t>
            </a:r>
            <a:r>
              <a:rPr lang="en-US" sz="1600" dirty="0">
                <a:latin typeface="Calibri"/>
                <a:cs typeface="Calibri"/>
              </a:rPr>
              <a:t> O(n</a:t>
            </a:r>
            <a:r>
              <a:rPr lang="en-US" sz="1600" baseline="30000" dirty="0">
                <a:latin typeface="Calibri"/>
                <a:cs typeface="Calibri"/>
              </a:rPr>
              <a:t>2</a:t>
            </a:r>
            <a:r>
              <a:rPr lang="en-US" sz="1600" dirty="0">
                <a:latin typeface="Calibri"/>
                <a:cs typeface="Calibri"/>
              </a:rPr>
              <a:t>)) </a:t>
            </a:r>
            <a:r>
              <a:rPr lang="en-US" sz="1600" dirty="0" err="1">
                <a:latin typeface="Calibri"/>
                <a:cs typeface="Calibri"/>
              </a:rPr>
              <a:t>și</a:t>
            </a:r>
            <a:r>
              <a:rPr lang="en-US" sz="1600" dirty="0">
                <a:latin typeface="Calibri"/>
                <a:cs typeface="Calibri"/>
              </a:rPr>
              <a:t> nu </a:t>
            </a:r>
            <a:r>
              <a:rPr lang="en-US" sz="1600" dirty="0" err="1">
                <a:latin typeface="Calibri"/>
                <a:cs typeface="Calibri"/>
              </a:rPr>
              <a:t>permite</a:t>
            </a:r>
            <a:r>
              <a:rPr lang="en-US" sz="1600" dirty="0">
                <a:latin typeface="Calibri"/>
                <a:cs typeface="Calibri"/>
              </a:rPr>
              <a:t> </a:t>
            </a:r>
            <a:r>
              <a:rPr lang="en-US" sz="1600" dirty="0" err="1">
                <a:latin typeface="Calibri"/>
                <a:cs typeface="Calibri"/>
              </a:rPr>
              <a:t>sortarea</a:t>
            </a:r>
            <a:r>
              <a:rPr lang="en-US" sz="1600" dirty="0">
                <a:latin typeface="Calibri"/>
                <a:cs typeface="Calibri"/>
              </a:rPr>
              <a:t> a </a:t>
            </a:r>
            <a:r>
              <a:rPr lang="en-US" sz="1600" dirty="0" err="1">
                <a:latin typeface="Calibri"/>
                <a:cs typeface="Calibri"/>
              </a:rPr>
              <a:t>siruri</a:t>
            </a:r>
            <a:r>
              <a:rPr lang="en-US" sz="1600" dirty="0">
                <a:latin typeface="Calibri"/>
                <a:cs typeface="Calibri"/>
              </a:rPr>
              <a:t> lungi de </a:t>
            </a:r>
            <a:r>
              <a:rPr lang="en-US" sz="1600" dirty="0" err="1">
                <a:latin typeface="Calibri"/>
                <a:cs typeface="Calibri"/>
              </a:rPr>
              <a:t>numere</a:t>
            </a:r>
            <a:endParaRPr lang="en-US" sz="1600">
              <a:latin typeface="Calibri"/>
              <a:cs typeface="Calibri"/>
            </a:endParaRPr>
          </a:p>
          <a:p>
            <a:r>
              <a:rPr lang="en-US" sz="1600" dirty="0" err="1">
                <a:latin typeface="Calibri"/>
                <a:cs typeface="Calibri"/>
              </a:rPr>
              <a:t>Rezultatele</a:t>
            </a:r>
            <a:r>
              <a:rPr lang="en-US" sz="1600" dirty="0">
                <a:latin typeface="Calibri"/>
                <a:cs typeface="Calibri"/>
              </a:rPr>
              <a:t> bubble </a:t>
            </a:r>
            <a:r>
              <a:rPr lang="en-US" sz="1600" dirty="0" err="1">
                <a:latin typeface="Calibri"/>
                <a:cs typeface="Calibri"/>
              </a:rPr>
              <a:t>sortului</a:t>
            </a:r>
            <a:r>
              <a:rPr lang="en-US" sz="1600" dirty="0">
                <a:latin typeface="Calibri"/>
                <a:cs typeface="Calibri"/>
              </a:rPr>
              <a:t> </a:t>
            </a:r>
            <a:r>
              <a:rPr lang="en-US" sz="1600" dirty="0" err="1">
                <a:latin typeface="Calibri"/>
                <a:cs typeface="Calibri"/>
              </a:rPr>
              <a:t>pentru</a:t>
            </a:r>
            <a:r>
              <a:rPr lang="en-US" sz="1600" dirty="0">
                <a:latin typeface="Calibri"/>
                <a:cs typeface="Calibri"/>
              </a:rPr>
              <a:t> n = 10</a:t>
            </a:r>
            <a:r>
              <a:rPr lang="en-US" sz="1600" baseline="30000" dirty="0">
                <a:latin typeface="Calibri"/>
                <a:cs typeface="Calibri"/>
              </a:rPr>
              <a:t>6</a:t>
            </a:r>
            <a:r>
              <a:rPr lang="en-US" sz="1600" dirty="0">
                <a:latin typeface="Calibri"/>
                <a:cs typeface="Calibri"/>
              </a:rPr>
              <a:t>, n = 10</a:t>
            </a:r>
            <a:r>
              <a:rPr lang="en-US" sz="1600" baseline="30000" dirty="0">
                <a:latin typeface="Calibri"/>
                <a:cs typeface="Calibri"/>
              </a:rPr>
              <a:t>4</a:t>
            </a:r>
            <a:r>
              <a:rPr lang="en-US" sz="1600" dirty="0">
                <a:latin typeface="Calibri"/>
                <a:cs typeface="Calibri"/>
              </a:rPr>
              <a:t>, n = 10</a:t>
            </a:r>
            <a:r>
              <a:rPr lang="en-US" sz="1600" baseline="30000" dirty="0">
                <a:latin typeface="Calibri"/>
                <a:cs typeface="Calibri"/>
              </a:rPr>
              <a:t>5</a:t>
            </a:r>
          </a:p>
        </p:txBody>
      </p:sp>
      <p:pic>
        <p:nvPicPr>
          <p:cNvPr id="4" name="Picture 4" descr="Text&#10;&#10;Description automatically generated">
            <a:extLst>
              <a:ext uri="{FF2B5EF4-FFF2-40B4-BE49-F238E27FC236}">
                <a16:creationId xmlns:a16="http://schemas.microsoft.com/office/drawing/2014/main" id="{5B7343A6-3B82-41C4-9319-F6788A93FC3A}"/>
              </a:ext>
            </a:extLst>
          </p:cNvPr>
          <p:cNvPicPr>
            <a:picLocks noChangeAspect="1"/>
          </p:cNvPicPr>
          <p:nvPr/>
        </p:nvPicPr>
        <p:blipFill>
          <a:blip r:embed="rId2"/>
          <a:stretch>
            <a:fillRect/>
          </a:stretch>
        </p:blipFill>
        <p:spPr>
          <a:xfrm>
            <a:off x="851941" y="2505563"/>
            <a:ext cx="5703757" cy="2983630"/>
          </a:xfrm>
          <a:prstGeom prst="rect">
            <a:avLst/>
          </a:prstGeom>
        </p:spPr>
      </p:pic>
      <p:sp>
        <p:nvSpPr>
          <p:cNvPr id="5" name="TextBox 4">
            <a:extLst>
              <a:ext uri="{FF2B5EF4-FFF2-40B4-BE49-F238E27FC236}">
                <a16:creationId xmlns:a16="http://schemas.microsoft.com/office/drawing/2014/main" id="{4BF0C273-2418-4BB9-AB42-AEDDBBAA4E2E}"/>
              </a:ext>
            </a:extLst>
          </p:cNvPr>
          <p:cNvSpPr txBox="1"/>
          <p:nvPr/>
        </p:nvSpPr>
        <p:spPr>
          <a:xfrm>
            <a:off x="770743" y="5617564"/>
            <a:ext cx="690921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Calibri"/>
                <a:cs typeface="Calibri"/>
              </a:rPr>
              <a:t>Pentru</a:t>
            </a:r>
            <a:r>
              <a:rPr lang="en-US" sz="1600" dirty="0">
                <a:latin typeface="Calibri"/>
                <a:cs typeface="Calibri"/>
              </a:rPr>
              <a:t> 10</a:t>
            </a:r>
            <a:r>
              <a:rPr lang="en-US" sz="1600" baseline="30000" dirty="0">
                <a:latin typeface="Calibri"/>
                <a:cs typeface="Calibri"/>
              </a:rPr>
              <a:t>5</a:t>
            </a:r>
            <a:r>
              <a:rPr lang="en-US" sz="1600" dirty="0">
                <a:latin typeface="Calibri"/>
                <a:cs typeface="Calibri"/>
              </a:rPr>
              <a:t> </a:t>
            </a:r>
            <a:r>
              <a:rPr lang="en-US" sz="1600" dirty="0" err="1">
                <a:latin typeface="Calibri"/>
                <a:cs typeface="Calibri"/>
              </a:rPr>
              <a:t>elemente</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durează</a:t>
            </a:r>
            <a:r>
              <a:rPr lang="en-US" sz="1600" dirty="0">
                <a:latin typeface="Calibri"/>
                <a:cs typeface="Calibri"/>
              </a:rPr>
              <a:t> </a:t>
            </a:r>
            <a:r>
              <a:rPr lang="en-US" sz="1600" dirty="0" err="1">
                <a:latin typeface="Calibri"/>
                <a:cs typeface="Calibri"/>
              </a:rPr>
              <a:t>aproape</a:t>
            </a:r>
            <a:r>
              <a:rPr lang="en-US" sz="1600" dirty="0">
                <a:latin typeface="Calibri"/>
                <a:cs typeface="Calibri"/>
              </a:rPr>
              <a:t> un </a:t>
            </a:r>
            <a:r>
              <a:rPr lang="en-US" sz="1600" dirty="0" err="1">
                <a:latin typeface="Calibri"/>
                <a:cs typeface="Calibri"/>
              </a:rPr>
              <a:t>minut</a:t>
            </a:r>
            <a:r>
              <a:rPr lang="en-US" sz="1600" dirty="0">
                <a:latin typeface="Calibri"/>
                <a:cs typeface="Calibri"/>
              </a:rPr>
              <a:t>, </a:t>
            </a:r>
            <a:r>
              <a:rPr lang="en-US" sz="1600" dirty="0" err="1">
                <a:latin typeface="Calibri"/>
                <a:cs typeface="Calibri"/>
              </a:rPr>
              <a:t>așa</a:t>
            </a:r>
            <a:r>
              <a:rPr lang="en-US" sz="1600" dirty="0">
                <a:latin typeface="Calibri"/>
                <a:cs typeface="Calibri"/>
              </a:rPr>
              <a:t> </a:t>
            </a:r>
            <a:r>
              <a:rPr lang="en-US" sz="1600" dirty="0" err="1">
                <a:latin typeface="Calibri"/>
                <a:cs typeface="Calibri"/>
              </a:rPr>
              <a:t>că</a:t>
            </a:r>
            <a:r>
              <a:rPr lang="en-US" sz="1600" dirty="0">
                <a:latin typeface="Calibri"/>
                <a:cs typeface="Calibri"/>
              </a:rPr>
              <a:t> </a:t>
            </a:r>
            <a:r>
              <a:rPr lang="en-US" sz="1600" dirty="0" err="1">
                <a:latin typeface="Calibri"/>
                <a:cs typeface="Calibri"/>
              </a:rPr>
              <a:t>pentru</a:t>
            </a:r>
            <a:r>
              <a:rPr lang="en-US" sz="1600" dirty="0">
                <a:latin typeface="Calibri"/>
                <a:cs typeface="Calibri"/>
              </a:rPr>
              <a:t> </a:t>
            </a:r>
            <a:r>
              <a:rPr lang="en-US" sz="1600" dirty="0" err="1">
                <a:latin typeface="Calibri"/>
                <a:cs typeface="Calibri"/>
              </a:rPr>
              <a:t>șiruri</a:t>
            </a:r>
            <a:r>
              <a:rPr lang="en-US" sz="1600" dirty="0">
                <a:latin typeface="Calibri"/>
                <a:cs typeface="Calibri"/>
              </a:rPr>
              <a:t> </a:t>
            </a:r>
            <a:r>
              <a:rPr lang="en-US" sz="1600" dirty="0" err="1">
                <a:latin typeface="Calibri"/>
                <a:cs typeface="Calibri"/>
              </a:rPr>
              <a:t>mai</a:t>
            </a:r>
            <a:r>
              <a:rPr lang="en-US" sz="1600" dirty="0">
                <a:latin typeface="Calibri"/>
                <a:cs typeface="Calibri"/>
              </a:rPr>
              <a:t> lungi am </a:t>
            </a:r>
            <a:r>
              <a:rPr lang="en-US" sz="1600" dirty="0" err="1">
                <a:latin typeface="Calibri"/>
                <a:cs typeface="Calibri"/>
              </a:rPr>
              <a:t>optat</a:t>
            </a:r>
            <a:r>
              <a:rPr lang="en-US" sz="1600" dirty="0">
                <a:latin typeface="Calibri"/>
                <a:cs typeface="Calibri"/>
              </a:rPr>
              <a:t> </a:t>
            </a:r>
            <a:r>
              <a:rPr lang="en-US" sz="1600" dirty="0" err="1">
                <a:latin typeface="Calibri"/>
                <a:cs typeface="Calibri"/>
              </a:rPr>
              <a:t>să</a:t>
            </a:r>
            <a:r>
              <a:rPr lang="en-US" sz="1600" dirty="0">
                <a:latin typeface="Calibri"/>
                <a:cs typeface="Calibri"/>
              </a:rPr>
              <a:t> </a:t>
            </a:r>
            <a:r>
              <a:rPr lang="en-US" sz="1600" dirty="0" err="1">
                <a:latin typeface="Calibri"/>
                <a:cs typeface="Calibri"/>
              </a:rPr>
              <a:t>restricționez</a:t>
            </a:r>
            <a:r>
              <a:rPr lang="en-US" sz="1600" dirty="0">
                <a:latin typeface="Calibri"/>
                <a:cs typeface="Calibri"/>
              </a:rPr>
              <a:t> </a:t>
            </a:r>
            <a:r>
              <a:rPr lang="en-US" sz="1600" dirty="0" err="1">
                <a:latin typeface="Calibri"/>
                <a:cs typeface="Calibri"/>
              </a:rPr>
              <a:t>programul</a:t>
            </a:r>
            <a:r>
              <a:rPr lang="en-US" sz="1600" dirty="0">
                <a:latin typeface="Calibri"/>
                <a:cs typeface="Calibri"/>
              </a:rPr>
              <a:t>, </a:t>
            </a:r>
            <a:r>
              <a:rPr lang="en-US" sz="1600" dirty="0" err="1">
                <a:latin typeface="Calibri"/>
                <a:cs typeface="Calibri"/>
              </a:rPr>
              <a:t>deoarece</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ar</a:t>
            </a:r>
            <a:r>
              <a:rPr lang="en-US" sz="1600" dirty="0">
                <a:latin typeface="Calibri"/>
                <a:cs typeface="Calibri"/>
              </a:rPr>
              <a:t> dura </a:t>
            </a:r>
            <a:r>
              <a:rPr lang="en-US" sz="1600" dirty="0" err="1">
                <a:latin typeface="Calibri"/>
                <a:cs typeface="Calibri"/>
              </a:rPr>
              <a:t>prea</a:t>
            </a:r>
            <a:r>
              <a:rPr lang="en-US" sz="1600" dirty="0">
                <a:latin typeface="Calibri"/>
                <a:cs typeface="Calibri"/>
              </a:rPr>
              <a:t> </a:t>
            </a:r>
            <a:r>
              <a:rPr lang="en-US" sz="1600" dirty="0" err="1">
                <a:latin typeface="Calibri"/>
                <a:cs typeface="Calibri"/>
              </a:rPr>
              <a:t>mult</a:t>
            </a:r>
            <a:r>
              <a:rPr lang="en-US" sz="1600" dirty="0">
                <a:latin typeface="Calibri"/>
                <a:cs typeface="Calibri"/>
              </a:rPr>
              <a:t> </a:t>
            </a:r>
            <a:endParaRPr lang="en-US" sz="1600" dirty="0">
              <a:ea typeface="+mn-lt"/>
              <a:cs typeface="+mn-lt"/>
            </a:endParaRPr>
          </a:p>
          <a:p>
            <a:endParaRPr lang="en-US" dirty="0">
              <a:latin typeface="Calibri"/>
              <a:cs typeface="Calibri"/>
            </a:endParaRPr>
          </a:p>
        </p:txBody>
      </p:sp>
    </p:spTree>
    <p:extLst>
      <p:ext uri="{BB962C8B-B14F-4D97-AF65-F5344CB8AC3E}">
        <p14:creationId xmlns:p14="http://schemas.microsoft.com/office/powerpoint/2010/main" val="253042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04E39-E35B-4028-8E90-F5392F4E3655}"/>
              </a:ext>
            </a:extLst>
          </p:cNvPr>
          <p:cNvSpPr>
            <a:spLocks noGrp="1"/>
          </p:cNvSpPr>
          <p:nvPr>
            <p:ph type="title"/>
          </p:nvPr>
        </p:nvSpPr>
        <p:spPr>
          <a:xfrm>
            <a:off x="2880485" y="372932"/>
            <a:ext cx="6230857" cy="1230570"/>
          </a:xfrm>
        </p:spPr>
        <p:txBody>
          <a:bodyPr anchor="t">
            <a:normAutofit/>
          </a:bodyPr>
          <a:lstStyle/>
          <a:p>
            <a:pPr algn="l"/>
            <a:r>
              <a:rPr lang="en-US" sz="3600" dirty="0">
                <a:solidFill>
                  <a:schemeClr val="accent1"/>
                </a:solidFill>
                <a:cs typeface="Calibri Light"/>
              </a:rPr>
              <a:t>Count Sort</a:t>
            </a:r>
            <a:endParaRPr lang="en-US"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212D6CC-4DCD-469B-AEFC-61986D71CC65}"/>
              </a:ext>
            </a:extLst>
          </p:cNvPr>
          <p:cNvSpPr>
            <a:spLocks noGrp="1"/>
          </p:cNvSpPr>
          <p:nvPr>
            <p:ph idx="1"/>
          </p:nvPr>
        </p:nvSpPr>
        <p:spPr>
          <a:xfrm>
            <a:off x="2543208" y="1274686"/>
            <a:ext cx="5299324" cy="3802762"/>
          </a:xfrm>
        </p:spPr>
        <p:txBody>
          <a:bodyPr anchor="t">
            <a:normAutofit/>
          </a:bodyPr>
          <a:lstStyle/>
          <a:p>
            <a:r>
              <a:rPr lang="en-US" sz="1600" dirty="0">
                <a:latin typeface="Calibri"/>
                <a:cs typeface="Calibri"/>
              </a:rPr>
              <a:t>Count sort </a:t>
            </a:r>
            <a:r>
              <a:rPr lang="en-US" sz="1600" dirty="0" err="1">
                <a:latin typeface="Calibri"/>
                <a:cs typeface="Calibri"/>
              </a:rPr>
              <a:t>este</a:t>
            </a:r>
            <a:r>
              <a:rPr lang="en-US" sz="1600" dirty="0">
                <a:latin typeface="Calibri"/>
                <a:cs typeface="Calibri"/>
              </a:rPr>
              <a:t> un </a:t>
            </a:r>
            <a:r>
              <a:rPr lang="en-US" sz="1600" dirty="0" err="1">
                <a:latin typeface="Calibri"/>
                <a:cs typeface="Calibri"/>
              </a:rPr>
              <a:t>algoritm</a:t>
            </a:r>
            <a:r>
              <a:rPr lang="en-US" sz="1600" dirty="0">
                <a:latin typeface="Calibri"/>
                <a:cs typeface="Calibri"/>
              </a:rPr>
              <a:t> de </a:t>
            </a:r>
            <a:r>
              <a:rPr lang="en-US" sz="1600" dirty="0" err="1">
                <a:latin typeface="Calibri"/>
                <a:cs typeface="Calibri"/>
              </a:rPr>
              <a:t>sortare</a:t>
            </a:r>
            <a:r>
              <a:rPr lang="en-US" sz="1600" dirty="0">
                <a:latin typeface="Calibri"/>
                <a:cs typeface="Calibri"/>
              </a:rPr>
              <a:t> </a:t>
            </a:r>
            <a:r>
              <a:rPr lang="en-US" sz="1600" dirty="0" err="1">
                <a:latin typeface="Calibri"/>
                <a:cs typeface="Calibri"/>
              </a:rPr>
              <a:t>stabil</a:t>
            </a:r>
            <a:r>
              <a:rPr lang="en-US" sz="1600" dirty="0">
                <a:latin typeface="Calibri"/>
                <a:cs typeface="Calibri"/>
              </a:rPr>
              <a:t> care, </a:t>
            </a:r>
            <a:r>
              <a:rPr lang="en-US" sz="1600" dirty="0" err="1">
                <a:latin typeface="Calibri"/>
                <a:cs typeface="Calibri"/>
              </a:rPr>
              <a:t>în</a:t>
            </a:r>
            <a:r>
              <a:rPr lang="en-US" sz="1600" dirty="0">
                <a:latin typeface="Calibri"/>
                <a:cs typeface="Calibri"/>
              </a:rPr>
              <a:t> loc </a:t>
            </a:r>
            <a:r>
              <a:rPr lang="en-US" sz="1600" dirty="0" err="1">
                <a:latin typeface="Calibri"/>
                <a:cs typeface="Calibri"/>
              </a:rPr>
              <a:t>să</a:t>
            </a:r>
            <a:r>
              <a:rPr lang="en-US" sz="1600" dirty="0">
                <a:latin typeface="Calibri"/>
                <a:cs typeface="Calibri"/>
              </a:rPr>
              <a:t> compare </a:t>
            </a:r>
            <a:r>
              <a:rPr lang="en-US" sz="1600" dirty="0" err="1">
                <a:latin typeface="Calibri"/>
                <a:cs typeface="Calibri"/>
              </a:rPr>
              <a:t>elementele</a:t>
            </a:r>
            <a:r>
              <a:rPr lang="en-US" sz="1600" dirty="0">
                <a:latin typeface="Calibri"/>
                <a:cs typeface="Calibri"/>
              </a:rPr>
              <a:t>, </a:t>
            </a:r>
            <a:r>
              <a:rPr lang="en-US" sz="1600" dirty="0" err="1">
                <a:latin typeface="Calibri"/>
                <a:cs typeface="Calibri"/>
              </a:rPr>
              <a:t>numără</a:t>
            </a:r>
            <a:r>
              <a:rPr lang="en-US" sz="1600" dirty="0">
                <a:latin typeface="Calibri"/>
                <a:cs typeface="Calibri"/>
              </a:rPr>
              <a:t> </a:t>
            </a:r>
            <a:r>
              <a:rPr lang="en-US" sz="1600" dirty="0" err="1">
                <a:latin typeface="Calibri"/>
                <a:cs typeface="Calibri"/>
              </a:rPr>
              <a:t>aparițiile</a:t>
            </a:r>
            <a:r>
              <a:rPr lang="en-US" sz="1600" dirty="0">
                <a:latin typeface="Calibri"/>
                <a:cs typeface="Calibri"/>
              </a:rPr>
              <a:t> </a:t>
            </a:r>
            <a:r>
              <a:rPr lang="en-US" sz="1600" dirty="0" err="1">
                <a:latin typeface="Calibri"/>
                <a:cs typeface="Calibri"/>
              </a:rPr>
              <a:t>fiecărui</a:t>
            </a:r>
            <a:r>
              <a:rPr lang="en-US" sz="1600" dirty="0">
                <a:latin typeface="Calibri"/>
                <a:cs typeface="Calibri"/>
              </a:rPr>
              <a:t> </a:t>
            </a:r>
            <a:r>
              <a:rPr lang="en-US" sz="1600" dirty="0" err="1">
                <a:latin typeface="Calibri"/>
                <a:cs typeface="Calibri"/>
              </a:rPr>
              <a:t>număr</a:t>
            </a:r>
            <a:r>
              <a:rPr lang="en-US" sz="1600" dirty="0">
                <a:latin typeface="Calibri"/>
                <a:cs typeface="Calibri"/>
              </a:rPr>
              <a:t> </a:t>
            </a:r>
            <a:r>
              <a:rPr lang="en-US" sz="1600" dirty="0" err="1">
                <a:latin typeface="Calibri"/>
                <a:cs typeface="Calibri"/>
              </a:rPr>
              <a:t>și</a:t>
            </a:r>
            <a:r>
              <a:rPr lang="en-US" sz="1600" dirty="0">
                <a:latin typeface="Calibri"/>
                <a:cs typeface="Calibri"/>
              </a:rPr>
              <a:t> </a:t>
            </a:r>
            <a:r>
              <a:rPr lang="en-US" sz="1600" dirty="0" err="1">
                <a:latin typeface="Calibri"/>
                <a:cs typeface="Calibri"/>
              </a:rPr>
              <a:t>apoi</a:t>
            </a:r>
            <a:r>
              <a:rPr lang="en-US" sz="1600" dirty="0">
                <a:latin typeface="Calibri"/>
                <a:cs typeface="Calibri"/>
              </a:rPr>
              <a:t> </a:t>
            </a:r>
            <a:r>
              <a:rPr lang="en-US" sz="1600" dirty="0" err="1">
                <a:latin typeface="Calibri"/>
                <a:cs typeface="Calibri"/>
              </a:rPr>
              <a:t>afisează</a:t>
            </a:r>
            <a:r>
              <a:rPr lang="en-US" sz="1600" dirty="0">
                <a:latin typeface="Calibri"/>
                <a:cs typeface="Calibri"/>
              </a:rPr>
              <a:t> </a:t>
            </a:r>
            <a:r>
              <a:rPr lang="en-US" sz="1600" dirty="0" err="1">
                <a:latin typeface="Calibri"/>
                <a:cs typeface="Calibri"/>
              </a:rPr>
              <a:t>fiecare</a:t>
            </a:r>
            <a:r>
              <a:rPr lang="en-US" sz="1600" dirty="0">
                <a:latin typeface="Calibri"/>
                <a:cs typeface="Calibri"/>
              </a:rPr>
              <a:t> </a:t>
            </a:r>
            <a:r>
              <a:rPr lang="en-US" sz="1600" dirty="0" err="1">
                <a:latin typeface="Calibri"/>
                <a:cs typeface="Calibri"/>
              </a:rPr>
              <a:t>număr</a:t>
            </a:r>
            <a:r>
              <a:rPr lang="en-US" sz="1600" dirty="0">
                <a:latin typeface="Calibri"/>
                <a:cs typeface="Calibri"/>
              </a:rPr>
              <a:t> de </a:t>
            </a:r>
            <a:r>
              <a:rPr lang="en-US" sz="1600" dirty="0" err="1">
                <a:latin typeface="Calibri"/>
                <a:cs typeface="Calibri"/>
              </a:rPr>
              <a:t>câte</a:t>
            </a:r>
            <a:r>
              <a:rPr lang="en-US" sz="1600" dirty="0">
                <a:latin typeface="Calibri"/>
                <a:cs typeface="Calibri"/>
              </a:rPr>
              <a:t> </a:t>
            </a:r>
            <a:r>
              <a:rPr lang="en-US" sz="1600" dirty="0" err="1">
                <a:latin typeface="Calibri"/>
                <a:cs typeface="Calibri"/>
              </a:rPr>
              <a:t>ori</a:t>
            </a:r>
            <a:r>
              <a:rPr lang="en-US" sz="1600" dirty="0">
                <a:latin typeface="Calibri"/>
                <a:cs typeface="Calibri"/>
              </a:rPr>
              <a:t> a </a:t>
            </a:r>
            <a:r>
              <a:rPr lang="en-US" sz="1600" dirty="0" err="1">
                <a:latin typeface="Calibri"/>
                <a:cs typeface="Calibri"/>
              </a:rPr>
              <a:t>fost</a:t>
            </a:r>
            <a:r>
              <a:rPr lang="en-US" sz="1600" dirty="0">
                <a:latin typeface="Calibri"/>
                <a:cs typeface="Calibri"/>
              </a:rPr>
              <a:t> </a:t>
            </a:r>
            <a:r>
              <a:rPr lang="en-US" sz="1600" dirty="0" err="1">
                <a:latin typeface="Calibri"/>
                <a:cs typeface="Calibri"/>
              </a:rPr>
              <a:t>găsit</a:t>
            </a:r>
            <a:r>
              <a:rPr lang="en-US" sz="1600" dirty="0">
                <a:latin typeface="Calibri"/>
                <a:cs typeface="Calibri"/>
              </a:rPr>
              <a:t>, </a:t>
            </a:r>
            <a:r>
              <a:rPr lang="en-US" sz="1600" dirty="0" err="1">
                <a:latin typeface="Calibri"/>
                <a:cs typeface="Calibri"/>
              </a:rPr>
              <a:t>începând</a:t>
            </a:r>
            <a:r>
              <a:rPr lang="en-US" sz="1600" dirty="0">
                <a:latin typeface="Calibri"/>
                <a:cs typeface="Calibri"/>
              </a:rPr>
              <a:t> de la </a:t>
            </a:r>
            <a:r>
              <a:rPr lang="en-US" sz="1600" dirty="0" err="1">
                <a:latin typeface="Calibri"/>
                <a:cs typeface="Calibri"/>
              </a:rPr>
              <a:t>cel</a:t>
            </a:r>
            <a:r>
              <a:rPr lang="en-US" sz="1600" dirty="0">
                <a:latin typeface="Calibri"/>
                <a:cs typeface="Calibri"/>
              </a:rPr>
              <a:t> </a:t>
            </a:r>
            <a:r>
              <a:rPr lang="en-US" sz="1600" dirty="0" err="1">
                <a:latin typeface="Calibri"/>
                <a:cs typeface="Calibri"/>
              </a:rPr>
              <a:t>mai</a:t>
            </a:r>
            <a:r>
              <a:rPr lang="en-US" sz="1600" dirty="0">
                <a:latin typeface="Calibri"/>
                <a:cs typeface="Calibri"/>
              </a:rPr>
              <a:t> mic la </a:t>
            </a:r>
            <a:r>
              <a:rPr lang="en-US" sz="1600" dirty="0" err="1">
                <a:latin typeface="Calibri"/>
                <a:cs typeface="Calibri"/>
              </a:rPr>
              <a:t>cel</a:t>
            </a:r>
            <a:r>
              <a:rPr lang="en-US" sz="1600" dirty="0">
                <a:latin typeface="Calibri"/>
                <a:cs typeface="Calibri"/>
              </a:rPr>
              <a:t> </a:t>
            </a:r>
            <a:r>
              <a:rPr lang="en-US" sz="1600" dirty="0" err="1">
                <a:latin typeface="Calibri"/>
                <a:cs typeface="Calibri"/>
              </a:rPr>
              <a:t>mai</a:t>
            </a:r>
            <a:r>
              <a:rPr lang="en-US" sz="1600" dirty="0">
                <a:latin typeface="Calibri"/>
                <a:cs typeface="Calibri"/>
              </a:rPr>
              <a:t> mare. </a:t>
            </a:r>
            <a:r>
              <a:rPr lang="en-US" sz="1600" dirty="0" err="1">
                <a:latin typeface="Calibri"/>
                <a:cs typeface="Calibri"/>
              </a:rPr>
              <a:t>Acest</a:t>
            </a:r>
            <a:r>
              <a:rPr lang="en-US" sz="1600" dirty="0">
                <a:latin typeface="Calibri"/>
                <a:cs typeface="Calibri"/>
              </a:rPr>
              <a:t> </a:t>
            </a:r>
            <a:r>
              <a:rPr lang="en-US" sz="1600" dirty="0" err="1">
                <a:latin typeface="Calibri"/>
                <a:cs typeface="Calibri"/>
              </a:rPr>
              <a:t>algoritm</a:t>
            </a:r>
            <a:r>
              <a:rPr lang="en-US" sz="1600" dirty="0">
                <a:latin typeface="Calibri"/>
                <a:cs typeface="Calibri"/>
              </a:rPr>
              <a:t> </a:t>
            </a:r>
            <a:r>
              <a:rPr lang="en-US" sz="1600" dirty="0" err="1">
                <a:latin typeface="Calibri"/>
                <a:cs typeface="Calibri"/>
              </a:rPr>
              <a:t>este</a:t>
            </a:r>
            <a:r>
              <a:rPr lang="en-US" sz="1600" dirty="0">
                <a:latin typeface="Calibri"/>
                <a:cs typeface="Calibri"/>
              </a:rPr>
              <a:t> </a:t>
            </a:r>
            <a:r>
              <a:rPr lang="en-US" sz="1600" dirty="0" err="1">
                <a:latin typeface="Calibri"/>
                <a:cs typeface="Calibri"/>
              </a:rPr>
              <a:t>foarte</a:t>
            </a:r>
            <a:r>
              <a:rPr lang="en-US" sz="1600" dirty="0">
                <a:latin typeface="Calibri"/>
                <a:cs typeface="Calibri"/>
              </a:rPr>
              <a:t> </a:t>
            </a:r>
            <a:r>
              <a:rPr lang="en-US" sz="1600" dirty="0" err="1">
                <a:latin typeface="Calibri"/>
                <a:cs typeface="Calibri"/>
              </a:rPr>
              <a:t>eficient</a:t>
            </a:r>
            <a:r>
              <a:rPr lang="en-US" sz="1600" dirty="0">
                <a:latin typeface="Calibri"/>
                <a:cs typeface="Calibri"/>
              </a:rPr>
              <a:t> </a:t>
            </a:r>
            <a:r>
              <a:rPr lang="en-US" sz="1600" dirty="0" err="1">
                <a:latin typeface="Calibri"/>
                <a:cs typeface="Calibri"/>
              </a:rPr>
              <a:t>pentru</a:t>
            </a:r>
            <a:r>
              <a:rPr lang="en-US" sz="1600" dirty="0">
                <a:latin typeface="Calibri"/>
                <a:cs typeface="Calibri"/>
              </a:rPr>
              <a:t> </a:t>
            </a:r>
            <a:r>
              <a:rPr lang="en-US" sz="1600" dirty="0" err="1">
                <a:latin typeface="Calibri"/>
                <a:cs typeface="Calibri"/>
              </a:rPr>
              <a:t>sortarea</a:t>
            </a:r>
            <a:r>
              <a:rPr lang="en-US" sz="1600" dirty="0">
                <a:latin typeface="Calibri"/>
                <a:cs typeface="Calibri"/>
              </a:rPr>
              <a:t> </a:t>
            </a:r>
            <a:r>
              <a:rPr lang="en-US" sz="1600" dirty="0" err="1">
                <a:latin typeface="Calibri"/>
                <a:cs typeface="Calibri"/>
              </a:rPr>
              <a:t>numerelor</a:t>
            </a:r>
            <a:r>
              <a:rPr lang="en-US" sz="1600" dirty="0">
                <a:latin typeface="Calibri"/>
                <a:cs typeface="Calibri"/>
              </a:rPr>
              <a:t> </a:t>
            </a:r>
            <a:r>
              <a:rPr lang="en-US" sz="1600" dirty="0" err="1">
                <a:latin typeface="Calibri"/>
                <a:cs typeface="Calibri"/>
              </a:rPr>
              <a:t>mici</a:t>
            </a:r>
            <a:r>
              <a:rPr lang="en-US" sz="1600" dirty="0">
                <a:latin typeface="Calibri"/>
                <a:cs typeface="Calibri"/>
              </a:rPr>
              <a:t>, </a:t>
            </a:r>
            <a:r>
              <a:rPr lang="en-US" sz="1600" dirty="0" err="1">
                <a:latin typeface="Calibri"/>
                <a:cs typeface="Calibri"/>
              </a:rPr>
              <a:t>având</a:t>
            </a:r>
            <a:r>
              <a:rPr lang="en-US" sz="1600" dirty="0">
                <a:latin typeface="Calibri"/>
                <a:cs typeface="Calibri"/>
              </a:rPr>
              <a:t> </a:t>
            </a:r>
            <a:r>
              <a:rPr lang="en-US" sz="1600" dirty="0" err="1">
                <a:latin typeface="Calibri"/>
                <a:cs typeface="Calibri"/>
              </a:rPr>
              <a:t>complexitate</a:t>
            </a:r>
            <a:r>
              <a:rPr lang="en-US" sz="1600" dirty="0">
                <a:latin typeface="Calibri"/>
                <a:cs typeface="Calibri"/>
              </a:rPr>
              <a:t> O(</a:t>
            </a:r>
            <a:r>
              <a:rPr lang="en-US" sz="1600" dirty="0" err="1">
                <a:latin typeface="Calibri"/>
                <a:cs typeface="Calibri"/>
              </a:rPr>
              <a:t>n+k</a:t>
            </a:r>
            <a:r>
              <a:rPr lang="en-US" sz="1600" dirty="0">
                <a:latin typeface="Calibri"/>
                <a:cs typeface="Calibri"/>
              </a:rPr>
              <a:t>) </a:t>
            </a:r>
            <a:r>
              <a:rPr lang="en-US" sz="1600" dirty="0" err="1">
                <a:latin typeface="Calibri"/>
                <a:cs typeface="Calibri"/>
              </a:rPr>
              <a:t>unde</a:t>
            </a:r>
            <a:r>
              <a:rPr lang="en-US" sz="1600" dirty="0">
                <a:latin typeface="Calibri"/>
                <a:cs typeface="Calibri"/>
              </a:rPr>
              <a:t> k </a:t>
            </a:r>
            <a:r>
              <a:rPr lang="en-US" sz="1600" dirty="0" err="1">
                <a:latin typeface="Calibri"/>
                <a:cs typeface="Calibri"/>
              </a:rPr>
              <a:t>este</a:t>
            </a:r>
            <a:r>
              <a:rPr lang="en-US" sz="1600" dirty="0">
                <a:latin typeface="Calibri"/>
                <a:cs typeface="Calibri"/>
              </a:rPr>
              <a:t>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celui</a:t>
            </a:r>
            <a:r>
              <a:rPr lang="en-US" sz="1600" dirty="0">
                <a:latin typeface="Calibri"/>
                <a:cs typeface="Calibri"/>
              </a:rPr>
              <a:t> </a:t>
            </a:r>
            <a:r>
              <a:rPr lang="en-US" sz="1600" dirty="0" err="1">
                <a:latin typeface="Calibri"/>
                <a:cs typeface="Calibri"/>
              </a:rPr>
              <a:t>mai</a:t>
            </a:r>
            <a:r>
              <a:rPr lang="en-US" sz="1600" dirty="0">
                <a:latin typeface="Calibri"/>
                <a:cs typeface="Calibri"/>
              </a:rPr>
              <a:t> mare </a:t>
            </a:r>
            <a:r>
              <a:rPr lang="en-US" sz="1600" dirty="0" err="1">
                <a:latin typeface="Calibri"/>
                <a:cs typeface="Calibri"/>
              </a:rPr>
              <a:t>număr</a:t>
            </a:r>
            <a:endParaRPr lang="en-US" dirty="0" err="1"/>
          </a:p>
        </p:txBody>
      </p:sp>
      <p:pic>
        <p:nvPicPr>
          <p:cNvPr id="4" name="Picture 4" descr="Text&#10;&#10;Description automatically generated">
            <a:extLst>
              <a:ext uri="{FF2B5EF4-FFF2-40B4-BE49-F238E27FC236}">
                <a16:creationId xmlns:a16="http://schemas.microsoft.com/office/drawing/2014/main" id="{ABA26DC6-63F9-455E-97B7-9EC14182F239}"/>
              </a:ext>
            </a:extLst>
          </p:cNvPr>
          <p:cNvPicPr>
            <a:picLocks noChangeAspect="1"/>
          </p:cNvPicPr>
          <p:nvPr/>
        </p:nvPicPr>
        <p:blipFill>
          <a:blip r:embed="rId2"/>
          <a:stretch>
            <a:fillRect/>
          </a:stretch>
        </p:blipFill>
        <p:spPr>
          <a:xfrm>
            <a:off x="4224728" y="3586834"/>
            <a:ext cx="5716250" cy="2982166"/>
          </a:xfrm>
          <a:prstGeom prst="rect">
            <a:avLst/>
          </a:prstGeom>
        </p:spPr>
      </p:pic>
      <p:sp>
        <p:nvSpPr>
          <p:cNvPr id="6" name="TextBox 5">
            <a:extLst>
              <a:ext uri="{FF2B5EF4-FFF2-40B4-BE49-F238E27FC236}">
                <a16:creationId xmlns:a16="http://schemas.microsoft.com/office/drawing/2014/main" id="{C080A04C-33E9-421A-B7AE-B24BC87DF7ED}"/>
              </a:ext>
            </a:extLst>
          </p:cNvPr>
          <p:cNvSpPr txBox="1"/>
          <p:nvPr/>
        </p:nvSpPr>
        <p:spPr>
          <a:xfrm>
            <a:off x="8096407" y="1275881"/>
            <a:ext cx="381749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Count-ul </a:t>
            </a:r>
            <a:r>
              <a:rPr lang="en-US" sz="1600" dirty="0" err="1">
                <a:latin typeface="Calibri"/>
                <a:cs typeface="Calibri"/>
              </a:rPr>
              <a:t>este</a:t>
            </a:r>
            <a:r>
              <a:rPr lang="en-US" sz="1600" dirty="0">
                <a:latin typeface="Calibri"/>
                <a:cs typeface="Calibri"/>
              </a:rPr>
              <a:t> </a:t>
            </a:r>
            <a:r>
              <a:rPr lang="en-US" sz="1600" dirty="0" err="1">
                <a:latin typeface="Calibri"/>
                <a:cs typeface="Calibri"/>
              </a:rPr>
              <a:t>mult</a:t>
            </a:r>
            <a:r>
              <a:rPr lang="en-US" sz="1600" dirty="0">
                <a:latin typeface="Calibri"/>
                <a:cs typeface="Calibri"/>
              </a:rPr>
              <a:t> </a:t>
            </a:r>
            <a:r>
              <a:rPr lang="en-US" sz="1600" dirty="0" err="1">
                <a:latin typeface="Calibri"/>
                <a:cs typeface="Calibri"/>
              </a:rPr>
              <a:t>mai</a:t>
            </a:r>
            <a:r>
              <a:rPr lang="en-US" sz="1600" dirty="0">
                <a:latin typeface="Calibri"/>
                <a:cs typeface="Calibri"/>
              </a:rPr>
              <a:t> </a:t>
            </a:r>
            <a:r>
              <a:rPr lang="en-US" sz="1600" dirty="0" err="1">
                <a:latin typeface="Calibri"/>
                <a:cs typeface="Calibri"/>
              </a:rPr>
              <a:t>eficient</a:t>
            </a:r>
            <a:r>
              <a:rPr lang="en-US" sz="1600" dirty="0">
                <a:latin typeface="Calibri"/>
                <a:cs typeface="Calibri"/>
              </a:rPr>
              <a:t> </a:t>
            </a:r>
            <a:r>
              <a:rPr lang="en-US" sz="1600" dirty="0" err="1">
                <a:latin typeface="Calibri"/>
                <a:cs typeface="Calibri"/>
              </a:rPr>
              <a:t>decât</a:t>
            </a:r>
            <a:r>
              <a:rPr lang="en-US" sz="1600" dirty="0">
                <a:latin typeface="Calibri"/>
                <a:cs typeface="Calibri"/>
              </a:rPr>
              <a:t> bubble sort-ul </a:t>
            </a:r>
            <a:r>
              <a:rPr lang="en-US" sz="1600" dirty="0" err="1">
                <a:latin typeface="Calibri"/>
                <a:cs typeface="Calibri"/>
              </a:rPr>
              <a:t>efectuând</a:t>
            </a:r>
            <a:r>
              <a:rPr lang="en-US" sz="1600" dirty="0">
                <a:latin typeface="Calibri"/>
                <a:cs typeface="Calibri"/>
              </a:rPr>
              <a:t> </a:t>
            </a:r>
            <a:r>
              <a:rPr lang="en-US" sz="1600" dirty="0" err="1">
                <a:latin typeface="Calibri"/>
                <a:cs typeface="Calibri"/>
              </a:rPr>
              <a:t>testul</a:t>
            </a:r>
            <a:r>
              <a:rPr lang="en-US" sz="1600" dirty="0">
                <a:latin typeface="Calibri"/>
                <a:cs typeface="Calibri"/>
              </a:rPr>
              <a:t> de 10</a:t>
            </a:r>
            <a:r>
              <a:rPr lang="en-US" sz="1600" baseline="30000" dirty="0">
                <a:latin typeface="Calibri"/>
                <a:cs typeface="Calibri"/>
              </a:rPr>
              <a:t>5</a:t>
            </a:r>
            <a:r>
              <a:rPr lang="en-US" sz="1600" dirty="0">
                <a:latin typeface="Calibri"/>
                <a:cs typeface="Calibri"/>
              </a:rPr>
              <a:t> </a:t>
            </a:r>
            <a:r>
              <a:rPr lang="en-US" sz="1600" dirty="0" err="1">
                <a:latin typeface="Calibri"/>
                <a:cs typeface="Calibri"/>
              </a:rPr>
              <a:t>elemente</a:t>
            </a:r>
            <a:r>
              <a:rPr lang="en-US" sz="1600" dirty="0">
                <a:latin typeface="Calibri"/>
                <a:cs typeface="Calibri"/>
              </a:rPr>
              <a:t> a </a:t>
            </a:r>
            <a:r>
              <a:rPr lang="en-US" sz="1600" dirty="0" err="1">
                <a:latin typeface="Calibri"/>
                <a:cs typeface="Calibri"/>
              </a:rPr>
              <a:t>cărui</a:t>
            </a:r>
            <a:r>
              <a:rPr lang="en-US" sz="1600" dirty="0">
                <a:latin typeface="Calibri"/>
                <a:cs typeface="Calibri"/>
              </a:rPr>
              <a:t> </a:t>
            </a:r>
            <a:r>
              <a:rPr lang="en-US" sz="1600" dirty="0" err="1">
                <a:latin typeface="Calibri"/>
                <a:cs typeface="Calibri"/>
              </a:rPr>
              <a:t>sortare</a:t>
            </a:r>
            <a:r>
              <a:rPr lang="en-US" sz="1600" dirty="0">
                <a:latin typeface="Calibri"/>
                <a:cs typeface="Calibri"/>
              </a:rPr>
              <a:t> a </a:t>
            </a:r>
            <a:r>
              <a:rPr lang="en-US" sz="1600" dirty="0" err="1">
                <a:latin typeface="Calibri"/>
                <a:cs typeface="Calibri"/>
              </a:rPr>
              <a:t>durat</a:t>
            </a:r>
            <a:r>
              <a:rPr lang="en-US" sz="1600" dirty="0">
                <a:latin typeface="Calibri"/>
                <a:cs typeface="Calibri"/>
              </a:rPr>
              <a:t> </a:t>
            </a:r>
            <a:r>
              <a:rPr lang="en-US" sz="1600" dirty="0" err="1">
                <a:latin typeface="Calibri"/>
                <a:cs typeface="Calibri"/>
              </a:rPr>
              <a:t>aproape</a:t>
            </a:r>
            <a:r>
              <a:rPr lang="en-US" sz="1600" dirty="0">
                <a:latin typeface="Calibri"/>
                <a:cs typeface="Calibri"/>
              </a:rPr>
              <a:t> un </a:t>
            </a:r>
            <a:r>
              <a:rPr lang="en-US" sz="1600" dirty="0" err="1">
                <a:latin typeface="Calibri"/>
                <a:cs typeface="Calibri"/>
              </a:rPr>
              <a:t>minut</a:t>
            </a:r>
            <a:r>
              <a:rPr lang="en-US" sz="1600" dirty="0">
                <a:latin typeface="Calibri"/>
                <a:cs typeface="Calibri"/>
              </a:rPr>
              <a:t> cu bubble </a:t>
            </a:r>
            <a:r>
              <a:rPr lang="en-US" sz="1600" dirty="0" err="1">
                <a:latin typeface="Calibri"/>
                <a:cs typeface="Calibri"/>
              </a:rPr>
              <a:t>în</a:t>
            </a:r>
            <a:r>
              <a:rPr lang="en-US" sz="1600" dirty="0">
                <a:latin typeface="Calibri"/>
                <a:cs typeface="Calibri"/>
              </a:rPr>
              <a:t> 0.002 </a:t>
            </a:r>
            <a:r>
              <a:rPr lang="en-US" sz="1600" dirty="0" err="1">
                <a:latin typeface="Calibri"/>
                <a:cs typeface="Calibri"/>
              </a:rPr>
              <a:t>secunde</a:t>
            </a:r>
            <a:r>
              <a:rPr lang="en-US" sz="1600" dirty="0">
                <a:latin typeface="Calibri"/>
                <a:cs typeface="Calibri"/>
              </a:rPr>
              <a:t>. </a:t>
            </a:r>
            <a:r>
              <a:rPr lang="en-US" sz="1600">
                <a:latin typeface="Calibri"/>
                <a:cs typeface="Calibri"/>
              </a:rPr>
              <a:t>Acesta</a:t>
            </a:r>
            <a:r>
              <a:rPr lang="en-US" sz="1600" dirty="0">
                <a:latin typeface="Calibri"/>
                <a:cs typeface="Calibri"/>
              </a:rPr>
              <a:t> </a:t>
            </a:r>
            <a:r>
              <a:rPr lang="en-US" sz="1600" err="1">
                <a:latin typeface="Calibri"/>
                <a:cs typeface="Calibri"/>
              </a:rPr>
              <a:t>poate</a:t>
            </a:r>
            <a:r>
              <a:rPr lang="en-US" sz="1600" dirty="0">
                <a:latin typeface="Calibri"/>
                <a:cs typeface="Calibri"/>
              </a:rPr>
              <a:t> </a:t>
            </a:r>
            <a:r>
              <a:rPr lang="en-US" sz="1600" dirty="0" err="1">
                <a:latin typeface="Calibri"/>
                <a:cs typeface="Calibri"/>
              </a:rPr>
              <a:t>sorta</a:t>
            </a:r>
            <a:r>
              <a:rPr lang="en-US" sz="1600" dirty="0">
                <a:latin typeface="Calibri"/>
                <a:cs typeface="Calibri"/>
              </a:rPr>
              <a:t> </a:t>
            </a:r>
            <a:r>
              <a:rPr lang="en-US" sz="1600" dirty="0" err="1">
                <a:latin typeface="Calibri"/>
                <a:cs typeface="Calibri"/>
              </a:rPr>
              <a:t>într</a:t>
            </a:r>
            <a:r>
              <a:rPr lang="en-US" sz="1600" dirty="0">
                <a:latin typeface="Calibri"/>
                <a:cs typeface="Calibri"/>
              </a:rPr>
              <a:t>-un </a:t>
            </a:r>
            <a:r>
              <a:rPr lang="en-US" sz="1600" dirty="0" err="1">
                <a:latin typeface="Calibri"/>
                <a:cs typeface="Calibri"/>
              </a:rPr>
              <a:t>timp</a:t>
            </a:r>
            <a:r>
              <a:rPr lang="en-US" sz="1600" dirty="0">
                <a:latin typeface="Calibri"/>
                <a:cs typeface="Calibri"/>
              </a:rPr>
              <a:t> </a:t>
            </a:r>
            <a:r>
              <a:rPr lang="en-US" sz="1600" dirty="0" err="1">
                <a:latin typeface="Calibri"/>
                <a:cs typeface="Calibri"/>
              </a:rPr>
              <a:t>rezonabil</a:t>
            </a:r>
            <a:r>
              <a:rPr lang="en-US" sz="1600" dirty="0">
                <a:latin typeface="Calibri"/>
                <a:cs typeface="Calibri"/>
              </a:rPr>
              <a:t> </a:t>
            </a:r>
            <a:r>
              <a:rPr lang="en-US" sz="1600" dirty="0" err="1">
                <a:latin typeface="Calibri"/>
                <a:cs typeface="Calibri"/>
              </a:rPr>
              <a:t>orice</a:t>
            </a:r>
            <a:r>
              <a:rPr lang="en-US" sz="1600" dirty="0">
                <a:latin typeface="Calibri"/>
                <a:cs typeface="Calibri"/>
              </a:rPr>
              <a:t> </a:t>
            </a:r>
            <a:r>
              <a:rPr lang="en-US" sz="1600" dirty="0" err="1">
                <a:latin typeface="Calibri"/>
                <a:cs typeface="Calibri"/>
              </a:rPr>
              <a:t>șir</a:t>
            </a:r>
            <a:r>
              <a:rPr lang="en-US" sz="1600" dirty="0">
                <a:latin typeface="Calibri"/>
                <a:cs typeface="Calibri"/>
              </a:rPr>
              <a:t> </a:t>
            </a:r>
            <a:r>
              <a:rPr lang="en-US" sz="1600" dirty="0" err="1">
                <a:latin typeface="Calibri"/>
                <a:cs typeface="Calibri"/>
              </a:rPr>
              <a:t>ce</a:t>
            </a:r>
            <a:r>
              <a:rPr lang="en-US" sz="1600" dirty="0">
                <a:latin typeface="Calibri"/>
                <a:cs typeface="Calibri"/>
              </a:rPr>
              <a:t> are </a:t>
            </a:r>
            <a:r>
              <a:rPr lang="en-US" sz="1600" dirty="0" err="1">
                <a:latin typeface="Calibri"/>
                <a:cs typeface="Calibri"/>
              </a:rPr>
              <a:t>numărul</a:t>
            </a:r>
            <a:r>
              <a:rPr lang="en-US" sz="1600" dirty="0">
                <a:latin typeface="Calibri"/>
                <a:cs typeface="Calibri"/>
              </a:rPr>
              <a:t> de </a:t>
            </a:r>
            <a:r>
              <a:rPr lang="en-US" sz="1600" dirty="0" err="1">
                <a:latin typeface="Calibri"/>
                <a:cs typeface="Calibri"/>
              </a:rPr>
              <a:t>elemente</a:t>
            </a:r>
            <a:r>
              <a:rPr lang="en-US" sz="1600" dirty="0">
                <a:latin typeface="Calibri"/>
                <a:cs typeface="Calibri"/>
              </a:rPr>
              <a:t> </a:t>
            </a:r>
            <a:r>
              <a:rPr lang="en-US" sz="1600" dirty="0" err="1">
                <a:latin typeface="Calibri"/>
                <a:cs typeface="Calibri"/>
              </a:rPr>
              <a:t>și</a:t>
            </a:r>
            <a:r>
              <a:rPr lang="en-US" sz="1600" dirty="0">
                <a:latin typeface="Calibri"/>
                <a:cs typeface="Calibri"/>
              </a:rPr>
              <a:t>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maximă</a:t>
            </a:r>
            <a:r>
              <a:rPr lang="en-US" sz="1600" dirty="0">
                <a:latin typeface="Calibri"/>
                <a:cs typeface="Calibri"/>
              </a:rPr>
              <a:t> sub  10</a:t>
            </a:r>
            <a:r>
              <a:rPr lang="en-US" sz="1600" baseline="30000" dirty="0">
                <a:latin typeface="Calibri"/>
                <a:cs typeface="Calibri"/>
              </a:rPr>
              <a:t>8</a:t>
            </a:r>
            <a:endParaRPr lang="en-US" sz="1600" dirty="0">
              <a:latin typeface="Calibri"/>
              <a:cs typeface="Calibri"/>
            </a:endParaRPr>
          </a:p>
        </p:txBody>
      </p:sp>
    </p:spTree>
    <p:extLst>
      <p:ext uri="{BB962C8B-B14F-4D97-AF65-F5344CB8AC3E}">
        <p14:creationId xmlns:p14="http://schemas.microsoft.com/office/powerpoint/2010/main" val="194430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73970-0F2A-4634-BA0A-3054E18038BC}"/>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cs typeface="Calibri Light"/>
              </a:rPr>
              <a:t>Radix Sort</a:t>
            </a:r>
            <a:endParaRPr lang="en-US" sz="4400" dirty="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F17D35-EE40-43A5-A24D-202FC8D9842B}"/>
              </a:ext>
            </a:extLst>
          </p:cNvPr>
          <p:cNvSpPr>
            <a:spLocks noGrp="1"/>
          </p:cNvSpPr>
          <p:nvPr>
            <p:ph idx="1"/>
          </p:nvPr>
        </p:nvSpPr>
        <p:spPr>
          <a:xfrm>
            <a:off x="5201771" y="-776241"/>
            <a:ext cx="5511800" cy="4171278"/>
          </a:xfrm>
        </p:spPr>
        <p:txBody>
          <a:bodyPr>
            <a:normAutofit/>
          </a:bodyPr>
          <a:lstStyle/>
          <a:p>
            <a:r>
              <a:rPr lang="en-US" sz="1600" dirty="0">
                <a:latin typeface="Calibri"/>
                <a:cs typeface="Calibri"/>
              </a:rPr>
              <a:t>Radix sort-ul </a:t>
            </a:r>
            <a:r>
              <a:rPr lang="en-US" sz="1600" dirty="0" err="1">
                <a:latin typeface="Calibri"/>
                <a:cs typeface="Calibri"/>
              </a:rPr>
              <a:t>este</a:t>
            </a:r>
            <a:r>
              <a:rPr lang="en-US" sz="1600" dirty="0">
                <a:latin typeface="Calibri"/>
                <a:cs typeface="Calibri"/>
              </a:rPr>
              <a:t> un </a:t>
            </a:r>
            <a:r>
              <a:rPr lang="en-US" sz="1600" dirty="0" err="1">
                <a:latin typeface="Calibri"/>
                <a:cs typeface="Calibri"/>
              </a:rPr>
              <a:t>algoritm</a:t>
            </a:r>
            <a:r>
              <a:rPr lang="en-US" sz="1600" dirty="0">
                <a:latin typeface="Calibri"/>
                <a:cs typeface="Calibri"/>
              </a:rPr>
              <a:t> de </a:t>
            </a:r>
            <a:r>
              <a:rPr lang="en-US" sz="1600" dirty="0" err="1">
                <a:latin typeface="Calibri"/>
                <a:cs typeface="Calibri"/>
              </a:rPr>
              <a:t>sortare</a:t>
            </a:r>
            <a:r>
              <a:rPr lang="en-US" sz="1600" dirty="0">
                <a:latin typeface="Calibri"/>
                <a:cs typeface="Calibri"/>
              </a:rPr>
              <a:t> non-</a:t>
            </a:r>
            <a:r>
              <a:rPr lang="en-US" sz="1600" dirty="0" err="1">
                <a:latin typeface="Calibri"/>
                <a:cs typeface="Calibri"/>
              </a:rPr>
              <a:t>comparativ</a:t>
            </a:r>
            <a:r>
              <a:rPr lang="en-US" sz="1600" dirty="0">
                <a:latin typeface="Calibri"/>
                <a:cs typeface="Calibri"/>
              </a:rPr>
              <a:t>, </a:t>
            </a:r>
            <a:r>
              <a:rPr lang="en-US" sz="1600" dirty="0" err="1">
                <a:latin typeface="Calibri"/>
                <a:cs typeface="Calibri"/>
              </a:rPr>
              <a:t>ce</a:t>
            </a:r>
            <a:r>
              <a:rPr lang="en-US" sz="1600" dirty="0">
                <a:latin typeface="Calibri"/>
                <a:cs typeface="Calibri"/>
              </a:rPr>
              <a:t> </a:t>
            </a:r>
            <a:r>
              <a:rPr lang="en-US" sz="1600" dirty="0" err="1">
                <a:latin typeface="Calibri"/>
                <a:cs typeface="Calibri"/>
              </a:rPr>
              <a:t>ordonează</a:t>
            </a:r>
            <a:r>
              <a:rPr lang="en-US" sz="1600" dirty="0">
                <a:latin typeface="Calibri"/>
                <a:cs typeface="Calibri"/>
              </a:rPr>
              <a:t> </a:t>
            </a:r>
            <a:r>
              <a:rPr lang="en-US" sz="1600" dirty="0" err="1">
                <a:latin typeface="Calibri"/>
                <a:cs typeface="Calibri"/>
              </a:rPr>
              <a:t>elementele</a:t>
            </a:r>
            <a:r>
              <a:rPr lang="en-US" sz="1600" dirty="0">
                <a:latin typeface="Calibri"/>
                <a:cs typeface="Calibri"/>
              </a:rPr>
              <a:t> </a:t>
            </a:r>
            <a:r>
              <a:rPr lang="en-US" sz="1600" dirty="0" err="1">
                <a:latin typeface="Calibri"/>
                <a:cs typeface="Calibri"/>
              </a:rPr>
              <a:t>în</a:t>
            </a:r>
            <a:r>
              <a:rPr lang="en-US" sz="1600" dirty="0">
                <a:latin typeface="Calibri"/>
                <a:cs typeface="Calibri"/>
              </a:rPr>
              <a:t> </a:t>
            </a:r>
            <a:r>
              <a:rPr lang="en-US" sz="1600" dirty="0" err="1">
                <a:latin typeface="Calibri"/>
                <a:cs typeface="Calibri"/>
              </a:rPr>
              <a:t>funcție</a:t>
            </a:r>
            <a:r>
              <a:rPr lang="en-US" sz="1600" dirty="0">
                <a:latin typeface="Calibri"/>
                <a:cs typeface="Calibri"/>
              </a:rPr>
              <a:t> de </a:t>
            </a:r>
            <a:r>
              <a:rPr lang="en-US" sz="1600" dirty="0" err="1">
                <a:latin typeface="Calibri"/>
                <a:cs typeface="Calibri"/>
              </a:rPr>
              <a:t>cifrele</a:t>
            </a:r>
            <a:r>
              <a:rPr lang="en-US" sz="1600" dirty="0">
                <a:latin typeface="Calibri"/>
                <a:cs typeface="Calibri"/>
              </a:rPr>
              <a:t> lor (</a:t>
            </a:r>
            <a:r>
              <a:rPr lang="en-US" sz="1600" dirty="0" err="1">
                <a:latin typeface="Calibri"/>
                <a:cs typeface="Calibri"/>
              </a:rPr>
              <a:t>începând</a:t>
            </a:r>
            <a:r>
              <a:rPr lang="en-US" sz="1600" dirty="0">
                <a:latin typeface="Calibri"/>
                <a:cs typeface="Calibri"/>
              </a:rPr>
              <a:t> de la </a:t>
            </a:r>
            <a:r>
              <a:rPr lang="en-US" sz="1600" dirty="0" err="1">
                <a:latin typeface="Calibri"/>
                <a:cs typeface="Calibri"/>
              </a:rPr>
              <a:t>cifra</a:t>
            </a:r>
            <a:r>
              <a:rPr lang="en-US" sz="1600" dirty="0">
                <a:latin typeface="Calibri"/>
                <a:cs typeface="Calibri"/>
              </a:rPr>
              <a:t> </a:t>
            </a:r>
            <a:r>
              <a:rPr lang="en-US" sz="1600" dirty="0" err="1">
                <a:latin typeface="Calibri"/>
                <a:cs typeface="Calibri"/>
              </a:rPr>
              <a:t>unităților</a:t>
            </a:r>
            <a:r>
              <a:rPr lang="en-US" sz="1600" dirty="0">
                <a:latin typeface="Calibri"/>
                <a:cs typeface="Calibri"/>
              </a:rPr>
              <a:t>) </a:t>
            </a:r>
            <a:r>
              <a:rPr lang="en-US" sz="1600" dirty="0" err="1">
                <a:latin typeface="Calibri"/>
                <a:cs typeface="Calibri"/>
              </a:rPr>
              <a:t>utilizând</a:t>
            </a:r>
            <a:r>
              <a:rPr lang="en-US" sz="1600" dirty="0">
                <a:latin typeface="Calibri"/>
                <a:cs typeface="Calibri"/>
              </a:rPr>
              <a:t> un count sort. La </a:t>
            </a:r>
            <a:r>
              <a:rPr lang="en-US" sz="1600" dirty="0" err="1">
                <a:latin typeface="Calibri"/>
                <a:cs typeface="Calibri"/>
              </a:rPr>
              <a:t>fel</a:t>
            </a:r>
            <a:r>
              <a:rPr lang="en-US" sz="1600" dirty="0">
                <a:latin typeface="Calibri"/>
                <a:cs typeface="Calibri"/>
              </a:rPr>
              <a:t> ca la count sort, </a:t>
            </a:r>
            <a:r>
              <a:rPr lang="en-US" sz="1600" dirty="0" err="1">
                <a:latin typeface="Calibri"/>
                <a:cs typeface="Calibri"/>
              </a:rPr>
              <a:t>complexitatea</a:t>
            </a:r>
            <a:r>
              <a:rPr lang="en-US" sz="1600" dirty="0">
                <a:latin typeface="Calibri"/>
                <a:cs typeface="Calibri"/>
              </a:rPr>
              <a:t> </a:t>
            </a:r>
            <a:r>
              <a:rPr lang="en-US" sz="1600" dirty="0" err="1">
                <a:latin typeface="Calibri"/>
                <a:cs typeface="Calibri"/>
              </a:rPr>
              <a:t>algoritmului</a:t>
            </a:r>
            <a:r>
              <a:rPr lang="en-US" sz="1600" dirty="0">
                <a:latin typeface="Calibri"/>
                <a:cs typeface="Calibri"/>
              </a:rPr>
              <a:t> </a:t>
            </a:r>
            <a:r>
              <a:rPr lang="en-US" sz="1600" dirty="0" err="1">
                <a:latin typeface="Calibri"/>
                <a:cs typeface="Calibri"/>
              </a:rPr>
              <a:t>depinde</a:t>
            </a:r>
            <a:r>
              <a:rPr lang="en-US" sz="1600" dirty="0">
                <a:latin typeface="Calibri"/>
                <a:cs typeface="Calibri"/>
              </a:rPr>
              <a:t> de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maximă</a:t>
            </a:r>
            <a:r>
              <a:rPr lang="en-US" sz="1600" dirty="0">
                <a:latin typeface="Calibri"/>
                <a:cs typeface="Calibri"/>
              </a:rPr>
              <a:t> din </a:t>
            </a:r>
            <a:r>
              <a:rPr lang="en-US" sz="1600" dirty="0" err="1">
                <a:latin typeface="Calibri"/>
                <a:cs typeface="Calibri"/>
              </a:rPr>
              <a:t>șir</a:t>
            </a:r>
            <a:r>
              <a:rPr lang="en-US" sz="1600" dirty="0">
                <a:latin typeface="Calibri"/>
                <a:cs typeface="Calibri"/>
              </a:rPr>
              <a:t>. </a:t>
            </a:r>
            <a:r>
              <a:rPr lang="en-US" sz="1600" dirty="0" err="1">
                <a:latin typeface="Calibri"/>
                <a:cs typeface="Calibri"/>
              </a:rPr>
              <a:t>Complexitate</a:t>
            </a:r>
            <a:r>
              <a:rPr lang="en-US" sz="1600" dirty="0">
                <a:latin typeface="Calibri"/>
                <a:cs typeface="Calibri"/>
              </a:rPr>
              <a:t> O(n*k/d) </a:t>
            </a:r>
            <a:r>
              <a:rPr lang="en-US" sz="1600" dirty="0" err="1">
                <a:latin typeface="Calibri"/>
                <a:cs typeface="Calibri"/>
              </a:rPr>
              <a:t>unde</a:t>
            </a:r>
            <a:r>
              <a:rPr lang="en-US" sz="1600" dirty="0">
                <a:latin typeface="Calibri"/>
                <a:cs typeface="Calibri"/>
              </a:rPr>
              <a:t> k </a:t>
            </a:r>
            <a:r>
              <a:rPr lang="en-US" sz="1600" dirty="0" err="1">
                <a:latin typeface="Calibri"/>
                <a:cs typeface="Calibri"/>
              </a:rPr>
              <a:t>este</a:t>
            </a:r>
            <a:r>
              <a:rPr lang="en-US" sz="1600" dirty="0">
                <a:latin typeface="Calibri"/>
                <a:cs typeface="Calibri"/>
              </a:rPr>
              <a:t> </a:t>
            </a:r>
            <a:r>
              <a:rPr lang="en-US" sz="1600" dirty="0" err="1">
                <a:latin typeface="Calibri"/>
                <a:cs typeface="Calibri"/>
              </a:rPr>
              <a:t>valoarea</a:t>
            </a:r>
            <a:r>
              <a:rPr lang="en-US" sz="1600" dirty="0">
                <a:latin typeface="Calibri"/>
                <a:cs typeface="Calibri"/>
              </a:rPr>
              <a:t> </a:t>
            </a:r>
            <a:r>
              <a:rPr lang="en-US" sz="1600" dirty="0" err="1">
                <a:latin typeface="Calibri"/>
                <a:cs typeface="Calibri"/>
              </a:rPr>
              <a:t>maximă</a:t>
            </a:r>
            <a:r>
              <a:rPr lang="en-US" sz="1600" dirty="0">
                <a:latin typeface="Calibri"/>
                <a:cs typeface="Calibri"/>
              </a:rPr>
              <a:t>, </a:t>
            </a:r>
            <a:r>
              <a:rPr lang="en-US" sz="1600" dirty="0" err="1">
                <a:latin typeface="Calibri"/>
                <a:cs typeface="Calibri"/>
              </a:rPr>
              <a:t>iar</a:t>
            </a:r>
            <a:r>
              <a:rPr lang="en-US" sz="1600" dirty="0">
                <a:latin typeface="Calibri"/>
                <a:cs typeface="Calibri"/>
              </a:rPr>
              <a:t> d </a:t>
            </a:r>
            <a:r>
              <a:rPr lang="en-US" sz="1600" dirty="0" err="1">
                <a:latin typeface="Calibri"/>
                <a:cs typeface="Calibri"/>
              </a:rPr>
              <a:t>este</a:t>
            </a:r>
            <a:r>
              <a:rPr lang="en-US" sz="1600" dirty="0">
                <a:latin typeface="Calibri"/>
                <a:cs typeface="Calibri"/>
              </a:rPr>
              <a:t> </a:t>
            </a:r>
            <a:r>
              <a:rPr lang="en-US" sz="1600" dirty="0" err="1">
                <a:latin typeface="Calibri"/>
                <a:cs typeface="Calibri"/>
              </a:rPr>
              <a:t>numărul</a:t>
            </a:r>
            <a:r>
              <a:rPr lang="en-US" sz="1600" dirty="0">
                <a:latin typeface="Calibri"/>
                <a:cs typeface="Calibri"/>
              </a:rPr>
              <a:t> de </a:t>
            </a:r>
            <a:r>
              <a:rPr lang="en-US" sz="1600" dirty="0" err="1">
                <a:latin typeface="Calibri"/>
                <a:cs typeface="Calibri"/>
              </a:rPr>
              <a:t>cifre</a:t>
            </a:r>
            <a:r>
              <a:rPr lang="en-US" sz="1600" dirty="0">
                <a:latin typeface="Calibri"/>
                <a:cs typeface="Calibri"/>
              </a:rPr>
              <a:t> al </a:t>
            </a:r>
            <a:r>
              <a:rPr lang="en-US" sz="1600" dirty="0" err="1">
                <a:latin typeface="Calibri"/>
                <a:cs typeface="Calibri"/>
              </a:rPr>
              <a:t>acesteia</a:t>
            </a:r>
            <a:r>
              <a:rPr lang="en-US" sz="1600" dirty="0">
                <a:latin typeface="Calibri"/>
                <a:cs typeface="Calibri"/>
              </a:rPr>
              <a:t>.</a:t>
            </a:r>
          </a:p>
        </p:txBody>
      </p:sp>
      <p:pic>
        <p:nvPicPr>
          <p:cNvPr id="4" name="Picture 4" descr="Text&#10;&#10;Description automatically generated">
            <a:extLst>
              <a:ext uri="{FF2B5EF4-FFF2-40B4-BE49-F238E27FC236}">
                <a16:creationId xmlns:a16="http://schemas.microsoft.com/office/drawing/2014/main" id="{828FB4B4-578C-487D-BE17-BA5D0FC31B3C}"/>
              </a:ext>
            </a:extLst>
          </p:cNvPr>
          <p:cNvPicPr>
            <a:picLocks noChangeAspect="1"/>
          </p:cNvPicPr>
          <p:nvPr/>
        </p:nvPicPr>
        <p:blipFill>
          <a:blip r:embed="rId2"/>
          <a:stretch>
            <a:fillRect/>
          </a:stretch>
        </p:blipFill>
        <p:spPr>
          <a:xfrm>
            <a:off x="5180351" y="2371596"/>
            <a:ext cx="6178446" cy="3239069"/>
          </a:xfrm>
          <a:prstGeom prst="rect">
            <a:avLst/>
          </a:prstGeom>
        </p:spPr>
      </p:pic>
    </p:spTree>
    <p:extLst>
      <p:ext uri="{BB962C8B-B14F-4D97-AF65-F5344CB8AC3E}">
        <p14:creationId xmlns:p14="http://schemas.microsoft.com/office/powerpoint/2010/main" val="102079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01A9-25D6-4FA0-B427-0A3BC3B86864}"/>
              </a:ext>
            </a:extLst>
          </p:cNvPr>
          <p:cNvSpPr>
            <a:spLocks noGrp="1"/>
          </p:cNvSpPr>
          <p:nvPr>
            <p:ph type="title"/>
          </p:nvPr>
        </p:nvSpPr>
        <p:spPr/>
        <p:txBody>
          <a:bodyPr/>
          <a:lstStyle/>
          <a:p>
            <a:r>
              <a:rPr lang="en-US">
                <a:cs typeface="Calibri Light"/>
              </a:rPr>
              <a:t>Merge Sort</a:t>
            </a:r>
            <a:endParaRPr lang="en-US"/>
          </a:p>
        </p:txBody>
      </p:sp>
      <p:sp>
        <p:nvSpPr>
          <p:cNvPr id="3" name="Content Placeholder 2">
            <a:extLst>
              <a:ext uri="{FF2B5EF4-FFF2-40B4-BE49-F238E27FC236}">
                <a16:creationId xmlns:a16="http://schemas.microsoft.com/office/drawing/2014/main" id="{8BD7FC4D-A5D1-4B84-AEC1-F0245F46DCFF}"/>
              </a:ext>
            </a:extLst>
          </p:cNvPr>
          <p:cNvSpPr>
            <a:spLocks noGrp="1"/>
          </p:cNvSpPr>
          <p:nvPr>
            <p:ph idx="1"/>
          </p:nvPr>
        </p:nvSpPr>
        <p:spPr>
          <a:xfrm>
            <a:off x="5156963" y="-959010"/>
            <a:ext cx="6281873" cy="4809895"/>
          </a:xfrm>
        </p:spPr>
        <p:txBody>
          <a:bodyPr/>
          <a:lstStyle/>
          <a:p>
            <a:r>
              <a:rPr lang="en-US" sz="1600">
                <a:latin typeface="Calibri"/>
                <a:cs typeface="Calibri"/>
              </a:rPr>
              <a:t>Merge Sort este un algoritm divide et impera de complexitate constantă O(n*log(n)) ce sparge recursiv sirul de elemente în jumătate până ajunge să aibă n șiruri de 1 element, apoi reunește șirurile adiacente și le sortează elementele folosind Merge Sort.</a:t>
            </a:r>
            <a:endParaRPr lang="en-US">
              <a:latin typeface="Rockwell" panose="02060603020205020403"/>
              <a:cs typeface="Calibri"/>
            </a:endParaRPr>
          </a:p>
        </p:txBody>
      </p:sp>
      <p:pic>
        <p:nvPicPr>
          <p:cNvPr id="4" name="Picture 4" descr="Text&#10;&#10;Description automatically generated">
            <a:extLst>
              <a:ext uri="{FF2B5EF4-FFF2-40B4-BE49-F238E27FC236}">
                <a16:creationId xmlns:a16="http://schemas.microsoft.com/office/drawing/2014/main" id="{141BD376-0BFA-4359-9E91-96FBAF29421B}"/>
              </a:ext>
            </a:extLst>
          </p:cNvPr>
          <p:cNvPicPr>
            <a:picLocks noChangeAspect="1"/>
          </p:cNvPicPr>
          <p:nvPr/>
        </p:nvPicPr>
        <p:blipFill>
          <a:blip r:embed="rId2"/>
          <a:stretch>
            <a:fillRect/>
          </a:stretch>
        </p:blipFill>
        <p:spPr>
          <a:xfrm>
            <a:off x="5433689" y="2144713"/>
            <a:ext cx="5472659" cy="2866292"/>
          </a:xfrm>
          <a:prstGeom prst="rect">
            <a:avLst/>
          </a:prstGeom>
        </p:spPr>
      </p:pic>
      <p:sp>
        <p:nvSpPr>
          <p:cNvPr id="5" name="TextBox 4">
            <a:extLst>
              <a:ext uri="{FF2B5EF4-FFF2-40B4-BE49-F238E27FC236}">
                <a16:creationId xmlns:a16="http://schemas.microsoft.com/office/drawing/2014/main" id="{596FE4AB-B5F5-4252-87BA-D5C4BBEB558E}"/>
              </a:ext>
            </a:extLst>
          </p:cNvPr>
          <p:cNvSpPr txBox="1"/>
          <p:nvPr/>
        </p:nvSpPr>
        <p:spPr>
          <a:xfrm>
            <a:off x="5324006" y="5199088"/>
            <a:ext cx="593485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alibri"/>
                <a:cs typeface="Calibri"/>
              </a:rPr>
              <a:t>Pe numere mici nu este la fel de eficient ca radix și count, dar complexitatea sa nu este afectată de valoarea numerelor sortate, </a:t>
            </a:r>
            <a:r>
              <a:rPr lang="en-US" sz="1600">
                <a:latin typeface="Calibri"/>
                <a:cs typeface="Calibri"/>
              </a:rPr>
              <a:t>devenind mai eficient decât acestea cand trebuie să sorteze numere mari</a:t>
            </a:r>
          </a:p>
        </p:txBody>
      </p:sp>
    </p:spTree>
    <p:extLst>
      <p:ext uri="{BB962C8B-B14F-4D97-AF65-F5344CB8AC3E}">
        <p14:creationId xmlns:p14="http://schemas.microsoft.com/office/powerpoint/2010/main" val="33826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EAFA7ED-323E-4933-9F5D-22A57A5C97D3}"/>
              </a:ext>
            </a:extLst>
          </p:cNvPr>
          <p:cNvSpPr>
            <a:spLocks noGrp="1"/>
          </p:cNvSpPr>
          <p:nvPr>
            <p:ph type="title"/>
          </p:nvPr>
        </p:nvSpPr>
        <p:spPr>
          <a:xfrm>
            <a:off x="4067177" y="630936"/>
            <a:ext cx="6677553" cy="1353310"/>
          </a:xfrm>
        </p:spPr>
        <p:txBody>
          <a:bodyPr anchor="b">
            <a:normAutofit/>
          </a:bodyPr>
          <a:lstStyle/>
          <a:p>
            <a:pPr algn="l"/>
            <a:r>
              <a:rPr lang="en-US" sz="3600">
                <a:solidFill>
                  <a:schemeClr val="tx1"/>
                </a:solidFill>
                <a:cs typeface="Calibri Light"/>
              </a:rPr>
              <a:t>Quick Sort</a:t>
            </a:r>
            <a:endParaRPr lang="en-US" sz="3600">
              <a:solidFill>
                <a:schemeClr val="tx1"/>
              </a:solidFill>
            </a:endParaRPr>
          </a:p>
        </p:txBody>
      </p:sp>
      <p:sp>
        <p:nvSpPr>
          <p:cNvPr id="3" name="Content Placeholder 2">
            <a:extLst>
              <a:ext uri="{FF2B5EF4-FFF2-40B4-BE49-F238E27FC236}">
                <a16:creationId xmlns:a16="http://schemas.microsoft.com/office/drawing/2014/main" id="{BAAA40E5-770C-4825-AAC8-9E2CBBA03A81}"/>
              </a:ext>
            </a:extLst>
          </p:cNvPr>
          <p:cNvSpPr>
            <a:spLocks noGrp="1"/>
          </p:cNvSpPr>
          <p:nvPr>
            <p:ph idx="1"/>
          </p:nvPr>
        </p:nvSpPr>
        <p:spPr>
          <a:xfrm>
            <a:off x="419571" y="2017692"/>
            <a:ext cx="6127912" cy="4290197"/>
          </a:xfrm>
        </p:spPr>
        <p:txBody>
          <a:bodyPr anchor="ctr">
            <a:normAutofit/>
          </a:bodyPr>
          <a:lstStyle/>
          <a:p>
            <a:r>
              <a:rPr lang="en-US" sz="1600">
                <a:latin typeface="Calibri"/>
                <a:cs typeface="Calibri"/>
              </a:rPr>
              <a:t>Quick Sort este un algoritm divide et impera ce funcționează prin separarea unui sir în două subșiruri de dreapta și de stânga unui pivot și ajezând elementele mai mari decât pivotul pe o parte și elementele mai mici pe cealaltă. Quick Sort are o complexitate medie de O(n*log(n)), dar complexitatea sa poate atinge O(n</a:t>
            </a:r>
            <a:r>
              <a:rPr lang="en-US" sz="1600" baseline="30000">
                <a:latin typeface="Calibri"/>
                <a:cs typeface="Calibri"/>
              </a:rPr>
              <a:t>2</a:t>
            </a:r>
            <a:r>
              <a:rPr lang="en-US" sz="1600">
                <a:latin typeface="Calibri"/>
                <a:cs typeface="Calibri"/>
              </a:rPr>
              <a:t>) în cazul în care pivotul ales este de fiecare dată un extrem. Din acest motiv, anumite implementări ale algoritmului au pivotul mediană de 3, mediană de 5 sau mediana medianelor în locul unui pivot ales la întâmplare. Algoritmii de căutare a medianelor fac execuția programului mai rapidă doar în cazul în care algoritmul ar fi ales repetat pivoți de valoare extremă, motiv pentru care nu sunt necesari atunci când șirul are un număr mic de elemente.</a:t>
            </a:r>
          </a:p>
        </p:txBody>
      </p:sp>
      <p:pic>
        <p:nvPicPr>
          <p:cNvPr id="4" name="Picture 32" descr="Text&#10;&#10;Description automatically generated">
            <a:extLst>
              <a:ext uri="{FF2B5EF4-FFF2-40B4-BE49-F238E27FC236}">
                <a16:creationId xmlns:a16="http://schemas.microsoft.com/office/drawing/2014/main" id="{85A79C32-C6D8-4476-8515-2D1631523642}"/>
              </a:ext>
            </a:extLst>
          </p:cNvPr>
          <p:cNvPicPr>
            <a:picLocks noChangeAspect="1"/>
          </p:cNvPicPr>
          <p:nvPr/>
        </p:nvPicPr>
        <p:blipFill>
          <a:blip r:embed="rId2"/>
          <a:stretch>
            <a:fillRect/>
          </a:stretch>
        </p:blipFill>
        <p:spPr>
          <a:xfrm>
            <a:off x="6679367" y="2766488"/>
            <a:ext cx="5335249" cy="2792808"/>
          </a:xfrm>
          <a:prstGeom prst="rect">
            <a:avLst/>
          </a:prstGeom>
        </p:spPr>
      </p:pic>
    </p:spTree>
    <p:extLst>
      <p:ext uri="{BB962C8B-B14F-4D97-AF65-F5344CB8AC3E}">
        <p14:creationId xmlns:p14="http://schemas.microsoft.com/office/powerpoint/2010/main" val="213488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73F1E7-F8B0-4A3E-A807-5FF5FAD2EEB7}"/>
              </a:ext>
            </a:extLst>
          </p:cNvPr>
          <p:cNvSpPr>
            <a:spLocks noGrp="1"/>
          </p:cNvSpPr>
          <p:nvPr>
            <p:ph type="title"/>
          </p:nvPr>
        </p:nvSpPr>
        <p:spPr>
          <a:xfrm>
            <a:off x="807720" y="762608"/>
            <a:ext cx="10481519" cy="1003932"/>
          </a:xfrm>
        </p:spPr>
        <p:txBody>
          <a:bodyPr anchor="ctr">
            <a:normAutofit/>
          </a:bodyPr>
          <a:lstStyle/>
          <a:p>
            <a:pPr algn="l"/>
            <a:r>
              <a:rPr lang="en-US" sz="3600">
                <a:solidFill>
                  <a:schemeClr val="accent1"/>
                </a:solidFill>
                <a:cs typeface="Calibri Light"/>
              </a:rPr>
              <a:t>Testele Folosite în Screenshot-uri</a:t>
            </a:r>
            <a:endParaRPr lang="en-US" sz="3600">
              <a:solidFill>
                <a:schemeClr val="accent1"/>
              </a:solidFill>
            </a:endParaRPr>
          </a:p>
        </p:txBody>
      </p:sp>
      <p:pic>
        <p:nvPicPr>
          <p:cNvPr id="4" name="Picture 4" descr="Graphical user interface, application, Word&#10;&#10;Description automatically generated">
            <a:extLst>
              <a:ext uri="{FF2B5EF4-FFF2-40B4-BE49-F238E27FC236}">
                <a16:creationId xmlns:a16="http://schemas.microsoft.com/office/drawing/2014/main" id="{02F303B4-D752-492E-9C6C-5EA57A19768F}"/>
              </a:ext>
            </a:extLst>
          </p:cNvPr>
          <p:cNvPicPr>
            <a:picLocks noChangeAspect="1"/>
          </p:cNvPicPr>
          <p:nvPr/>
        </p:nvPicPr>
        <p:blipFill>
          <a:blip r:embed="rId2"/>
          <a:stretch>
            <a:fillRect/>
          </a:stretch>
        </p:blipFill>
        <p:spPr>
          <a:xfrm>
            <a:off x="2769433" y="2407219"/>
            <a:ext cx="5928609" cy="4123446"/>
          </a:xfrm>
          <a:prstGeom prst="rect">
            <a:avLst/>
          </a:prstGeom>
        </p:spPr>
      </p:pic>
    </p:spTree>
    <p:extLst>
      <p:ext uri="{BB962C8B-B14F-4D97-AF65-F5344CB8AC3E}">
        <p14:creationId xmlns:p14="http://schemas.microsoft.com/office/powerpoint/2010/main" val="5258221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Algoritmi de sortare</vt:lpstr>
      <vt:lpstr>Bubble Sort</vt:lpstr>
      <vt:lpstr>Count Sort</vt:lpstr>
      <vt:lpstr>Radix Sort</vt:lpstr>
      <vt:lpstr>Merge Sort</vt:lpstr>
      <vt:lpstr>Quick Sort</vt:lpstr>
      <vt:lpstr>Testele Folosite în Screenshot-uri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367</cp:revision>
  <dcterms:created xsi:type="dcterms:W3CDTF">2021-03-14T14:33:21Z</dcterms:created>
  <dcterms:modified xsi:type="dcterms:W3CDTF">2021-03-14T16:20:00Z</dcterms:modified>
</cp:coreProperties>
</file>