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1"/>
  </p:notesMasterIdLst>
  <p:sldIdLst>
    <p:sldId id="257" r:id="rId2"/>
    <p:sldId id="311" r:id="rId3"/>
    <p:sldId id="258" r:id="rId4"/>
    <p:sldId id="259" r:id="rId5"/>
    <p:sldId id="262" r:id="rId6"/>
    <p:sldId id="313" r:id="rId7"/>
    <p:sldId id="314" r:id="rId8"/>
    <p:sldId id="495" r:id="rId9"/>
    <p:sldId id="315" r:id="rId10"/>
    <p:sldId id="579" r:id="rId11"/>
    <p:sldId id="387" r:id="rId12"/>
    <p:sldId id="576" r:id="rId13"/>
    <p:sldId id="582" r:id="rId14"/>
    <p:sldId id="600" r:id="rId15"/>
    <p:sldId id="601" r:id="rId16"/>
    <p:sldId id="605" r:id="rId17"/>
    <p:sldId id="606" r:id="rId18"/>
    <p:sldId id="607" r:id="rId19"/>
    <p:sldId id="608" r:id="rId20"/>
    <p:sldId id="329" r:id="rId21"/>
    <p:sldId id="331" r:id="rId22"/>
    <p:sldId id="602" r:id="rId23"/>
    <p:sldId id="603" r:id="rId24"/>
    <p:sldId id="604" r:id="rId25"/>
    <p:sldId id="580" r:id="rId26"/>
    <p:sldId id="583" r:id="rId27"/>
    <p:sldId id="584" r:id="rId28"/>
    <p:sldId id="586" r:id="rId29"/>
    <p:sldId id="609" r:id="rId30"/>
    <p:sldId id="610" r:id="rId31"/>
    <p:sldId id="611" r:id="rId32"/>
    <p:sldId id="336" r:id="rId33"/>
    <p:sldId id="337" r:id="rId34"/>
    <p:sldId id="338" r:id="rId35"/>
    <p:sldId id="308" r:id="rId36"/>
    <p:sldId id="593" r:id="rId37"/>
    <p:sldId id="592" r:id="rId38"/>
    <p:sldId id="588" r:id="rId39"/>
    <p:sldId id="590" r:id="rId40"/>
    <p:sldId id="595" r:id="rId41"/>
    <p:sldId id="591" r:id="rId42"/>
    <p:sldId id="594" r:id="rId43"/>
    <p:sldId id="596" r:id="rId44"/>
    <p:sldId id="589" r:id="rId45"/>
    <p:sldId id="597" r:id="rId46"/>
    <p:sldId id="598" r:id="rId47"/>
    <p:sldId id="599" r:id="rId48"/>
    <p:sldId id="631" r:id="rId49"/>
    <p:sldId id="578" r:id="rId50"/>
    <p:sldId id="346" r:id="rId51"/>
    <p:sldId id="347" r:id="rId52"/>
    <p:sldId id="348" r:id="rId53"/>
    <p:sldId id="575" r:id="rId54"/>
    <p:sldId id="652" r:id="rId55"/>
    <p:sldId id="653" r:id="rId56"/>
    <p:sldId id="384" r:id="rId57"/>
    <p:sldId id="381" r:id="rId58"/>
    <p:sldId id="612" r:id="rId59"/>
    <p:sldId id="613" r:id="rId60"/>
    <p:sldId id="614" r:id="rId61"/>
    <p:sldId id="615" r:id="rId62"/>
    <p:sldId id="616" r:id="rId63"/>
    <p:sldId id="619" r:id="rId64"/>
    <p:sldId id="618" r:id="rId65"/>
    <p:sldId id="620" r:id="rId66"/>
    <p:sldId id="617" r:id="rId67"/>
    <p:sldId id="621" r:id="rId68"/>
    <p:sldId id="623" r:id="rId69"/>
    <p:sldId id="624" r:id="rId70"/>
    <p:sldId id="622" r:id="rId71"/>
    <p:sldId id="625" r:id="rId72"/>
    <p:sldId id="626" r:id="rId73"/>
    <p:sldId id="637" r:id="rId74"/>
    <p:sldId id="627" r:id="rId75"/>
    <p:sldId id="628" r:id="rId76"/>
    <p:sldId id="629" r:id="rId77"/>
    <p:sldId id="630" r:id="rId78"/>
    <p:sldId id="632" r:id="rId79"/>
    <p:sldId id="633" r:id="rId80"/>
    <p:sldId id="634" r:id="rId81"/>
    <p:sldId id="639" r:id="rId82"/>
    <p:sldId id="640" r:id="rId83"/>
    <p:sldId id="641" r:id="rId84"/>
    <p:sldId id="643" r:id="rId85"/>
    <p:sldId id="645" r:id="rId86"/>
    <p:sldId id="646" r:id="rId87"/>
    <p:sldId id="638" r:id="rId88"/>
    <p:sldId id="647" r:id="rId89"/>
    <p:sldId id="648" r:id="rId90"/>
    <p:sldId id="642" r:id="rId91"/>
    <p:sldId id="649" r:id="rId92"/>
    <p:sldId id="650" r:id="rId93"/>
    <p:sldId id="635" r:id="rId94"/>
    <p:sldId id="651" r:id="rId95"/>
    <p:sldId id="380" r:id="rId96"/>
    <p:sldId id="466" r:id="rId97"/>
    <p:sldId id="654" r:id="rId98"/>
    <p:sldId id="309" r:id="rId99"/>
    <p:sldId id="271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ivaylokenov/Identity-Server-Demystifie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hyperlink" Target="https://jwt.m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openid.net/specs/openid-connect-core-1_0.html#IDTok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youtube.com/MyTestedASPNETTV" TargetMode="External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ivaylokenov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id.net/specs/openid-connect-core-1_0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iu-kub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iu-swarm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iu-architec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su-ddd-microservices" TargetMode="External"/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#page-2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identityserver.io/en/latest/intro/specs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#page-40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.net/specs/openid-connect-core-1_0.html#CodeFlowSteps" TargetMode="External"/><Relationship Id="rId2" Type="http://schemas.openxmlformats.org/officeDocument/2006/relationships/hyperlink" Target="https://tools.ietf.org/html/rfc6749#page-24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#page-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-contrib/AspNet.Security.OAuth.Providers" TargetMode="External"/><Relationship Id="rId2" Type="http://schemas.openxmlformats.org/officeDocument/2006/relationships/hyperlink" Target="https://developers.facebook.com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identityserver4.readthedocs.io/en/latest/quickstarts/0_overview.html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new-control-plane/generating-self-signed-certificates-on-windows-7812a600c2d8" TargetMode="External"/><Relationship Id="rId2" Type="http://schemas.openxmlformats.org/officeDocument/2006/relationships/hyperlink" Target="https://identityserver4.readthedocs.io/en/latest/quickstarts/5_entityframework.ht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patreon.com/ivaylokenov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4" Type="http://schemas.openxmlformats.org/officeDocument/2006/relationships/hyperlink" Target="https://opencollective.com/mytestedaspnet" TargetMode="Externa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Identity-Server-Demystifie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Identity server Demystified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5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9D3CD13-C4E4-4D26-8438-76F62B3AB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02" y="4996891"/>
            <a:ext cx="1977118" cy="153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E7CE4871-8612-4C5D-89B3-DFC3FA319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75" y="4996890"/>
            <a:ext cx="2120018" cy="1537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lot of different terminology is used among different sources: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Token Service</a:t>
            </a:r>
            <a:r>
              <a:rPr lang="bg-BG" dirty="0"/>
              <a:t>, </a:t>
            </a:r>
            <a:r>
              <a:rPr lang="en-US" dirty="0"/>
              <a:t>Identity Provider</a:t>
            </a:r>
            <a:r>
              <a:rPr lang="bg-BG" dirty="0"/>
              <a:t>, </a:t>
            </a:r>
            <a:r>
              <a:rPr lang="en-US" dirty="0"/>
              <a:t>Authorization Server</a:t>
            </a:r>
            <a:r>
              <a:rPr lang="bg-BG" dirty="0"/>
              <a:t> </a:t>
            </a: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r>
              <a:rPr lang="en-US" dirty="0"/>
              <a:t>But all of these are essentially the same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piece of software which issues security tokens to clients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Identity Server is such software: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Protects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Authenticates users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session management and single sign-on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Validates tokens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 lot of confusion surrounding OAuth 2 and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Outdated and wrong tutorials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confusion online</a:t>
            </a:r>
          </a:p>
        </p:txBody>
      </p:sp>
    </p:spTree>
    <p:extLst>
      <p:ext uri="{BB962C8B-B14F-4D97-AF65-F5344CB8AC3E}">
        <p14:creationId xmlns:p14="http://schemas.microsoft.com/office/powerpoint/2010/main" val="248927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Authentication as a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workflow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Sign-on / Sign-out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 multiple application types</a:t>
            </a:r>
          </a:p>
          <a:p>
            <a:pPr>
              <a:lnSpc>
                <a:spcPct val="100000"/>
              </a:lnSpc>
            </a:pPr>
            <a:r>
              <a:rPr lang="en-US" dirty="0"/>
              <a:t>Access Control for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various scenarios</a:t>
            </a:r>
          </a:p>
          <a:p>
            <a:pPr>
              <a:lnSpc>
                <a:spcPct val="100000"/>
              </a:lnSpc>
            </a:pPr>
            <a:r>
              <a:rPr lang="en-US" dirty="0"/>
              <a:t>Covers Industry Standards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OpenID Connect and OAuth 2.0</a:t>
            </a:r>
          </a:p>
          <a:p>
            <a:pPr>
              <a:lnSpc>
                <a:spcPct val="100000"/>
              </a:lnSpc>
            </a:pPr>
            <a:r>
              <a:rPr lang="en-US" dirty="0"/>
              <a:t>Federation Gateway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Google, Facebook, Azure Active Directory,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Mature &amp; Free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 features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Typical web application has many communications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client and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And every layer needs to protect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authentication and authorization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Outsourcing the security functions to a separate service prevents duplication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Here comes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a middleware, which adds the spec compliant OpenID Connect and OAuth 2.0 endpoints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Three main packages for ASP.NET Core: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IdentityServer4,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IdentityServer4.EntityFramework,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IdentityServer4.AspNetIdentity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concerns</a:t>
            </a:r>
          </a:p>
        </p:txBody>
      </p:sp>
    </p:spTree>
    <p:extLst>
      <p:ext uri="{BB962C8B-B14F-4D97-AF65-F5344CB8AC3E}">
        <p14:creationId xmlns:p14="http://schemas.microsoft.com/office/powerpoint/2010/main" val="158691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authentication 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222244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write a basic authentication you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UseAuthentication</a:t>
            </a:r>
            <a:r>
              <a:rPr lang="en-US" dirty="0"/>
              <a:t> and </a:t>
            </a:r>
            <a:r>
              <a:rPr lang="en-US" b="1" dirty="0" err="1"/>
              <a:t>UseAuthorization</a:t>
            </a:r>
            <a:r>
              <a:rPr lang="en-US" dirty="0"/>
              <a:t> </a:t>
            </a:r>
            <a:r>
              <a:rPr lang="en-US" dirty="0" err="1"/>
              <a:t>middlewares</a:t>
            </a:r>
            <a:r>
              <a:rPr lang="en-US" dirty="0"/>
              <a:t> (in the right order)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 scheme and configuration in your 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the </a:t>
            </a:r>
            <a:r>
              <a:rPr lang="en-US" b="1" dirty="0" err="1"/>
              <a:t>AddAuthentication</a:t>
            </a:r>
            <a:r>
              <a:rPr lang="en-US" dirty="0"/>
              <a:t> extension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simplest way is to use cookie-based authentication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with authentication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a list of user data (claims) you want to store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claims are persisted between requests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a </a:t>
            </a:r>
            <a:r>
              <a:rPr lang="en-US" b="1" dirty="0" err="1"/>
              <a:t>ClaimsIdentity</a:t>
            </a:r>
            <a:r>
              <a:rPr lang="en-US" dirty="0"/>
              <a:t> and </a:t>
            </a:r>
            <a:r>
              <a:rPr lang="en-US" b="1" dirty="0" err="1"/>
              <a:t>ClaimsPrincipal</a:t>
            </a:r>
            <a:endParaRPr lang="bg-BG" b="1" dirty="0"/>
          </a:p>
          <a:p>
            <a:pPr lvl="2">
              <a:lnSpc>
                <a:spcPct val="100000"/>
              </a:lnSpc>
            </a:pPr>
            <a:r>
              <a:rPr lang="en-US" dirty="0"/>
              <a:t>Calling </a:t>
            </a:r>
            <a:r>
              <a:rPr lang="en-US" b="1" dirty="0" err="1"/>
              <a:t>HttpContext.SignInAsync</a:t>
            </a:r>
            <a:r>
              <a:rPr lang="en-US" b="1" dirty="0"/>
              <a:t> </a:t>
            </a:r>
            <a:r>
              <a:rPr lang="en-US" dirty="0"/>
              <a:t>will set the current user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Depending on the authentication scheme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with the </a:t>
            </a:r>
            <a:r>
              <a:rPr lang="en-US" b="1" dirty="0"/>
              <a:t>Authorize</a:t>
            </a:r>
            <a:r>
              <a:rPr lang="en-US" dirty="0"/>
              <a:t> attribute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works with the registered middleware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66319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542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Authorization 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42294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write an authorization logic you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define different access policies for different use cases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They may depend on the user claims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Or on some custom logic you may have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write your own policy with:</a:t>
            </a:r>
          </a:p>
          <a:p>
            <a:pPr lvl="3">
              <a:lnSpc>
                <a:spcPct val="100000"/>
              </a:lnSpc>
            </a:pPr>
            <a:r>
              <a:rPr lang="en-US" b="1" dirty="0" err="1"/>
              <a:t>IAuthorizationRequirement</a:t>
            </a:r>
            <a:endParaRPr lang="en-US" b="1" dirty="0"/>
          </a:p>
          <a:p>
            <a:pPr lvl="3">
              <a:lnSpc>
                <a:spcPct val="100000"/>
              </a:lnSpc>
            </a:pPr>
            <a:r>
              <a:rPr lang="en-US" b="1" dirty="0" err="1"/>
              <a:t>AuthorizationHandler</a:t>
            </a:r>
            <a:r>
              <a:rPr lang="en-US" b="1" dirty="0"/>
              <a:t>&lt;</a:t>
            </a:r>
            <a:r>
              <a:rPr lang="en-US" b="1" dirty="0" err="1"/>
              <a:t>TAuthorizationRequirement</a:t>
            </a:r>
            <a:r>
              <a:rPr lang="en-US" b="1" dirty="0"/>
              <a:t>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Policy configuration in the application 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the </a:t>
            </a:r>
            <a:r>
              <a:rPr lang="en-US" b="1" dirty="0" err="1"/>
              <a:t>AddAuthorization</a:t>
            </a:r>
            <a:r>
              <a:rPr lang="en-US" dirty="0"/>
              <a:t> extension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with the </a:t>
            </a:r>
            <a:r>
              <a:rPr lang="en-US" b="1" dirty="0"/>
              <a:t>Authorize</a:t>
            </a:r>
            <a:r>
              <a:rPr lang="en-US" dirty="0"/>
              <a:t> attribute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the </a:t>
            </a:r>
            <a:r>
              <a:rPr lang="en-US" b="1" dirty="0"/>
              <a:t>Policy</a:t>
            </a:r>
            <a:r>
              <a:rPr lang="en-US" dirty="0"/>
              <a:t> property	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use the </a:t>
            </a:r>
            <a:r>
              <a:rPr lang="en-US" b="1" dirty="0"/>
              <a:t>Roles</a:t>
            </a:r>
            <a:r>
              <a:rPr lang="en-US" dirty="0"/>
              <a:t> configuration too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well-known way to require the default Role claim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528952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085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E-mail verification and password reset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generate verification and reset codes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ASP.NET Core Identity has methods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dirty="0" err="1"/>
              <a:t>IAuthorizationService</a:t>
            </a:r>
            <a:r>
              <a:rPr lang="en-US" dirty="0"/>
              <a:t> to authorize in the code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inject it in your controllers, actions, or views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call </a:t>
            </a:r>
            <a:r>
              <a:rPr lang="en-US" b="1" dirty="0" err="1"/>
              <a:t>AuthorizeAsync</a:t>
            </a:r>
            <a:r>
              <a:rPr lang="en-US" dirty="0"/>
              <a:t> providing the policy name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add global authorization filters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global security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implement your own </a:t>
            </a:r>
            <a:r>
              <a:rPr lang="en-US" b="1" dirty="0"/>
              <a:t>Authorize</a:t>
            </a:r>
            <a:r>
              <a:rPr lang="en-US" dirty="0"/>
              <a:t> attribute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inheriting the default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just creating an authorization filter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scenarios</a:t>
            </a:r>
          </a:p>
        </p:txBody>
      </p:sp>
    </p:spTree>
    <p:extLst>
      <p:ext uri="{BB962C8B-B14F-4D97-AF65-F5344CB8AC3E}">
        <p14:creationId xmlns:p14="http://schemas.microsoft.com/office/powerpoint/2010/main" val="411308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3"/>
              </a:rPr>
              <a:t>https://sli.do</a:t>
            </a:r>
            <a:r>
              <a:rPr lang="en-US" b="1" dirty="0">
                <a:solidFill>
                  <a:schemeClr val="tx1"/>
                </a:solidFill>
              </a:rPr>
              <a:t> #identity-server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BDAA755-C4F6-4A8E-AD96-B2DFBCBF6CE3}"/>
              </a:ext>
            </a:extLst>
          </p:cNvPr>
          <p:cNvSpPr txBox="1">
            <a:spLocks/>
          </p:cNvSpPr>
          <p:nvPr/>
        </p:nvSpPr>
        <p:spPr>
          <a:xfrm>
            <a:off x="4026568" y="4402631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The YouTube Live Chat Is Not Monitored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4026568" y="5119672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Presentation &amp; Code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4"/>
              </a:rPr>
              <a:t>https://github.com/ivaylokenov/Identity-Server-Demystified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04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303486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211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238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3483581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ASP.NET Core Identity: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set of authentication and authorization services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Designed for storing user information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Commonly used package is </a:t>
            </a:r>
            <a:r>
              <a:rPr lang="en-US" b="1" dirty="0" err="1"/>
              <a:t>Microsoft.AspNetCore.Identity.EntityFrameworkCore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How to wire it up: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Register a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Register the Identity with its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default tokens (for password reset, verification, etc.)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Connect it to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Identity cookie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</a:t>
            </a:r>
            <a:r>
              <a:rPr lang="en-US" b="1" dirty="0" err="1"/>
              <a:t>UserManager</a:t>
            </a:r>
            <a:r>
              <a:rPr lang="en-US" b="1" dirty="0"/>
              <a:t>&lt;User&gt; </a:t>
            </a:r>
            <a:r>
              <a:rPr lang="en-US" dirty="0"/>
              <a:t>and </a:t>
            </a:r>
            <a:r>
              <a:rPr lang="en-US" b="1" dirty="0" err="1"/>
              <a:t>SignInManager</a:t>
            </a:r>
            <a:r>
              <a:rPr lang="en-US" b="1" dirty="0"/>
              <a:t>&lt;User&gt;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provide more than enough methods for any custom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roles you can use the </a:t>
            </a:r>
            <a:r>
              <a:rPr lang="en-US" b="1" dirty="0" err="1"/>
              <a:t>RoleManager</a:t>
            </a:r>
            <a:r>
              <a:rPr lang="en-US" b="1" dirty="0"/>
              <a:t>&lt;</a:t>
            </a:r>
            <a:r>
              <a:rPr lang="en-US" b="1" dirty="0" err="1"/>
              <a:t>IdentityRole</a:t>
            </a:r>
            <a:r>
              <a:rPr lang="en-US" b="1" dirty="0"/>
              <a:t>&gt; </a:t>
            </a:r>
            <a:r>
              <a:rPr lang="en-US" dirty="0"/>
              <a:t>service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1517227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861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Stateless security</a:t>
            </a:r>
          </a:p>
        </p:txBody>
      </p:sp>
    </p:spTree>
    <p:extLst>
      <p:ext uri="{BB962C8B-B14F-4D97-AF65-F5344CB8AC3E}">
        <p14:creationId xmlns:p14="http://schemas.microsoft.com/office/powerpoint/2010/main" val="3480525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we want to access a protected API resource, we need to send a token</a:t>
            </a:r>
          </a:p>
          <a:p>
            <a:pPr>
              <a:lnSpc>
                <a:spcPct val="100000"/>
              </a:lnSpc>
            </a:pPr>
            <a:r>
              <a:rPr lang="en-US" dirty="0"/>
              <a:t>The token is a stateless mechanism (unlike the cookies)</a:t>
            </a:r>
          </a:p>
          <a:p>
            <a:pPr>
              <a:lnSpc>
                <a:spcPct val="100000"/>
              </a:lnSpc>
            </a:pPr>
            <a:r>
              <a:rPr lang="en-US" dirty="0"/>
              <a:t>But first – we need to retrieve it somehow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Usually, web applications use JSON Web Tokens (JWT) as standard</a:t>
            </a:r>
          </a:p>
          <a:p>
            <a:pPr>
              <a:lnSpc>
                <a:spcPct val="100000"/>
              </a:lnSpc>
            </a:pPr>
            <a:r>
              <a:rPr lang="en-US" dirty="0"/>
              <a:t>The flow simplified: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provides credentials to an authorization server and receives a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After that, the token can be sent to an API to access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 course, the API must validate the token before returning any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token can also be used with third-party application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This way we do not need to provide username and password to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Tokens</a:t>
            </a:r>
          </a:p>
        </p:txBody>
      </p:sp>
    </p:spTree>
    <p:extLst>
      <p:ext uri="{BB962C8B-B14F-4D97-AF65-F5344CB8AC3E}">
        <p14:creationId xmlns:p14="http://schemas.microsoft.com/office/powerpoint/2010/main" val="4074720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JWT consists of three parts: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Header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JSON object encoded in base64 format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Contains information like the type of the token and the encryption algorithm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Payload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Contains information about the current user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User ID, username, user role, etc.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 not include sensitive data here! It is visible and easily decoded!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Signature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server uses it to verify if the token is valid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generated by combining the header and the payload together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based on a secret key that only the server knows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This way a malicious user cannot forge a valid token without the secret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635983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Example token: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GB" dirty="0">
                <a:hlinkClick r:id="rId2"/>
              </a:rPr>
              <a:t>https://jwt.ms/</a:t>
            </a:r>
            <a:r>
              <a:rPr lang="en-US" dirty="0"/>
              <a:t> or </a:t>
            </a:r>
            <a:r>
              <a:rPr lang="en-GB" dirty="0">
                <a:hlinkClick r:id="rId3"/>
              </a:rPr>
              <a:t>https://jwt.io/</a:t>
            </a:r>
            <a:r>
              <a:rPr lang="en-GB" dirty="0"/>
              <a:t> </a:t>
            </a:r>
            <a:r>
              <a:rPr lang="en-US" dirty="0"/>
              <a:t>and decode it: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see the token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ID, username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Various dates for creation and expiration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8947BC-3D7B-4D65-B7EB-9E20FEAE1425}"/>
              </a:ext>
            </a:extLst>
          </p:cNvPr>
          <p:cNvSpPr>
            <a:spLocks noGrp="1"/>
          </p:cNvSpPr>
          <p:nvPr/>
        </p:nvSpPr>
        <p:spPr>
          <a:xfrm>
            <a:off x="1342417" y="2256877"/>
            <a:ext cx="950399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tx2"/>
                </a:solidFill>
              </a:rPr>
              <a:t>eyJhbGciOiJIUzI1NiIsInR5cCI6IkpXVCJ9</a:t>
            </a:r>
            <a:r>
              <a:rPr lang="en-GB" sz="1800" dirty="0"/>
              <a:t>.</a:t>
            </a:r>
            <a:r>
              <a:rPr lang="en-GB" sz="1800" dirty="0">
                <a:solidFill>
                  <a:srgbClr val="002060"/>
                </a:solidFill>
              </a:rPr>
              <a:t>eyJuYW1laWQiOiI0YTY2ZWNmNC1iZDdjLTQ3ODQtYmViOS1jZGM0MzQzZGY3MWYiLCJ1bmlxdWVfbmFtZSI6Im15QG15LmNvbSIsIm5iZiI6MTU5NjEzMzk3OCwiZXhwIjoxNTk2NzM4Nzc4LCJpYXQiOjE1OTYxMzM5Nzh9</a:t>
            </a:r>
            <a:r>
              <a:rPr lang="en-GB" sz="1800" dirty="0"/>
              <a:t>.W7k3UXA1g3TKxt-hR9a-mgCAcCsKjEyGTxBv5Dt79y8</a:t>
            </a:r>
          </a:p>
        </p:txBody>
      </p:sp>
    </p:spTree>
    <p:extLst>
      <p:ext uri="{BB962C8B-B14F-4D97-AF65-F5344CB8AC3E}">
        <p14:creationId xmlns:p14="http://schemas.microsoft.com/office/powerpoint/2010/main" val="2283517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are the well-known required JWT claims: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 – Subject identifier (the user ID)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iss</a:t>
            </a:r>
            <a:r>
              <a:rPr lang="en-US" dirty="0"/>
              <a:t> – Issuer (the server issuing the token)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aud</a:t>
            </a:r>
            <a:r>
              <a:rPr lang="en-US" dirty="0"/>
              <a:t> – Audience (the server receiving and validating the token)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 – Expiration time of the token (after that it will not be accepted)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nbf</a:t>
            </a:r>
            <a:r>
              <a:rPr lang="en-US" dirty="0"/>
              <a:t> – Time before which the token must not be accepted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iat</a:t>
            </a:r>
            <a:r>
              <a:rPr lang="en-US" dirty="0"/>
              <a:t> – Time at which the token was issued</a:t>
            </a:r>
          </a:p>
          <a:p>
            <a:pPr>
              <a:lnSpc>
                <a:spcPct val="100000"/>
              </a:lnSpc>
            </a:pPr>
            <a:r>
              <a:rPr lang="en-US" dirty="0"/>
              <a:t>The names are short to keep the JWT small</a:t>
            </a:r>
          </a:p>
          <a:p>
            <a:pPr>
              <a:lnSpc>
                <a:spcPct val="100000"/>
              </a:lnSpc>
            </a:pPr>
            <a:r>
              <a:rPr lang="en-US" dirty="0"/>
              <a:t>Full specification can be found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http://openid.net/specs/openid-connect-core-1_0.html#IDToken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standard claims</a:t>
            </a:r>
          </a:p>
        </p:txBody>
      </p:sp>
    </p:spTree>
    <p:extLst>
      <p:ext uri="{BB962C8B-B14F-4D97-AF65-F5344CB8AC3E}">
        <p14:creationId xmlns:p14="http://schemas.microsoft.com/office/powerpoint/2010/main" val="298007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https://MyTestedASP.NET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https://youtube.com/MyTestedASPNETTV</a:t>
            </a:r>
            <a:r>
              <a:rPr lang="bg-BG" sz="1600" dirty="0"/>
              <a:t> 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write a stateless security logic with JWT you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Microsoft.AspNetCore.Authentication.JwtBearer</a:t>
            </a:r>
            <a:r>
              <a:rPr lang="en-US" dirty="0"/>
              <a:t> package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Required claims from the specification (if you want to follow it)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Claims for the user data (you can use ASP.NET Core Identity)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secret which only the server will know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the symmetric or asymmetric (recommended) hashing algorithms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token creation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use the built-in </a:t>
            </a:r>
            <a:r>
              <a:rPr lang="en-US" b="1" dirty="0" err="1"/>
              <a:t>JwtSecurityToken</a:t>
            </a:r>
            <a:r>
              <a:rPr lang="en-US" dirty="0"/>
              <a:t> and </a:t>
            </a:r>
            <a:r>
              <a:rPr lang="en-US" b="1" dirty="0" err="1"/>
              <a:t>JwtSecurityTokenHandler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Authentication validation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the </a:t>
            </a:r>
            <a:r>
              <a:rPr lang="en-US" b="1" dirty="0" err="1"/>
              <a:t>AddAuthentication</a:t>
            </a:r>
            <a:r>
              <a:rPr lang="en-US" dirty="0"/>
              <a:t> and </a:t>
            </a:r>
            <a:r>
              <a:rPr lang="en-US" b="1" dirty="0" err="1"/>
              <a:t>AddJwtBearer</a:t>
            </a:r>
            <a:r>
              <a:rPr lang="en-US" dirty="0"/>
              <a:t> extension methods</a:t>
            </a:r>
          </a:p>
          <a:p>
            <a:pPr lvl="1">
              <a:lnSpc>
                <a:spcPct val="100000"/>
              </a:lnSpc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security with JWT</a:t>
            </a:r>
          </a:p>
        </p:txBody>
      </p:sp>
    </p:spTree>
    <p:extLst>
      <p:ext uri="{BB962C8B-B14F-4D97-AF65-F5344CB8AC3E}">
        <p14:creationId xmlns:p14="http://schemas.microsoft.com/office/powerpoint/2010/main" val="3594270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43708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930766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174 people in total! A new record!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Pavel Kolev </a:t>
            </a:r>
            <a:r>
              <a:rPr lang="en-US" dirty="0"/>
              <a:t>- €25! Thank you, man! &lt;3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Personal thanks to –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Thanks also to – 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1510814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4158526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events are part of my mentoring program!</a:t>
            </a:r>
          </a:p>
          <a:p>
            <a:pPr>
              <a:lnSpc>
                <a:spcPct val="100000"/>
              </a:lnSpc>
            </a:pPr>
            <a:r>
              <a:rPr lang="en-US" dirty="0"/>
              <a:t>Target – junior to regular programmers with 0 to 2 years practical work</a:t>
            </a:r>
          </a:p>
          <a:p>
            <a:pPr>
              <a:lnSpc>
                <a:spcPct val="100000"/>
              </a:lnSpc>
            </a:pPr>
            <a:r>
              <a:rPr lang="en-US" dirty="0"/>
              <a:t>Help with: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better software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improvement in terms of quality 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Career choices and advancement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Interview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Approach – private groups, exclusive lessons, workshops, one-on-one meetings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on </a:t>
            </a:r>
            <a:r>
              <a:rPr lang="en-US" dirty="0" err="1"/>
              <a:t>Patreon</a:t>
            </a:r>
            <a:r>
              <a:rPr lang="en-US" dirty="0"/>
              <a:t>: </a:t>
            </a:r>
            <a:r>
              <a:rPr lang="en-GB" b="1" dirty="0">
                <a:hlinkClick r:id="rId2"/>
              </a:rPr>
              <a:t>https://www.patreon.com/ivaylokenov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Mentorship program ON </a:t>
            </a:r>
            <a:r>
              <a:rPr lang="en-US" dirty="0" err="1"/>
              <a:t>Patreon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50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OAUTH 2 and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3772574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simplest form of authentication is forms authentication: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user provides a username and password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password is hashed and stored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Logged users are stored in a cookie with some session ID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You need to solve security and maintenance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doesn’t have single sing-on when you have multiple applications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It doesn’t solve the “delegated authorization” problem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to allow websites access some data, without providing full account details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the basic flow</a:t>
            </a:r>
          </a:p>
        </p:txBody>
      </p:sp>
    </p:spTree>
    <p:extLst>
      <p:ext uri="{BB962C8B-B14F-4D97-AF65-F5344CB8AC3E}">
        <p14:creationId xmlns:p14="http://schemas.microsoft.com/office/powerpoint/2010/main" val="2170496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Industry standard for authorization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Delegates user authentication to a third-party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Authorizes third party applications to access the account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you can login to a web site using a third-party account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Such as Facebook (or Google)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Without providing the password for Facebook (of Google)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without having full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Although you authenticate, it is an authorization protocol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authorize an application to access your third-party data</a:t>
            </a:r>
          </a:p>
          <a:p>
            <a:pPr>
              <a:lnSpc>
                <a:spcPct val="10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https://tools.ietf.org/html/rfc6749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</a:t>
            </a:r>
          </a:p>
        </p:txBody>
      </p:sp>
    </p:spTree>
    <p:extLst>
      <p:ext uri="{BB962C8B-B14F-4D97-AF65-F5344CB8AC3E}">
        <p14:creationId xmlns:p14="http://schemas.microsoft.com/office/powerpoint/2010/main" val="842772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we may have an ASP.NET Core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needs to access your Facebook cat photos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the official terms: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owner – the user using your application (it may be another machine)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service – the Facebook API server which provides the photos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– your application making the requests for the photos</a:t>
            </a:r>
            <a:r>
              <a:rPr lang="bg-BG" dirty="0"/>
              <a:t> (</a:t>
            </a:r>
            <a:r>
              <a:rPr lang="en-US" dirty="0"/>
              <a:t>this is not the end-user)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server – the server allowing the user to login into her Facebook account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Tokens – used by client to access user or resource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Scope – what kind of access the user has (can the application post on Facebook?)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Consent – the user needs to agree to the requested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Redirect URI (Callback) – the URL which should be called from the authorization server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 terminology</a:t>
            </a:r>
          </a:p>
        </p:txBody>
      </p:sp>
    </p:spTree>
    <p:extLst>
      <p:ext uri="{BB962C8B-B14F-4D97-AF65-F5344CB8AC3E}">
        <p14:creationId xmlns:p14="http://schemas.microsoft.com/office/powerpoint/2010/main" val="296365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Identity Server?</a:t>
            </a:r>
            <a:endParaRPr lang="bg-BG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Authentication in ASP.NET Core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Authorization in ASP.NET Core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ASP.NET Core Identity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Stateless Token Security and JWT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OAuth 2 Protocol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</a:t>
            </a:r>
            <a:r>
              <a:rPr lang="en-US" dirty="0" err="1"/>
              <a:t>OpenId</a:t>
            </a:r>
            <a:r>
              <a:rPr lang="en-US" dirty="0"/>
              <a:t> Connect Protocol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Implementing OAuth 2 Manually</a:t>
            </a:r>
            <a:endParaRPr lang="bg-BG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Identity Server Concepts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Client Credentials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Authorization Code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Refresh Token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Implicit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Hybrid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Proof Key for Code Exchange (PKCE)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External Login Providers - Facebook Example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Identity Server UI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Configuration &amp; Certificates in Production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 in a simple diagram</a:t>
            </a:r>
          </a:p>
        </p:txBody>
      </p:sp>
      <p:pic>
        <p:nvPicPr>
          <p:cNvPr id="1026" name="Picture 2" descr="Using OAuth 2.0 | Slack">
            <a:extLst>
              <a:ext uri="{FF2B5EF4-FFF2-40B4-BE49-F238E27FC236}">
                <a16:creationId xmlns:a16="http://schemas.microsoft.com/office/drawing/2014/main" id="{B967CDC7-AEC5-408B-A3F7-BA9E48A8D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19" y="1903124"/>
            <a:ext cx="7178985" cy="4028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181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simple identity layer that works on top of OAuth 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adds consistency and additional security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is more developer-friendly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multiple problems with using OAuth 2 alone: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an authorization protocol, not authentication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like giving a spare key to your house to someone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But that someone is not you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very loose in its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Various providers implement it differently (no standard for user information)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provider returns data in different format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Developers need to customize the logic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OpenId</a:t>
            </a:r>
            <a:r>
              <a:rPr lang="en-US" dirty="0"/>
              <a:t> Connect handles these issues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1949018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</a:t>
            </a:r>
            <a:r>
              <a:rPr lang="en-US" dirty="0" err="1"/>
              <a:t>OpenId</a:t>
            </a:r>
            <a:r>
              <a:rPr lang="en-US" dirty="0"/>
              <a:t> Connect adds: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 token about the user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UserInfo</a:t>
            </a:r>
            <a:r>
              <a:rPr lang="en-US" dirty="0"/>
              <a:t> endpoint for getting more user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 set of scopes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Standardized implementation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OpenId</a:t>
            </a:r>
            <a:r>
              <a:rPr lang="en-US" dirty="0"/>
              <a:t> Connect does not replace OAuth 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adds additional features!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like a super-set of OAuth 2</a:t>
            </a:r>
          </a:p>
          <a:p>
            <a:pPr>
              <a:lnSpc>
                <a:spcPct val="10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https://openid.net/specs/openid-connect-core-1_0.html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2169636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OpenId</a:t>
            </a:r>
            <a:r>
              <a:rPr lang="en-US" dirty="0"/>
              <a:t> Connect usage: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Logging the user 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Making the account available in different 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OAuth 2 usage: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Granting access to an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Getting access to user data in other 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concerns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2 and </a:t>
            </a:r>
            <a:r>
              <a:rPr lang="en-US" dirty="0" err="1"/>
              <a:t>Openid</a:t>
            </a:r>
            <a:r>
              <a:rPr lang="en-US" dirty="0"/>
              <a:t> Connect usage</a:t>
            </a:r>
          </a:p>
        </p:txBody>
      </p:sp>
    </p:spTree>
    <p:extLst>
      <p:ext uri="{BB962C8B-B14F-4D97-AF65-F5344CB8AC3E}">
        <p14:creationId xmlns:p14="http://schemas.microsoft.com/office/powerpoint/2010/main" val="3416059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different ways to use OAuth 2: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Owner Grant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user needs to directly enter his password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Facebook mobile application which authenticates with Facebook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Implicit Grant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Authenticating returns an access token which can be used to access resources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example, a Single-Page Application in which the communication is not 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Credentials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Useful for authentication between servers – they know the “secrets”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Authorization Code Grant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typical flow used by web applications like the ASP.NET ones (with a server backend)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Includes two tokens – authorization token and access token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More on it later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 flows</a:t>
            </a:r>
          </a:p>
        </p:txBody>
      </p:sp>
    </p:spTree>
    <p:extLst>
      <p:ext uri="{BB962C8B-B14F-4D97-AF65-F5344CB8AC3E}">
        <p14:creationId xmlns:p14="http://schemas.microsoft.com/office/powerpoint/2010/main" val="1057798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kind of flow (grant type) to use?</a:t>
            </a:r>
          </a:p>
          <a:p>
            <a:pPr>
              <a:lnSpc>
                <a:spcPct val="100000"/>
              </a:lnSpc>
            </a:pPr>
            <a:r>
              <a:rPr lang="en-US" dirty="0"/>
              <a:t>Web application with a server backend: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Code Flow</a:t>
            </a:r>
          </a:p>
          <a:p>
            <a:pPr>
              <a:lnSpc>
                <a:spcPct val="100000"/>
              </a:lnSpc>
            </a:pPr>
            <a:r>
              <a:rPr lang="en-US" dirty="0"/>
              <a:t>Native mobile application: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Authorization Code Flow With PKCE </a:t>
            </a:r>
          </a:p>
          <a:p>
            <a:pPr>
              <a:lnSpc>
                <a:spcPct val="100000"/>
              </a:lnSpc>
            </a:pPr>
            <a:r>
              <a:rPr lang="en-US" dirty="0"/>
              <a:t>JavaScript (SPA) application with API backend: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Implicit Flow (not recommended) or Authorization Code Flow With PKCE </a:t>
            </a:r>
          </a:p>
          <a:p>
            <a:pPr>
              <a:lnSpc>
                <a:spcPct val="100000"/>
              </a:lnSpc>
            </a:pPr>
            <a:r>
              <a:rPr lang="en-US" dirty="0"/>
              <a:t>Microservices and server-to-server communication: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Credentials Flow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bg-BG" dirty="0"/>
              <a:t> 2</a:t>
            </a:r>
            <a:r>
              <a:rPr lang="en-US" dirty="0"/>
              <a:t> and </a:t>
            </a:r>
            <a:r>
              <a:rPr lang="en-US" dirty="0" err="1"/>
              <a:t>Openid</a:t>
            </a:r>
            <a:r>
              <a:rPr lang="en-US" dirty="0"/>
              <a:t> Connect Flows</a:t>
            </a:r>
          </a:p>
        </p:txBody>
      </p:sp>
    </p:spTree>
    <p:extLst>
      <p:ext uri="{BB962C8B-B14F-4D97-AF65-F5344CB8AC3E}">
        <p14:creationId xmlns:p14="http://schemas.microsoft.com/office/powerpoint/2010/main" val="4040375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Imagine a secured safe deposit box service (as a resource server)</a:t>
            </a:r>
          </a:p>
          <a:p>
            <a:pPr>
              <a:lnSpc>
                <a:spcPct val="100000"/>
              </a:lnSpc>
            </a:pPr>
            <a:r>
              <a:rPr lang="en-US" dirty="0"/>
              <a:t>You create a safe deposit box (a resource) by providing your government issued ID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government is your “authorization server”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already created an “account” with them years ago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ID is your “authorization token” containing information about you</a:t>
            </a:r>
          </a:p>
          <a:p>
            <a:pPr>
              <a:lnSpc>
                <a:spcPct val="100000"/>
              </a:lnSpc>
            </a:pPr>
            <a:r>
              <a:rPr lang="en-US" dirty="0"/>
              <a:t>You want to access your safe deposit box some time later</a:t>
            </a:r>
          </a:p>
          <a:p>
            <a:pPr>
              <a:lnSpc>
                <a:spcPct val="100000"/>
              </a:lnSpc>
            </a:pPr>
            <a:r>
              <a:rPr lang="en-US" dirty="0"/>
              <a:t>You go to their office and provide your government issued ID</a:t>
            </a:r>
          </a:p>
          <a:p>
            <a:pPr>
              <a:lnSpc>
                <a:spcPct val="100000"/>
              </a:lnSpc>
            </a:pPr>
            <a:r>
              <a:rPr lang="en-US" dirty="0"/>
              <a:t>They verify your ID and give you a key to the safe deposit box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key is your “access token”</a:t>
            </a:r>
          </a:p>
          <a:p>
            <a:pPr>
              <a:lnSpc>
                <a:spcPct val="100000"/>
              </a:lnSpc>
            </a:pPr>
            <a:r>
              <a:rPr lang="en-US" dirty="0"/>
              <a:t>You access your safe deposit box (the resource) with your key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</a:t>
            </a:r>
          </a:p>
        </p:txBody>
      </p:sp>
    </p:spTree>
    <p:extLst>
      <p:ext uri="{BB962C8B-B14F-4D97-AF65-F5344CB8AC3E}">
        <p14:creationId xmlns:p14="http://schemas.microsoft.com/office/powerpoint/2010/main" val="3249834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bg-BG" dirty="0"/>
              <a:t> 2</a:t>
            </a:r>
            <a:r>
              <a:rPr lang="en-US" dirty="0"/>
              <a:t> and </a:t>
            </a:r>
            <a:r>
              <a:rPr lang="en-US" dirty="0" err="1"/>
              <a:t>Openid</a:t>
            </a:r>
            <a:r>
              <a:rPr lang="en-US" dirty="0"/>
              <a:t> Connect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845BDF-6681-4D67-A910-46C07A9E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58" y="1789341"/>
            <a:ext cx="4933084" cy="4872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905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flow on the diagram has two channels for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Front channel: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the browser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Where all “interactive” things happen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Login page,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step results in an authorization code</a:t>
            </a:r>
          </a:p>
          <a:p>
            <a:pPr>
              <a:lnSpc>
                <a:spcPct val="100000"/>
              </a:lnSpc>
            </a:pPr>
            <a:r>
              <a:rPr lang="en-US" dirty="0"/>
              <a:t>Back channel: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authorization code from the front channel is exchanged with requested tokens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Confidential clients only and they need to authenticate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channels</a:t>
            </a:r>
          </a:p>
        </p:txBody>
      </p:sp>
    </p:spTree>
    <p:extLst>
      <p:ext uri="{BB962C8B-B14F-4D97-AF65-F5344CB8AC3E}">
        <p14:creationId xmlns:p14="http://schemas.microsoft.com/office/powerpoint/2010/main" val="15272850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Identity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outcome of an authentication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identity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bare minimum is the identity identifier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information about how and when the user authenticated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may contain additional user data – name, e-mail, etc.</a:t>
            </a:r>
          </a:p>
          <a:p>
            <a:pPr>
              <a:lnSpc>
                <a:spcPct val="100000"/>
              </a:lnSpc>
            </a:pPr>
            <a:r>
              <a:rPr lang="en-US" dirty="0"/>
              <a:t>Access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 tokens allow access to a resource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Clients get access tokens and forward them to an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contain information about the client and the user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APIs use that data to authorize access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types in OAUTH and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235106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759455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2</a:t>
            </a:r>
          </a:p>
          <a:p>
            <a:r>
              <a:rPr lang="ru-RU" dirty="0" err="1"/>
              <a:t>Threads</a:t>
            </a:r>
            <a:r>
              <a:rPr lang="en-US" dirty="0"/>
              <a:t>, </a:t>
            </a:r>
            <a:r>
              <a:rPr lang="ru-RU" dirty="0" err="1"/>
              <a:t>Race</a:t>
            </a:r>
            <a:r>
              <a:rPr lang="ru-RU" dirty="0"/>
              <a:t> </a:t>
            </a:r>
            <a:r>
              <a:rPr lang="ru-RU" dirty="0" err="1"/>
              <a:t>Condition</a:t>
            </a:r>
            <a:r>
              <a:rPr lang="en-US" dirty="0"/>
              <a:t>, </a:t>
            </a:r>
            <a:r>
              <a:rPr lang="ru-RU" dirty="0" err="1"/>
              <a:t>Dead</a:t>
            </a:r>
            <a:r>
              <a:rPr lang="ru-RU" dirty="0"/>
              <a:t> </a:t>
            </a:r>
            <a:r>
              <a:rPr lang="ru-RU" dirty="0" err="1"/>
              <a:t>Lock</a:t>
            </a:r>
            <a:r>
              <a:rPr lang="en-US" dirty="0"/>
              <a:t>, </a:t>
            </a:r>
            <a:r>
              <a:rPr lang="ru-RU" dirty="0" err="1"/>
              <a:t>Thread</a:t>
            </a:r>
            <a:r>
              <a:rPr lang="ru-RU" dirty="0"/>
              <a:t> </a:t>
            </a:r>
            <a:r>
              <a:rPr lang="ru-RU" dirty="0" err="1"/>
              <a:t>Pool</a:t>
            </a:r>
            <a:r>
              <a:rPr lang="en-US" dirty="0"/>
              <a:t>, </a:t>
            </a:r>
            <a:r>
              <a:rPr lang="en-US" dirty="0" err="1"/>
              <a:t>Synchronisation</a:t>
            </a:r>
            <a:r>
              <a:rPr lang="en-US" dirty="0"/>
              <a:t> and Optimization</a:t>
            </a:r>
            <a:endParaRPr lang="bg-BG" dirty="0"/>
          </a:p>
          <a:p>
            <a:r>
              <a:rPr lang="en-US" dirty="0"/>
              <a:t>Tasks include – Folder Synchronization, Parallel Sorting, Own Cache Implementation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3 hours lecture, 5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multithreading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GB" dirty="0"/>
              <a:t>more than 5 hours + 20 pages guidebook + practical tasks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Multithreading Workshop</a:t>
            </a:r>
          </a:p>
        </p:txBody>
      </p:sp>
    </p:spTree>
    <p:extLst>
      <p:ext uri="{BB962C8B-B14F-4D97-AF65-F5344CB8AC3E}">
        <p14:creationId xmlns:p14="http://schemas.microsoft.com/office/powerpoint/2010/main" val="2233541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30-31</a:t>
            </a:r>
          </a:p>
          <a:p>
            <a:r>
              <a:rPr lang="en-US" dirty="0"/>
              <a:t>Create a fully working ASP.NET Core application with DDD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4+ hours lecture, 12+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building “clean” apps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– more than 12 hours + 70 pages guidebook + fully working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Clean Architecture Workshop</a:t>
            </a:r>
          </a:p>
        </p:txBody>
      </p:sp>
    </p:spTree>
    <p:extLst>
      <p:ext uri="{BB962C8B-B14F-4D97-AF65-F5344CB8AC3E}">
        <p14:creationId xmlns:p14="http://schemas.microsoft.com/office/powerpoint/2010/main" val="1524834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September 19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Kubernetes as a web developer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Kubernetes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https://bit.ly/ciu-kub</a:t>
            </a:r>
            <a:r>
              <a:rPr lang="en-US" dirty="0"/>
              <a:t>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423493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November 14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Docker Swarm as a web developer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Docker Swarm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https://bit.ly/ciu-swarm</a:t>
            </a:r>
            <a:r>
              <a:rPr lang="en-US" dirty="0"/>
              <a:t>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SWARM: Native docker clustering</a:t>
            </a:r>
          </a:p>
        </p:txBody>
      </p:sp>
    </p:spTree>
    <p:extLst>
      <p:ext uri="{BB962C8B-B14F-4D97-AF65-F5344CB8AC3E}">
        <p14:creationId xmlns:p14="http://schemas.microsoft.com/office/powerpoint/2010/main" val="4170494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December 19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software architectural patterns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software architecture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https://bit.ly/ciu-architect</a:t>
            </a:r>
            <a:r>
              <a:rPr lang="en-US" dirty="0"/>
              <a:t>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a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513056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will teach a module with 3 courses for ASP.NET Microservices: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of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Microservices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Architecture choices and microservices with</a:t>
            </a:r>
            <a:r>
              <a:rPr lang="bg-BG" dirty="0"/>
              <a:t> </a:t>
            </a:r>
            <a:r>
              <a:rPr lang="en-US" dirty="0"/>
              <a:t>ASP.NET Core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Best practices with ASP.NET Core microservices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Domain-driven design with ASP.NET Core microservices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Clean and practical code for the microservice approach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Design and Processes in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Design considerations when using microservices with ASP.NET Core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Containers, clusters, teamwork, deployment,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Each Code It Up attendee can use the following discount codes: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3"/>
              </a:rPr>
              <a:t>https://bit.ly/su-ddd-microservices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CODEITUP-Domain-10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26682"/>
            <a:ext cx="9905998" cy="1478570"/>
          </a:xfrm>
        </p:spPr>
        <p:txBody>
          <a:bodyPr/>
          <a:lstStyle/>
          <a:p>
            <a:r>
              <a:rPr lang="en-US" dirty="0"/>
              <a:t>SOFTUNI ASP.NET MICROSERVICES COURSES</a:t>
            </a:r>
          </a:p>
        </p:txBody>
      </p:sp>
    </p:spTree>
    <p:extLst>
      <p:ext uri="{BB962C8B-B14F-4D97-AF65-F5344CB8AC3E}">
        <p14:creationId xmlns:p14="http://schemas.microsoft.com/office/powerpoint/2010/main" val="13587246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current lecture attendees receive limited discounts</a:t>
            </a:r>
          </a:p>
          <a:p>
            <a:pPr>
              <a:lnSpc>
                <a:spcPct val="100000"/>
              </a:lnSpc>
            </a:pPr>
            <a:r>
              <a:rPr lang="en-US" dirty="0"/>
              <a:t>Enter The Swarm: Native Docker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b="1" dirty="0"/>
              <a:t>SWARM25</a:t>
            </a:r>
            <a:r>
              <a:rPr lang="en-US" dirty="0"/>
              <a:t> during checkout until August 9 for 25% discount</a:t>
            </a:r>
          </a:p>
          <a:p>
            <a:pPr>
              <a:lnSpc>
                <a:spcPct val="100000"/>
              </a:lnSpc>
            </a:pPr>
            <a:r>
              <a:rPr lang="en-US" dirty="0"/>
              <a:t>Becoming a Software Architect: The Knowledge Path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b="1" dirty="0"/>
              <a:t>ARCH25</a:t>
            </a:r>
            <a:r>
              <a:rPr lang="en-US" dirty="0"/>
              <a:t> during checkout until August 9 for 25% discount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for Web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b="1" dirty="0"/>
              <a:t>KUB10</a:t>
            </a:r>
            <a:r>
              <a:rPr lang="en-US" dirty="0"/>
              <a:t> during checkout until August 19 for 10% discount</a:t>
            </a:r>
          </a:p>
          <a:p>
            <a:pPr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 @ </a:t>
            </a:r>
            <a:r>
              <a:rPr lang="en-GB" dirty="0" err="1"/>
              <a:t>SoftUni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dirty="0"/>
              <a:t>CODEITUP-Domain-10</a:t>
            </a:r>
            <a:r>
              <a:rPr lang="en-US" dirty="0"/>
              <a:t> during checkout for 10% discount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BIRD DISCOUNTs</a:t>
            </a:r>
          </a:p>
        </p:txBody>
      </p:sp>
    </p:spTree>
    <p:extLst>
      <p:ext uri="{BB962C8B-B14F-4D97-AF65-F5344CB8AC3E}">
        <p14:creationId xmlns:p14="http://schemas.microsoft.com/office/powerpoint/2010/main" val="35798914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Implementing OAUTH 2</a:t>
            </a:r>
          </a:p>
        </p:txBody>
      </p:sp>
    </p:spTree>
    <p:extLst>
      <p:ext uri="{BB962C8B-B14F-4D97-AF65-F5344CB8AC3E}">
        <p14:creationId xmlns:p14="http://schemas.microsoft.com/office/powerpoint/2010/main" val="13207985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we follow the specification, we can implement our own OAuth 2 server	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Specification: </a:t>
            </a:r>
            <a:r>
              <a:rPr lang="en-GB" dirty="0">
                <a:hlinkClick r:id="rId2"/>
              </a:rPr>
              <a:t>https://tools.ietf.org/html/rfc6749#page-24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Authorization Server: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provide endpoints for authorization, token retrieval and token validation</a:t>
            </a:r>
          </a:p>
          <a:p>
            <a:pPr>
              <a:lnSpc>
                <a:spcPct val="100000"/>
              </a:lnSpc>
            </a:pPr>
            <a:r>
              <a:rPr lang="en-US" dirty="0"/>
              <a:t>Resources Server: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provide API with protected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call the authorization server for token validation</a:t>
            </a:r>
          </a:p>
          <a:p>
            <a:pPr>
              <a:lnSpc>
                <a:spcPct val="100000"/>
              </a:lnSpc>
            </a:pPr>
            <a:r>
              <a:rPr lang="en-US" dirty="0"/>
              <a:t>Client: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setup OAuth 2 authorization to retrieve the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set the token when calling the resources server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OAuth</a:t>
            </a:r>
          </a:p>
        </p:txBody>
      </p:sp>
    </p:spTree>
    <p:extLst>
      <p:ext uri="{BB962C8B-B14F-4D97-AF65-F5344CB8AC3E}">
        <p14:creationId xmlns:p14="http://schemas.microsoft.com/office/powerpoint/2010/main" val="287236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.NET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C#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Networking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on-sight events with live streaming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Guest speakers from the industry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Networking part (with pizza and beer)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practical exercises for the attendees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200515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Identity server concepts</a:t>
            </a:r>
          </a:p>
        </p:txBody>
      </p:sp>
    </p:spTree>
    <p:extLst>
      <p:ext uri="{BB962C8B-B14F-4D97-AF65-F5344CB8AC3E}">
        <p14:creationId xmlns:p14="http://schemas.microsoft.com/office/powerpoint/2010/main" val="3046094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Identity Server is a tool which abstracts the OAuth 2 and </a:t>
            </a:r>
            <a:r>
              <a:rPr lang="en-US" dirty="0" err="1"/>
              <a:t>OpenId</a:t>
            </a:r>
            <a:r>
              <a:rPr lang="en-US" dirty="0"/>
              <a:t> Connect protocols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ASP.NET Core Identity abstracts the user persistence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main package is </a:t>
            </a:r>
            <a:r>
              <a:rPr lang="en-US" b="1" dirty="0"/>
              <a:t>IdentityServer4</a:t>
            </a:r>
          </a:p>
          <a:p>
            <a:pPr>
              <a:lnSpc>
                <a:spcPct val="100000"/>
              </a:lnSpc>
            </a:pPr>
            <a:r>
              <a:rPr lang="en-US" dirty="0"/>
              <a:t>Main configuration points of Identity Server: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Scopes – different parts of your resources, which are grouped together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decide who has access to various scopes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Clients – you need to define who can use the authorization server to receive tokens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client can authenticate by different grant types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client has certain scopes which it can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can be configured in Identity Server in memory or in a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Supported specifications: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https://docs.identityserver.io/en/latest/intro/specs.html</a:t>
            </a: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 concepts</a:t>
            </a:r>
          </a:p>
        </p:txBody>
      </p:sp>
    </p:spTree>
    <p:extLst>
      <p:ext uri="{BB962C8B-B14F-4D97-AF65-F5344CB8AC3E}">
        <p14:creationId xmlns:p14="http://schemas.microsoft.com/office/powerpoint/2010/main" val="1646016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client credentials flow</a:t>
            </a:r>
          </a:p>
        </p:txBody>
      </p:sp>
    </p:spTree>
    <p:extLst>
      <p:ext uri="{BB962C8B-B14F-4D97-AF65-F5344CB8AC3E}">
        <p14:creationId xmlns:p14="http://schemas.microsoft.com/office/powerpoint/2010/main" val="36951409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flow is the easiest to setup with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From the specifications: </a:t>
            </a:r>
            <a:r>
              <a:rPr lang="en-GB" dirty="0">
                <a:hlinkClick r:id="rId2"/>
              </a:rPr>
              <a:t>https://tools.ietf.org/html/rfc6749#page-40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is useful for server-to-server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it uses a secret</a:t>
            </a:r>
            <a:r>
              <a:rPr lang="bg-BG" dirty="0"/>
              <a:t> (</a:t>
            </a:r>
            <a:r>
              <a:rPr lang="en-US" dirty="0"/>
              <a:t>password), which should not be public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scopes in the Identity Server project (</a:t>
            </a:r>
            <a:r>
              <a:rPr lang="en-US" b="1" dirty="0" err="1"/>
              <a:t>ApiScope</a:t>
            </a:r>
            <a:r>
              <a:rPr lang="en-US" dirty="0"/>
              <a:t> class)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a client in the Identity Server project (</a:t>
            </a:r>
            <a:r>
              <a:rPr lang="en-US" b="1" dirty="0"/>
              <a:t>Client</a:t>
            </a:r>
            <a:r>
              <a:rPr lang="en-US" dirty="0"/>
              <a:t> class)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provide ID, secret, client credentials grant type and allowed scopes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specify the authority in the client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Authority essentially mean “who issues and validates the tokens”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the .NET Core library </a:t>
            </a:r>
            <a:r>
              <a:rPr lang="en-US" b="1" dirty="0" err="1"/>
              <a:t>IdentityModel</a:t>
            </a:r>
            <a:r>
              <a:rPr lang="en-US" dirty="0"/>
              <a:t> in the client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provides useful extension method to the </a:t>
            </a:r>
            <a:r>
              <a:rPr lang="en-US" b="1" dirty="0" err="1"/>
              <a:t>HttpClient</a:t>
            </a:r>
            <a:r>
              <a:rPr lang="en-US" dirty="0"/>
              <a:t> class</a:t>
            </a: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credentials flow</a:t>
            </a:r>
          </a:p>
        </p:txBody>
      </p:sp>
    </p:spTree>
    <p:extLst>
      <p:ext uri="{BB962C8B-B14F-4D97-AF65-F5344CB8AC3E}">
        <p14:creationId xmlns:p14="http://schemas.microsoft.com/office/powerpoint/2010/main" val="35473359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9983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9223347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Configuring a web client with authorization code flow is a bit more difficult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From the specifications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OAuth 2: </a:t>
            </a:r>
            <a:r>
              <a:rPr lang="en-GB" dirty="0">
                <a:hlinkClick r:id="rId2"/>
              </a:rPr>
              <a:t>https://tools.ietf.org/html/rfc6749#page-24</a:t>
            </a:r>
            <a:endParaRPr lang="en-GB" dirty="0"/>
          </a:p>
          <a:p>
            <a:pPr lvl="2">
              <a:lnSpc>
                <a:spcPct val="100000"/>
              </a:lnSpc>
            </a:pPr>
            <a:r>
              <a:rPr lang="en-GB" dirty="0" err="1"/>
              <a:t>OpenId</a:t>
            </a:r>
            <a:r>
              <a:rPr lang="en-GB" dirty="0"/>
              <a:t> Connect: </a:t>
            </a:r>
            <a:r>
              <a:rPr lang="en-GB" dirty="0">
                <a:hlinkClick r:id="rId3"/>
              </a:rPr>
              <a:t>https://openid.net/specs/openid-connect-core-1_0.html#CodeFlowSteps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However, make sure to check the Identity Server logs in the console for various errors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fix them by reading the </a:t>
            </a:r>
            <a:r>
              <a:rPr lang="en-US" dirty="0" err="1"/>
              <a:t>OpenId</a:t>
            </a:r>
            <a:r>
              <a:rPr lang="en-US" dirty="0"/>
              <a:t> Connect specifications for the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 not search only on </a:t>
            </a:r>
            <a:r>
              <a:rPr lang="en-US" dirty="0" err="1"/>
              <a:t>StackOverflow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Or the Identity Server documentation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also analyze the network in your browser</a:t>
            </a:r>
          </a:p>
          <a:p>
            <a:pPr>
              <a:lnSpc>
                <a:spcPct val="100000"/>
              </a:lnSpc>
            </a:pPr>
            <a:r>
              <a:rPr lang="en-US" dirty="0"/>
              <a:t>This flow is useful with web clients and interactive users</a:t>
            </a:r>
          </a:p>
          <a:p>
            <a:pPr>
              <a:lnSpc>
                <a:spcPct val="100000"/>
              </a:lnSpc>
            </a:pPr>
            <a:r>
              <a:rPr lang="en-US" dirty="0"/>
              <a:t>Identity Server does not provide you a mechanism to store users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you can easily configure it with ASP.NET Core Identity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22979306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Identity Server configuration: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configure the ASP.NET Core Identity in the usual way (if you use it)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call </a:t>
            </a:r>
            <a:r>
              <a:rPr lang="en-US" b="1" dirty="0" err="1"/>
              <a:t>AddAspNetIdentity</a:t>
            </a:r>
            <a:r>
              <a:rPr lang="en-US" dirty="0"/>
              <a:t> on Identity Server (if you use it)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set identity resources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are the “identity” scopes – what kind of user information is available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Like the API scopes – what kind of resources are available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minimum is “</a:t>
            </a:r>
            <a:r>
              <a:rPr lang="en-US" dirty="0" err="1"/>
              <a:t>openid</a:t>
            </a:r>
            <a:r>
              <a:rPr lang="en-US" dirty="0"/>
              <a:t>” and “profile” according to the </a:t>
            </a:r>
            <a:r>
              <a:rPr lang="en-US" dirty="0" err="1"/>
              <a:t>OpenId</a:t>
            </a:r>
            <a:r>
              <a:rPr lang="en-US" dirty="0"/>
              <a:t> Connect specification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configure a client in the Identity Server project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provide ID, secret, code grant type, redirect URIs, allowed scopes, and a consent page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Scopes should include the identity scopes too, if you want to authenticate a user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Finally, you need to set the register and login pages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can use the ASP.NET Core Identity built-in classes</a:t>
            </a:r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10975767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web client configuration: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set a local cookie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specify the challenge scheme to be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configure the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Authority, client ID and client secret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Specify to store the tokens in the local cookie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Configure the response type to be “code”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219613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September 19 – Kubernetes for Web Developers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November 14 – Enter the Swarm: Native Docker Clustering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December 19 – Becoming a Software Architect: The Knowledge Path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Plus many more! For example Microservices Details?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SoftUni</a:t>
            </a:r>
            <a:r>
              <a:rPr lang="en-US" dirty="0"/>
              <a:t> course for Domain-Driven Design is </a:t>
            </a:r>
            <a:r>
              <a:rPr lang="en-GB" dirty="0"/>
              <a:t>in the works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13760586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60403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multiple cookies, if we inspect the browser after successful authorization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.</a:t>
            </a:r>
            <a:r>
              <a:rPr lang="en-US" b="1" dirty="0" err="1"/>
              <a:t>AspNetCore.WebClientCookie</a:t>
            </a:r>
            <a:r>
              <a:rPr lang="en-US" b="1" dirty="0"/>
              <a:t> </a:t>
            </a:r>
            <a:r>
              <a:rPr lang="en-US" dirty="0"/>
              <a:t>– the local cookie we set up to store the tokens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split in two parts because it is too large – </a:t>
            </a:r>
            <a:r>
              <a:rPr lang="en-US" b="1" dirty="0"/>
              <a:t>WebClientCookieC1</a:t>
            </a:r>
            <a:r>
              <a:rPr lang="en-US" dirty="0"/>
              <a:t> and </a:t>
            </a:r>
            <a:r>
              <a:rPr lang="en-US" b="1" dirty="0"/>
              <a:t>WebClientCookieC2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we delete it – a network roundtrip to Identity Server will be made, but without a login page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CodeItUp.IdentityCookie</a:t>
            </a:r>
            <a:r>
              <a:rPr lang="en-US" b="1" dirty="0"/>
              <a:t> </a:t>
            </a:r>
            <a:r>
              <a:rPr lang="en-US" dirty="0"/>
              <a:t>– the identity server cookies which authenticates us there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we delete it, we will need to login again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idsrv.session</a:t>
            </a:r>
            <a:r>
              <a:rPr lang="en-US" b="1" dirty="0"/>
              <a:t> </a:t>
            </a:r>
            <a:r>
              <a:rPr lang="en-US" dirty="0"/>
              <a:t>– a session cookie for Identity Server to understand where are we authentication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may hold information for an external provider – Facebook or Google, for example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we delete it, it will be generated again</a:t>
            </a:r>
          </a:p>
          <a:p>
            <a:pPr>
              <a:lnSpc>
                <a:spcPct val="100000"/>
              </a:lnSpc>
            </a:pPr>
            <a:r>
              <a:rPr lang="en-US" dirty="0"/>
              <a:t>In production, we will not see them grouped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grouped locally because the host is currently </a:t>
            </a:r>
            <a:br>
              <a:rPr lang="en-US" dirty="0"/>
            </a:br>
            <a:r>
              <a:rPr lang="en-US" dirty="0"/>
              <a:t>the same on development – “</a:t>
            </a:r>
            <a:r>
              <a:rPr lang="en-US" b="1" dirty="0"/>
              <a:t>localhost</a:t>
            </a:r>
            <a:r>
              <a:rPr lang="en-US" dirty="0"/>
              <a:t>”</a:t>
            </a:r>
            <a:endParaRPr lang="bg-BG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there so many cookies?</a:t>
            </a:r>
          </a:p>
        </p:txBody>
      </p:sp>
    </p:spTree>
    <p:extLst>
      <p:ext uri="{BB962C8B-B14F-4D97-AF65-F5344CB8AC3E}">
        <p14:creationId xmlns:p14="http://schemas.microsoft.com/office/powerpoint/2010/main" val="12077798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want to add more claims to the client’s user, you have two 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Identity Server to include them in the ID token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Bigger ID token, one call to the authorization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to make an additional call for the additional user information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Smaller ID token, two calls to the authorization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These are the steps required: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either identity server or the client to get the additional user info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a custom claim to your user during registration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a new identity resource and allow your client to access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to request the additional identity resource scope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 the response to a claim in the client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claims</a:t>
            </a:r>
          </a:p>
        </p:txBody>
      </p:sp>
    </p:spTree>
    <p:extLst>
      <p:ext uri="{BB962C8B-B14F-4D97-AF65-F5344CB8AC3E}">
        <p14:creationId xmlns:p14="http://schemas.microsoft.com/office/powerpoint/2010/main" val="12154811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Implementing logout functionality is easy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implement logout in the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using </a:t>
            </a:r>
            <a:r>
              <a:rPr lang="en-US" b="1" dirty="0" err="1"/>
              <a:t>IIdentityServerInteractionService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You need to configure the client in the Identity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PostLogoutRedirectUris</a:t>
            </a:r>
            <a:r>
              <a:rPr lang="en-US" b="1" dirty="0"/>
              <a:t> </a:t>
            </a:r>
            <a:r>
              <a:rPr lang="en-US" dirty="0"/>
              <a:t>option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the web 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 err="1"/>
              <a:t>SignedOutCallbackPath</a:t>
            </a:r>
            <a:r>
              <a:rPr lang="en-US" dirty="0"/>
              <a:t> option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add a logout action in the web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using the controller’s </a:t>
            </a:r>
            <a:r>
              <a:rPr lang="en-US" b="1" dirty="0" err="1"/>
              <a:t>SignOut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25859157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7846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REFRESH TOKEN</a:t>
            </a:r>
          </a:p>
        </p:txBody>
      </p:sp>
    </p:spTree>
    <p:extLst>
      <p:ext uri="{BB962C8B-B14F-4D97-AF65-F5344CB8AC3E}">
        <p14:creationId xmlns:p14="http://schemas.microsoft.com/office/powerpoint/2010/main" val="35764914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refresh token allows you to request a new access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the making the user authenticating again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allowed on all grant types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not automatic refresh mechanism. You need to do one of the following: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refresh the access token prior to making the call to the protected resource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if the current access token is about to expire and refresh it (preferred)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an unauthorized response and refresh the access token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do the following: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in the authorization server to allow refresh tokens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Configure the client to request the “</a:t>
            </a:r>
            <a:r>
              <a:rPr lang="en-US" b="1" dirty="0" err="1"/>
              <a:t>offline_access</a:t>
            </a:r>
            <a:r>
              <a:rPr lang="en-US" dirty="0"/>
              <a:t>” scope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 err="1"/>
              <a:t>IdentityModel</a:t>
            </a:r>
            <a:r>
              <a:rPr lang="en-US" dirty="0"/>
              <a:t> to request a new token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</a:t>
            </a:r>
          </a:p>
        </p:txBody>
      </p:sp>
    </p:spTree>
    <p:extLst>
      <p:ext uri="{BB962C8B-B14F-4D97-AF65-F5344CB8AC3E}">
        <p14:creationId xmlns:p14="http://schemas.microsoft.com/office/powerpoint/2010/main" val="9888150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12706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flow</a:t>
            </a:r>
          </a:p>
        </p:txBody>
      </p:sp>
    </p:spTree>
    <p:extLst>
      <p:ext uri="{BB962C8B-B14F-4D97-AF65-F5344CB8AC3E}">
        <p14:creationId xmlns:p14="http://schemas.microsoft.com/office/powerpoint/2010/main" val="25989182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implicit flow is an easy flow which can be used when there is no server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a client application like a JavaScript SPA or a mobile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Both have the code running on the client and can be easily compromised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Therefore no refresh tokens are available for the implicit 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in mind the implicit flow is currently not recommended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Here is the specification: </a:t>
            </a:r>
            <a:r>
              <a:rPr lang="en-GB" dirty="0">
                <a:hlinkClick r:id="rId2"/>
              </a:rPr>
              <a:t>https://tools.ietf.org/html/rfc6749#page-31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need a client-side library like </a:t>
            </a:r>
            <a:r>
              <a:rPr lang="en-GB" b="1" dirty="0" err="1"/>
              <a:t>oidc</a:t>
            </a:r>
            <a:r>
              <a:rPr lang="en-GB" b="1" dirty="0"/>
              <a:t>-client</a:t>
            </a:r>
          </a:p>
          <a:p>
            <a:pPr>
              <a:lnSpc>
                <a:spcPct val="100000"/>
              </a:lnSpc>
            </a:pPr>
            <a:r>
              <a:rPr lang="en-GB" dirty="0"/>
              <a:t>You need to configure the client in Identity Server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And provide client ID, implicit grant type, redirect URIs, CORS, </a:t>
            </a:r>
            <a:br>
              <a:rPr lang="en-GB" dirty="0"/>
            </a:br>
            <a:r>
              <a:rPr lang="en-GB" dirty="0"/>
              <a:t>scopes and allowed access from a browser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response type must be compliant - “</a:t>
            </a:r>
            <a:r>
              <a:rPr lang="en-US" b="1" dirty="0" err="1"/>
              <a:t>id_token</a:t>
            </a:r>
            <a:r>
              <a:rPr lang="en-US" b="1" dirty="0"/>
              <a:t> token</a:t>
            </a:r>
            <a:r>
              <a:rPr lang="en-US" dirty="0"/>
              <a:t>”, for example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implicit flow</a:t>
            </a:r>
          </a:p>
        </p:txBody>
      </p:sp>
    </p:spTree>
    <p:extLst>
      <p:ext uri="{BB962C8B-B14F-4D97-AF65-F5344CB8AC3E}">
        <p14:creationId xmlns:p14="http://schemas.microsoft.com/office/powerpoint/2010/main" val="31295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8236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Proof Key for Code Exchange</a:t>
            </a:r>
          </a:p>
        </p:txBody>
      </p:sp>
    </p:spTree>
    <p:extLst>
      <p:ext uri="{BB962C8B-B14F-4D97-AF65-F5344CB8AC3E}">
        <p14:creationId xmlns:p14="http://schemas.microsoft.com/office/powerpoint/2010/main" val="11112978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Implicit Flow is like 10 years old, and it is now considered a bad practice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was good back in the day when CORS was not thing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However, it was always the most insecure way of doing authorization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Authorization Code Flow is meant to be used with a client secret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we cannot store it in mobile or SPA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Additionally, the authorization code is transferred through the front channel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an attacker could “sniff” for it and obtain it, if no server logic is involved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too possible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Hybrid 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Authorization Code Flow With PKCE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flows secure enough?</a:t>
            </a:r>
          </a:p>
        </p:txBody>
      </p:sp>
    </p:spTree>
    <p:extLst>
      <p:ext uri="{BB962C8B-B14F-4D97-AF65-F5344CB8AC3E}">
        <p14:creationId xmlns:p14="http://schemas.microsoft.com/office/powerpoint/2010/main" val="18940428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Hybrid flow allows the initial request to the authorization server</a:t>
            </a:r>
            <a:br>
              <a:rPr lang="en-US" dirty="0"/>
            </a:br>
            <a:r>
              <a:rPr lang="en-US" dirty="0"/>
              <a:t>to return more than one token: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b="1" dirty="0"/>
              <a:t>code token</a:t>
            </a:r>
            <a:r>
              <a:rPr lang="en-US" dirty="0"/>
              <a:t>” – issues authorization and access token at the same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b="1" dirty="0"/>
              <a:t>code </a:t>
            </a:r>
            <a:r>
              <a:rPr lang="en-US" b="1" dirty="0" err="1"/>
              <a:t>id_token</a:t>
            </a:r>
            <a:r>
              <a:rPr lang="en-US" dirty="0"/>
              <a:t>” – issues authorization and ID token at the same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b="1" dirty="0"/>
              <a:t>code </a:t>
            </a:r>
            <a:r>
              <a:rPr lang="en-US" b="1" dirty="0" err="1"/>
              <a:t>id_token</a:t>
            </a:r>
            <a:r>
              <a:rPr lang="en-US" b="1" dirty="0"/>
              <a:t> token</a:t>
            </a:r>
            <a:r>
              <a:rPr lang="en-US" dirty="0"/>
              <a:t>” – issues authorization, ID token and access token at the same time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recommended to return access tokens through the front-channel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simply not secure enough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if you want to use Hybrid flow, you should use “</a:t>
            </a:r>
            <a:r>
              <a:rPr lang="en-US" b="1" dirty="0"/>
              <a:t>code </a:t>
            </a:r>
            <a:r>
              <a:rPr lang="en-US" b="1" dirty="0" err="1"/>
              <a:t>id_token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be used with SPA or mobile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has some drawbacks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Hybrid flow</a:t>
            </a:r>
          </a:p>
        </p:txBody>
      </p:sp>
    </p:spTree>
    <p:extLst>
      <p:ext uri="{BB962C8B-B14F-4D97-AF65-F5344CB8AC3E}">
        <p14:creationId xmlns:p14="http://schemas.microsoft.com/office/powerpoint/2010/main" val="19531215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Hybrid flow guarantees you security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signing the ID token and including the current session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by including the hash of the authorization code in the ID token’s claims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Making sure both are issued from the same place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An attacker may try to “swap” sessions with a victim for an escalated privilege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attacker changes the authorization code, the claim hash will not match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attacker changes both the ID token and the authorization code, the session will not match</a:t>
            </a:r>
          </a:p>
          <a:p>
            <a:pPr>
              <a:lnSpc>
                <a:spcPct val="100000"/>
              </a:lnSpc>
            </a:pPr>
            <a:r>
              <a:rPr lang="en-US" dirty="0"/>
              <a:t>Drawbacks: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Leaked identity information in the ID token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must implement all the cryptographic validation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Making SPA and mobile applications more complex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Hybrid flow Drawbacks</a:t>
            </a:r>
          </a:p>
        </p:txBody>
      </p:sp>
    </p:spTree>
    <p:extLst>
      <p:ext uri="{BB962C8B-B14F-4D97-AF65-F5344CB8AC3E}">
        <p14:creationId xmlns:p14="http://schemas.microsoft.com/office/powerpoint/2010/main" val="15567863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better approach than the Hybrid flow is using PKCE with Code Authorization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implementation is very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additional front-channel tokens are needed</a:t>
            </a:r>
          </a:p>
          <a:p>
            <a:pPr>
              <a:lnSpc>
                <a:spcPct val="100000"/>
              </a:lnSpc>
            </a:pPr>
            <a:r>
              <a:rPr lang="en-US" dirty="0"/>
              <a:t>The flow is like this: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generates a long random string and hashes it with SHA256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it sends the hash while requesting the authorization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server needs to associate the authorization code and the hash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Finally, it requests an access token by sending </a:t>
            </a:r>
            <a:br>
              <a:rPr lang="en-US" dirty="0"/>
            </a:br>
            <a:r>
              <a:rPr lang="en-US" dirty="0"/>
              <a:t>the original random string and the authorization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server can verify the random string (by hashing it) </a:t>
            </a:r>
            <a:br>
              <a:rPr lang="en-US" dirty="0"/>
            </a:br>
            <a:r>
              <a:rPr lang="en-US" dirty="0"/>
              <a:t>and the authorization code are not tampered</a:t>
            </a:r>
          </a:p>
          <a:p>
            <a:pPr>
              <a:lnSpc>
                <a:spcPct val="100000"/>
              </a:lnSpc>
            </a:pPr>
            <a:r>
              <a:rPr lang="en-US" dirty="0"/>
              <a:t>But all of this is behind the scenes!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PKCE</a:t>
            </a:r>
          </a:p>
        </p:txBody>
      </p:sp>
    </p:spTree>
    <p:extLst>
      <p:ext uri="{BB962C8B-B14F-4D97-AF65-F5344CB8AC3E}">
        <p14:creationId xmlns:p14="http://schemas.microsoft.com/office/powerpoint/2010/main" val="27879428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81270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External providers</a:t>
            </a:r>
          </a:p>
        </p:txBody>
      </p:sp>
    </p:spTree>
    <p:extLst>
      <p:ext uri="{BB962C8B-B14F-4D97-AF65-F5344CB8AC3E}">
        <p14:creationId xmlns:p14="http://schemas.microsoft.com/office/powerpoint/2010/main" val="10112698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Configuring external providers is a pretty straightforward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requires some documentation “copy-pasting”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configure the external provider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on </a:t>
            </a:r>
            <a:r>
              <a:rPr lang="en-US" dirty="0">
                <a:hlinkClick r:id="rId2"/>
              </a:rPr>
              <a:t>https://developers.facebook.com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Get application ID and secret, set callback URL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install an extra package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</a:t>
            </a:r>
            <a:r>
              <a:rPr lang="en-US" b="1" dirty="0" err="1"/>
              <a:t>Microsoft.AspNetCore.Authentication.Facebook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Lots of providers available here: </a:t>
            </a:r>
            <a:br>
              <a:rPr lang="en-US" dirty="0"/>
            </a:br>
            <a:r>
              <a:rPr lang="en-GB" dirty="0">
                <a:hlinkClick r:id="rId3"/>
              </a:rPr>
              <a:t>https://github.com/aspnet-contrib/AspNet.Security.OAuth.Providers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need to add a bit of logic and views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providers</a:t>
            </a:r>
          </a:p>
        </p:txBody>
      </p:sp>
    </p:spTree>
    <p:extLst>
      <p:ext uri="{BB962C8B-B14F-4D97-AF65-F5344CB8AC3E}">
        <p14:creationId xmlns:p14="http://schemas.microsoft.com/office/powerpoint/2010/main" val="20676815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945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 Identity Server?</a:t>
            </a:r>
          </a:p>
        </p:txBody>
      </p:sp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Identity server UI</a:t>
            </a:r>
          </a:p>
        </p:txBody>
      </p:sp>
    </p:spTree>
    <p:extLst>
      <p:ext uri="{BB962C8B-B14F-4D97-AF65-F5344CB8AC3E}">
        <p14:creationId xmlns:p14="http://schemas.microsoft.com/office/powerpoint/2010/main" val="33359514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is a sample Identity Server UI available for download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follow the official quick start, you will get it locally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https://identityserver4.readthedocs.io/en/latest/quickstarts/0_overview.html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provides sample implementation of logic and views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follow it to understand more about Identity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For a lot of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External Providers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 UI</a:t>
            </a:r>
          </a:p>
        </p:txBody>
      </p:sp>
    </p:spTree>
    <p:extLst>
      <p:ext uri="{BB962C8B-B14F-4D97-AF65-F5344CB8AC3E}">
        <p14:creationId xmlns:p14="http://schemas.microsoft.com/office/powerpoint/2010/main" val="11824380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18153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Configuration &amp; Certificates</a:t>
            </a:r>
          </a:p>
        </p:txBody>
      </p:sp>
    </p:spTree>
    <p:extLst>
      <p:ext uri="{BB962C8B-B14F-4D97-AF65-F5344CB8AC3E}">
        <p14:creationId xmlns:p14="http://schemas.microsoft.com/office/powerpoint/2010/main" val="24312277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9439501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a production environment, you will want a better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static class one is good enough for development and testing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an easy way to migrate it into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you can change settings on the fly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follow this guide to migrate: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hlinkClick r:id="rId2"/>
              </a:rPr>
              <a:t>https://identityserver4.readthedocs.io/en/latest/quickstarts/5_entityframework.html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Additionally, you will want to configure a valid certificate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create a self-signed one by using PowerShell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hlinkClick r:id="rId3"/>
              </a:rPr>
              <a:t>https://medium.com/the-new-control-plane/generating-self-signed-certificates-on-windows-7812a600c2d8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Or purchase one from a certified authority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Or a free one from Let’s Encrypt and convert it to PFX with OpenSSL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bg-BG" dirty="0"/>
              <a:t>	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&amp; Certificates</a:t>
            </a:r>
          </a:p>
        </p:txBody>
      </p:sp>
    </p:spTree>
    <p:extLst>
      <p:ext uri="{BB962C8B-B14F-4D97-AF65-F5344CB8AC3E}">
        <p14:creationId xmlns:p14="http://schemas.microsoft.com/office/powerpoint/2010/main" val="34251245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615D844-BA83-4CEC-A2A5-6F487AD0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Identity Server?</a:t>
            </a:r>
            <a:endParaRPr lang="bg-BG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Authentication in ASP.NET Core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Authorization in ASP.NET Core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ASP.NET Core Identity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Stateless Token Security and JWT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OAuth 2 Protocol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</a:t>
            </a:r>
            <a:r>
              <a:rPr lang="en-US" dirty="0" err="1"/>
              <a:t>OpenId</a:t>
            </a:r>
            <a:r>
              <a:rPr lang="en-US" dirty="0"/>
              <a:t> Connect Protocol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Implementing OAuth 2 Manually</a:t>
            </a:r>
            <a:endParaRPr lang="bg-BG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Identity Server Concepts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2E41EB5-70AF-4A04-8CDE-3C4482461AF9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Client Credentials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Authorization Code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Refresh Token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Implicit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 Hybrid Flow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Proof Key for Code Exchange (PKCE)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External Login Providers - Facebook Example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Identity Server UI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Configuration &amp; Certificates in Production</a:t>
            </a:r>
          </a:p>
        </p:txBody>
      </p:sp>
    </p:spTree>
    <p:extLst>
      <p:ext uri="{BB962C8B-B14F-4D97-AF65-F5344CB8AC3E}">
        <p14:creationId xmlns:p14="http://schemas.microsoft.com/office/powerpoint/2010/main" val="18866890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September 19 – Kubernetes for Web Developers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November 14 – Enter the Swarm: Native Docker Clustering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December 19 – Becoming a Software Architect: The Knowledge Path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Plus many more! For example Microservices Details?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SoftUni</a:t>
            </a:r>
            <a:r>
              <a:rPr lang="en-US" dirty="0"/>
              <a:t> course for Domain-Driven Design is </a:t>
            </a:r>
            <a:r>
              <a:rPr lang="en-GB" dirty="0"/>
              <a:t>in the works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5341255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10BD20-926D-4D49-8AED-29B885866E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68" y="1364681"/>
            <a:ext cx="3800432" cy="119713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550AFA-51F4-41AA-B43A-19D7CF89FA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709" y="2883228"/>
            <a:ext cx="2298885" cy="1788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presentation available here:</a:t>
            </a:r>
            <a:br>
              <a:rPr lang="en-US" sz="2000" dirty="0"/>
            </a:br>
            <a:br>
              <a:rPr lang="en-US" sz="2000" dirty="0"/>
            </a:br>
            <a:r>
              <a:rPr lang="en-GB" sz="2000" b="1" dirty="0">
                <a:hlinkClick r:id="rId2"/>
              </a:rPr>
              <a:t>https://github.com/ivaylokenov/Identity-Server-Demystified</a:t>
            </a:r>
            <a:r>
              <a:rPr lang="en-GB" sz="20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26257</TotalTime>
  <Words>5860</Words>
  <Application>Microsoft Office PowerPoint</Application>
  <PresentationFormat>Widescreen</PresentationFormat>
  <Paragraphs>875</Paragraphs>
  <Slides>99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Calibri</vt:lpstr>
      <vt:lpstr>Consolas</vt:lpstr>
      <vt:lpstr>Tw Cen MT</vt:lpstr>
      <vt:lpstr>Wingdings</vt:lpstr>
      <vt:lpstr>Circuit</vt:lpstr>
      <vt:lpstr>Identity server Demystified </vt:lpstr>
      <vt:lpstr>For questions</vt:lpstr>
      <vt:lpstr>The Presenter</vt:lpstr>
      <vt:lpstr>What Are We Going To COVER</vt:lpstr>
      <vt:lpstr>ABOUT CODE IT UP</vt:lpstr>
      <vt:lpstr>Code it up</vt:lpstr>
      <vt:lpstr>Upcoming Code it up Events</vt:lpstr>
      <vt:lpstr>Thankful if you share a story</vt:lpstr>
      <vt:lpstr>WHY Identity Server?</vt:lpstr>
      <vt:lpstr>A lot of confusion online</vt:lpstr>
      <vt:lpstr>Identity Server features</vt:lpstr>
      <vt:lpstr>Web application concerns</vt:lpstr>
      <vt:lpstr>authentication in ASP.NET Core</vt:lpstr>
      <vt:lpstr>ASP.NET Core authentication</vt:lpstr>
      <vt:lpstr>DEMO</vt:lpstr>
      <vt:lpstr>Authorization in ASP.NET Core</vt:lpstr>
      <vt:lpstr>ASP.NET Core authorization</vt:lpstr>
      <vt:lpstr>DEMO</vt:lpstr>
      <vt:lpstr>Advanced scenarios</vt:lpstr>
      <vt:lpstr>BEFORE WE CONTINUE…</vt:lpstr>
      <vt:lpstr>INDEAVR – The EVENT’s DIAMOND SPONSOR</vt:lpstr>
      <vt:lpstr>ASP.NET Core Identity</vt:lpstr>
      <vt:lpstr>ASP.NET Core Identity</vt:lpstr>
      <vt:lpstr>DEMO</vt:lpstr>
      <vt:lpstr>Stateless security</vt:lpstr>
      <vt:lpstr>Security Tokens</vt:lpstr>
      <vt:lpstr>JSON Web Tokens</vt:lpstr>
      <vt:lpstr>JSON Web Tokens</vt:lpstr>
      <vt:lpstr>JSON Web Tokens standard claims</vt:lpstr>
      <vt:lpstr>Stateless security with JWT</vt:lpstr>
      <vt:lpstr>DEMO</vt:lpstr>
      <vt:lpstr>BEFORE WE CONTINUE…</vt:lpstr>
      <vt:lpstr>Huge THANKS for your support &amp; TRUST!</vt:lpstr>
      <vt:lpstr>These events are not Exactly free</vt:lpstr>
      <vt:lpstr>Mentorship program ON Patreon</vt:lpstr>
      <vt:lpstr>OAUTH 2 and openID connect</vt:lpstr>
      <vt:lpstr>Let’s start with the basic flow</vt:lpstr>
      <vt:lpstr>OAUTH 2</vt:lpstr>
      <vt:lpstr>OAUTH 2 terminology</vt:lpstr>
      <vt:lpstr>OAUTH 2 in a simple diagram</vt:lpstr>
      <vt:lpstr>Openid Connect</vt:lpstr>
      <vt:lpstr>Openid Connect</vt:lpstr>
      <vt:lpstr>Oauth 2 and Openid Connect usage</vt:lpstr>
      <vt:lpstr>OAUTH 2 flows</vt:lpstr>
      <vt:lpstr>Oauth 2 and Openid Connect Flows</vt:lpstr>
      <vt:lpstr>Real-world example</vt:lpstr>
      <vt:lpstr>Oauth 2 and Openid Connect example</vt:lpstr>
      <vt:lpstr>Communication channels</vt:lpstr>
      <vt:lpstr>Token types in OAUTH and OPENID Connect</vt:lpstr>
      <vt:lpstr>BEFORE WE CONTINUE…</vt:lpstr>
      <vt:lpstr>C# Multithreading Workshop</vt:lpstr>
      <vt:lpstr>ASP.NET Clean Architecture Workshop</vt:lpstr>
      <vt:lpstr>Kubernetes for web developers</vt:lpstr>
      <vt:lpstr>ENTER THE SWARM: Native docker clustering</vt:lpstr>
      <vt:lpstr>Becoming a Software Architect</vt:lpstr>
      <vt:lpstr>SOFTUNI ASP.NET MICROSERVICES COURSES</vt:lpstr>
      <vt:lpstr>EARLY BIRD DISCOUNTs</vt:lpstr>
      <vt:lpstr>Implementing OAUTH 2</vt:lpstr>
      <vt:lpstr>Implementing OAuth</vt:lpstr>
      <vt:lpstr>DEMO</vt:lpstr>
      <vt:lpstr>Identity server concepts</vt:lpstr>
      <vt:lpstr>Identity server concepts</vt:lpstr>
      <vt:lpstr>client credentials flow</vt:lpstr>
      <vt:lpstr>The client credentials flow</vt:lpstr>
      <vt:lpstr>DEMO</vt:lpstr>
      <vt:lpstr>Authorization Code Flow</vt:lpstr>
      <vt:lpstr>The Authorization Code Flow</vt:lpstr>
      <vt:lpstr>The Authorization Code Flow</vt:lpstr>
      <vt:lpstr>The Authorization Code Flow</vt:lpstr>
      <vt:lpstr>DEMO</vt:lpstr>
      <vt:lpstr>Why are there so many cookies?</vt:lpstr>
      <vt:lpstr>CUSTOM claims</vt:lpstr>
      <vt:lpstr>logout functionalities</vt:lpstr>
      <vt:lpstr>DEMO</vt:lpstr>
      <vt:lpstr>REFRESH TOKEN</vt:lpstr>
      <vt:lpstr>Refresh token</vt:lpstr>
      <vt:lpstr>DEMO</vt:lpstr>
      <vt:lpstr>Implicit flow</vt:lpstr>
      <vt:lpstr>The implicit flow</vt:lpstr>
      <vt:lpstr>DEMO</vt:lpstr>
      <vt:lpstr>Proof Key for Code Exchange</vt:lpstr>
      <vt:lpstr>Are flows secure enough?</vt:lpstr>
      <vt:lpstr>The Hybrid flow</vt:lpstr>
      <vt:lpstr>The Hybrid flow Drawbacks</vt:lpstr>
      <vt:lpstr>Using PKCE</vt:lpstr>
      <vt:lpstr>DEMO</vt:lpstr>
      <vt:lpstr>External providers</vt:lpstr>
      <vt:lpstr>External providers</vt:lpstr>
      <vt:lpstr>DEMO</vt:lpstr>
      <vt:lpstr>Identity server UI</vt:lpstr>
      <vt:lpstr>Identity server UI</vt:lpstr>
      <vt:lpstr>DEMO</vt:lpstr>
      <vt:lpstr>Configuration &amp; Certificates</vt:lpstr>
      <vt:lpstr>Configuration &amp; Certificates</vt:lpstr>
      <vt:lpstr>FINAL WORDS</vt:lpstr>
      <vt:lpstr>Summary</vt:lpstr>
      <vt:lpstr>Upcoming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2012</cp:revision>
  <dcterms:created xsi:type="dcterms:W3CDTF">2017-03-28T09:08:48Z</dcterms:created>
  <dcterms:modified xsi:type="dcterms:W3CDTF">2020-08-04T15:34:54Z</dcterms:modified>
</cp:coreProperties>
</file>