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6" r:id="rId9"/>
    <p:sldId id="263" r:id="rId10"/>
    <p:sldId id="267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B54E95-BF1A-43C6-881F-3CCC898E7D69}" type="doc">
      <dgm:prSet loTypeId="urn:microsoft.com/office/officeart/2005/8/layout/hList1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0D33AF9-E528-49B5-9C1E-969FA708913C}">
      <dgm:prSet/>
      <dgm:spPr/>
      <dgm:t>
        <a:bodyPr/>
        <a:lstStyle/>
        <a:p>
          <a:r>
            <a:rPr lang="pt-PT"/>
            <a:t>Vantagens Principais:</a:t>
          </a:r>
          <a:endParaRPr lang="en-US"/>
        </a:p>
      </dgm:t>
    </dgm:pt>
    <dgm:pt modelId="{FED59B8F-2FBD-4E15-9166-B29BCD3B15AB}" type="parTrans" cxnId="{8426ED23-EFD7-4A9A-9B23-623CE837FDA7}">
      <dgm:prSet/>
      <dgm:spPr/>
      <dgm:t>
        <a:bodyPr/>
        <a:lstStyle/>
        <a:p>
          <a:endParaRPr lang="en-US"/>
        </a:p>
      </dgm:t>
    </dgm:pt>
    <dgm:pt modelId="{30C2F61D-6B08-4F53-8775-F6296FCF094E}" type="sibTrans" cxnId="{8426ED23-EFD7-4A9A-9B23-623CE837FDA7}">
      <dgm:prSet/>
      <dgm:spPr/>
      <dgm:t>
        <a:bodyPr/>
        <a:lstStyle/>
        <a:p>
          <a:endParaRPr lang="en-US"/>
        </a:p>
      </dgm:t>
    </dgm:pt>
    <dgm:pt modelId="{A870D2BF-7AB5-4F3C-8877-9ACC5D5E4FF4}">
      <dgm:prSet/>
      <dgm:spPr/>
      <dgm:t>
        <a:bodyPr/>
        <a:lstStyle/>
        <a:p>
          <a:r>
            <a:rPr lang="pt-PT" dirty="0"/>
            <a:t>Produtividade: Aceleram o desenvolvimento com soluções comprovadas.</a:t>
          </a:r>
          <a:endParaRPr lang="en-US" dirty="0"/>
        </a:p>
      </dgm:t>
    </dgm:pt>
    <dgm:pt modelId="{D0018DBC-9B22-4C10-98C8-81AA31B62637}" type="parTrans" cxnId="{62A260EE-1A6A-429B-9BC3-9D355E35E2A1}">
      <dgm:prSet/>
      <dgm:spPr/>
      <dgm:t>
        <a:bodyPr/>
        <a:lstStyle/>
        <a:p>
          <a:endParaRPr lang="en-US"/>
        </a:p>
      </dgm:t>
    </dgm:pt>
    <dgm:pt modelId="{134FCFED-60AE-49CE-86E6-7C4848DA668C}" type="sibTrans" cxnId="{62A260EE-1A6A-429B-9BC3-9D355E35E2A1}">
      <dgm:prSet/>
      <dgm:spPr/>
      <dgm:t>
        <a:bodyPr/>
        <a:lstStyle/>
        <a:p>
          <a:endParaRPr lang="en-US"/>
        </a:p>
      </dgm:t>
    </dgm:pt>
    <dgm:pt modelId="{879CCFD3-D23A-4240-80D0-A37B6D929481}">
      <dgm:prSet/>
      <dgm:spPr/>
      <dgm:t>
        <a:bodyPr/>
        <a:lstStyle/>
        <a:p>
          <a:r>
            <a:rPr lang="pt-PT" dirty="0"/>
            <a:t>Clareza: Facilitam a leitura do código </a:t>
          </a:r>
          <a:endParaRPr lang="en-US" dirty="0"/>
        </a:p>
      </dgm:t>
    </dgm:pt>
    <dgm:pt modelId="{7C92E586-DEC5-4CD7-948D-CB2F58A125A4}" type="parTrans" cxnId="{0AD58CA0-4BD5-44A2-B02C-3F0DA1725242}">
      <dgm:prSet/>
      <dgm:spPr/>
      <dgm:t>
        <a:bodyPr/>
        <a:lstStyle/>
        <a:p>
          <a:endParaRPr lang="en-US"/>
        </a:p>
      </dgm:t>
    </dgm:pt>
    <dgm:pt modelId="{D12778AC-3AB9-4640-8707-E89C281A1D86}" type="sibTrans" cxnId="{0AD58CA0-4BD5-44A2-B02C-3F0DA1725242}">
      <dgm:prSet/>
      <dgm:spPr/>
      <dgm:t>
        <a:bodyPr/>
        <a:lstStyle/>
        <a:p>
          <a:endParaRPr lang="en-US"/>
        </a:p>
      </dgm:t>
    </dgm:pt>
    <dgm:pt modelId="{9FBB1262-47AF-4097-B5D8-0E8A42CC3AE8}">
      <dgm:prSet/>
      <dgm:spPr/>
      <dgm:t>
        <a:bodyPr/>
        <a:lstStyle/>
        <a:p>
          <a:r>
            <a:rPr lang="pt-PT" dirty="0"/>
            <a:t>Qualidade: Reduzem erros e garantem arquiteturas robustas.</a:t>
          </a:r>
          <a:endParaRPr lang="en-US" dirty="0"/>
        </a:p>
      </dgm:t>
    </dgm:pt>
    <dgm:pt modelId="{42837305-55C9-4A31-A0DD-C0EE5B773588}" type="parTrans" cxnId="{C0717718-4451-445D-8310-855D1B280017}">
      <dgm:prSet/>
      <dgm:spPr/>
      <dgm:t>
        <a:bodyPr/>
        <a:lstStyle/>
        <a:p>
          <a:endParaRPr lang="en-US"/>
        </a:p>
      </dgm:t>
    </dgm:pt>
    <dgm:pt modelId="{20AFF09F-4398-4BC8-8FED-07C839BCAE48}" type="sibTrans" cxnId="{C0717718-4451-445D-8310-855D1B280017}">
      <dgm:prSet/>
      <dgm:spPr/>
      <dgm:t>
        <a:bodyPr/>
        <a:lstStyle/>
        <a:p>
          <a:endParaRPr lang="en-US"/>
        </a:p>
      </dgm:t>
    </dgm:pt>
    <dgm:pt modelId="{C96B87C9-8464-40A8-AF16-F8E4D7B70723}">
      <dgm:prSet/>
      <dgm:spPr/>
      <dgm:t>
        <a:bodyPr/>
        <a:lstStyle/>
        <a:p>
          <a:r>
            <a:rPr lang="pt-PT"/>
            <a:t>Contexto de Uso:</a:t>
          </a:r>
          <a:endParaRPr lang="en-US"/>
        </a:p>
      </dgm:t>
    </dgm:pt>
    <dgm:pt modelId="{44514242-B51B-417B-9F52-300D19127FDE}" type="parTrans" cxnId="{EF5A7DCD-B24B-40B3-9087-8FB31ED83983}">
      <dgm:prSet/>
      <dgm:spPr/>
      <dgm:t>
        <a:bodyPr/>
        <a:lstStyle/>
        <a:p>
          <a:endParaRPr lang="en-US"/>
        </a:p>
      </dgm:t>
    </dgm:pt>
    <dgm:pt modelId="{CCFA199E-8818-4EE8-82DD-13B72CC6D97F}" type="sibTrans" cxnId="{EF5A7DCD-B24B-40B3-9087-8FB31ED83983}">
      <dgm:prSet/>
      <dgm:spPr/>
      <dgm:t>
        <a:bodyPr/>
        <a:lstStyle/>
        <a:p>
          <a:endParaRPr lang="en-US"/>
        </a:p>
      </dgm:t>
    </dgm:pt>
    <dgm:pt modelId="{5A1BC5FA-BADA-465E-B4CA-CB5A98545B39}">
      <dgm:prSet/>
      <dgm:spPr/>
      <dgm:t>
        <a:bodyPr/>
        <a:lstStyle/>
        <a:p>
          <a:r>
            <a:rPr lang="pt-PT"/>
            <a:t>Ideal para sistemas complexos ou projetos com equipas grandes.</a:t>
          </a:r>
          <a:endParaRPr lang="en-US"/>
        </a:p>
      </dgm:t>
    </dgm:pt>
    <dgm:pt modelId="{27534A44-2112-44B5-BCC4-2D933562B069}" type="parTrans" cxnId="{5540D76A-9CBB-4C4F-BADF-9EA7AABF3965}">
      <dgm:prSet/>
      <dgm:spPr/>
      <dgm:t>
        <a:bodyPr/>
        <a:lstStyle/>
        <a:p>
          <a:endParaRPr lang="en-US"/>
        </a:p>
      </dgm:t>
    </dgm:pt>
    <dgm:pt modelId="{7D818EE9-186C-4F4E-A531-649F00B5B969}" type="sibTrans" cxnId="{5540D76A-9CBB-4C4F-BADF-9EA7AABF3965}">
      <dgm:prSet/>
      <dgm:spPr/>
      <dgm:t>
        <a:bodyPr/>
        <a:lstStyle/>
        <a:p>
          <a:endParaRPr lang="en-US"/>
        </a:p>
      </dgm:t>
    </dgm:pt>
    <dgm:pt modelId="{62444811-854C-423C-B8F5-4A745F647BD0}">
      <dgm:prSet/>
      <dgm:spPr/>
      <dgm:t>
        <a:bodyPr/>
        <a:lstStyle/>
        <a:p>
          <a:r>
            <a:rPr lang="pt-PT"/>
            <a:t>Evitam dívida técnica e code smells.</a:t>
          </a:r>
          <a:endParaRPr lang="en-US"/>
        </a:p>
      </dgm:t>
    </dgm:pt>
    <dgm:pt modelId="{8D39E031-EBEE-42AF-84B9-145858B73259}" type="parTrans" cxnId="{352E9E8A-7547-405B-B84B-179DF1A3DEA5}">
      <dgm:prSet/>
      <dgm:spPr/>
      <dgm:t>
        <a:bodyPr/>
        <a:lstStyle/>
        <a:p>
          <a:endParaRPr lang="en-US"/>
        </a:p>
      </dgm:t>
    </dgm:pt>
    <dgm:pt modelId="{A42C6FAC-C8CA-485C-AAA5-A9C47A5E7CF2}" type="sibTrans" cxnId="{352E9E8A-7547-405B-B84B-179DF1A3DEA5}">
      <dgm:prSet/>
      <dgm:spPr/>
      <dgm:t>
        <a:bodyPr/>
        <a:lstStyle/>
        <a:p>
          <a:endParaRPr lang="en-US"/>
        </a:p>
      </dgm:t>
    </dgm:pt>
    <dgm:pt modelId="{B41BE7C8-421D-4F2D-B12C-076EC04C08A0}" type="pres">
      <dgm:prSet presAssocID="{E2B54E95-BF1A-43C6-881F-3CCC898E7D69}" presName="Name0" presStyleCnt="0">
        <dgm:presLayoutVars>
          <dgm:dir/>
          <dgm:animLvl val="lvl"/>
          <dgm:resizeHandles val="exact"/>
        </dgm:presLayoutVars>
      </dgm:prSet>
      <dgm:spPr/>
    </dgm:pt>
    <dgm:pt modelId="{D6836C7D-F85A-4338-B9EC-F776AEAB84EB}" type="pres">
      <dgm:prSet presAssocID="{60D33AF9-E528-49B5-9C1E-969FA708913C}" presName="composite" presStyleCnt="0"/>
      <dgm:spPr/>
    </dgm:pt>
    <dgm:pt modelId="{FF596BCA-3210-49F8-BF10-854F62D691EF}" type="pres">
      <dgm:prSet presAssocID="{60D33AF9-E528-49B5-9C1E-969FA708913C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CDAA6D3-7EC9-4EC9-A1D9-7B9014C5718A}" type="pres">
      <dgm:prSet presAssocID="{60D33AF9-E528-49B5-9C1E-969FA708913C}" presName="desTx" presStyleLbl="alignAccFollowNode1" presStyleIdx="0" presStyleCnt="2">
        <dgm:presLayoutVars>
          <dgm:bulletEnabled val="1"/>
        </dgm:presLayoutVars>
      </dgm:prSet>
      <dgm:spPr/>
    </dgm:pt>
    <dgm:pt modelId="{DC2AB983-95E1-47C4-935A-AAAE78C6FB11}" type="pres">
      <dgm:prSet presAssocID="{30C2F61D-6B08-4F53-8775-F6296FCF094E}" presName="space" presStyleCnt="0"/>
      <dgm:spPr/>
    </dgm:pt>
    <dgm:pt modelId="{99EFD9DE-5261-4E90-B704-A702B69C9B28}" type="pres">
      <dgm:prSet presAssocID="{C96B87C9-8464-40A8-AF16-F8E4D7B70723}" presName="composite" presStyleCnt="0"/>
      <dgm:spPr/>
    </dgm:pt>
    <dgm:pt modelId="{2CEF0250-F792-49E9-A433-547B0ECF9707}" type="pres">
      <dgm:prSet presAssocID="{C96B87C9-8464-40A8-AF16-F8E4D7B70723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E1D61B52-5706-4F66-A9D4-C591724989AA}" type="pres">
      <dgm:prSet presAssocID="{C96B87C9-8464-40A8-AF16-F8E4D7B70723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55273B04-14B4-4D1B-A530-0F31307E235C}" type="presOf" srcId="{A870D2BF-7AB5-4F3C-8877-9ACC5D5E4FF4}" destId="{BCDAA6D3-7EC9-4EC9-A1D9-7B9014C5718A}" srcOrd="0" destOrd="0" presId="urn:microsoft.com/office/officeart/2005/8/layout/hList1"/>
    <dgm:cxn modelId="{F19DCC0A-9DE0-47F4-A431-327E70D7B26C}" type="presOf" srcId="{C96B87C9-8464-40A8-AF16-F8E4D7B70723}" destId="{2CEF0250-F792-49E9-A433-547B0ECF9707}" srcOrd="0" destOrd="0" presId="urn:microsoft.com/office/officeart/2005/8/layout/hList1"/>
    <dgm:cxn modelId="{C0717718-4451-445D-8310-855D1B280017}" srcId="{60D33AF9-E528-49B5-9C1E-969FA708913C}" destId="{9FBB1262-47AF-4097-B5D8-0E8A42CC3AE8}" srcOrd="2" destOrd="0" parTransId="{42837305-55C9-4A31-A0DD-C0EE5B773588}" sibTransId="{20AFF09F-4398-4BC8-8FED-07C839BCAE48}"/>
    <dgm:cxn modelId="{8426ED23-EFD7-4A9A-9B23-623CE837FDA7}" srcId="{E2B54E95-BF1A-43C6-881F-3CCC898E7D69}" destId="{60D33AF9-E528-49B5-9C1E-969FA708913C}" srcOrd="0" destOrd="0" parTransId="{FED59B8F-2FBD-4E15-9166-B29BCD3B15AB}" sibTransId="{30C2F61D-6B08-4F53-8775-F6296FCF094E}"/>
    <dgm:cxn modelId="{675D0524-4FAA-4C98-ABE2-DC94B8E48DF9}" type="presOf" srcId="{60D33AF9-E528-49B5-9C1E-969FA708913C}" destId="{FF596BCA-3210-49F8-BF10-854F62D691EF}" srcOrd="0" destOrd="0" presId="urn:microsoft.com/office/officeart/2005/8/layout/hList1"/>
    <dgm:cxn modelId="{FB94433A-2356-49A1-88C9-F7F2FA106DF0}" type="presOf" srcId="{62444811-854C-423C-B8F5-4A745F647BD0}" destId="{E1D61B52-5706-4F66-A9D4-C591724989AA}" srcOrd="0" destOrd="1" presId="urn:microsoft.com/office/officeart/2005/8/layout/hList1"/>
    <dgm:cxn modelId="{5540D76A-9CBB-4C4F-BADF-9EA7AABF3965}" srcId="{C96B87C9-8464-40A8-AF16-F8E4D7B70723}" destId="{5A1BC5FA-BADA-465E-B4CA-CB5A98545B39}" srcOrd="0" destOrd="0" parTransId="{27534A44-2112-44B5-BCC4-2D933562B069}" sibTransId="{7D818EE9-186C-4F4E-A531-649F00B5B969}"/>
    <dgm:cxn modelId="{352E9E8A-7547-405B-B84B-179DF1A3DEA5}" srcId="{C96B87C9-8464-40A8-AF16-F8E4D7B70723}" destId="{62444811-854C-423C-B8F5-4A745F647BD0}" srcOrd="1" destOrd="0" parTransId="{8D39E031-EBEE-42AF-84B9-145858B73259}" sibTransId="{A42C6FAC-C8CA-485C-AAA5-A9C47A5E7CF2}"/>
    <dgm:cxn modelId="{0AD58CA0-4BD5-44A2-B02C-3F0DA1725242}" srcId="{60D33AF9-E528-49B5-9C1E-969FA708913C}" destId="{879CCFD3-D23A-4240-80D0-A37B6D929481}" srcOrd="1" destOrd="0" parTransId="{7C92E586-DEC5-4CD7-948D-CB2F58A125A4}" sibTransId="{D12778AC-3AB9-4640-8707-E89C281A1D86}"/>
    <dgm:cxn modelId="{F2D254AC-A4EF-43FA-985D-CD043EE0C38B}" type="presOf" srcId="{879CCFD3-D23A-4240-80D0-A37B6D929481}" destId="{BCDAA6D3-7EC9-4EC9-A1D9-7B9014C5718A}" srcOrd="0" destOrd="1" presId="urn:microsoft.com/office/officeart/2005/8/layout/hList1"/>
    <dgm:cxn modelId="{D23E47BA-9AB2-45C7-ABA8-DA5761AE9399}" type="presOf" srcId="{5A1BC5FA-BADA-465E-B4CA-CB5A98545B39}" destId="{E1D61B52-5706-4F66-A9D4-C591724989AA}" srcOrd="0" destOrd="0" presId="urn:microsoft.com/office/officeart/2005/8/layout/hList1"/>
    <dgm:cxn modelId="{EF5A7DCD-B24B-40B3-9087-8FB31ED83983}" srcId="{E2B54E95-BF1A-43C6-881F-3CCC898E7D69}" destId="{C96B87C9-8464-40A8-AF16-F8E4D7B70723}" srcOrd="1" destOrd="0" parTransId="{44514242-B51B-417B-9F52-300D19127FDE}" sibTransId="{CCFA199E-8818-4EE8-82DD-13B72CC6D97F}"/>
    <dgm:cxn modelId="{C78B20DD-93EF-4331-91F1-9E9A5050E7F7}" type="presOf" srcId="{9FBB1262-47AF-4097-B5D8-0E8A42CC3AE8}" destId="{BCDAA6D3-7EC9-4EC9-A1D9-7B9014C5718A}" srcOrd="0" destOrd="2" presId="urn:microsoft.com/office/officeart/2005/8/layout/hList1"/>
    <dgm:cxn modelId="{62A260EE-1A6A-429B-9BC3-9D355E35E2A1}" srcId="{60D33AF9-E528-49B5-9C1E-969FA708913C}" destId="{A870D2BF-7AB5-4F3C-8877-9ACC5D5E4FF4}" srcOrd="0" destOrd="0" parTransId="{D0018DBC-9B22-4C10-98C8-81AA31B62637}" sibTransId="{134FCFED-60AE-49CE-86E6-7C4848DA668C}"/>
    <dgm:cxn modelId="{D83C81F0-D1C4-400C-B5E9-DEEDD08F2CF8}" type="presOf" srcId="{E2B54E95-BF1A-43C6-881F-3CCC898E7D69}" destId="{B41BE7C8-421D-4F2D-B12C-076EC04C08A0}" srcOrd="0" destOrd="0" presId="urn:microsoft.com/office/officeart/2005/8/layout/hList1"/>
    <dgm:cxn modelId="{BA6F833B-1CCD-43B7-A44C-7A2D5F509EBC}" type="presParOf" srcId="{B41BE7C8-421D-4F2D-B12C-076EC04C08A0}" destId="{D6836C7D-F85A-4338-B9EC-F776AEAB84EB}" srcOrd="0" destOrd="0" presId="urn:microsoft.com/office/officeart/2005/8/layout/hList1"/>
    <dgm:cxn modelId="{24EB2C41-FD27-4822-8FAB-FE40E5E27810}" type="presParOf" srcId="{D6836C7D-F85A-4338-B9EC-F776AEAB84EB}" destId="{FF596BCA-3210-49F8-BF10-854F62D691EF}" srcOrd="0" destOrd="0" presId="urn:microsoft.com/office/officeart/2005/8/layout/hList1"/>
    <dgm:cxn modelId="{AA21036A-875E-4702-A807-A2781179901A}" type="presParOf" srcId="{D6836C7D-F85A-4338-B9EC-F776AEAB84EB}" destId="{BCDAA6D3-7EC9-4EC9-A1D9-7B9014C5718A}" srcOrd="1" destOrd="0" presId="urn:microsoft.com/office/officeart/2005/8/layout/hList1"/>
    <dgm:cxn modelId="{239D601F-C5CE-4E76-964D-8426F2545059}" type="presParOf" srcId="{B41BE7C8-421D-4F2D-B12C-076EC04C08A0}" destId="{DC2AB983-95E1-47C4-935A-AAAE78C6FB11}" srcOrd="1" destOrd="0" presId="urn:microsoft.com/office/officeart/2005/8/layout/hList1"/>
    <dgm:cxn modelId="{2C87FFEB-CE77-4ECE-97E8-2EE2CC582618}" type="presParOf" srcId="{B41BE7C8-421D-4F2D-B12C-076EC04C08A0}" destId="{99EFD9DE-5261-4E90-B704-A702B69C9B28}" srcOrd="2" destOrd="0" presId="urn:microsoft.com/office/officeart/2005/8/layout/hList1"/>
    <dgm:cxn modelId="{FADB38FB-5B70-471B-93A1-7F7B33E8C027}" type="presParOf" srcId="{99EFD9DE-5261-4E90-B704-A702B69C9B28}" destId="{2CEF0250-F792-49E9-A433-547B0ECF9707}" srcOrd="0" destOrd="0" presId="urn:microsoft.com/office/officeart/2005/8/layout/hList1"/>
    <dgm:cxn modelId="{66A13B36-FD9D-411B-973D-8376BE7556F3}" type="presParOf" srcId="{99EFD9DE-5261-4E90-B704-A702B69C9B28}" destId="{E1D61B52-5706-4F66-A9D4-C591724989A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3F4CCB5-8A7C-45F0-87D6-8DC7656C9121}" type="doc">
      <dgm:prSet loTypeId="urn:microsoft.com/office/officeart/2005/8/layout/vList2" loCatId="list" qsTypeId="urn:microsoft.com/office/officeart/2005/8/quickstyle/simple4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1E3C4A7E-7F5E-4C32-BF4A-69C63AB6C0CA}">
      <dgm:prSet/>
      <dgm:spPr/>
      <dgm:t>
        <a:bodyPr/>
        <a:lstStyle/>
        <a:p>
          <a:r>
            <a:rPr lang="pt-PT" dirty="0"/>
            <a:t>O Que Faz: Separa a construção de objetos complexos da sua representação final, permitindo montá-los passo a passo.</a:t>
          </a:r>
          <a:endParaRPr lang="en-US" dirty="0"/>
        </a:p>
      </dgm:t>
    </dgm:pt>
    <dgm:pt modelId="{648E0D21-1528-4508-9607-DCB72FCDAC3A}" type="parTrans" cxnId="{FEF76C59-F9CE-4340-917D-40D6DD39E40F}">
      <dgm:prSet/>
      <dgm:spPr/>
      <dgm:t>
        <a:bodyPr/>
        <a:lstStyle/>
        <a:p>
          <a:endParaRPr lang="en-US"/>
        </a:p>
      </dgm:t>
    </dgm:pt>
    <dgm:pt modelId="{263B8CEE-D0CC-4E3A-A171-7C74B89ED721}" type="sibTrans" cxnId="{FEF76C59-F9CE-4340-917D-40D6DD39E40F}">
      <dgm:prSet/>
      <dgm:spPr/>
      <dgm:t>
        <a:bodyPr/>
        <a:lstStyle/>
        <a:p>
          <a:endParaRPr lang="en-US"/>
        </a:p>
      </dgm:t>
    </dgm:pt>
    <dgm:pt modelId="{C9BF1B8C-0EC7-4D71-AF3C-5A42BA622B14}">
      <dgm:prSet/>
      <dgm:spPr/>
      <dgm:t>
        <a:bodyPr/>
        <a:lstStyle/>
        <a:p>
          <a:r>
            <a:rPr lang="pt-PT"/>
            <a:t>Problema: Como evitar construtores com dezenas de parâmetros obrigatórios e opcionais?</a:t>
          </a:r>
          <a:endParaRPr lang="en-US"/>
        </a:p>
      </dgm:t>
    </dgm:pt>
    <dgm:pt modelId="{637B5DFD-3106-489C-A67E-F6752D8A6E31}" type="parTrans" cxnId="{BCBDE08E-3C3B-4426-8359-D2EF085A01AF}">
      <dgm:prSet/>
      <dgm:spPr/>
      <dgm:t>
        <a:bodyPr/>
        <a:lstStyle/>
        <a:p>
          <a:endParaRPr lang="en-US"/>
        </a:p>
      </dgm:t>
    </dgm:pt>
    <dgm:pt modelId="{654D1729-8BB7-4FF7-A2CD-C797AD43797A}" type="sibTrans" cxnId="{BCBDE08E-3C3B-4426-8359-D2EF085A01AF}">
      <dgm:prSet/>
      <dgm:spPr/>
      <dgm:t>
        <a:bodyPr/>
        <a:lstStyle/>
        <a:p>
          <a:endParaRPr lang="en-US"/>
        </a:p>
      </dgm:t>
    </dgm:pt>
    <dgm:pt modelId="{00E82E1F-97CC-4538-9BBE-4F7A2F0C0CE8}">
      <dgm:prSet/>
      <dgm:spPr/>
      <dgm:t>
        <a:bodyPr/>
        <a:lstStyle/>
        <a:p>
          <a:r>
            <a:rPr lang="pt-PT" dirty="0"/>
            <a:t>Solução: Usar um objeto </a:t>
          </a:r>
          <a:r>
            <a:rPr lang="pt-PT" dirty="0" err="1"/>
            <a:t>Builder</a:t>
          </a:r>
          <a:r>
            <a:rPr lang="pt-PT" dirty="0"/>
            <a:t> que coordena cada etapa da construção.</a:t>
          </a:r>
          <a:endParaRPr lang="en-US" dirty="0"/>
        </a:p>
      </dgm:t>
    </dgm:pt>
    <dgm:pt modelId="{17E78CDB-AFAA-4BF6-89E9-C6DCFEE554C4}" type="parTrans" cxnId="{965377B5-FBCC-4EAC-A428-A14951EF0AC8}">
      <dgm:prSet/>
      <dgm:spPr/>
      <dgm:t>
        <a:bodyPr/>
        <a:lstStyle/>
        <a:p>
          <a:endParaRPr lang="en-US"/>
        </a:p>
      </dgm:t>
    </dgm:pt>
    <dgm:pt modelId="{A99D1F41-5075-4DB6-919E-CA42BA55D3D3}" type="sibTrans" cxnId="{965377B5-FBCC-4EAC-A428-A14951EF0AC8}">
      <dgm:prSet/>
      <dgm:spPr/>
      <dgm:t>
        <a:bodyPr/>
        <a:lstStyle/>
        <a:p>
          <a:endParaRPr lang="en-US"/>
        </a:p>
      </dgm:t>
    </dgm:pt>
    <dgm:pt modelId="{CF560F83-8AFE-4E1C-86D1-9AA44B6262B1}">
      <dgm:prSet/>
      <dgm:spPr/>
      <dgm:t>
        <a:bodyPr/>
        <a:lstStyle/>
        <a:p>
          <a:r>
            <a:rPr lang="pt-PT" dirty="0"/>
            <a:t>Exemplo: Configurar um computador com componentes personalizados (CPU, RAM, placa gráfica).</a:t>
          </a:r>
          <a:endParaRPr lang="en-US" dirty="0"/>
        </a:p>
      </dgm:t>
    </dgm:pt>
    <dgm:pt modelId="{91A1D6FC-86AC-4716-9514-7DC58E88E4CD}" type="parTrans" cxnId="{EE4F524C-ACDB-431C-87E4-0BF24ED88F1B}">
      <dgm:prSet/>
      <dgm:spPr/>
      <dgm:t>
        <a:bodyPr/>
        <a:lstStyle/>
        <a:p>
          <a:endParaRPr lang="en-US"/>
        </a:p>
      </dgm:t>
    </dgm:pt>
    <dgm:pt modelId="{B4EAE8B7-FBA2-493B-B18B-AFDD976DB497}" type="sibTrans" cxnId="{EE4F524C-ACDB-431C-87E4-0BF24ED88F1B}">
      <dgm:prSet/>
      <dgm:spPr/>
      <dgm:t>
        <a:bodyPr/>
        <a:lstStyle/>
        <a:p>
          <a:endParaRPr lang="en-US"/>
        </a:p>
      </dgm:t>
    </dgm:pt>
    <dgm:pt modelId="{0578588C-8662-48C6-9590-F1C09965A9AC}">
      <dgm:prSet/>
      <dgm:spPr/>
      <dgm:t>
        <a:bodyPr/>
        <a:lstStyle/>
        <a:p>
          <a:r>
            <a:rPr lang="pt-PT" dirty="0"/>
            <a:t>Analogia: Construir uma casa: escolhe-se o tipo de telhado, janelas e piso separadamente.</a:t>
          </a:r>
          <a:endParaRPr lang="en-US" dirty="0"/>
        </a:p>
      </dgm:t>
    </dgm:pt>
    <dgm:pt modelId="{BC98A944-29DB-43DA-A939-F650D42D20BD}" type="parTrans" cxnId="{84DEE10B-4860-46EA-B2C4-D83E10B7DA03}">
      <dgm:prSet/>
      <dgm:spPr/>
      <dgm:t>
        <a:bodyPr/>
        <a:lstStyle/>
        <a:p>
          <a:endParaRPr lang="en-US"/>
        </a:p>
      </dgm:t>
    </dgm:pt>
    <dgm:pt modelId="{9F3D82C0-050D-418F-86F1-BB7F7BF7BA5D}" type="sibTrans" cxnId="{84DEE10B-4860-46EA-B2C4-D83E10B7DA03}">
      <dgm:prSet/>
      <dgm:spPr/>
      <dgm:t>
        <a:bodyPr/>
        <a:lstStyle/>
        <a:p>
          <a:endParaRPr lang="en-US"/>
        </a:p>
      </dgm:t>
    </dgm:pt>
    <dgm:pt modelId="{CB55BD54-9169-44CC-B913-4C5212D5C895}" type="pres">
      <dgm:prSet presAssocID="{53F4CCB5-8A7C-45F0-87D6-8DC7656C9121}" presName="linear" presStyleCnt="0">
        <dgm:presLayoutVars>
          <dgm:animLvl val="lvl"/>
          <dgm:resizeHandles val="exact"/>
        </dgm:presLayoutVars>
      </dgm:prSet>
      <dgm:spPr/>
    </dgm:pt>
    <dgm:pt modelId="{4CCEE88A-4BD6-4B95-8074-FB3FFC02FA24}" type="pres">
      <dgm:prSet presAssocID="{1E3C4A7E-7F5E-4C32-BF4A-69C63AB6C0C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BD39710-837C-46E3-91FC-0FA0C4BB96C8}" type="pres">
      <dgm:prSet presAssocID="{263B8CEE-D0CC-4E3A-A171-7C74B89ED721}" presName="spacer" presStyleCnt="0"/>
      <dgm:spPr/>
    </dgm:pt>
    <dgm:pt modelId="{0D3EC7E5-D0B4-4CB5-9BDD-9F8FDB0FB7B6}" type="pres">
      <dgm:prSet presAssocID="{C9BF1B8C-0EC7-4D71-AF3C-5A42BA622B1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5A3C972-4139-42E3-8D52-B7CEF555D5EB}" type="pres">
      <dgm:prSet presAssocID="{654D1729-8BB7-4FF7-A2CD-C797AD43797A}" presName="spacer" presStyleCnt="0"/>
      <dgm:spPr/>
    </dgm:pt>
    <dgm:pt modelId="{D36C02B6-1219-4D35-9201-628B8099E038}" type="pres">
      <dgm:prSet presAssocID="{00E82E1F-97CC-4538-9BBE-4F7A2F0C0CE8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77AF216-AE4E-4409-9549-333F880B786E}" type="pres">
      <dgm:prSet presAssocID="{A99D1F41-5075-4DB6-919E-CA42BA55D3D3}" presName="spacer" presStyleCnt="0"/>
      <dgm:spPr/>
    </dgm:pt>
    <dgm:pt modelId="{CF6EECCD-B9FB-4AF7-AE3E-A60920DCF5ED}" type="pres">
      <dgm:prSet presAssocID="{CF560F83-8AFE-4E1C-86D1-9AA44B6262B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5CA7540-CF5F-46EB-94CB-F8BE5712AEF5}" type="pres">
      <dgm:prSet presAssocID="{B4EAE8B7-FBA2-493B-B18B-AFDD976DB497}" presName="spacer" presStyleCnt="0"/>
      <dgm:spPr/>
    </dgm:pt>
    <dgm:pt modelId="{237E3688-13D1-4DD4-8598-80EED7E345FD}" type="pres">
      <dgm:prSet presAssocID="{0578588C-8662-48C6-9590-F1C09965A9AC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4DEE10B-4860-46EA-B2C4-D83E10B7DA03}" srcId="{53F4CCB5-8A7C-45F0-87D6-8DC7656C9121}" destId="{0578588C-8662-48C6-9590-F1C09965A9AC}" srcOrd="4" destOrd="0" parTransId="{BC98A944-29DB-43DA-A939-F650D42D20BD}" sibTransId="{9F3D82C0-050D-418F-86F1-BB7F7BF7BA5D}"/>
    <dgm:cxn modelId="{B46DE30B-3EBB-4A6F-BDE5-873B67F87201}" type="presOf" srcId="{00E82E1F-97CC-4538-9BBE-4F7A2F0C0CE8}" destId="{D36C02B6-1219-4D35-9201-628B8099E038}" srcOrd="0" destOrd="0" presId="urn:microsoft.com/office/officeart/2005/8/layout/vList2"/>
    <dgm:cxn modelId="{97042A1B-B159-4D3C-BDB5-A1A2F706C832}" type="presOf" srcId="{C9BF1B8C-0EC7-4D71-AF3C-5A42BA622B14}" destId="{0D3EC7E5-D0B4-4CB5-9BDD-9F8FDB0FB7B6}" srcOrd="0" destOrd="0" presId="urn:microsoft.com/office/officeart/2005/8/layout/vList2"/>
    <dgm:cxn modelId="{EE4F524C-ACDB-431C-87E4-0BF24ED88F1B}" srcId="{53F4CCB5-8A7C-45F0-87D6-8DC7656C9121}" destId="{CF560F83-8AFE-4E1C-86D1-9AA44B6262B1}" srcOrd="3" destOrd="0" parTransId="{91A1D6FC-86AC-4716-9514-7DC58E88E4CD}" sibTransId="{B4EAE8B7-FBA2-493B-B18B-AFDD976DB497}"/>
    <dgm:cxn modelId="{E7832674-11CA-4E3F-9BFD-AC56077B1062}" type="presOf" srcId="{0578588C-8662-48C6-9590-F1C09965A9AC}" destId="{237E3688-13D1-4DD4-8598-80EED7E345FD}" srcOrd="0" destOrd="0" presId="urn:microsoft.com/office/officeart/2005/8/layout/vList2"/>
    <dgm:cxn modelId="{B5E57256-DE0F-4F3D-B172-F3B3DD79B9E1}" type="presOf" srcId="{CF560F83-8AFE-4E1C-86D1-9AA44B6262B1}" destId="{CF6EECCD-B9FB-4AF7-AE3E-A60920DCF5ED}" srcOrd="0" destOrd="0" presId="urn:microsoft.com/office/officeart/2005/8/layout/vList2"/>
    <dgm:cxn modelId="{FEF76C59-F9CE-4340-917D-40D6DD39E40F}" srcId="{53F4CCB5-8A7C-45F0-87D6-8DC7656C9121}" destId="{1E3C4A7E-7F5E-4C32-BF4A-69C63AB6C0CA}" srcOrd="0" destOrd="0" parTransId="{648E0D21-1528-4508-9607-DCB72FCDAC3A}" sibTransId="{263B8CEE-D0CC-4E3A-A171-7C74B89ED721}"/>
    <dgm:cxn modelId="{BCBDE08E-3C3B-4426-8359-D2EF085A01AF}" srcId="{53F4CCB5-8A7C-45F0-87D6-8DC7656C9121}" destId="{C9BF1B8C-0EC7-4D71-AF3C-5A42BA622B14}" srcOrd="1" destOrd="0" parTransId="{637B5DFD-3106-489C-A67E-F6752D8A6E31}" sibTransId="{654D1729-8BB7-4FF7-A2CD-C797AD43797A}"/>
    <dgm:cxn modelId="{1EA08098-0A2E-4B82-8DB6-03E91A88B378}" type="presOf" srcId="{1E3C4A7E-7F5E-4C32-BF4A-69C63AB6C0CA}" destId="{4CCEE88A-4BD6-4B95-8074-FB3FFC02FA24}" srcOrd="0" destOrd="0" presId="urn:microsoft.com/office/officeart/2005/8/layout/vList2"/>
    <dgm:cxn modelId="{EBF02DAE-2B74-4078-9EF9-E8D52D8B81B7}" type="presOf" srcId="{53F4CCB5-8A7C-45F0-87D6-8DC7656C9121}" destId="{CB55BD54-9169-44CC-B913-4C5212D5C895}" srcOrd="0" destOrd="0" presId="urn:microsoft.com/office/officeart/2005/8/layout/vList2"/>
    <dgm:cxn modelId="{965377B5-FBCC-4EAC-A428-A14951EF0AC8}" srcId="{53F4CCB5-8A7C-45F0-87D6-8DC7656C9121}" destId="{00E82E1F-97CC-4538-9BBE-4F7A2F0C0CE8}" srcOrd="2" destOrd="0" parTransId="{17E78CDB-AFAA-4BF6-89E9-C6DCFEE554C4}" sibTransId="{A99D1F41-5075-4DB6-919E-CA42BA55D3D3}"/>
    <dgm:cxn modelId="{C010600C-656A-4E64-A4C2-40352172339B}" type="presParOf" srcId="{CB55BD54-9169-44CC-B913-4C5212D5C895}" destId="{4CCEE88A-4BD6-4B95-8074-FB3FFC02FA24}" srcOrd="0" destOrd="0" presId="urn:microsoft.com/office/officeart/2005/8/layout/vList2"/>
    <dgm:cxn modelId="{68C78729-8254-43DD-B454-9BD73B581460}" type="presParOf" srcId="{CB55BD54-9169-44CC-B913-4C5212D5C895}" destId="{DBD39710-837C-46E3-91FC-0FA0C4BB96C8}" srcOrd="1" destOrd="0" presId="urn:microsoft.com/office/officeart/2005/8/layout/vList2"/>
    <dgm:cxn modelId="{76ADBF1B-016A-450F-8975-4BC96C0159DF}" type="presParOf" srcId="{CB55BD54-9169-44CC-B913-4C5212D5C895}" destId="{0D3EC7E5-D0B4-4CB5-9BDD-9F8FDB0FB7B6}" srcOrd="2" destOrd="0" presId="urn:microsoft.com/office/officeart/2005/8/layout/vList2"/>
    <dgm:cxn modelId="{7280400B-C010-4D33-B1A1-0AC7E45330C3}" type="presParOf" srcId="{CB55BD54-9169-44CC-B913-4C5212D5C895}" destId="{B5A3C972-4139-42E3-8D52-B7CEF555D5EB}" srcOrd="3" destOrd="0" presId="urn:microsoft.com/office/officeart/2005/8/layout/vList2"/>
    <dgm:cxn modelId="{1B998A27-E0AA-4F50-9CCA-6B200478BA5A}" type="presParOf" srcId="{CB55BD54-9169-44CC-B913-4C5212D5C895}" destId="{D36C02B6-1219-4D35-9201-628B8099E038}" srcOrd="4" destOrd="0" presId="urn:microsoft.com/office/officeart/2005/8/layout/vList2"/>
    <dgm:cxn modelId="{3C3158F4-A978-4963-A829-0F0CFEEC2A70}" type="presParOf" srcId="{CB55BD54-9169-44CC-B913-4C5212D5C895}" destId="{E77AF216-AE4E-4409-9549-333F880B786E}" srcOrd="5" destOrd="0" presId="urn:microsoft.com/office/officeart/2005/8/layout/vList2"/>
    <dgm:cxn modelId="{4C136A3C-062B-4529-911F-405CF434124C}" type="presParOf" srcId="{CB55BD54-9169-44CC-B913-4C5212D5C895}" destId="{CF6EECCD-B9FB-4AF7-AE3E-A60920DCF5ED}" srcOrd="6" destOrd="0" presId="urn:microsoft.com/office/officeart/2005/8/layout/vList2"/>
    <dgm:cxn modelId="{86FE9A2C-DAA3-4B17-94E1-AF9986A4B4C9}" type="presParOf" srcId="{CB55BD54-9169-44CC-B913-4C5212D5C895}" destId="{05CA7540-CF5F-46EB-94CB-F8BE5712AEF5}" srcOrd="7" destOrd="0" presId="urn:microsoft.com/office/officeart/2005/8/layout/vList2"/>
    <dgm:cxn modelId="{7E2C527A-17FF-413A-BEFC-78A71F9A31BF}" type="presParOf" srcId="{CB55BD54-9169-44CC-B913-4C5212D5C895}" destId="{237E3688-13D1-4DD4-8598-80EED7E345F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D2AEE8A-D3C4-430F-AEEB-C6C74C0B709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655D4E4-37BD-4D55-B3B7-C5EED655DCBB}">
      <dgm:prSet/>
      <dgm:spPr/>
      <dgm:t>
        <a:bodyPr/>
        <a:lstStyle/>
        <a:p>
          <a:r>
            <a:rPr lang="pt-PT"/>
            <a:t>O Que Faz: Define uma dependência um-para-muitos entre objetos, notificando automaticamente os observadores sobre mudanças.</a:t>
          </a:r>
          <a:endParaRPr lang="en-US"/>
        </a:p>
      </dgm:t>
    </dgm:pt>
    <dgm:pt modelId="{DD2D2467-28B4-4A6A-9163-AC3D14B47DC8}" type="parTrans" cxnId="{6C3ECCEF-3FF1-443C-8761-8A16DB7F68A2}">
      <dgm:prSet/>
      <dgm:spPr/>
      <dgm:t>
        <a:bodyPr/>
        <a:lstStyle/>
        <a:p>
          <a:endParaRPr lang="en-US"/>
        </a:p>
      </dgm:t>
    </dgm:pt>
    <dgm:pt modelId="{4E39BAA7-1984-4ABE-A018-17608484835C}" type="sibTrans" cxnId="{6C3ECCEF-3FF1-443C-8761-8A16DB7F68A2}">
      <dgm:prSet/>
      <dgm:spPr/>
      <dgm:t>
        <a:bodyPr/>
        <a:lstStyle/>
        <a:p>
          <a:endParaRPr lang="en-US"/>
        </a:p>
      </dgm:t>
    </dgm:pt>
    <dgm:pt modelId="{ECEFD082-BE1F-4283-9F44-9BA5B9E9A3CF}">
      <dgm:prSet/>
      <dgm:spPr/>
      <dgm:t>
        <a:bodyPr/>
        <a:lstStyle/>
        <a:p>
          <a:r>
            <a:rPr lang="pt-PT"/>
            <a:t>Problema: Como atualizar múltiplos componentes quando o estado de um objeto muda?</a:t>
          </a:r>
          <a:endParaRPr lang="en-US"/>
        </a:p>
      </dgm:t>
    </dgm:pt>
    <dgm:pt modelId="{FCBAD7BC-39B1-45A7-B8CA-5523A1D2880B}" type="parTrans" cxnId="{95395C68-9FC6-4901-861D-F5583B44E72F}">
      <dgm:prSet/>
      <dgm:spPr/>
      <dgm:t>
        <a:bodyPr/>
        <a:lstStyle/>
        <a:p>
          <a:endParaRPr lang="en-US"/>
        </a:p>
      </dgm:t>
    </dgm:pt>
    <dgm:pt modelId="{49E3C259-9151-478F-949C-47AD5371CCA4}" type="sibTrans" cxnId="{95395C68-9FC6-4901-861D-F5583B44E72F}">
      <dgm:prSet/>
      <dgm:spPr/>
      <dgm:t>
        <a:bodyPr/>
        <a:lstStyle/>
        <a:p>
          <a:endParaRPr lang="en-US"/>
        </a:p>
      </dgm:t>
    </dgm:pt>
    <dgm:pt modelId="{0384A834-587B-44E4-8287-E83496E8DDA4}">
      <dgm:prSet/>
      <dgm:spPr/>
      <dgm:t>
        <a:bodyPr/>
        <a:lstStyle/>
        <a:p>
          <a:r>
            <a:rPr lang="pt-PT"/>
            <a:t>Solução: Um Subject mantém uma lista de Observers e notifica-os quando há alterações.</a:t>
          </a:r>
          <a:endParaRPr lang="en-US"/>
        </a:p>
      </dgm:t>
    </dgm:pt>
    <dgm:pt modelId="{56FE5788-1D39-4562-8912-B4975D87EE92}" type="parTrans" cxnId="{16CA61C0-E3CB-40FD-8FEA-D49E3F34C2D8}">
      <dgm:prSet/>
      <dgm:spPr/>
      <dgm:t>
        <a:bodyPr/>
        <a:lstStyle/>
        <a:p>
          <a:endParaRPr lang="en-US"/>
        </a:p>
      </dgm:t>
    </dgm:pt>
    <dgm:pt modelId="{2B557498-82AE-4298-8759-3D13B3B75DAB}" type="sibTrans" cxnId="{16CA61C0-E3CB-40FD-8FEA-D49E3F34C2D8}">
      <dgm:prSet/>
      <dgm:spPr/>
      <dgm:t>
        <a:bodyPr/>
        <a:lstStyle/>
        <a:p>
          <a:endParaRPr lang="en-US"/>
        </a:p>
      </dgm:t>
    </dgm:pt>
    <dgm:pt modelId="{5CBCD02A-137C-460E-9096-6735231172B1}">
      <dgm:prSet/>
      <dgm:spPr/>
      <dgm:t>
        <a:bodyPr/>
        <a:lstStyle/>
        <a:p>
          <a:r>
            <a:rPr lang="pt-PT" dirty="0"/>
            <a:t>Exemplo: Sistema de alertas meteorológicos que envia notificações por email, SMS e app.</a:t>
          </a:r>
          <a:endParaRPr lang="en-US" dirty="0"/>
        </a:p>
      </dgm:t>
    </dgm:pt>
    <dgm:pt modelId="{337A6965-EB3B-4B68-9AEC-35766230DFA6}" type="parTrans" cxnId="{8CCB8B21-D395-4DD4-8089-C788195D4AC5}">
      <dgm:prSet/>
      <dgm:spPr/>
      <dgm:t>
        <a:bodyPr/>
        <a:lstStyle/>
        <a:p>
          <a:endParaRPr lang="en-US"/>
        </a:p>
      </dgm:t>
    </dgm:pt>
    <dgm:pt modelId="{33208BEA-350A-4966-967A-C2088BBF867D}" type="sibTrans" cxnId="{8CCB8B21-D395-4DD4-8089-C788195D4AC5}">
      <dgm:prSet/>
      <dgm:spPr/>
      <dgm:t>
        <a:bodyPr/>
        <a:lstStyle/>
        <a:p>
          <a:endParaRPr lang="en-US"/>
        </a:p>
      </dgm:t>
    </dgm:pt>
    <dgm:pt modelId="{2C721DC6-3B55-4DCD-B8F7-F5CF06A84414}">
      <dgm:prSet/>
      <dgm:spPr/>
      <dgm:t>
        <a:bodyPr/>
        <a:lstStyle/>
        <a:p>
          <a:r>
            <a:rPr lang="pt-PT" dirty="0"/>
            <a:t>Analogia: Assinatura de um jornal: todos os assinantes recebem a edição nova automaticamente.</a:t>
          </a:r>
          <a:endParaRPr lang="en-US" dirty="0"/>
        </a:p>
      </dgm:t>
    </dgm:pt>
    <dgm:pt modelId="{6CFBA98D-B254-4689-BAF2-477EEA9140B1}" type="parTrans" cxnId="{BFE5B9D1-4578-439A-828C-EED7345C18BE}">
      <dgm:prSet/>
      <dgm:spPr/>
      <dgm:t>
        <a:bodyPr/>
        <a:lstStyle/>
        <a:p>
          <a:endParaRPr lang="en-US"/>
        </a:p>
      </dgm:t>
    </dgm:pt>
    <dgm:pt modelId="{7623C57D-7BC3-439F-8F21-581AB43E993B}" type="sibTrans" cxnId="{BFE5B9D1-4578-439A-828C-EED7345C18BE}">
      <dgm:prSet/>
      <dgm:spPr/>
      <dgm:t>
        <a:bodyPr/>
        <a:lstStyle/>
        <a:p>
          <a:endParaRPr lang="en-US"/>
        </a:p>
      </dgm:t>
    </dgm:pt>
    <dgm:pt modelId="{2A41F31A-5120-490B-BC82-11BA3961E27E}" type="pres">
      <dgm:prSet presAssocID="{AD2AEE8A-D3C4-430F-AEEB-C6C74C0B7093}" presName="vert0" presStyleCnt="0">
        <dgm:presLayoutVars>
          <dgm:dir/>
          <dgm:animOne val="branch"/>
          <dgm:animLvl val="lvl"/>
        </dgm:presLayoutVars>
      </dgm:prSet>
      <dgm:spPr/>
    </dgm:pt>
    <dgm:pt modelId="{6F07B1F9-7D23-456F-A4B5-A6CAD666E76D}" type="pres">
      <dgm:prSet presAssocID="{9655D4E4-37BD-4D55-B3B7-C5EED655DCBB}" presName="thickLine" presStyleLbl="alignNode1" presStyleIdx="0" presStyleCnt="5"/>
      <dgm:spPr/>
    </dgm:pt>
    <dgm:pt modelId="{9BB24D02-258C-426C-AB0B-D65C204B914D}" type="pres">
      <dgm:prSet presAssocID="{9655D4E4-37BD-4D55-B3B7-C5EED655DCBB}" presName="horz1" presStyleCnt="0"/>
      <dgm:spPr/>
    </dgm:pt>
    <dgm:pt modelId="{005972AA-4C4A-4637-A289-8C0516AC046B}" type="pres">
      <dgm:prSet presAssocID="{9655D4E4-37BD-4D55-B3B7-C5EED655DCBB}" presName="tx1" presStyleLbl="revTx" presStyleIdx="0" presStyleCnt="5"/>
      <dgm:spPr/>
    </dgm:pt>
    <dgm:pt modelId="{1E14C8C7-EBF4-4EC6-98B6-8F7B1EBD605A}" type="pres">
      <dgm:prSet presAssocID="{9655D4E4-37BD-4D55-B3B7-C5EED655DCBB}" presName="vert1" presStyleCnt="0"/>
      <dgm:spPr/>
    </dgm:pt>
    <dgm:pt modelId="{A9A3B3F8-1E3A-4BF9-972A-139A099EE79C}" type="pres">
      <dgm:prSet presAssocID="{ECEFD082-BE1F-4283-9F44-9BA5B9E9A3CF}" presName="thickLine" presStyleLbl="alignNode1" presStyleIdx="1" presStyleCnt="5"/>
      <dgm:spPr/>
    </dgm:pt>
    <dgm:pt modelId="{E99EBF2E-23AA-44BF-8CD4-8795865DFD78}" type="pres">
      <dgm:prSet presAssocID="{ECEFD082-BE1F-4283-9F44-9BA5B9E9A3CF}" presName="horz1" presStyleCnt="0"/>
      <dgm:spPr/>
    </dgm:pt>
    <dgm:pt modelId="{6B061458-58FB-438B-B0D1-47502C717376}" type="pres">
      <dgm:prSet presAssocID="{ECEFD082-BE1F-4283-9F44-9BA5B9E9A3CF}" presName="tx1" presStyleLbl="revTx" presStyleIdx="1" presStyleCnt="5"/>
      <dgm:spPr/>
    </dgm:pt>
    <dgm:pt modelId="{7732ACBB-3EDC-4961-930E-629C0045FAC1}" type="pres">
      <dgm:prSet presAssocID="{ECEFD082-BE1F-4283-9F44-9BA5B9E9A3CF}" presName="vert1" presStyleCnt="0"/>
      <dgm:spPr/>
    </dgm:pt>
    <dgm:pt modelId="{BF135A0A-38F3-45DD-B637-0F2F784B3E7B}" type="pres">
      <dgm:prSet presAssocID="{0384A834-587B-44E4-8287-E83496E8DDA4}" presName="thickLine" presStyleLbl="alignNode1" presStyleIdx="2" presStyleCnt="5"/>
      <dgm:spPr/>
    </dgm:pt>
    <dgm:pt modelId="{54B1C831-E2DF-413B-8871-E3E7216A70FC}" type="pres">
      <dgm:prSet presAssocID="{0384A834-587B-44E4-8287-E83496E8DDA4}" presName="horz1" presStyleCnt="0"/>
      <dgm:spPr/>
    </dgm:pt>
    <dgm:pt modelId="{268AD391-01D9-42C9-B0D7-15013B2AE389}" type="pres">
      <dgm:prSet presAssocID="{0384A834-587B-44E4-8287-E83496E8DDA4}" presName="tx1" presStyleLbl="revTx" presStyleIdx="2" presStyleCnt="5"/>
      <dgm:spPr/>
    </dgm:pt>
    <dgm:pt modelId="{C386445B-51E3-4AB8-9769-3851F40D435F}" type="pres">
      <dgm:prSet presAssocID="{0384A834-587B-44E4-8287-E83496E8DDA4}" presName="vert1" presStyleCnt="0"/>
      <dgm:spPr/>
    </dgm:pt>
    <dgm:pt modelId="{11014FC9-351A-4F9A-84E8-64321185C84E}" type="pres">
      <dgm:prSet presAssocID="{5CBCD02A-137C-460E-9096-6735231172B1}" presName="thickLine" presStyleLbl="alignNode1" presStyleIdx="3" presStyleCnt="5"/>
      <dgm:spPr/>
    </dgm:pt>
    <dgm:pt modelId="{B0C49B26-52E8-4155-A014-225B717128C1}" type="pres">
      <dgm:prSet presAssocID="{5CBCD02A-137C-460E-9096-6735231172B1}" presName="horz1" presStyleCnt="0"/>
      <dgm:spPr/>
    </dgm:pt>
    <dgm:pt modelId="{BEF7B498-D127-416E-AD22-EE3C75E50021}" type="pres">
      <dgm:prSet presAssocID="{5CBCD02A-137C-460E-9096-6735231172B1}" presName="tx1" presStyleLbl="revTx" presStyleIdx="3" presStyleCnt="5"/>
      <dgm:spPr/>
    </dgm:pt>
    <dgm:pt modelId="{82EF8260-AE3F-4055-93D6-CFC9DC5F004F}" type="pres">
      <dgm:prSet presAssocID="{5CBCD02A-137C-460E-9096-6735231172B1}" presName="vert1" presStyleCnt="0"/>
      <dgm:spPr/>
    </dgm:pt>
    <dgm:pt modelId="{FC300B44-71F4-4CD6-9AF1-9C69D7E9DC0F}" type="pres">
      <dgm:prSet presAssocID="{2C721DC6-3B55-4DCD-B8F7-F5CF06A84414}" presName="thickLine" presStyleLbl="alignNode1" presStyleIdx="4" presStyleCnt="5"/>
      <dgm:spPr/>
    </dgm:pt>
    <dgm:pt modelId="{6ECAECA0-E282-48C4-B4D8-FF959B09CED2}" type="pres">
      <dgm:prSet presAssocID="{2C721DC6-3B55-4DCD-B8F7-F5CF06A84414}" presName="horz1" presStyleCnt="0"/>
      <dgm:spPr/>
    </dgm:pt>
    <dgm:pt modelId="{FA7F1849-8693-4357-9CB1-E820B5C17422}" type="pres">
      <dgm:prSet presAssocID="{2C721DC6-3B55-4DCD-B8F7-F5CF06A84414}" presName="tx1" presStyleLbl="revTx" presStyleIdx="4" presStyleCnt="5"/>
      <dgm:spPr/>
    </dgm:pt>
    <dgm:pt modelId="{748B08C7-E43D-4597-A5C2-FFD06466EEF3}" type="pres">
      <dgm:prSet presAssocID="{2C721DC6-3B55-4DCD-B8F7-F5CF06A84414}" presName="vert1" presStyleCnt="0"/>
      <dgm:spPr/>
    </dgm:pt>
  </dgm:ptLst>
  <dgm:cxnLst>
    <dgm:cxn modelId="{3C185314-816B-4B09-AAAD-BF357ADB1287}" type="presOf" srcId="{ECEFD082-BE1F-4283-9F44-9BA5B9E9A3CF}" destId="{6B061458-58FB-438B-B0D1-47502C717376}" srcOrd="0" destOrd="0" presId="urn:microsoft.com/office/officeart/2008/layout/LinedList"/>
    <dgm:cxn modelId="{8CCB8B21-D395-4DD4-8089-C788195D4AC5}" srcId="{AD2AEE8A-D3C4-430F-AEEB-C6C74C0B7093}" destId="{5CBCD02A-137C-460E-9096-6735231172B1}" srcOrd="3" destOrd="0" parTransId="{337A6965-EB3B-4B68-9AEC-35766230DFA6}" sibTransId="{33208BEA-350A-4966-967A-C2088BBF867D}"/>
    <dgm:cxn modelId="{479D052A-96F3-409F-A3BF-173B90A66174}" type="presOf" srcId="{AD2AEE8A-D3C4-430F-AEEB-C6C74C0B7093}" destId="{2A41F31A-5120-490B-BC82-11BA3961E27E}" srcOrd="0" destOrd="0" presId="urn:microsoft.com/office/officeart/2008/layout/LinedList"/>
    <dgm:cxn modelId="{95395C68-9FC6-4901-861D-F5583B44E72F}" srcId="{AD2AEE8A-D3C4-430F-AEEB-C6C74C0B7093}" destId="{ECEFD082-BE1F-4283-9F44-9BA5B9E9A3CF}" srcOrd="1" destOrd="0" parTransId="{FCBAD7BC-39B1-45A7-B8CA-5523A1D2880B}" sibTransId="{49E3C259-9151-478F-949C-47AD5371CCA4}"/>
    <dgm:cxn modelId="{5A2C1E6B-A187-47FD-984F-B1B7DCFC1F03}" type="presOf" srcId="{9655D4E4-37BD-4D55-B3B7-C5EED655DCBB}" destId="{005972AA-4C4A-4637-A289-8C0516AC046B}" srcOrd="0" destOrd="0" presId="urn:microsoft.com/office/officeart/2008/layout/LinedList"/>
    <dgm:cxn modelId="{842B5676-D2BD-4083-BC48-38D0E6501EDA}" type="presOf" srcId="{2C721DC6-3B55-4DCD-B8F7-F5CF06A84414}" destId="{FA7F1849-8693-4357-9CB1-E820B5C17422}" srcOrd="0" destOrd="0" presId="urn:microsoft.com/office/officeart/2008/layout/LinedList"/>
    <dgm:cxn modelId="{16CA61C0-E3CB-40FD-8FEA-D49E3F34C2D8}" srcId="{AD2AEE8A-D3C4-430F-AEEB-C6C74C0B7093}" destId="{0384A834-587B-44E4-8287-E83496E8DDA4}" srcOrd="2" destOrd="0" parTransId="{56FE5788-1D39-4562-8912-B4975D87EE92}" sibTransId="{2B557498-82AE-4298-8759-3D13B3B75DAB}"/>
    <dgm:cxn modelId="{FA257AC0-BCA7-43F9-B4F5-C45D4D0B394F}" type="presOf" srcId="{0384A834-587B-44E4-8287-E83496E8DDA4}" destId="{268AD391-01D9-42C9-B0D7-15013B2AE389}" srcOrd="0" destOrd="0" presId="urn:microsoft.com/office/officeart/2008/layout/LinedList"/>
    <dgm:cxn modelId="{E019FDD0-E835-4AF2-98F0-41D5321ECFBA}" type="presOf" srcId="{5CBCD02A-137C-460E-9096-6735231172B1}" destId="{BEF7B498-D127-416E-AD22-EE3C75E50021}" srcOrd="0" destOrd="0" presId="urn:microsoft.com/office/officeart/2008/layout/LinedList"/>
    <dgm:cxn modelId="{BFE5B9D1-4578-439A-828C-EED7345C18BE}" srcId="{AD2AEE8A-D3C4-430F-AEEB-C6C74C0B7093}" destId="{2C721DC6-3B55-4DCD-B8F7-F5CF06A84414}" srcOrd="4" destOrd="0" parTransId="{6CFBA98D-B254-4689-BAF2-477EEA9140B1}" sibTransId="{7623C57D-7BC3-439F-8F21-581AB43E993B}"/>
    <dgm:cxn modelId="{6C3ECCEF-3FF1-443C-8761-8A16DB7F68A2}" srcId="{AD2AEE8A-D3C4-430F-AEEB-C6C74C0B7093}" destId="{9655D4E4-37BD-4D55-B3B7-C5EED655DCBB}" srcOrd="0" destOrd="0" parTransId="{DD2D2467-28B4-4A6A-9163-AC3D14B47DC8}" sibTransId="{4E39BAA7-1984-4ABE-A018-17608484835C}"/>
    <dgm:cxn modelId="{D80C204E-8FE7-42D7-8D24-CBB2138C6F24}" type="presParOf" srcId="{2A41F31A-5120-490B-BC82-11BA3961E27E}" destId="{6F07B1F9-7D23-456F-A4B5-A6CAD666E76D}" srcOrd="0" destOrd="0" presId="urn:microsoft.com/office/officeart/2008/layout/LinedList"/>
    <dgm:cxn modelId="{7DDBD0B1-9CC9-49D7-9329-100CD76E3545}" type="presParOf" srcId="{2A41F31A-5120-490B-BC82-11BA3961E27E}" destId="{9BB24D02-258C-426C-AB0B-D65C204B914D}" srcOrd="1" destOrd="0" presId="urn:microsoft.com/office/officeart/2008/layout/LinedList"/>
    <dgm:cxn modelId="{2ABC866A-C9CA-4918-921C-21B6F67C0D3F}" type="presParOf" srcId="{9BB24D02-258C-426C-AB0B-D65C204B914D}" destId="{005972AA-4C4A-4637-A289-8C0516AC046B}" srcOrd="0" destOrd="0" presId="urn:microsoft.com/office/officeart/2008/layout/LinedList"/>
    <dgm:cxn modelId="{F730E2C4-59D7-431C-A8E9-BB29C54BF509}" type="presParOf" srcId="{9BB24D02-258C-426C-AB0B-D65C204B914D}" destId="{1E14C8C7-EBF4-4EC6-98B6-8F7B1EBD605A}" srcOrd="1" destOrd="0" presId="urn:microsoft.com/office/officeart/2008/layout/LinedList"/>
    <dgm:cxn modelId="{1B5AEE39-EFDD-49D4-A334-959F841224D0}" type="presParOf" srcId="{2A41F31A-5120-490B-BC82-11BA3961E27E}" destId="{A9A3B3F8-1E3A-4BF9-972A-139A099EE79C}" srcOrd="2" destOrd="0" presId="urn:microsoft.com/office/officeart/2008/layout/LinedList"/>
    <dgm:cxn modelId="{89888396-7342-457A-953E-28461782DB63}" type="presParOf" srcId="{2A41F31A-5120-490B-BC82-11BA3961E27E}" destId="{E99EBF2E-23AA-44BF-8CD4-8795865DFD78}" srcOrd="3" destOrd="0" presId="urn:microsoft.com/office/officeart/2008/layout/LinedList"/>
    <dgm:cxn modelId="{3E9B2D6C-ED79-468F-AEE9-FDC117576E69}" type="presParOf" srcId="{E99EBF2E-23AA-44BF-8CD4-8795865DFD78}" destId="{6B061458-58FB-438B-B0D1-47502C717376}" srcOrd="0" destOrd="0" presId="urn:microsoft.com/office/officeart/2008/layout/LinedList"/>
    <dgm:cxn modelId="{85A94B67-43BB-420C-A076-DFA32548B289}" type="presParOf" srcId="{E99EBF2E-23AA-44BF-8CD4-8795865DFD78}" destId="{7732ACBB-3EDC-4961-930E-629C0045FAC1}" srcOrd="1" destOrd="0" presId="urn:microsoft.com/office/officeart/2008/layout/LinedList"/>
    <dgm:cxn modelId="{B5521BF3-76DB-464E-9C56-CE3D0CB41D2C}" type="presParOf" srcId="{2A41F31A-5120-490B-BC82-11BA3961E27E}" destId="{BF135A0A-38F3-45DD-B637-0F2F784B3E7B}" srcOrd="4" destOrd="0" presId="urn:microsoft.com/office/officeart/2008/layout/LinedList"/>
    <dgm:cxn modelId="{C97DE76C-5B3E-45DE-B506-92A1A63325F9}" type="presParOf" srcId="{2A41F31A-5120-490B-BC82-11BA3961E27E}" destId="{54B1C831-E2DF-413B-8871-E3E7216A70FC}" srcOrd="5" destOrd="0" presId="urn:microsoft.com/office/officeart/2008/layout/LinedList"/>
    <dgm:cxn modelId="{AFEF671B-F487-4BA2-81C8-EDB6E1D21F03}" type="presParOf" srcId="{54B1C831-E2DF-413B-8871-E3E7216A70FC}" destId="{268AD391-01D9-42C9-B0D7-15013B2AE389}" srcOrd="0" destOrd="0" presId="urn:microsoft.com/office/officeart/2008/layout/LinedList"/>
    <dgm:cxn modelId="{9CE9EAF5-ED7A-4699-B67A-9D1B4F82F101}" type="presParOf" srcId="{54B1C831-E2DF-413B-8871-E3E7216A70FC}" destId="{C386445B-51E3-4AB8-9769-3851F40D435F}" srcOrd="1" destOrd="0" presId="urn:microsoft.com/office/officeart/2008/layout/LinedList"/>
    <dgm:cxn modelId="{4800D4BC-7915-4E1F-8F14-61C15CCDF6F2}" type="presParOf" srcId="{2A41F31A-5120-490B-BC82-11BA3961E27E}" destId="{11014FC9-351A-4F9A-84E8-64321185C84E}" srcOrd="6" destOrd="0" presId="urn:microsoft.com/office/officeart/2008/layout/LinedList"/>
    <dgm:cxn modelId="{09CA3112-F339-457F-8B42-AC57DE5F68C2}" type="presParOf" srcId="{2A41F31A-5120-490B-BC82-11BA3961E27E}" destId="{B0C49B26-52E8-4155-A014-225B717128C1}" srcOrd="7" destOrd="0" presId="urn:microsoft.com/office/officeart/2008/layout/LinedList"/>
    <dgm:cxn modelId="{C6F5CBA0-55D2-48EC-B5EC-1BA9D9EC01BF}" type="presParOf" srcId="{B0C49B26-52E8-4155-A014-225B717128C1}" destId="{BEF7B498-D127-416E-AD22-EE3C75E50021}" srcOrd="0" destOrd="0" presId="urn:microsoft.com/office/officeart/2008/layout/LinedList"/>
    <dgm:cxn modelId="{82150F14-7681-46A9-93B0-DB4165BD5115}" type="presParOf" srcId="{B0C49B26-52E8-4155-A014-225B717128C1}" destId="{82EF8260-AE3F-4055-93D6-CFC9DC5F004F}" srcOrd="1" destOrd="0" presId="urn:microsoft.com/office/officeart/2008/layout/LinedList"/>
    <dgm:cxn modelId="{BA25DEF5-172A-4D40-AA0A-EC94DA5FB501}" type="presParOf" srcId="{2A41F31A-5120-490B-BC82-11BA3961E27E}" destId="{FC300B44-71F4-4CD6-9AF1-9C69D7E9DC0F}" srcOrd="8" destOrd="0" presId="urn:microsoft.com/office/officeart/2008/layout/LinedList"/>
    <dgm:cxn modelId="{59D44377-E976-4AC4-A06E-FF4D3A9EA4C0}" type="presParOf" srcId="{2A41F31A-5120-490B-BC82-11BA3961E27E}" destId="{6ECAECA0-E282-48C4-B4D8-FF959B09CED2}" srcOrd="9" destOrd="0" presId="urn:microsoft.com/office/officeart/2008/layout/LinedList"/>
    <dgm:cxn modelId="{0CB54A65-118E-4429-A052-7CF798EB1345}" type="presParOf" srcId="{6ECAECA0-E282-48C4-B4D8-FF959B09CED2}" destId="{FA7F1849-8693-4357-9CB1-E820B5C17422}" srcOrd="0" destOrd="0" presId="urn:microsoft.com/office/officeart/2008/layout/LinedList"/>
    <dgm:cxn modelId="{74C57B6A-363F-4943-A569-7300986C0C96}" type="presParOf" srcId="{6ECAECA0-E282-48C4-B4D8-FF959B09CED2}" destId="{748B08C7-E43D-4597-A5C2-FFD06466EEF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44C357-0D5C-463D-8284-AF27FE777E4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7FEF989-2851-4D72-AAF5-CFDF329984C5}">
      <dgm:prSet/>
      <dgm:spPr/>
      <dgm:t>
        <a:bodyPr/>
        <a:lstStyle/>
        <a:p>
          <a:r>
            <a:rPr lang="pt-PT" dirty="0"/>
            <a:t>O Que Faz: Delega a criação de objetos a subclasses, permitindo que uma classe adie a instanciação.</a:t>
          </a:r>
          <a:endParaRPr lang="en-US" dirty="0"/>
        </a:p>
      </dgm:t>
    </dgm:pt>
    <dgm:pt modelId="{6E1A9A7B-9864-4F3A-B587-42C0085A1AAB}" type="parTrans" cxnId="{D11B05AB-8AFF-4887-8941-A6E114A563AA}">
      <dgm:prSet/>
      <dgm:spPr/>
      <dgm:t>
        <a:bodyPr/>
        <a:lstStyle/>
        <a:p>
          <a:endParaRPr lang="en-US"/>
        </a:p>
      </dgm:t>
    </dgm:pt>
    <dgm:pt modelId="{15A230B3-4971-46A5-80E0-9D6DC7CD6BE1}" type="sibTrans" cxnId="{D11B05AB-8AFF-4887-8941-A6E114A563AA}">
      <dgm:prSet/>
      <dgm:spPr/>
      <dgm:t>
        <a:bodyPr/>
        <a:lstStyle/>
        <a:p>
          <a:endParaRPr lang="en-US"/>
        </a:p>
      </dgm:t>
    </dgm:pt>
    <dgm:pt modelId="{4B4E80F0-DB8C-4963-AE7F-A79C48180A63}">
      <dgm:prSet/>
      <dgm:spPr/>
      <dgm:t>
        <a:bodyPr/>
        <a:lstStyle/>
        <a:p>
          <a:r>
            <a:rPr lang="pt-PT" dirty="0"/>
            <a:t>Problema: Como criar objetos sem acoplar o código a classes concretas?</a:t>
          </a:r>
          <a:endParaRPr lang="en-US" dirty="0"/>
        </a:p>
      </dgm:t>
    </dgm:pt>
    <dgm:pt modelId="{00EFA26A-92EA-4B30-88A5-453AFEB7D5CB}" type="parTrans" cxnId="{22C1C936-3C19-48FF-A38F-F651D437F2F9}">
      <dgm:prSet/>
      <dgm:spPr/>
      <dgm:t>
        <a:bodyPr/>
        <a:lstStyle/>
        <a:p>
          <a:endParaRPr lang="en-US"/>
        </a:p>
      </dgm:t>
    </dgm:pt>
    <dgm:pt modelId="{5E5744D8-086B-4AC5-8F3A-EF2D89670DD2}" type="sibTrans" cxnId="{22C1C936-3C19-48FF-A38F-F651D437F2F9}">
      <dgm:prSet/>
      <dgm:spPr/>
      <dgm:t>
        <a:bodyPr/>
        <a:lstStyle/>
        <a:p>
          <a:endParaRPr lang="en-US"/>
        </a:p>
      </dgm:t>
    </dgm:pt>
    <dgm:pt modelId="{75C7DB38-6860-495D-B07D-F7DC591BFA20}">
      <dgm:prSet/>
      <dgm:spPr/>
      <dgm:t>
        <a:bodyPr/>
        <a:lstStyle/>
        <a:p>
          <a:r>
            <a:rPr lang="pt-PT"/>
            <a:t>Solução: Definir um método de fábrica (ex: criarVeiculo()) que subclasses implementam.</a:t>
          </a:r>
          <a:endParaRPr lang="en-US"/>
        </a:p>
      </dgm:t>
    </dgm:pt>
    <dgm:pt modelId="{381AF76D-3D25-4C0D-B62B-7178D5FC601B}" type="parTrans" cxnId="{F638665F-E9D9-4288-83C6-6A02D5FA29F8}">
      <dgm:prSet/>
      <dgm:spPr/>
      <dgm:t>
        <a:bodyPr/>
        <a:lstStyle/>
        <a:p>
          <a:endParaRPr lang="en-US"/>
        </a:p>
      </dgm:t>
    </dgm:pt>
    <dgm:pt modelId="{621761EE-2BE7-48A8-80BF-3F0A7E184890}" type="sibTrans" cxnId="{F638665F-E9D9-4288-83C6-6A02D5FA29F8}">
      <dgm:prSet/>
      <dgm:spPr/>
      <dgm:t>
        <a:bodyPr/>
        <a:lstStyle/>
        <a:p>
          <a:endParaRPr lang="en-US"/>
        </a:p>
      </dgm:t>
    </dgm:pt>
    <dgm:pt modelId="{F2073B7D-106B-4F81-88BB-ADB8A197BF98}">
      <dgm:prSet/>
      <dgm:spPr/>
      <dgm:t>
        <a:bodyPr/>
        <a:lstStyle/>
        <a:p>
          <a:r>
            <a:rPr lang="pt-PT" dirty="0"/>
            <a:t>Exemplo: Sistema de logística que decide criar um Camião ou Navio conforme a região.</a:t>
          </a:r>
          <a:endParaRPr lang="en-US" dirty="0"/>
        </a:p>
      </dgm:t>
    </dgm:pt>
    <dgm:pt modelId="{C6C6594C-E326-4E79-9A79-05234BC0A7B5}" type="parTrans" cxnId="{60342005-592E-405F-8787-8B2C426A7AD5}">
      <dgm:prSet/>
      <dgm:spPr/>
      <dgm:t>
        <a:bodyPr/>
        <a:lstStyle/>
        <a:p>
          <a:endParaRPr lang="en-US"/>
        </a:p>
      </dgm:t>
    </dgm:pt>
    <dgm:pt modelId="{EA7BCE15-A6B4-4C87-BA50-E81EA3E8C943}" type="sibTrans" cxnId="{60342005-592E-405F-8787-8B2C426A7AD5}">
      <dgm:prSet/>
      <dgm:spPr/>
      <dgm:t>
        <a:bodyPr/>
        <a:lstStyle/>
        <a:p>
          <a:endParaRPr lang="en-US"/>
        </a:p>
      </dgm:t>
    </dgm:pt>
    <dgm:pt modelId="{0F8358B4-AC51-43DD-A722-9CC60572F469}">
      <dgm:prSet/>
      <dgm:spPr/>
      <dgm:t>
        <a:bodyPr/>
        <a:lstStyle/>
        <a:p>
          <a:r>
            <a:rPr lang="pt-PT" dirty="0"/>
            <a:t>Analogia: Um restaurante onde o chefe decide os ingredientes do prato com base no pedido genérico "prato principal".</a:t>
          </a:r>
          <a:endParaRPr lang="en-US" dirty="0"/>
        </a:p>
      </dgm:t>
    </dgm:pt>
    <dgm:pt modelId="{8E6761D4-4C7C-4840-AFD0-4AEC0BE4A7B5}" type="parTrans" cxnId="{1F7A4FF8-872A-4E48-9B10-2881087FEB8D}">
      <dgm:prSet/>
      <dgm:spPr/>
      <dgm:t>
        <a:bodyPr/>
        <a:lstStyle/>
        <a:p>
          <a:endParaRPr lang="en-US"/>
        </a:p>
      </dgm:t>
    </dgm:pt>
    <dgm:pt modelId="{41F9C30A-B7B3-430D-9806-AF9F6748F977}" type="sibTrans" cxnId="{1F7A4FF8-872A-4E48-9B10-2881087FEB8D}">
      <dgm:prSet/>
      <dgm:spPr/>
      <dgm:t>
        <a:bodyPr/>
        <a:lstStyle/>
        <a:p>
          <a:endParaRPr lang="en-US"/>
        </a:p>
      </dgm:t>
    </dgm:pt>
    <dgm:pt modelId="{4EE1AE53-1165-42E6-B627-D46E5A8F0B32}" type="pres">
      <dgm:prSet presAssocID="{1D44C357-0D5C-463D-8284-AF27FE777E4D}" presName="diagram" presStyleCnt="0">
        <dgm:presLayoutVars>
          <dgm:dir/>
          <dgm:resizeHandles val="exact"/>
        </dgm:presLayoutVars>
      </dgm:prSet>
      <dgm:spPr/>
    </dgm:pt>
    <dgm:pt modelId="{8CD16DDF-693C-44E3-B09D-887016E49EB0}" type="pres">
      <dgm:prSet presAssocID="{C7FEF989-2851-4D72-AAF5-CFDF329984C5}" presName="node" presStyleLbl="node1" presStyleIdx="0" presStyleCnt="5">
        <dgm:presLayoutVars>
          <dgm:bulletEnabled val="1"/>
        </dgm:presLayoutVars>
      </dgm:prSet>
      <dgm:spPr/>
    </dgm:pt>
    <dgm:pt modelId="{C02A16B0-C900-47D3-B198-0166E56B1497}" type="pres">
      <dgm:prSet presAssocID="{15A230B3-4971-46A5-80E0-9D6DC7CD6BE1}" presName="sibTrans" presStyleCnt="0"/>
      <dgm:spPr/>
    </dgm:pt>
    <dgm:pt modelId="{C249D4B4-8588-4AD1-9560-73FF9C92DD03}" type="pres">
      <dgm:prSet presAssocID="{4B4E80F0-DB8C-4963-AE7F-A79C48180A63}" presName="node" presStyleLbl="node1" presStyleIdx="1" presStyleCnt="5">
        <dgm:presLayoutVars>
          <dgm:bulletEnabled val="1"/>
        </dgm:presLayoutVars>
      </dgm:prSet>
      <dgm:spPr/>
    </dgm:pt>
    <dgm:pt modelId="{B45C2B80-AED9-449C-ABF7-3E0BC7FCEA71}" type="pres">
      <dgm:prSet presAssocID="{5E5744D8-086B-4AC5-8F3A-EF2D89670DD2}" presName="sibTrans" presStyleCnt="0"/>
      <dgm:spPr/>
    </dgm:pt>
    <dgm:pt modelId="{0B7F116C-FE5E-4612-B77D-CFE7872B1E01}" type="pres">
      <dgm:prSet presAssocID="{75C7DB38-6860-495D-B07D-F7DC591BFA20}" presName="node" presStyleLbl="node1" presStyleIdx="2" presStyleCnt="5">
        <dgm:presLayoutVars>
          <dgm:bulletEnabled val="1"/>
        </dgm:presLayoutVars>
      </dgm:prSet>
      <dgm:spPr/>
    </dgm:pt>
    <dgm:pt modelId="{8D78522F-B624-469A-8920-A897BF2E08B2}" type="pres">
      <dgm:prSet presAssocID="{621761EE-2BE7-48A8-80BF-3F0A7E184890}" presName="sibTrans" presStyleCnt="0"/>
      <dgm:spPr/>
    </dgm:pt>
    <dgm:pt modelId="{3F41B1AE-416C-43BF-B50C-68BB0A037694}" type="pres">
      <dgm:prSet presAssocID="{F2073B7D-106B-4F81-88BB-ADB8A197BF98}" presName="node" presStyleLbl="node1" presStyleIdx="3" presStyleCnt="5">
        <dgm:presLayoutVars>
          <dgm:bulletEnabled val="1"/>
        </dgm:presLayoutVars>
      </dgm:prSet>
      <dgm:spPr/>
    </dgm:pt>
    <dgm:pt modelId="{7D2B9CE5-AD1D-45FD-A747-C3CD7F4BE64A}" type="pres">
      <dgm:prSet presAssocID="{EA7BCE15-A6B4-4C87-BA50-E81EA3E8C943}" presName="sibTrans" presStyleCnt="0"/>
      <dgm:spPr/>
    </dgm:pt>
    <dgm:pt modelId="{60B2A541-106E-4828-9928-11C6038A0DF1}" type="pres">
      <dgm:prSet presAssocID="{0F8358B4-AC51-43DD-A722-9CC60572F469}" presName="node" presStyleLbl="node1" presStyleIdx="4" presStyleCnt="5">
        <dgm:presLayoutVars>
          <dgm:bulletEnabled val="1"/>
        </dgm:presLayoutVars>
      </dgm:prSet>
      <dgm:spPr/>
    </dgm:pt>
  </dgm:ptLst>
  <dgm:cxnLst>
    <dgm:cxn modelId="{60342005-592E-405F-8787-8B2C426A7AD5}" srcId="{1D44C357-0D5C-463D-8284-AF27FE777E4D}" destId="{F2073B7D-106B-4F81-88BB-ADB8A197BF98}" srcOrd="3" destOrd="0" parTransId="{C6C6594C-E326-4E79-9A79-05234BC0A7B5}" sibTransId="{EA7BCE15-A6B4-4C87-BA50-E81EA3E8C943}"/>
    <dgm:cxn modelId="{141FF12A-8B88-4A41-95DC-6E43F7F86D8C}" type="presOf" srcId="{75C7DB38-6860-495D-B07D-F7DC591BFA20}" destId="{0B7F116C-FE5E-4612-B77D-CFE7872B1E01}" srcOrd="0" destOrd="0" presId="urn:microsoft.com/office/officeart/2005/8/layout/default"/>
    <dgm:cxn modelId="{C2E81E30-F11E-4116-A092-508563360A2E}" type="presOf" srcId="{4B4E80F0-DB8C-4963-AE7F-A79C48180A63}" destId="{C249D4B4-8588-4AD1-9560-73FF9C92DD03}" srcOrd="0" destOrd="0" presId="urn:microsoft.com/office/officeart/2005/8/layout/default"/>
    <dgm:cxn modelId="{22C1C936-3C19-48FF-A38F-F651D437F2F9}" srcId="{1D44C357-0D5C-463D-8284-AF27FE777E4D}" destId="{4B4E80F0-DB8C-4963-AE7F-A79C48180A63}" srcOrd="1" destOrd="0" parTransId="{00EFA26A-92EA-4B30-88A5-453AFEB7D5CB}" sibTransId="{5E5744D8-086B-4AC5-8F3A-EF2D89670DD2}"/>
    <dgm:cxn modelId="{F638665F-E9D9-4288-83C6-6A02D5FA29F8}" srcId="{1D44C357-0D5C-463D-8284-AF27FE777E4D}" destId="{75C7DB38-6860-495D-B07D-F7DC591BFA20}" srcOrd="2" destOrd="0" parTransId="{381AF76D-3D25-4C0D-B62B-7178D5FC601B}" sibTransId="{621761EE-2BE7-48A8-80BF-3F0A7E184890}"/>
    <dgm:cxn modelId="{7AC1294A-3263-4242-B996-6EB7E1CBD1AC}" type="presOf" srcId="{C7FEF989-2851-4D72-AAF5-CFDF329984C5}" destId="{8CD16DDF-693C-44E3-B09D-887016E49EB0}" srcOrd="0" destOrd="0" presId="urn:microsoft.com/office/officeart/2005/8/layout/default"/>
    <dgm:cxn modelId="{2A897E52-FF24-4C22-B5E1-1D8A2B90A8EF}" type="presOf" srcId="{1D44C357-0D5C-463D-8284-AF27FE777E4D}" destId="{4EE1AE53-1165-42E6-B627-D46E5A8F0B32}" srcOrd="0" destOrd="0" presId="urn:microsoft.com/office/officeart/2005/8/layout/default"/>
    <dgm:cxn modelId="{B268808B-F41A-42CF-BDE6-DD7413238254}" type="presOf" srcId="{F2073B7D-106B-4F81-88BB-ADB8A197BF98}" destId="{3F41B1AE-416C-43BF-B50C-68BB0A037694}" srcOrd="0" destOrd="0" presId="urn:microsoft.com/office/officeart/2005/8/layout/default"/>
    <dgm:cxn modelId="{D11B05AB-8AFF-4887-8941-A6E114A563AA}" srcId="{1D44C357-0D5C-463D-8284-AF27FE777E4D}" destId="{C7FEF989-2851-4D72-AAF5-CFDF329984C5}" srcOrd="0" destOrd="0" parTransId="{6E1A9A7B-9864-4F3A-B587-42C0085A1AAB}" sibTransId="{15A230B3-4971-46A5-80E0-9D6DC7CD6BE1}"/>
    <dgm:cxn modelId="{EBAC7BB9-2565-40EE-BC99-158ED0AFCFF5}" type="presOf" srcId="{0F8358B4-AC51-43DD-A722-9CC60572F469}" destId="{60B2A541-106E-4828-9928-11C6038A0DF1}" srcOrd="0" destOrd="0" presId="urn:microsoft.com/office/officeart/2005/8/layout/default"/>
    <dgm:cxn modelId="{1F7A4FF8-872A-4E48-9B10-2881087FEB8D}" srcId="{1D44C357-0D5C-463D-8284-AF27FE777E4D}" destId="{0F8358B4-AC51-43DD-A722-9CC60572F469}" srcOrd="4" destOrd="0" parTransId="{8E6761D4-4C7C-4840-AFD0-4AEC0BE4A7B5}" sibTransId="{41F9C30A-B7B3-430D-9806-AF9F6748F977}"/>
    <dgm:cxn modelId="{B427191C-A3F5-4CA4-B2EB-09C9389920B8}" type="presParOf" srcId="{4EE1AE53-1165-42E6-B627-D46E5A8F0B32}" destId="{8CD16DDF-693C-44E3-B09D-887016E49EB0}" srcOrd="0" destOrd="0" presId="urn:microsoft.com/office/officeart/2005/8/layout/default"/>
    <dgm:cxn modelId="{36C35667-A266-4C73-A5B7-DD7087A409C7}" type="presParOf" srcId="{4EE1AE53-1165-42E6-B627-D46E5A8F0B32}" destId="{C02A16B0-C900-47D3-B198-0166E56B1497}" srcOrd="1" destOrd="0" presId="urn:microsoft.com/office/officeart/2005/8/layout/default"/>
    <dgm:cxn modelId="{65563672-36B7-43AD-B14B-5E1793BCF332}" type="presParOf" srcId="{4EE1AE53-1165-42E6-B627-D46E5A8F0B32}" destId="{C249D4B4-8588-4AD1-9560-73FF9C92DD03}" srcOrd="2" destOrd="0" presId="urn:microsoft.com/office/officeart/2005/8/layout/default"/>
    <dgm:cxn modelId="{5943FAE5-DBEA-4717-A350-6832C3D414F6}" type="presParOf" srcId="{4EE1AE53-1165-42E6-B627-D46E5A8F0B32}" destId="{B45C2B80-AED9-449C-ABF7-3E0BC7FCEA71}" srcOrd="3" destOrd="0" presId="urn:microsoft.com/office/officeart/2005/8/layout/default"/>
    <dgm:cxn modelId="{79D7B60C-2A87-4B82-A018-CC16B7FF9113}" type="presParOf" srcId="{4EE1AE53-1165-42E6-B627-D46E5A8F0B32}" destId="{0B7F116C-FE5E-4612-B77D-CFE7872B1E01}" srcOrd="4" destOrd="0" presId="urn:microsoft.com/office/officeart/2005/8/layout/default"/>
    <dgm:cxn modelId="{2FD9EEAE-1D6D-402D-B0C8-A7219452360B}" type="presParOf" srcId="{4EE1AE53-1165-42E6-B627-D46E5A8F0B32}" destId="{8D78522F-B624-469A-8920-A897BF2E08B2}" srcOrd="5" destOrd="0" presId="urn:microsoft.com/office/officeart/2005/8/layout/default"/>
    <dgm:cxn modelId="{53C0E701-D595-448F-BA14-5E27831274DD}" type="presParOf" srcId="{4EE1AE53-1165-42E6-B627-D46E5A8F0B32}" destId="{3F41B1AE-416C-43BF-B50C-68BB0A037694}" srcOrd="6" destOrd="0" presId="urn:microsoft.com/office/officeart/2005/8/layout/default"/>
    <dgm:cxn modelId="{8EDD3A6E-8B40-4D2D-8146-0DCED5F6FFE0}" type="presParOf" srcId="{4EE1AE53-1165-42E6-B627-D46E5A8F0B32}" destId="{7D2B9CE5-AD1D-45FD-A747-C3CD7F4BE64A}" srcOrd="7" destOrd="0" presId="urn:microsoft.com/office/officeart/2005/8/layout/default"/>
    <dgm:cxn modelId="{8977605B-3FDA-46A7-AB03-C2769EEEBC2C}" type="presParOf" srcId="{4EE1AE53-1165-42E6-B627-D46E5A8F0B32}" destId="{60B2A541-106E-4828-9928-11C6038A0DF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596BCA-3210-49F8-BF10-854F62D691EF}">
      <dsp:nvSpPr>
        <dsp:cNvPr id="0" name=""/>
        <dsp:cNvSpPr/>
      </dsp:nvSpPr>
      <dsp:spPr>
        <a:xfrm>
          <a:off x="51" y="8109"/>
          <a:ext cx="4913783" cy="7776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Vantagens Principais:</a:t>
          </a:r>
          <a:endParaRPr lang="en-US" sz="2700" kern="1200"/>
        </a:p>
      </dsp:txBody>
      <dsp:txXfrm>
        <a:off x="51" y="8109"/>
        <a:ext cx="4913783" cy="777600"/>
      </dsp:txXfrm>
    </dsp:sp>
    <dsp:sp modelId="{BCDAA6D3-7EC9-4EC9-A1D9-7B9014C5718A}">
      <dsp:nvSpPr>
        <dsp:cNvPr id="0" name=""/>
        <dsp:cNvSpPr/>
      </dsp:nvSpPr>
      <dsp:spPr>
        <a:xfrm>
          <a:off x="51" y="785709"/>
          <a:ext cx="4913783" cy="355752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700" kern="1200" dirty="0"/>
            <a:t>Produtividade: Aceleram o desenvolvimento com soluções comprovadas.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700" kern="1200" dirty="0"/>
            <a:t>Clareza: Facilitam a leitura do código </a:t>
          </a:r>
          <a:endParaRPr lang="en-US" sz="2700" kern="1200" dirty="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700" kern="1200" dirty="0"/>
            <a:t>Qualidade: Reduzem erros e garantem arquiteturas robustas.</a:t>
          </a:r>
          <a:endParaRPr lang="en-US" sz="2700" kern="1200" dirty="0"/>
        </a:p>
      </dsp:txBody>
      <dsp:txXfrm>
        <a:off x="51" y="785709"/>
        <a:ext cx="4913783" cy="3557520"/>
      </dsp:txXfrm>
    </dsp:sp>
    <dsp:sp modelId="{2CEF0250-F792-49E9-A433-547B0ECF9707}">
      <dsp:nvSpPr>
        <dsp:cNvPr id="0" name=""/>
        <dsp:cNvSpPr/>
      </dsp:nvSpPr>
      <dsp:spPr>
        <a:xfrm>
          <a:off x="5601764" y="8109"/>
          <a:ext cx="4913783" cy="777600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92024" tIns="109728" rIns="192024" bIns="109728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700" kern="1200"/>
            <a:t>Contexto de Uso:</a:t>
          </a:r>
          <a:endParaRPr lang="en-US" sz="2700" kern="1200"/>
        </a:p>
      </dsp:txBody>
      <dsp:txXfrm>
        <a:off x="5601764" y="8109"/>
        <a:ext cx="4913783" cy="777600"/>
      </dsp:txXfrm>
    </dsp:sp>
    <dsp:sp modelId="{E1D61B52-5706-4F66-A9D4-C591724989AA}">
      <dsp:nvSpPr>
        <dsp:cNvPr id="0" name=""/>
        <dsp:cNvSpPr/>
      </dsp:nvSpPr>
      <dsp:spPr>
        <a:xfrm>
          <a:off x="5601764" y="785709"/>
          <a:ext cx="4913783" cy="3557520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018" tIns="144018" rIns="192024" bIns="216027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700" kern="1200"/>
            <a:t>Ideal para sistemas complexos ou projetos com equipas grandes.</a:t>
          </a:r>
          <a:endParaRPr lang="en-US" sz="2700" kern="1200"/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PT" sz="2700" kern="1200"/>
            <a:t>Evitam dívida técnica e code smells.</a:t>
          </a:r>
          <a:endParaRPr lang="en-US" sz="2700" kern="1200"/>
        </a:p>
      </dsp:txBody>
      <dsp:txXfrm>
        <a:off x="5601764" y="785709"/>
        <a:ext cx="4913783" cy="35575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EE88A-4BD6-4B95-8074-FB3FFC02FA24}">
      <dsp:nvSpPr>
        <dsp:cNvPr id="0" name=""/>
        <dsp:cNvSpPr/>
      </dsp:nvSpPr>
      <dsp:spPr>
        <a:xfrm>
          <a:off x="0" y="60595"/>
          <a:ext cx="6713552" cy="7558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O Que Faz: Separa a construção de objetos complexos da sua representação final, permitindo montá-los passo a passo.</a:t>
          </a:r>
          <a:endParaRPr lang="en-US" sz="1900" kern="1200" dirty="0"/>
        </a:p>
      </dsp:txBody>
      <dsp:txXfrm>
        <a:off x="36896" y="97491"/>
        <a:ext cx="6639760" cy="682028"/>
      </dsp:txXfrm>
    </dsp:sp>
    <dsp:sp modelId="{0D3EC7E5-D0B4-4CB5-9BDD-9F8FDB0FB7B6}">
      <dsp:nvSpPr>
        <dsp:cNvPr id="0" name=""/>
        <dsp:cNvSpPr/>
      </dsp:nvSpPr>
      <dsp:spPr>
        <a:xfrm>
          <a:off x="0" y="871136"/>
          <a:ext cx="6713552" cy="7558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Problema: Como evitar construtores com dezenas de parâmetros obrigatórios e opcionais?</a:t>
          </a:r>
          <a:endParaRPr lang="en-US" sz="1900" kern="1200"/>
        </a:p>
      </dsp:txBody>
      <dsp:txXfrm>
        <a:off x="36896" y="908032"/>
        <a:ext cx="6639760" cy="682028"/>
      </dsp:txXfrm>
    </dsp:sp>
    <dsp:sp modelId="{D36C02B6-1219-4D35-9201-628B8099E038}">
      <dsp:nvSpPr>
        <dsp:cNvPr id="0" name=""/>
        <dsp:cNvSpPr/>
      </dsp:nvSpPr>
      <dsp:spPr>
        <a:xfrm>
          <a:off x="0" y="1681676"/>
          <a:ext cx="6713552" cy="7558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Solução: Usar um objeto </a:t>
          </a:r>
          <a:r>
            <a:rPr lang="pt-PT" sz="1900" kern="1200" dirty="0" err="1"/>
            <a:t>Builder</a:t>
          </a:r>
          <a:r>
            <a:rPr lang="pt-PT" sz="1900" kern="1200" dirty="0"/>
            <a:t> que coordena cada etapa da construção.</a:t>
          </a:r>
          <a:endParaRPr lang="en-US" sz="1900" kern="1200" dirty="0"/>
        </a:p>
      </dsp:txBody>
      <dsp:txXfrm>
        <a:off x="36896" y="1718572"/>
        <a:ext cx="6639760" cy="682028"/>
      </dsp:txXfrm>
    </dsp:sp>
    <dsp:sp modelId="{CF6EECCD-B9FB-4AF7-AE3E-A60920DCF5ED}">
      <dsp:nvSpPr>
        <dsp:cNvPr id="0" name=""/>
        <dsp:cNvSpPr/>
      </dsp:nvSpPr>
      <dsp:spPr>
        <a:xfrm>
          <a:off x="0" y="2492216"/>
          <a:ext cx="6713552" cy="7558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Exemplo: Configurar um computador com componentes personalizados (CPU, RAM, placa gráfica).</a:t>
          </a:r>
          <a:endParaRPr lang="en-US" sz="1900" kern="1200" dirty="0"/>
        </a:p>
      </dsp:txBody>
      <dsp:txXfrm>
        <a:off x="36896" y="2529112"/>
        <a:ext cx="6639760" cy="682028"/>
      </dsp:txXfrm>
    </dsp:sp>
    <dsp:sp modelId="{237E3688-13D1-4DD4-8598-80EED7E345FD}">
      <dsp:nvSpPr>
        <dsp:cNvPr id="0" name=""/>
        <dsp:cNvSpPr/>
      </dsp:nvSpPr>
      <dsp:spPr>
        <a:xfrm>
          <a:off x="0" y="3302755"/>
          <a:ext cx="6713552" cy="75582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 dirty="0"/>
            <a:t>Analogia: Construir uma casa: escolhe-se o tipo de telhado, janelas e piso separadamente.</a:t>
          </a:r>
          <a:endParaRPr lang="en-US" sz="1900" kern="1200" dirty="0"/>
        </a:p>
      </dsp:txBody>
      <dsp:txXfrm>
        <a:off x="36896" y="3339651"/>
        <a:ext cx="6639760" cy="6820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07B1F9-7D23-456F-A4B5-A6CAD666E76D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5972AA-4C4A-4637-A289-8C0516AC046B}">
      <dsp:nvSpPr>
        <dsp:cNvPr id="0" name=""/>
        <dsp:cNvSpPr/>
      </dsp:nvSpPr>
      <dsp:spPr>
        <a:xfrm>
          <a:off x="0" y="67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O Que Faz: Define uma dependência um-para-muitos entre objetos, notificando automaticamente os observadores sobre mudanças.</a:t>
          </a:r>
          <a:endParaRPr lang="en-US" sz="2100" kern="1200"/>
        </a:p>
      </dsp:txBody>
      <dsp:txXfrm>
        <a:off x="0" y="675"/>
        <a:ext cx="6291714" cy="1105876"/>
      </dsp:txXfrm>
    </dsp:sp>
    <dsp:sp modelId="{A9A3B3F8-1E3A-4BF9-972A-139A099EE79C}">
      <dsp:nvSpPr>
        <dsp:cNvPr id="0" name=""/>
        <dsp:cNvSpPr/>
      </dsp:nvSpPr>
      <dsp:spPr>
        <a:xfrm>
          <a:off x="0" y="1106552"/>
          <a:ext cx="6291714" cy="0"/>
        </a:xfrm>
        <a:prstGeom prst="line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061458-58FB-438B-B0D1-47502C717376}">
      <dsp:nvSpPr>
        <dsp:cNvPr id="0" name=""/>
        <dsp:cNvSpPr/>
      </dsp:nvSpPr>
      <dsp:spPr>
        <a:xfrm>
          <a:off x="0" y="110655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Problema: Como atualizar múltiplos componentes quando o estado de um objeto muda?</a:t>
          </a:r>
          <a:endParaRPr lang="en-US" sz="2100" kern="1200"/>
        </a:p>
      </dsp:txBody>
      <dsp:txXfrm>
        <a:off x="0" y="1106552"/>
        <a:ext cx="6291714" cy="1105876"/>
      </dsp:txXfrm>
    </dsp:sp>
    <dsp:sp modelId="{BF135A0A-38F3-45DD-B637-0F2F784B3E7B}">
      <dsp:nvSpPr>
        <dsp:cNvPr id="0" name=""/>
        <dsp:cNvSpPr/>
      </dsp:nvSpPr>
      <dsp:spPr>
        <a:xfrm>
          <a:off x="0" y="2212429"/>
          <a:ext cx="6291714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8AD391-01D9-42C9-B0D7-15013B2AE389}">
      <dsp:nvSpPr>
        <dsp:cNvPr id="0" name=""/>
        <dsp:cNvSpPr/>
      </dsp:nvSpPr>
      <dsp:spPr>
        <a:xfrm>
          <a:off x="0" y="2212429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/>
            <a:t>Solução: Um Subject mantém uma lista de Observers e notifica-os quando há alterações.</a:t>
          </a:r>
          <a:endParaRPr lang="en-US" sz="2100" kern="1200"/>
        </a:p>
      </dsp:txBody>
      <dsp:txXfrm>
        <a:off x="0" y="2212429"/>
        <a:ext cx="6291714" cy="1105876"/>
      </dsp:txXfrm>
    </dsp:sp>
    <dsp:sp modelId="{11014FC9-351A-4F9A-84E8-64321185C84E}">
      <dsp:nvSpPr>
        <dsp:cNvPr id="0" name=""/>
        <dsp:cNvSpPr/>
      </dsp:nvSpPr>
      <dsp:spPr>
        <a:xfrm>
          <a:off x="0" y="3318305"/>
          <a:ext cx="6291714" cy="0"/>
        </a:xfrm>
        <a:prstGeom prst="line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F7B498-D127-416E-AD22-EE3C75E50021}">
      <dsp:nvSpPr>
        <dsp:cNvPr id="0" name=""/>
        <dsp:cNvSpPr/>
      </dsp:nvSpPr>
      <dsp:spPr>
        <a:xfrm>
          <a:off x="0" y="3318305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Exemplo: Sistema de alertas meteorológicos que envia notificações por email, SMS e app.</a:t>
          </a:r>
          <a:endParaRPr lang="en-US" sz="2100" kern="1200" dirty="0"/>
        </a:p>
      </dsp:txBody>
      <dsp:txXfrm>
        <a:off x="0" y="3318305"/>
        <a:ext cx="6291714" cy="1105876"/>
      </dsp:txXfrm>
    </dsp:sp>
    <dsp:sp modelId="{FC300B44-71F4-4CD6-9AF1-9C69D7E9DC0F}">
      <dsp:nvSpPr>
        <dsp:cNvPr id="0" name=""/>
        <dsp:cNvSpPr/>
      </dsp:nvSpPr>
      <dsp:spPr>
        <a:xfrm>
          <a:off x="0" y="4424182"/>
          <a:ext cx="6291714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F1849-8693-4357-9CB1-E820B5C17422}">
      <dsp:nvSpPr>
        <dsp:cNvPr id="0" name=""/>
        <dsp:cNvSpPr/>
      </dsp:nvSpPr>
      <dsp:spPr>
        <a:xfrm>
          <a:off x="0" y="4424182"/>
          <a:ext cx="6291714" cy="11058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100" kern="1200" dirty="0"/>
            <a:t>Analogia: Assinatura de um jornal: todos os assinantes recebem a edição nova automaticamente.</a:t>
          </a:r>
          <a:endParaRPr lang="en-US" sz="2100" kern="1200" dirty="0"/>
        </a:p>
      </dsp:txBody>
      <dsp:txXfrm>
        <a:off x="0" y="4424182"/>
        <a:ext cx="6291714" cy="110587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D16DDF-693C-44E3-B09D-887016E49EB0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O Que Faz: Delega a criação de objetos a subclasses, permitindo que uma classe adie a instanciação.</a:t>
          </a:r>
          <a:endParaRPr lang="en-US" sz="2200" kern="1200" dirty="0"/>
        </a:p>
      </dsp:txBody>
      <dsp:txXfrm>
        <a:off x="0" y="39687"/>
        <a:ext cx="3286125" cy="1971675"/>
      </dsp:txXfrm>
    </dsp:sp>
    <dsp:sp modelId="{C249D4B4-8588-4AD1-9560-73FF9C92DD03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Problema: Como criar objetos sem acoplar o código a classes concretas?</a:t>
          </a:r>
          <a:endParaRPr lang="en-US" sz="2200" kern="1200" dirty="0"/>
        </a:p>
      </dsp:txBody>
      <dsp:txXfrm>
        <a:off x="3614737" y="39687"/>
        <a:ext cx="3286125" cy="1971675"/>
      </dsp:txXfrm>
    </dsp:sp>
    <dsp:sp modelId="{0B7F116C-FE5E-4612-B77D-CFE7872B1E01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/>
            <a:t>Solução: Definir um método de fábrica (ex: criarVeiculo()) que subclasses implementam.</a:t>
          </a:r>
          <a:endParaRPr lang="en-US" sz="2200" kern="1200"/>
        </a:p>
      </dsp:txBody>
      <dsp:txXfrm>
        <a:off x="7229475" y="39687"/>
        <a:ext cx="3286125" cy="1971675"/>
      </dsp:txXfrm>
    </dsp:sp>
    <dsp:sp modelId="{3F41B1AE-416C-43BF-B50C-68BB0A037694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Exemplo: Sistema de logística que decide criar um Camião ou Navio conforme a região.</a:t>
          </a:r>
          <a:endParaRPr lang="en-US" sz="2200" kern="1200" dirty="0"/>
        </a:p>
      </dsp:txBody>
      <dsp:txXfrm>
        <a:off x="1807368" y="2339975"/>
        <a:ext cx="3286125" cy="1971675"/>
      </dsp:txXfrm>
    </dsp:sp>
    <dsp:sp modelId="{60B2A541-106E-4828-9928-11C6038A0DF1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2200" kern="1200" dirty="0"/>
            <a:t>Analogia: Um restaurante onde o chefe decide os ingredientes do prato com base no pedido genérico "prato principal".</a:t>
          </a:r>
          <a:endParaRPr lang="en-US" sz="2200" kern="1200" dirty="0"/>
        </a:p>
      </dsp:txBody>
      <dsp:txXfrm>
        <a:off x="5422106" y="2339975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C7412-AB56-4677-95CB-65FC16269F1B}" type="datetimeFigureOut">
              <a:rPr lang="pt-PT" smtClean="0"/>
              <a:t>11/04/2025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580C1-5BCB-4930-BE37-F637B73913B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193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580C1-5BCB-4930-BE37-F637B73913BB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6988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AB083-00B5-8525-A589-D6355510A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6C2B1-01A3-F083-641E-7D4752D66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0605F9-83C8-D361-6B0D-496CA3834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11/04/2025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F1984-120F-6ED8-7005-BD2946541E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511C0-809B-3209-035E-EF30C91FB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768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AE9AD-93B8-7FCA-3117-033BA8D9E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99AFB3-7A2D-72F6-2247-D93509A767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65828-E904-988C-F5FC-20307C558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11/04/2025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6D594-18FE-A0CA-D65E-564B62B53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03354-BDA2-ADFC-8264-F3F2B01C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6823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AE7CBC-9E49-5BE9-AE0B-6793239FE4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D3CB81-1B43-E847-2E21-524C0F449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6B27-3071-7334-AE02-E935928B3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11/04/2025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8CBB7-D8E0-60EA-5DA0-EBEB4AD3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016A3-1765-0367-258F-4F51CC6FD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74616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14BB-789E-32D4-426E-B51CA3037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38179-3D5A-7EE0-14A9-7DBD218B9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E5F5E-3DAF-0B47-F145-BCE5393CA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11/04/2025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2C153-E5BC-08E5-D512-3FC0921DA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FB10EE-7F6B-1965-54A1-E9BC7C673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8031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01D6-49F1-70E0-C13E-9F7597910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A0EA1-2CDA-A759-7D9F-A201BCA80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64D38-C9C6-42D3-C060-238550A8A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11/04/2025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C54B93-6A72-43A8-F32F-F7FBC5C80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B2F5C3-84F8-5006-D3C0-9601E8003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87495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5BDD-6ED5-EB3B-91E2-F616D2ABA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32EEE-B251-5E53-FEE0-2032F04AAC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9C8C0-0FE5-CFFA-D98A-576B715078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7CC01-AB55-DB27-0BE4-C211C6D2D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11/04/2025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06ACF9-8384-FC24-9210-BB0E173FF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9588E-FD2D-78DA-0EB0-5B1EB3C22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4445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857D1-B465-5FDF-ADF4-5976F7A74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3E01D-2E9E-1353-96BE-2AD6FFD440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82233-1E68-E832-284C-02E04023B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036E9-C162-6A2C-3BBA-B6A057DC1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192833-F4FB-630F-CFD5-1711A715EC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4B9C5-BEB2-73C9-0330-A0767F34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11/04/2025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15E32-D1C3-FD92-B963-6434DC4A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C857BE-DBCD-A664-08BF-803CFE2FD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1449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72B8C-B0AA-03F9-A460-D4A2C0880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DA1940-C4B8-16AF-AB82-64C3603B7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11/04/2025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5E77E2-D3EA-525C-70BF-648522567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9370AF-CCAD-1226-34AD-279221D7B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030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80E81F-680B-48AF-9322-B5D2A0B0F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11/04/2025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A9AD62-8975-CF00-0A95-B09B82AD8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CBA25-BEFD-6AF8-E993-AF360647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2796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B4629-A8F7-3258-057C-B7AA3D8A9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C1721-C0CC-113C-A47A-C2AA34C6A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FD92E4-A1F6-B957-C0AE-6557D05B64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876A1-02B1-734E-8A6F-EA526FEA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11/04/2025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9113A-B80B-D6DC-4995-7421FA359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2F92D-C26B-4083-4903-084CAC14A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5827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7FCB7-4D35-DB7C-E43C-C76887A45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480E73-7EE7-D363-BAA3-1C3DCA4AD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20A98A-4E88-50FA-1631-29EB77B8D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5BECB-AB99-9E9D-8E5B-A3A87433C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3D62D-F1BC-4392-9466-8E03078D082F}" type="datetimeFigureOut">
              <a:rPr lang="pt-PT" smtClean="0"/>
              <a:t>11/04/2025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E69101-D42C-D59D-362B-655AE10AB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2FE35-B322-8425-00CF-80B9AF447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19003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04C581-98B9-AF83-DC99-41C57BF2F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5C6446-8157-651B-573A-3643481B5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C98BD-B6E7-8FFF-9F9E-45151962A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43D62D-F1BC-4392-9466-8E03078D082F}" type="datetimeFigureOut">
              <a:rPr lang="pt-PT" smtClean="0"/>
              <a:t>11/04/2025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89723-36FB-0C04-1D4D-D65CAFE2B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ACD74-4514-6A02-23DC-BDA516FBA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7988A-03B3-4BAE-ADD0-E6E60CA90426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29819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4155C20-3F0E-4576-8A0B-C345B6231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10430-69E7-FB1D-E421-0CE302EE02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30" y="1598246"/>
            <a:ext cx="4554659" cy="5034817"/>
          </a:xfrm>
        </p:spPr>
        <p:txBody>
          <a:bodyPr anchor="t">
            <a:normAutofit/>
          </a:bodyPr>
          <a:lstStyle/>
          <a:p>
            <a:pPr algn="l"/>
            <a:r>
              <a:rPr lang="en-US" sz="8000" dirty="0">
                <a:solidFill>
                  <a:srgbClr val="FFFFFF"/>
                </a:solidFill>
              </a:rPr>
              <a:t>Design Patterns</a:t>
            </a:r>
            <a:endParaRPr lang="pt-PT" sz="8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797635-E10E-36EE-6FBB-55D44F61C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92994" y="1590840"/>
            <a:ext cx="5010506" cy="5007531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rgbClr val="FFFFFF"/>
                </a:solidFill>
              </a:rPr>
              <a:t>Aula 2 e 3</a:t>
            </a:r>
          </a:p>
          <a:p>
            <a:pPr algn="l"/>
            <a:endParaRPr lang="en-US" sz="4400" dirty="0">
              <a:solidFill>
                <a:srgbClr val="FFFFFF"/>
              </a:solidFill>
            </a:endParaRPr>
          </a:p>
          <a:p>
            <a:pPr algn="l"/>
            <a:r>
              <a:rPr lang="en-US" sz="4400" dirty="0">
                <a:solidFill>
                  <a:srgbClr val="FFFFFF"/>
                </a:solidFill>
              </a:rPr>
              <a:t>08/04/2025</a:t>
            </a:r>
          </a:p>
          <a:p>
            <a:pPr algn="l"/>
            <a:r>
              <a:rPr lang="en-US" sz="4400" dirty="0">
                <a:solidFill>
                  <a:srgbClr val="FFFFFF"/>
                </a:solidFill>
              </a:rPr>
              <a:t>10/04/2025</a:t>
            </a:r>
            <a:endParaRPr lang="pt-PT" sz="4400" dirty="0">
              <a:solidFill>
                <a:srgbClr val="FFFFFF"/>
              </a:solidFill>
            </a:endParaRPr>
          </a:p>
          <a:p>
            <a:pPr algn="l"/>
            <a:endParaRPr lang="pt-PT" sz="44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Graphic 21">
            <a:extLst>
              <a:ext uri="{FF2B5EF4-FFF2-40B4-BE49-F238E27FC236}">
                <a16:creationId xmlns:a16="http://schemas.microsoft.com/office/drawing/2014/main" id="{0BAEB82B-9A6B-4982-B56B-7529C6EA9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23128" y="1731109"/>
            <a:ext cx="139039" cy="136646"/>
          </a:xfrm>
          <a:custGeom>
            <a:avLst/>
            <a:gdLst>
              <a:gd name="connsiteX0" fmla="*/ 129602 w 139039"/>
              <a:gd name="connsiteY0" fmla="*/ 59048 h 136646"/>
              <a:gd name="connsiteX1" fmla="*/ 78957 w 139039"/>
              <a:gd name="connsiteY1" fmla="*/ 59048 h 136646"/>
              <a:gd name="connsiteX2" fmla="*/ 78957 w 139039"/>
              <a:gd name="connsiteY2" fmla="*/ 9275 h 136646"/>
              <a:gd name="connsiteX3" fmla="*/ 69520 w 139039"/>
              <a:gd name="connsiteY3" fmla="*/ 0 h 136646"/>
              <a:gd name="connsiteX4" fmla="*/ 60082 w 139039"/>
              <a:gd name="connsiteY4" fmla="*/ 9275 h 136646"/>
              <a:gd name="connsiteX5" fmla="*/ 60082 w 139039"/>
              <a:gd name="connsiteY5" fmla="*/ 59048 h 136646"/>
              <a:gd name="connsiteX6" fmla="*/ 9437 w 139039"/>
              <a:gd name="connsiteY6" fmla="*/ 59048 h 136646"/>
              <a:gd name="connsiteX7" fmla="*/ 0 w 139039"/>
              <a:gd name="connsiteY7" fmla="*/ 68323 h 136646"/>
              <a:gd name="connsiteX8" fmla="*/ 9437 w 139039"/>
              <a:gd name="connsiteY8" fmla="*/ 77598 h 136646"/>
              <a:gd name="connsiteX9" fmla="*/ 60082 w 139039"/>
              <a:gd name="connsiteY9" fmla="*/ 77598 h 136646"/>
              <a:gd name="connsiteX10" fmla="*/ 60082 w 139039"/>
              <a:gd name="connsiteY10" fmla="*/ 127371 h 136646"/>
              <a:gd name="connsiteX11" fmla="*/ 69520 w 139039"/>
              <a:gd name="connsiteY11" fmla="*/ 136646 h 136646"/>
              <a:gd name="connsiteX12" fmla="*/ 78957 w 139039"/>
              <a:gd name="connsiteY12" fmla="*/ 127371 h 136646"/>
              <a:gd name="connsiteX13" fmla="*/ 78957 w 139039"/>
              <a:gd name="connsiteY13" fmla="*/ 77598 h 136646"/>
              <a:gd name="connsiteX14" fmla="*/ 129602 w 139039"/>
              <a:gd name="connsiteY14" fmla="*/ 77598 h 136646"/>
              <a:gd name="connsiteX15" fmla="*/ 139039 w 139039"/>
              <a:gd name="connsiteY15" fmla="*/ 68323 h 136646"/>
              <a:gd name="connsiteX16" fmla="*/ 129602 w 139039"/>
              <a:gd name="connsiteY16" fmla="*/ 59048 h 1366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6646">
                <a:moveTo>
                  <a:pt x="129602" y="59048"/>
                </a:moveTo>
                <a:lnTo>
                  <a:pt x="78957" y="59048"/>
                </a:lnTo>
                <a:lnTo>
                  <a:pt x="78957" y="9275"/>
                </a:lnTo>
                <a:cubicBezTo>
                  <a:pt x="78957" y="4152"/>
                  <a:pt x="74731" y="0"/>
                  <a:pt x="69520" y="0"/>
                </a:cubicBezTo>
                <a:cubicBezTo>
                  <a:pt x="64308" y="0"/>
                  <a:pt x="60082" y="4152"/>
                  <a:pt x="60082" y="9275"/>
                </a:cubicBezTo>
                <a:lnTo>
                  <a:pt x="60082" y="59048"/>
                </a:lnTo>
                <a:lnTo>
                  <a:pt x="9437" y="59048"/>
                </a:lnTo>
                <a:cubicBezTo>
                  <a:pt x="4225" y="59048"/>
                  <a:pt x="0" y="63201"/>
                  <a:pt x="0" y="68323"/>
                </a:cubicBezTo>
                <a:cubicBezTo>
                  <a:pt x="0" y="73445"/>
                  <a:pt x="4225" y="77598"/>
                  <a:pt x="9437" y="77598"/>
                </a:cubicBezTo>
                <a:lnTo>
                  <a:pt x="60082" y="77598"/>
                </a:lnTo>
                <a:lnTo>
                  <a:pt x="60082" y="127371"/>
                </a:lnTo>
                <a:cubicBezTo>
                  <a:pt x="60082" y="132493"/>
                  <a:pt x="64308" y="136646"/>
                  <a:pt x="69520" y="136646"/>
                </a:cubicBezTo>
                <a:cubicBezTo>
                  <a:pt x="74731" y="136646"/>
                  <a:pt x="78957" y="132493"/>
                  <a:pt x="78957" y="127371"/>
                </a:cubicBezTo>
                <a:lnTo>
                  <a:pt x="78957" y="77598"/>
                </a:lnTo>
                <a:lnTo>
                  <a:pt x="129602" y="77598"/>
                </a:lnTo>
                <a:cubicBezTo>
                  <a:pt x="134814" y="77598"/>
                  <a:pt x="139039" y="73445"/>
                  <a:pt x="139039" y="68323"/>
                </a:cubicBezTo>
                <a:cubicBezTo>
                  <a:pt x="139039" y="63201"/>
                  <a:pt x="134814" y="59048"/>
                  <a:pt x="129602" y="59048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17">
            <a:extLst>
              <a:ext uri="{FF2B5EF4-FFF2-40B4-BE49-F238E27FC236}">
                <a16:creationId xmlns:a16="http://schemas.microsoft.com/office/drawing/2014/main" id="{FC71CE45-EECF-4555-AD4B-1B3D0D5D15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1908" y="1956458"/>
            <a:ext cx="91138" cy="89570"/>
          </a:xfrm>
          <a:custGeom>
            <a:avLst/>
            <a:gdLst>
              <a:gd name="connsiteX0" fmla="*/ 91138 w 91138"/>
              <a:gd name="connsiteY0" fmla="*/ 44785 h 89570"/>
              <a:gd name="connsiteX1" fmla="*/ 45569 w 91138"/>
              <a:gd name="connsiteY1" fmla="*/ 89570 h 89570"/>
              <a:gd name="connsiteX2" fmla="*/ 0 w 91138"/>
              <a:gd name="connsiteY2" fmla="*/ 44785 h 89570"/>
              <a:gd name="connsiteX3" fmla="*/ 45569 w 91138"/>
              <a:gd name="connsiteY3" fmla="*/ 0 h 89570"/>
              <a:gd name="connsiteX4" fmla="*/ 91138 w 91138"/>
              <a:gd name="connsiteY4" fmla="*/ 44785 h 89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89570">
                <a:moveTo>
                  <a:pt x="91138" y="44785"/>
                </a:moveTo>
                <a:cubicBezTo>
                  <a:pt x="91138" y="69519"/>
                  <a:pt x="70736" y="89570"/>
                  <a:pt x="45569" y="89570"/>
                </a:cubicBezTo>
                <a:cubicBezTo>
                  <a:pt x="20402" y="89570"/>
                  <a:pt x="0" y="69519"/>
                  <a:pt x="0" y="44785"/>
                </a:cubicBezTo>
                <a:cubicBezTo>
                  <a:pt x="0" y="20051"/>
                  <a:pt x="20402" y="0"/>
                  <a:pt x="45569" y="0"/>
                </a:cubicBezTo>
                <a:cubicBezTo>
                  <a:pt x="70736" y="0"/>
                  <a:pt x="91138" y="20051"/>
                  <a:pt x="91138" y="44785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3" name="Graphic 22">
            <a:extLst>
              <a:ext uri="{FF2B5EF4-FFF2-40B4-BE49-F238E27FC236}">
                <a16:creationId xmlns:a16="http://schemas.microsoft.com/office/drawing/2014/main" id="{53AA89D1-0C70-46BB-8E35-5722A4B18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7588" y="2177021"/>
            <a:ext cx="127714" cy="125516"/>
          </a:xfrm>
          <a:custGeom>
            <a:avLst/>
            <a:gdLst>
              <a:gd name="connsiteX0" fmla="*/ 63857 w 127714"/>
              <a:gd name="connsiteY0" fmla="*/ 18549 h 125516"/>
              <a:gd name="connsiteX1" fmla="*/ 108840 w 127714"/>
              <a:gd name="connsiteY1" fmla="*/ 62758 h 125516"/>
              <a:gd name="connsiteX2" fmla="*/ 63857 w 127714"/>
              <a:gd name="connsiteY2" fmla="*/ 106967 h 125516"/>
              <a:gd name="connsiteX3" fmla="*/ 18874 w 127714"/>
              <a:gd name="connsiteY3" fmla="*/ 62758 h 125516"/>
              <a:gd name="connsiteX4" fmla="*/ 63857 w 127714"/>
              <a:gd name="connsiteY4" fmla="*/ 18549 h 125516"/>
              <a:gd name="connsiteX5" fmla="*/ 63857 w 127714"/>
              <a:gd name="connsiteY5" fmla="*/ 0 h 125516"/>
              <a:gd name="connsiteX6" fmla="*/ 0 w 127714"/>
              <a:gd name="connsiteY6" fmla="*/ 62758 h 125516"/>
              <a:gd name="connsiteX7" fmla="*/ 63857 w 127714"/>
              <a:gd name="connsiteY7" fmla="*/ 125516 h 125516"/>
              <a:gd name="connsiteX8" fmla="*/ 127714 w 127714"/>
              <a:gd name="connsiteY8" fmla="*/ 62758 h 125516"/>
              <a:gd name="connsiteX9" fmla="*/ 63857 w 127714"/>
              <a:gd name="connsiteY9" fmla="*/ 0 h 125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5516">
                <a:moveTo>
                  <a:pt x="63857" y="18549"/>
                </a:moveTo>
                <a:cubicBezTo>
                  <a:pt x="88700" y="18549"/>
                  <a:pt x="108840" y="38342"/>
                  <a:pt x="108840" y="62758"/>
                </a:cubicBezTo>
                <a:cubicBezTo>
                  <a:pt x="108840" y="87174"/>
                  <a:pt x="88700" y="106967"/>
                  <a:pt x="63857" y="106967"/>
                </a:cubicBezTo>
                <a:cubicBezTo>
                  <a:pt x="39014" y="106967"/>
                  <a:pt x="18874" y="87174"/>
                  <a:pt x="18874" y="62758"/>
                </a:cubicBezTo>
                <a:cubicBezTo>
                  <a:pt x="18898" y="38352"/>
                  <a:pt x="39024" y="18573"/>
                  <a:pt x="63857" y="18549"/>
                </a:cubicBezTo>
                <a:moveTo>
                  <a:pt x="63857" y="0"/>
                </a:moveTo>
                <a:cubicBezTo>
                  <a:pt x="28590" y="0"/>
                  <a:pt x="0" y="28098"/>
                  <a:pt x="0" y="62758"/>
                </a:cubicBezTo>
                <a:cubicBezTo>
                  <a:pt x="0" y="97418"/>
                  <a:pt x="28590" y="125516"/>
                  <a:pt x="63857" y="125516"/>
                </a:cubicBezTo>
                <a:cubicBezTo>
                  <a:pt x="99124" y="125516"/>
                  <a:pt x="127714" y="97418"/>
                  <a:pt x="127714" y="62758"/>
                </a:cubicBezTo>
                <a:cubicBezTo>
                  <a:pt x="127714" y="28098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50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709F1D5-B0F1-4714-A239-E5B61C1619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28FB460-D3FF-4440-A020-05982A09E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546" y="1011045"/>
            <a:ext cx="4369859" cy="4369859"/>
          </a:xfrm>
          <a:prstGeom prst="roundRect">
            <a:avLst>
              <a:gd name="adj" fmla="val 275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F46745-D27D-F5B7-C111-00C614D65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826" y="1112969"/>
            <a:ext cx="3937298" cy="4166010"/>
          </a:xfrm>
        </p:spPr>
        <p:txBody>
          <a:bodyPr>
            <a:normAutofit/>
          </a:bodyPr>
          <a:lstStyle/>
          <a:p>
            <a:r>
              <a:rPr lang="pt-PT" dirty="0">
                <a:solidFill>
                  <a:srgbClr val="FFFFFF"/>
                </a:solidFill>
              </a:rPr>
              <a:t>Injeção de Dependência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847E93-7DC1-4D4B-8829-B19AA713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0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566D6E1-03A1-4D73-A4E0-35D74D568A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961511" y="-1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F835A99-04AC-494A-A572-AFE8413CC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36831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4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862A0-CAB9-F2E6-10B3-76332A26B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820880"/>
            <a:ext cx="5257799" cy="4889350"/>
          </a:xfrm>
        </p:spPr>
        <p:txBody>
          <a:bodyPr anchor="t">
            <a:normAutofit/>
          </a:bodyPr>
          <a:lstStyle/>
          <a:p>
            <a:r>
              <a:rPr lang="pt-PT" sz="2000" dirty="0"/>
              <a:t>O Que Faz: Fornece as dependências de uma classe externamente, em vez de ela criá-las internamente.</a:t>
            </a:r>
          </a:p>
          <a:p>
            <a:r>
              <a:rPr lang="pt-PT" sz="2000" dirty="0"/>
              <a:t>Problema: Como evitar que uma classe fique rigidamente acoplada a dependências específicas (</a:t>
            </a:r>
            <a:r>
              <a:rPr lang="pt-PT" sz="2000" dirty="0" err="1"/>
              <a:t>ex</a:t>
            </a:r>
            <a:r>
              <a:rPr lang="pt-PT" sz="2000" dirty="0"/>
              <a:t>: uma base de dados concreta)?</a:t>
            </a:r>
          </a:p>
          <a:p>
            <a:r>
              <a:rPr lang="pt-PT" sz="2000" dirty="0"/>
              <a:t>Solução: Receber as dependências via construtor, método ou </a:t>
            </a:r>
            <a:r>
              <a:rPr lang="pt-PT" sz="2000" dirty="0" err="1"/>
              <a:t>framework</a:t>
            </a:r>
            <a:r>
              <a:rPr lang="pt-PT" sz="2000" dirty="0"/>
              <a:t> externa.</a:t>
            </a:r>
          </a:p>
          <a:p>
            <a:r>
              <a:rPr lang="pt-PT" sz="2000" dirty="0"/>
              <a:t>Exemplo: Classe Notificador que recebe um serviço de email (</a:t>
            </a:r>
            <a:r>
              <a:rPr lang="pt-PT" sz="2000" dirty="0" err="1"/>
              <a:t>GmailService</a:t>
            </a:r>
            <a:r>
              <a:rPr lang="pt-PT" sz="2000" dirty="0"/>
              <a:t> ou </a:t>
            </a:r>
            <a:r>
              <a:rPr lang="pt-PT" sz="2000" dirty="0" err="1"/>
              <a:t>OutlookService</a:t>
            </a:r>
            <a:r>
              <a:rPr lang="pt-PT" sz="2000" dirty="0"/>
              <a:t>) como parâmetro.</a:t>
            </a:r>
          </a:p>
          <a:p>
            <a:r>
              <a:rPr lang="pt-PT" sz="2000" dirty="0"/>
              <a:t>Analogia: Um eletrodoméstico que funciona com qualquer tomada padrão, sem precisar de fiação interna fixa.</a:t>
            </a: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B786209-1B0B-4CA9-9BDD-F7327066A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D2964BB-484D-45AE-AD66-D407D0629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18308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6691AC69-A76E-4DAB-B565-468B6B87A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132972" y="6258755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46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02743-588C-63A8-D74C-511971B6D2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pt-PT" sz="5600">
                <a:solidFill>
                  <a:srgbClr val="FFFFFF"/>
                </a:solidFill>
              </a:rPr>
              <a:t>Bridge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EC9A5-0695-446F-4066-393E666E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O Que Faz: Separa uma abstração (interface) da sua implementação, permitindo que ambas evoluam independentemente.</a:t>
            </a:r>
          </a:p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Problema: Como evitar uma explosão de subclasses quando há múltiplas variações (</a:t>
            </a:r>
            <a:r>
              <a:rPr lang="pt-PT" sz="2000" dirty="0" err="1">
                <a:solidFill>
                  <a:schemeClr val="tx1">
                    <a:alpha val="80000"/>
                  </a:schemeClr>
                </a:solidFill>
              </a:rPr>
              <a:t>ex</a:t>
            </a:r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: dispositivos e controladores)?</a:t>
            </a:r>
          </a:p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Solução: Criar duas hierarquias: uma para a abstração e outra para a implementação.</a:t>
            </a:r>
          </a:p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Exemplo: Controlo remoto universal compatível com </a:t>
            </a:r>
            <a:r>
              <a:rPr lang="pt-PT" sz="2000" dirty="0" err="1">
                <a:solidFill>
                  <a:schemeClr val="tx1">
                    <a:alpha val="80000"/>
                  </a:schemeClr>
                </a:solidFill>
              </a:rPr>
              <a:t>TVs</a:t>
            </a:r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 de diferentes marcas (Samsung, LG, Sony).</a:t>
            </a:r>
          </a:p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Analogia: Uma ponte que liga duas margens de um rio, permitindo que carros e pessoas coexistam sem interferências.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78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8E0F8-59AB-F7CE-149D-C1023AAC4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8069" y="381935"/>
            <a:ext cx="4008583" cy="5974414"/>
          </a:xfrm>
        </p:spPr>
        <p:txBody>
          <a:bodyPr anchor="ctr">
            <a:normAutofit/>
          </a:bodyPr>
          <a:lstStyle/>
          <a:p>
            <a:r>
              <a:rPr lang="pt-PT" sz="7400">
                <a:solidFill>
                  <a:srgbClr val="FFFFFF"/>
                </a:solidFill>
              </a:rPr>
              <a:t>Decorator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25D00-F738-9937-A810-9C529E8E5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O Que Faz: Adiciona responsabilidades a objetos dinamicamente, envolvendo-os em "camadas" de funcionalidade.</a:t>
            </a:r>
          </a:p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Problema: Herança estática leva a subclasses inflexíveis para pequenas variações (</a:t>
            </a:r>
            <a:r>
              <a:rPr lang="pt-PT" sz="2000" dirty="0" err="1">
                <a:solidFill>
                  <a:schemeClr val="tx1">
                    <a:alpha val="80000"/>
                  </a:schemeClr>
                </a:solidFill>
              </a:rPr>
              <a:t>ex</a:t>
            </a:r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: cafés com múltiplos adicionais).</a:t>
            </a:r>
          </a:p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Solução: Criar classes decoradoras que estendem o comportamento do objeto original.</a:t>
            </a:r>
          </a:p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Exemplo: Uma pizza base (</a:t>
            </a:r>
            <a:r>
              <a:rPr lang="pt-PT" sz="2000" dirty="0" err="1">
                <a:solidFill>
                  <a:schemeClr val="tx1">
                    <a:alpha val="80000"/>
                  </a:schemeClr>
                </a:solidFill>
              </a:rPr>
              <a:t>PizzaMargherita</a:t>
            </a:r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) que pode ser decorada com queijo extra, </a:t>
            </a:r>
            <a:r>
              <a:rPr lang="pt-PT" sz="2000" dirty="0" err="1">
                <a:solidFill>
                  <a:schemeClr val="tx1">
                    <a:alpha val="80000"/>
                  </a:schemeClr>
                </a:solidFill>
              </a:rPr>
              <a:t>pepperoni</a:t>
            </a:r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 ou cogumelos.</a:t>
            </a:r>
          </a:p>
          <a:p>
            <a:r>
              <a:rPr lang="pt-PT" sz="2000" dirty="0">
                <a:solidFill>
                  <a:schemeClr val="tx1">
                    <a:alpha val="80000"/>
                  </a:schemeClr>
                </a:solidFill>
              </a:rPr>
              <a:t>Analogia: Vestir camadas de roupa conforme o clima, sem alterar o corpo.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0909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8DFAC0-6156-93A0-006D-048FD30A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pt-PT" sz="5400">
                <a:solidFill>
                  <a:srgbClr val="FFFFFF"/>
                </a:solidFill>
              </a:rPr>
              <a:t>Command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251F5E-0FE2-C1FD-D23B-EB3181C0D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>
            <a:normAutofit/>
          </a:bodyPr>
          <a:lstStyle/>
          <a:p>
            <a:r>
              <a:rPr lang="pt-PT" sz="2000"/>
              <a:t>O Que Faz: Encapsula uma solicitação como um objeto, permitindo operações como filas, desfazer ou registro de ações.</a:t>
            </a:r>
          </a:p>
          <a:p>
            <a:r>
              <a:rPr lang="pt-PT" sz="2000"/>
              <a:t>Problema: Acoplamento entre quem inicia uma ação (ex: botão de UI) e quem a executa (ex: serviço).</a:t>
            </a:r>
          </a:p>
          <a:p>
            <a:r>
              <a:rPr lang="pt-PT" sz="2000"/>
              <a:t>Solução: Criar comandos específicos (ex: LigarLuzCommand, SalvarDocumentoCommand).</a:t>
            </a:r>
          </a:p>
          <a:p>
            <a:r>
              <a:rPr lang="pt-PT" sz="2000"/>
              <a:t>Exemplo: Um controlo remoto que armazena comandos para serem executados posteriormente.</a:t>
            </a:r>
          </a:p>
          <a:p>
            <a:r>
              <a:rPr lang="pt-PT" sz="2000"/>
              <a:t>Analogia: Um empregado de mesa que anota pedidos (comandos) e os entrega à cozinha sem saber como são preparados.</a:t>
            </a:r>
          </a:p>
        </p:txBody>
      </p:sp>
    </p:spTree>
    <p:extLst>
      <p:ext uri="{BB962C8B-B14F-4D97-AF65-F5344CB8AC3E}">
        <p14:creationId xmlns:p14="http://schemas.microsoft.com/office/powerpoint/2010/main" val="7693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B1B816-A712-0FE6-1090-3CB495261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pt-PT" sz="5400">
                <a:solidFill>
                  <a:srgbClr val="FFFFFF"/>
                </a:solidFill>
              </a:rPr>
              <a:t>Memento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0CF63-49E9-BBD4-B1E2-96B233D96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6789"/>
            <a:ext cx="10515600" cy="3590174"/>
          </a:xfrm>
        </p:spPr>
        <p:txBody>
          <a:bodyPr>
            <a:normAutofit/>
          </a:bodyPr>
          <a:lstStyle/>
          <a:p>
            <a:r>
              <a:rPr lang="pt-PT" sz="2200" dirty="0"/>
              <a:t>O Que Faz: Captura e armazena o estado interno de um objeto sem violar encapsulamento, permitindo restaurá-lo depois.</a:t>
            </a:r>
          </a:p>
          <a:p>
            <a:r>
              <a:rPr lang="pt-PT" sz="2200" dirty="0"/>
              <a:t>Problema: Implementar funcionalidades de "desfazer" ou salvar estados anteriores (</a:t>
            </a:r>
            <a:r>
              <a:rPr lang="pt-PT" sz="2200" dirty="0" err="1"/>
              <a:t>ex</a:t>
            </a:r>
            <a:r>
              <a:rPr lang="pt-PT" sz="2200" dirty="0"/>
              <a:t>: jogos com checkpoints).</a:t>
            </a:r>
          </a:p>
          <a:p>
            <a:r>
              <a:rPr lang="pt-PT" sz="2200" dirty="0"/>
              <a:t>Solução: Criar um objeto Memento que guarde o estado do objeto original.</a:t>
            </a:r>
          </a:p>
          <a:p>
            <a:r>
              <a:rPr lang="pt-PT" sz="2200" dirty="0"/>
              <a:t>Exemplo: Editor de texto que salva versões antigas de um documento para recuperação.</a:t>
            </a:r>
          </a:p>
          <a:p>
            <a:r>
              <a:rPr lang="pt-PT" sz="2200" dirty="0"/>
              <a:t>Analogia: Um “gravar" num jogo, permitindo voltar a um ponto anterior.</a:t>
            </a:r>
          </a:p>
          <a:p>
            <a:endParaRPr lang="pt-PT" sz="2200" dirty="0"/>
          </a:p>
          <a:p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53821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39B8D2-5434-D53D-3B2A-E80478453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sz="5400"/>
              <a:t>Visitor</a:t>
            </a:r>
            <a:endParaRPr lang="pt-PT" sz="5400" dirty="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141E0-76B1-9560-5D4D-CAFB6B2B0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pt-PT" sz="2200" dirty="0"/>
              <a:t>O Que Faz: Permite adicionar novas operações a uma estrutura de objetos sem alterar as classes desses objetos.</a:t>
            </a:r>
          </a:p>
          <a:p>
            <a:r>
              <a:rPr lang="pt-PT" sz="2200" dirty="0"/>
              <a:t>Problema: Como evitar "poluir" classes com métodos específicos (</a:t>
            </a:r>
            <a:r>
              <a:rPr lang="pt-PT" sz="2200" dirty="0" err="1"/>
              <a:t>ex</a:t>
            </a:r>
            <a:r>
              <a:rPr lang="pt-PT" sz="2200" dirty="0"/>
              <a:t>: exportar dados, validar regras) que não são parte da sua responsabilidade principal?</a:t>
            </a:r>
          </a:p>
          <a:p>
            <a:r>
              <a:rPr lang="pt-PT" sz="2200" dirty="0"/>
              <a:t>Solução: Centralizar as operações em um objeto externo (</a:t>
            </a:r>
            <a:r>
              <a:rPr lang="pt-PT" sz="2200" dirty="0" err="1"/>
              <a:t>Visitor</a:t>
            </a:r>
            <a:r>
              <a:rPr lang="pt-PT" sz="2200" dirty="0"/>
              <a:t>) que "visita" cada elemento da estrutura.</a:t>
            </a:r>
          </a:p>
          <a:p>
            <a:r>
              <a:rPr lang="pt-PT" sz="2200" dirty="0"/>
              <a:t>Exemplo: Gerar relatórios em formatos diferentes (PDF, CSV) para uma coleção de produtos, clientes ou pedidos.</a:t>
            </a:r>
          </a:p>
          <a:p>
            <a:r>
              <a:rPr lang="pt-PT" sz="2200" dirty="0"/>
              <a:t>Analogia: Um inspetor de saúde que visita diferentes departamentos de uma empresa para avaliar condições específicas (segurança, higiene) sem alterar o funcionamento dos </a:t>
            </a:r>
            <a:r>
              <a:rPr lang="pt-PT" sz="2200" dirty="0" err="1"/>
              <a:t>departament</a:t>
            </a:r>
            <a:endParaRPr lang="pt-PT" sz="2200" dirty="0"/>
          </a:p>
        </p:txBody>
      </p:sp>
    </p:spTree>
    <p:extLst>
      <p:ext uri="{BB962C8B-B14F-4D97-AF65-F5344CB8AC3E}">
        <p14:creationId xmlns:p14="http://schemas.microsoft.com/office/powerpoint/2010/main" val="22186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24490-B643-3071-1DC3-C520DA748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348" y="837005"/>
            <a:ext cx="5196652" cy="5974414"/>
          </a:xfrm>
        </p:spPr>
        <p:txBody>
          <a:bodyPr anchor="ctr">
            <a:normAutofit/>
          </a:bodyPr>
          <a:lstStyle/>
          <a:p>
            <a:r>
              <a:rPr lang="pt-PT" sz="7400" dirty="0">
                <a:solidFill>
                  <a:srgbClr val="FFFFFF"/>
                </a:solidFill>
              </a:rPr>
              <a:t>O Que São Design </a:t>
            </a:r>
            <a:r>
              <a:rPr lang="pt-PT" sz="7400" dirty="0" err="1">
                <a:solidFill>
                  <a:srgbClr val="FFFFFF"/>
                </a:solidFill>
              </a:rPr>
              <a:t>Patterns</a:t>
            </a:r>
            <a:r>
              <a:rPr lang="pt-PT" sz="7400" dirty="0">
                <a:solidFill>
                  <a:srgbClr val="FFFFFF"/>
                </a:solidFill>
              </a:rPr>
              <a:t>?</a:t>
            </a:r>
            <a:br>
              <a:rPr lang="pt-PT" sz="7400" dirty="0">
                <a:solidFill>
                  <a:srgbClr val="FFFFFF"/>
                </a:solidFill>
              </a:rPr>
            </a:br>
            <a:endParaRPr lang="pt-PT" sz="7400" dirty="0">
              <a:solidFill>
                <a:srgbClr val="FFFFFF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3892" y="554152"/>
            <a:ext cx="574177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924E-795F-5001-6942-F459A9F94F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r>
              <a:rPr lang="pt-PT" sz="1700">
                <a:solidFill>
                  <a:schemeClr val="tx1">
                    <a:alpha val="80000"/>
                  </a:schemeClr>
                </a:solidFill>
              </a:rPr>
              <a:t>Definição:</a:t>
            </a:r>
          </a:p>
          <a:p>
            <a:pPr lvl="1"/>
            <a:r>
              <a:rPr lang="pt-PT" sz="1700">
                <a:solidFill>
                  <a:schemeClr val="tx1">
                    <a:alpha val="80000"/>
                  </a:schemeClr>
                </a:solidFill>
              </a:rPr>
              <a:t>Soluções reutilizáveis para problemas comuns de design de software.</a:t>
            </a:r>
          </a:p>
          <a:p>
            <a:endParaRPr lang="pt-PT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PT" sz="1700">
                <a:solidFill>
                  <a:schemeClr val="tx1">
                    <a:alpha val="80000"/>
                  </a:schemeClr>
                </a:solidFill>
              </a:rPr>
              <a:t>Objetivo:</a:t>
            </a:r>
          </a:p>
          <a:p>
            <a:pPr lvl="1"/>
            <a:r>
              <a:rPr lang="pt-PT" sz="1700">
                <a:solidFill>
                  <a:schemeClr val="tx1">
                    <a:alpha val="80000"/>
                  </a:schemeClr>
                </a:solidFill>
              </a:rPr>
              <a:t>Evitar "reinventar a roda" e garantir código flexível, escalável e de fácil manutenção.</a:t>
            </a:r>
          </a:p>
          <a:p>
            <a:endParaRPr lang="pt-PT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PT" sz="1700">
                <a:solidFill>
                  <a:schemeClr val="tx1">
                    <a:alpha val="80000"/>
                  </a:schemeClr>
                </a:solidFill>
              </a:rPr>
              <a:t>Origem:</a:t>
            </a:r>
          </a:p>
          <a:p>
            <a:pPr lvl="1"/>
            <a:r>
              <a:rPr lang="pt-PT" sz="1700">
                <a:solidFill>
                  <a:schemeClr val="tx1">
                    <a:alpha val="80000"/>
                  </a:schemeClr>
                </a:solidFill>
              </a:rPr>
              <a:t>Popularizados pelo livro "Design Patterns: Elements of Reusable Object-Oriented Software" (1994) da Gang of Four (GoF).</a:t>
            </a:r>
          </a:p>
          <a:p>
            <a:endParaRPr lang="pt-PT" sz="170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PT" sz="1700">
                <a:solidFill>
                  <a:schemeClr val="tx1">
                    <a:alpha val="80000"/>
                  </a:schemeClr>
                </a:solidFill>
              </a:rPr>
              <a:t>Filosofia:</a:t>
            </a:r>
          </a:p>
          <a:p>
            <a:pPr lvl="1"/>
            <a:r>
              <a:rPr lang="pt-PT" sz="1700">
                <a:solidFill>
                  <a:schemeClr val="tx1">
                    <a:alpha val="80000"/>
                  </a:schemeClr>
                </a:solidFill>
              </a:rPr>
              <a:t>“Não resolvas problemas que já foram resolvidos de forma elegante."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827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lose-up of a metal bar&#10;&#10;AI-generated content may be incorrect.">
            <a:extLst>
              <a:ext uri="{FF2B5EF4-FFF2-40B4-BE49-F238E27FC236}">
                <a16:creationId xmlns:a16="http://schemas.microsoft.com/office/drawing/2014/main" id="{523BAE5D-817D-4452-4D3B-375E6BF66A0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607" b="712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7933BC-381B-9DCC-7836-6816ADD9A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pt-PT" dirty="0"/>
              <a:t>Por Que Utilizar Design </a:t>
            </a:r>
            <a:r>
              <a:rPr lang="pt-PT" dirty="0" err="1"/>
              <a:t>Patterns</a:t>
            </a:r>
            <a:r>
              <a:rPr lang="pt-PT" dirty="0"/>
              <a:t>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B5B330-1D91-1AD9-B4D7-A2B45EDC7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46482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2000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B857354D-E939-407D-8409-C8193A52D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Rectangle 1043">
            <a:extLst>
              <a:ext uri="{FF2B5EF4-FFF2-40B4-BE49-F238E27FC236}">
                <a16:creationId xmlns:a16="http://schemas.microsoft.com/office/drawing/2014/main" id="{D142A30A-FC6A-4BFB-AE12-701AE59A3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2301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B68A44-CFE3-A7F7-61B8-0919159C9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441" y="707065"/>
            <a:ext cx="3024131" cy="5443870"/>
          </a:xfrm>
        </p:spPr>
        <p:txBody>
          <a:bodyPr anchor="ctr">
            <a:normAutofit/>
          </a:bodyPr>
          <a:lstStyle/>
          <a:p>
            <a:pPr algn="ctr"/>
            <a:r>
              <a:rPr lang="pt-PT" sz="2800">
                <a:solidFill>
                  <a:srgbClr val="595959"/>
                </a:solidFill>
              </a:rPr>
              <a:t>Categorias de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8EAC8-76B3-3E7A-9075-12D527A93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4107" y="707065"/>
            <a:ext cx="3832529" cy="5443870"/>
          </a:xfrm>
        </p:spPr>
        <p:txBody>
          <a:bodyPr anchor="ctr">
            <a:normAutofit/>
          </a:bodyPr>
          <a:lstStyle/>
          <a:p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Padrões 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Criacionais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(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Creational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</a:p>
          <a:p>
            <a:pPr lvl="1"/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criar objetos de forma eficiente.</a:t>
            </a:r>
          </a:p>
          <a:p>
            <a:pPr lvl="1"/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Exemplo: 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Singleton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Factory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Method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pt-PT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Padrões Estruturais (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Structural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</a:p>
          <a:p>
            <a:pPr lvl="1"/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organizar classes e objetos para formar estruturas maiores.</a:t>
            </a:r>
          </a:p>
          <a:p>
            <a:pPr lvl="1"/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Exemplo: 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Adapter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Decorator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  <a:p>
            <a:endParaRPr lang="pt-PT" sz="1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Padrões Comportamentais (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Behavioral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):</a:t>
            </a:r>
          </a:p>
          <a:p>
            <a:pPr lvl="1"/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Como gerir interações e responsabilidades entre objetos.</a:t>
            </a:r>
          </a:p>
          <a:p>
            <a:pPr lvl="1"/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Exemplo: 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Observer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pt-PT" sz="17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Strategy</a:t>
            </a:r>
            <a:r>
              <a:rPr lang="pt-PT" sz="1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</a:p>
        </p:txBody>
      </p:sp>
      <p:pic>
        <p:nvPicPr>
          <p:cNvPr id="1028" name="Picture 4" descr="160+ Ponte De Conexão Montanhas Desenho Ilustração de stock, gráficos  vetoriais e clipart royalty-free - iStock">
            <a:extLst>
              <a:ext uri="{FF2B5EF4-FFF2-40B4-BE49-F238E27FC236}">
                <a16:creationId xmlns:a16="http://schemas.microsoft.com/office/drawing/2014/main" id="{0743B113-E343-A2E5-45CB-60BBAF669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18" r="3" b="3"/>
          <a:stretch/>
        </p:blipFill>
        <p:spPr bwMode="auto">
          <a:xfrm>
            <a:off x="9699305" y="2647938"/>
            <a:ext cx="1584567" cy="1354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Vetores de Fabrica - Baixe vetores grátis de alta qualidade | Freepik">
            <a:extLst>
              <a:ext uri="{FF2B5EF4-FFF2-40B4-BE49-F238E27FC236}">
                <a16:creationId xmlns:a16="http://schemas.microsoft.com/office/drawing/2014/main" id="{DD34A7A0-2EC1-8E00-B497-B579C5A9AB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8" r="14514" b="3"/>
          <a:stretch/>
        </p:blipFill>
        <p:spPr bwMode="auto">
          <a:xfrm>
            <a:off x="9755155" y="707065"/>
            <a:ext cx="1537404" cy="1412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ícone de comunicação. símbolo de uma conversa entre duas pessoas. design de  vetor plano isolado no fundo branco 5723776 Vetor no Vecteezy">
            <a:extLst>
              <a:ext uri="{FF2B5EF4-FFF2-40B4-BE49-F238E27FC236}">
                <a16:creationId xmlns:a16="http://schemas.microsoft.com/office/drawing/2014/main" id="{B8459218-4413-562C-6AF8-50332D1421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7" r="21858" b="4"/>
          <a:stretch/>
        </p:blipFill>
        <p:spPr bwMode="auto">
          <a:xfrm>
            <a:off x="9871922" y="4453129"/>
            <a:ext cx="907396" cy="142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128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A8B30-2ABB-D270-FEA3-84BEACBC8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Adapter</a:t>
            </a: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3F4F50-DA5C-222C-C1BA-290CAB540210}"/>
              </a:ext>
            </a:extLst>
          </p:cNvPr>
          <p:cNvSpPr txBox="1"/>
          <p:nvPr/>
        </p:nvSpPr>
        <p:spPr>
          <a:xfrm>
            <a:off x="5370153" y="1526033"/>
            <a:ext cx="5536397" cy="3935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 Que Faz: </a:t>
            </a:r>
            <a:r>
              <a:rPr lang="en-US" dirty="0" err="1"/>
              <a:t>Converte</a:t>
            </a:r>
            <a:r>
              <a:rPr lang="en-US" dirty="0"/>
              <a:t> a interface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</a:t>
            </a:r>
            <a:r>
              <a:rPr lang="en-US" dirty="0" err="1"/>
              <a:t>noutra</a:t>
            </a:r>
            <a:r>
              <a:rPr lang="en-US" dirty="0"/>
              <a:t> interface </a:t>
            </a:r>
            <a:r>
              <a:rPr lang="en-US" dirty="0" err="1"/>
              <a:t>esperada</a:t>
            </a:r>
            <a:r>
              <a:rPr lang="en-US" dirty="0"/>
              <a:t> </a:t>
            </a:r>
            <a:r>
              <a:rPr lang="en-US" dirty="0" err="1"/>
              <a:t>pelo</a:t>
            </a:r>
            <a:r>
              <a:rPr lang="en-US" dirty="0"/>
              <a:t> </a:t>
            </a:r>
            <a:r>
              <a:rPr lang="en-US" dirty="0" err="1"/>
              <a:t>cliente</a:t>
            </a:r>
            <a:r>
              <a:rPr lang="en-US" dirty="0"/>
              <a:t>, </a:t>
            </a:r>
            <a:r>
              <a:rPr lang="en-US" dirty="0" err="1"/>
              <a:t>permitindo</a:t>
            </a:r>
            <a:r>
              <a:rPr lang="en-US" dirty="0"/>
              <a:t> </a:t>
            </a:r>
            <a:r>
              <a:rPr lang="en-US" dirty="0" err="1"/>
              <a:t>colaboração</a:t>
            </a:r>
            <a:r>
              <a:rPr lang="en-US" dirty="0"/>
              <a:t> entre </a:t>
            </a:r>
            <a:r>
              <a:rPr lang="en-US" dirty="0" err="1"/>
              <a:t>sistemas</a:t>
            </a:r>
            <a:r>
              <a:rPr lang="en-US" dirty="0"/>
              <a:t> </a:t>
            </a:r>
            <a:r>
              <a:rPr lang="en-US" dirty="0" err="1"/>
              <a:t>incompatíveis</a:t>
            </a:r>
            <a:r>
              <a:rPr lang="en-US" dirty="0"/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Problema</a:t>
            </a:r>
            <a:r>
              <a:rPr lang="en-US" dirty="0"/>
              <a:t>: Como </a:t>
            </a:r>
            <a:r>
              <a:rPr lang="en-US" dirty="0" err="1"/>
              <a:t>integrar</a:t>
            </a:r>
            <a:r>
              <a:rPr lang="en-US" dirty="0"/>
              <a:t> </a:t>
            </a:r>
            <a:r>
              <a:rPr lang="en-US" dirty="0" err="1"/>
              <a:t>sistemas</a:t>
            </a:r>
            <a:r>
              <a:rPr lang="en-US" dirty="0"/>
              <a:t> com interfaces </a:t>
            </a:r>
            <a:r>
              <a:rPr lang="en-US" dirty="0" err="1"/>
              <a:t>incompatíveis</a:t>
            </a:r>
            <a:r>
              <a:rPr lang="en-US" dirty="0"/>
              <a:t>?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Solução</a:t>
            </a:r>
            <a:r>
              <a:rPr lang="en-US" dirty="0"/>
              <a:t>: </a:t>
            </a:r>
            <a:r>
              <a:rPr lang="en-US" dirty="0" err="1"/>
              <a:t>Criar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classe</a:t>
            </a:r>
            <a:r>
              <a:rPr lang="en-US" dirty="0"/>
              <a:t> "</a:t>
            </a:r>
            <a:r>
              <a:rPr lang="en-US" dirty="0" err="1"/>
              <a:t>tradutor</a:t>
            </a:r>
            <a:r>
              <a:rPr lang="en-US" dirty="0"/>
              <a:t>" (Adapter).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Exemplo</a:t>
            </a:r>
            <a:r>
              <a:rPr lang="en-US" dirty="0"/>
              <a:t>: Converter dados de XML (</a:t>
            </a:r>
            <a:r>
              <a:rPr lang="en-US" dirty="0" err="1"/>
              <a:t>legado</a:t>
            </a:r>
            <a:r>
              <a:rPr lang="en-US" dirty="0"/>
              <a:t>) para JSON (novo </a:t>
            </a:r>
            <a:r>
              <a:rPr lang="en-US" dirty="0" err="1"/>
              <a:t>sistema</a:t>
            </a:r>
            <a:r>
              <a:rPr lang="en-US" dirty="0"/>
              <a:t>).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Analogia: Um </a:t>
            </a:r>
            <a:r>
              <a:rPr lang="en-US" dirty="0" err="1"/>
              <a:t>adaptador</a:t>
            </a:r>
            <a:r>
              <a:rPr lang="en-US" dirty="0"/>
              <a:t> de </a:t>
            </a:r>
            <a:r>
              <a:rPr lang="en-US" dirty="0" err="1"/>
              <a:t>tomadas</a:t>
            </a:r>
            <a:r>
              <a:rPr lang="en-US" dirty="0"/>
              <a:t> de </a:t>
            </a:r>
            <a:r>
              <a:rPr lang="en-US" dirty="0" err="1"/>
              <a:t>viagem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9494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08CCD-C0F3-2F23-C765-F954A4C6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pt-PT" sz="5400" dirty="0" err="1"/>
              <a:t>Builder</a:t>
            </a:r>
            <a:endParaRPr lang="pt-PT" sz="5400" dirty="0"/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Builder">
            <a:extLst>
              <a:ext uri="{FF2B5EF4-FFF2-40B4-BE49-F238E27FC236}">
                <a16:creationId xmlns:a16="http://schemas.microsoft.com/office/drawing/2014/main" id="{0D8430DE-EA7A-A055-DD8D-440C513D7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37" r="21633" b="-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E77EBFA-348D-17C2-8664-25E46154AE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1016087"/>
              </p:ext>
            </p:extLst>
          </p:nvPr>
        </p:nvGraphicFramePr>
        <p:xfrm>
          <a:off x="572493" y="2071316"/>
          <a:ext cx="6713552" cy="41191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790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75E681-FA58-E930-2D14-07B91C90C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Observer</a:t>
            </a:r>
            <a:endParaRPr lang="pt-PT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680486-7B60-FEE7-72CF-A7615542FD2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07868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3271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F435C3-8DB9-A059-1781-1EACFF17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pt-PT" sz="5400"/>
              <a:t>Strategy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39BD6-0A8C-5CCE-4619-FDF0B65275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6418" y="552091"/>
            <a:ext cx="6224335" cy="5431536"/>
          </a:xfrm>
        </p:spPr>
        <p:txBody>
          <a:bodyPr anchor="ctr">
            <a:normAutofit/>
          </a:bodyPr>
          <a:lstStyle/>
          <a:p>
            <a:r>
              <a:rPr lang="pt-PT" sz="2200" b="1" dirty="0"/>
              <a:t>O Que Faz</a:t>
            </a:r>
            <a:r>
              <a:rPr lang="pt-PT" sz="2200" dirty="0"/>
              <a:t>: Permite trocar algoritmos ou comportamentos em tempo de execução, como se fossem "peças" intercambiáveis</a:t>
            </a:r>
          </a:p>
          <a:p>
            <a:r>
              <a:rPr lang="pt-PT" sz="2200" b="1" dirty="0"/>
              <a:t>Problema</a:t>
            </a:r>
            <a:r>
              <a:rPr lang="pt-PT" sz="2200" dirty="0"/>
              <a:t>: Como evitar blocos gigantes de </a:t>
            </a:r>
            <a:r>
              <a:rPr lang="pt-PT" sz="2200" dirty="0" err="1"/>
              <a:t>if</a:t>
            </a:r>
            <a:r>
              <a:rPr lang="pt-PT" sz="2200" dirty="0"/>
              <a:t>/</a:t>
            </a:r>
            <a:r>
              <a:rPr lang="pt-PT" sz="2200" dirty="0" err="1"/>
              <a:t>else</a:t>
            </a:r>
            <a:r>
              <a:rPr lang="pt-PT" sz="2200" dirty="0"/>
              <a:t> para variantes de um comportamento?</a:t>
            </a:r>
          </a:p>
          <a:p>
            <a:r>
              <a:rPr lang="pt-PT" sz="2200" b="1" dirty="0"/>
              <a:t>Solução</a:t>
            </a:r>
            <a:r>
              <a:rPr lang="pt-PT" sz="2200" dirty="0"/>
              <a:t>: Definir uma interface comum para algoritmos (</a:t>
            </a:r>
            <a:r>
              <a:rPr lang="pt-PT" sz="2200" dirty="0" err="1"/>
              <a:t>ex</a:t>
            </a:r>
            <a:r>
              <a:rPr lang="pt-PT" sz="2200" dirty="0"/>
              <a:t>: </a:t>
            </a:r>
            <a:r>
              <a:rPr lang="pt-PT" sz="2200" dirty="0" err="1"/>
              <a:t>EstrategiaPagamento</a:t>
            </a:r>
            <a:r>
              <a:rPr lang="pt-PT" sz="2200" dirty="0"/>
              <a:t>).</a:t>
            </a:r>
          </a:p>
          <a:p>
            <a:r>
              <a:rPr lang="pt-PT" sz="2200" b="1" dirty="0"/>
              <a:t>Exemplo</a:t>
            </a:r>
            <a:r>
              <a:rPr lang="pt-PT" sz="2200" dirty="0"/>
              <a:t>: Sistema de pagamento com opções como </a:t>
            </a:r>
            <a:r>
              <a:rPr lang="pt-PT" sz="2200" dirty="0" err="1"/>
              <a:t>PayPal</a:t>
            </a:r>
            <a:r>
              <a:rPr lang="pt-PT" sz="2200" dirty="0"/>
              <a:t>, cartão e </a:t>
            </a:r>
            <a:r>
              <a:rPr lang="pt-PT" sz="2200" dirty="0" err="1"/>
              <a:t>MBWay</a:t>
            </a:r>
            <a:r>
              <a:rPr lang="pt-PT" sz="2200" dirty="0"/>
              <a:t>.</a:t>
            </a:r>
          </a:p>
          <a:p>
            <a:r>
              <a:rPr lang="pt-PT" sz="2200" b="1" dirty="0"/>
              <a:t>Analogia</a:t>
            </a:r>
            <a:r>
              <a:rPr lang="pt-PT" sz="2200" dirty="0"/>
              <a:t>: Escolher uma rota no GPS: rápida, económica ou panorâmica, conforme a necessidade.</a:t>
            </a:r>
          </a:p>
        </p:txBody>
      </p:sp>
    </p:spTree>
    <p:extLst>
      <p:ext uri="{BB962C8B-B14F-4D97-AF65-F5344CB8AC3E}">
        <p14:creationId xmlns:p14="http://schemas.microsoft.com/office/powerpoint/2010/main" val="114165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06B975-978A-1601-EE02-668B28F2D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91460284-3D8D-8450-0C85-507981F3D1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8706" b="1006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3CD17-A393-96D4-C056-BC664F410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Factory</a:t>
            </a:r>
          </a:p>
        </p:txBody>
      </p:sp>
      <p:graphicFrame>
        <p:nvGraphicFramePr>
          <p:cNvPr id="17" name="TextBox 6">
            <a:extLst>
              <a:ext uri="{FF2B5EF4-FFF2-40B4-BE49-F238E27FC236}">
                <a16:creationId xmlns:a16="http://schemas.microsoft.com/office/drawing/2014/main" id="{CFBF47FE-44F3-728B-438D-7D4F4D4CD7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49313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5036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7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730</TotalTime>
  <Words>1178</Words>
  <Application>Microsoft Office PowerPoint</Application>
  <PresentationFormat>Widescreen</PresentationFormat>
  <Paragraphs>108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Design Patterns</vt:lpstr>
      <vt:lpstr>O Que São Design Patterns? </vt:lpstr>
      <vt:lpstr>Por Que Utilizar Design Patterns?</vt:lpstr>
      <vt:lpstr>Categorias de Design Patterns</vt:lpstr>
      <vt:lpstr>Adapter</vt:lpstr>
      <vt:lpstr>Builder</vt:lpstr>
      <vt:lpstr>Observer</vt:lpstr>
      <vt:lpstr>Strategy</vt:lpstr>
      <vt:lpstr>Factory</vt:lpstr>
      <vt:lpstr>Injeção de Dependência</vt:lpstr>
      <vt:lpstr>Bridge</vt:lpstr>
      <vt:lpstr>Decorator </vt:lpstr>
      <vt:lpstr>Command</vt:lpstr>
      <vt:lpstr>Memento</vt:lpstr>
      <vt:lpstr>Visitor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Filipe Teixeira Mansilha</dc:creator>
  <cp:lastModifiedBy>Hugo Filipe Teixeira Mansilha</cp:lastModifiedBy>
  <cp:revision>10</cp:revision>
  <dcterms:created xsi:type="dcterms:W3CDTF">2025-04-07T21:15:21Z</dcterms:created>
  <dcterms:modified xsi:type="dcterms:W3CDTF">2025-04-11T16:04:43Z</dcterms:modified>
</cp:coreProperties>
</file>