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16" r:id="rId7"/>
    <p:sldId id="261" r:id="rId8"/>
    <p:sldId id="315" r:id="rId9"/>
  </p:sldIdLst>
  <p:sldSz cx="9144000" cy="5143500" type="screen16x9"/>
  <p:notesSz cx="6858000" cy="9144000"/>
  <p:embeddedFontLst>
    <p:embeddedFont>
      <p:font typeface="Crimson Text" panose="020B0604020202020204" charset="0"/>
      <p:regular r:id="rId11"/>
      <p:bold r:id="rId12"/>
      <p:italic r:id="rId13"/>
      <p:boldItalic r:id="rId14"/>
    </p:embeddedFont>
    <p:embeddedFont>
      <p:font typeface="Josefin Sans" pitchFamily="2" charset="0"/>
      <p:regular r:id="rId15"/>
      <p:bold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Open Sans SemiBold" panose="020B0706030804020204" pitchFamily="34" charset="0"/>
      <p:regular r:id="rId25"/>
      <p:bold r:id="rId26"/>
      <p:italic r:id="rId27"/>
      <p:boldItalic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E34AA7C-9C0B-44E9-99BD-1F376B73C3CE}">
          <p14:sldIdLst>
            <p14:sldId id="256"/>
            <p14:sldId id="257"/>
            <p14:sldId id="258"/>
            <p14:sldId id="259"/>
            <p14:sldId id="260"/>
            <p14:sldId id="316"/>
            <p14:sldId id="261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dan Ardana" initials="WA" lastIdx="1" clrIdx="0">
    <p:extLst>
      <p:ext uri="{19B8F6BF-5375-455C-9EA6-DF929625EA0E}">
        <p15:presenceInfo xmlns:p15="http://schemas.microsoft.com/office/powerpoint/2012/main" userId="3865843ca9aed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2C706C-D414-4237-8A4E-072F42B4C5B2}">
  <a:tblStyle styleId="{8D2C706C-D414-4237-8A4E-072F42B4C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5" autoAdjust="0"/>
    <p:restoredTop sz="94660"/>
  </p:normalViewPr>
  <p:slideViewPr>
    <p:cSldViewPr snapToGrid="0">
      <p:cViewPr>
        <p:scale>
          <a:sx n="81" d="100"/>
          <a:sy n="81" d="100"/>
        </p:scale>
        <p:origin x="9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5T20:47:51.28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5T20:47:51.28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5164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4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1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5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09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6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5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77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083f33e91c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1083f33e91c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3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90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/>
              <a:t>Wildan Ardana</a:t>
            </a:r>
            <a:br>
              <a:rPr sz="3200" dirty="0"/>
            </a:br>
            <a:r>
              <a:rPr lang="en-US" sz="2800" dirty="0"/>
              <a:t>2</a:t>
            </a:r>
            <a:r>
              <a:rPr lang="id-ID" sz="2800" dirty="0"/>
              <a:t> / D4 TEKNIK INFORMATIKA A</a:t>
            </a:r>
            <a:br>
              <a:rPr lang="id-ID" sz="3200" dirty="0"/>
            </a:br>
            <a:r>
              <a:rPr lang="id-ID" sz="3200" dirty="0"/>
              <a:t>3122600028</a:t>
            </a:r>
            <a:br>
              <a:rPr sz="3200" dirty="0"/>
            </a:b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229418" y="1175071"/>
            <a:ext cx="66484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Teknologi</a:t>
            </a:r>
            <a:r>
              <a:rPr lang="en-US" sz="3600" b="1" dirty="0"/>
              <a:t> </a:t>
            </a:r>
            <a:r>
              <a:rPr lang="en-US" sz="3600" b="1" dirty="0" err="1"/>
              <a:t>Wifi</a:t>
            </a:r>
            <a:endParaRPr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91BD67A-E8E8-91BB-879C-952D20670229}"/>
              </a:ext>
            </a:extLst>
          </p:cNvPr>
          <p:cNvSpPr txBox="1"/>
          <p:nvPr/>
        </p:nvSpPr>
        <p:spPr>
          <a:xfrm>
            <a:off x="5127119" y="1841117"/>
            <a:ext cx="406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.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A7A0B-D510-427D-BF77-7428A0706DC4}"/>
              </a:ext>
            </a:extLst>
          </p:cNvPr>
          <p:cNvSpPr txBox="1"/>
          <p:nvPr/>
        </p:nvSpPr>
        <p:spPr>
          <a:xfrm>
            <a:off x="632592" y="504322"/>
            <a:ext cx="4654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/>
              <a:t>802.11a</a:t>
            </a:r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BA3BB-122A-43F9-90AD-0AC151EF5F8B}"/>
              </a:ext>
            </a:extLst>
          </p:cNvPr>
          <p:cNvSpPr txBox="1"/>
          <p:nvPr/>
        </p:nvSpPr>
        <p:spPr>
          <a:xfrm>
            <a:off x="719303" y="1349228"/>
            <a:ext cx="74157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IEEE 802.11a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teknologi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</a:t>
            </a:r>
            <a:r>
              <a:rPr lang="en-ID" sz="1200" dirty="0" err="1"/>
              <a:t>nirkabel</a:t>
            </a:r>
            <a:r>
              <a:rPr lang="en-ID" sz="1200" dirty="0"/>
              <a:t> yang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pengembangan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lanjut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standar</a:t>
            </a:r>
            <a:r>
              <a:rPr lang="en-ID" sz="1200" dirty="0"/>
              <a:t> IEEE 802.11 yang </a:t>
            </a:r>
            <a:r>
              <a:rPr lang="en-ID" sz="1200" dirty="0" err="1"/>
              <a:t>asli</a:t>
            </a:r>
            <a:r>
              <a:rPr lang="en-ID" sz="1200" dirty="0"/>
              <a:t>, </a:t>
            </a:r>
            <a:r>
              <a:rPr lang="en-ID" sz="1200" dirty="0" err="1"/>
              <a:t>tetapi</a:t>
            </a:r>
            <a:r>
              <a:rPr lang="en-ID" sz="1200" dirty="0"/>
              <a:t> </a:t>
            </a:r>
            <a:r>
              <a:rPr lang="en-ID" sz="1200" dirty="0" err="1"/>
              <a:t>bekerja</a:t>
            </a:r>
            <a:r>
              <a:rPr lang="en-ID" sz="1200" dirty="0"/>
              <a:t> pada bandwidth 5.8 GHz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maksimum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54 Mb/s.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transmisi</a:t>
            </a:r>
            <a:r>
              <a:rPr lang="en-ID" sz="1200" dirty="0"/>
              <a:t> yang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Orthogonal Frequency Division Multiplexing (OFDM), yang </a:t>
            </a:r>
            <a:r>
              <a:rPr lang="en-ID" sz="1200" dirty="0" err="1"/>
              <a:t>mengizinkan</a:t>
            </a:r>
            <a:r>
              <a:rPr lang="en-ID" sz="1200" dirty="0"/>
              <a:t> </a:t>
            </a:r>
            <a:r>
              <a:rPr lang="en-ID" sz="1200" dirty="0" err="1"/>
              <a:t>pentransmisian</a:t>
            </a:r>
            <a:r>
              <a:rPr lang="en-ID" sz="1200" dirty="0"/>
              <a:t> data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paralel</a:t>
            </a:r>
            <a:r>
              <a:rPr lang="en-ID" sz="1200" dirty="0"/>
              <a:t> di </a:t>
            </a:r>
            <a:r>
              <a:rPr lang="en-ID" sz="1200" dirty="0" err="1"/>
              <a:t>dalam</a:t>
            </a:r>
            <a:r>
              <a:rPr lang="en-ID" sz="1200" dirty="0"/>
              <a:t> sub-</a:t>
            </a:r>
            <a:r>
              <a:rPr lang="en-ID" sz="1200" dirty="0" err="1"/>
              <a:t>frekuensi</a:t>
            </a:r>
            <a:r>
              <a:rPr lang="en-ID" sz="1200" dirty="0"/>
              <a:t>. </a:t>
            </a:r>
            <a:r>
              <a:rPr lang="en-ID" sz="1200" dirty="0" err="1"/>
              <a:t>Penggunaan</a:t>
            </a:r>
            <a:r>
              <a:rPr lang="en-ID" sz="1200" dirty="0"/>
              <a:t> OFDM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keunggulan</a:t>
            </a:r>
            <a:r>
              <a:rPr lang="en-ID" sz="1200" dirty="0"/>
              <a:t> </a:t>
            </a:r>
            <a:r>
              <a:rPr lang="en-ID" sz="1200" dirty="0" err="1"/>
              <a:t>resistansi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interferensi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gelombang</a:t>
            </a:r>
            <a:r>
              <a:rPr lang="en-ID" sz="1200" dirty="0"/>
              <a:t> lain, dan </a:t>
            </a:r>
            <a:r>
              <a:rPr lang="en-ID" sz="1200" dirty="0" err="1"/>
              <a:t>tentunya</a:t>
            </a:r>
            <a:r>
              <a:rPr lang="en-ID" sz="1200" dirty="0"/>
              <a:t> </a:t>
            </a:r>
            <a:r>
              <a:rPr lang="en-ID" sz="1200" dirty="0" err="1"/>
              <a:t>peningkatan</a:t>
            </a:r>
            <a:r>
              <a:rPr lang="en-ID" sz="1200" dirty="0"/>
              <a:t> throughput. </a:t>
            </a:r>
            <a:r>
              <a:rPr lang="en-ID" sz="1200" dirty="0" err="1"/>
              <a:t>Standar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selesai</a:t>
            </a:r>
            <a:r>
              <a:rPr lang="en-ID" sz="1200" dirty="0"/>
              <a:t> </a:t>
            </a:r>
            <a:r>
              <a:rPr lang="en-ID" sz="1200" dirty="0" err="1"/>
              <a:t>diratifikasi</a:t>
            </a:r>
            <a:r>
              <a:rPr lang="en-ID" sz="1200" dirty="0"/>
              <a:t> pada </a:t>
            </a:r>
            <a:r>
              <a:rPr lang="en-ID" sz="1200" dirty="0" err="1"/>
              <a:t>tahun</a:t>
            </a:r>
            <a:r>
              <a:rPr lang="en-ID" sz="1200" dirty="0"/>
              <a:t> 1999.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Kelebihan</a:t>
            </a:r>
            <a:r>
              <a:rPr lang="en-ID" sz="1200" dirty="0"/>
              <a:t>: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pada </a:t>
            </a:r>
            <a:r>
              <a:rPr lang="en-ID" sz="1200" dirty="0" err="1"/>
              <a:t>zamannya</a:t>
            </a:r>
            <a:endParaRPr lang="en-ID"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tahan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interferensi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\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Kekurangan</a:t>
            </a:r>
            <a:r>
              <a:rPr lang="en-ID" sz="1200" dirty="0"/>
              <a:t>: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jarang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endParaRPr lang="en-ID"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sz="1200" dirty="0"/>
              <a:t>Speed </a:t>
            </a:r>
            <a:r>
              <a:rPr lang="en-ID" sz="1200" dirty="0" err="1"/>
              <a:t>maksimal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54 Mbps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A00D0B0-F624-D6E0-799E-B630DC939C12}"/>
              </a:ext>
            </a:extLst>
          </p:cNvPr>
          <p:cNvSpPr txBox="1"/>
          <p:nvPr/>
        </p:nvSpPr>
        <p:spPr>
          <a:xfrm>
            <a:off x="5426206" y="1504469"/>
            <a:ext cx="352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14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7A3D1-5DCD-456D-834C-B25D6FCFDDAC}"/>
              </a:ext>
            </a:extLst>
          </p:cNvPr>
          <p:cNvSpPr txBox="1"/>
          <p:nvPr/>
        </p:nvSpPr>
        <p:spPr>
          <a:xfrm>
            <a:off x="955784" y="543736"/>
            <a:ext cx="1968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/>
              <a:t>802.11b</a:t>
            </a:r>
            <a:endParaRPr lang="en-ID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61AE-A973-43BC-8992-9CA25072D313}"/>
              </a:ext>
            </a:extLst>
          </p:cNvPr>
          <p:cNvSpPr txBox="1"/>
          <p:nvPr/>
        </p:nvSpPr>
        <p:spPr>
          <a:xfrm>
            <a:off x="955784" y="1556087"/>
            <a:ext cx="4812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IEEE 802.11b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IEEE 802.11 yang </a:t>
            </a:r>
            <a:r>
              <a:rPr lang="en-ID" dirty="0" err="1"/>
              <a:t>asli</a:t>
            </a:r>
            <a:r>
              <a:rPr lang="en-ID" dirty="0"/>
              <a:t>,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5.5 Mb/s </a:t>
            </a:r>
            <a:r>
              <a:rPr lang="en-ID" dirty="0" err="1"/>
              <a:t>atau</a:t>
            </a:r>
            <a:r>
              <a:rPr lang="en-ID" dirty="0"/>
              <a:t> 11 Mb/s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2.45 GHz. </a:t>
            </a:r>
            <a:r>
              <a:rPr lang="en-ID" dirty="0" err="1"/>
              <a:t>Dikenal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IEEE 802.11 HR. Pada </a:t>
            </a:r>
            <a:r>
              <a:rPr lang="en-ID" dirty="0" err="1"/>
              <a:t>praktiknya</a:t>
            </a:r>
            <a:r>
              <a:rPr lang="en-ID" dirty="0"/>
              <a:t>,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diraih</a:t>
            </a:r>
            <a:r>
              <a:rPr lang="en-ID" dirty="0"/>
              <a:t> oleh </a:t>
            </a:r>
            <a:r>
              <a:rPr lang="en-ID" dirty="0" err="1"/>
              <a:t>standar</a:t>
            </a:r>
            <a:r>
              <a:rPr lang="en-ID" dirty="0"/>
              <a:t> IEEE 802.11b </a:t>
            </a:r>
            <a:r>
              <a:rPr lang="en-ID" dirty="0" err="1"/>
              <a:t>mencapai</a:t>
            </a:r>
            <a:r>
              <a:rPr lang="en-ID" dirty="0"/>
              <a:t> 5.9 Mb/s pada </a:t>
            </a:r>
            <a:r>
              <a:rPr lang="en-ID" dirty="0" err="1"/>
              <a:t>protokol</a:t>
            </a:r>
            <a:r>
              <a:rPr lang="en-ID" dirty="0"/>
              <a:t> TCP, dan 7.1 Mb/s pada </a:t>
            </a:r>
            <a:r>
              <a:rPr lang="en-ID" dirty="0" err="1"/>
              <a:t>protokol</a:t>
            </a:r>
            <a:r>
              <a:rPr lang="en-ID" dirty="0"/>
              <a:t> UDP.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 yang </a:t>
            </a:r>
            <a:r>
              <a:rPr lang="en-ID" dirty="0" err="1"/>
              <a:t>digunakannya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DSSS.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6CD084-41FE-455E-A973-BCAEC3C74BF8}"/>
              </a:ext>
            </a:extLst>
          </p:cNvPr>
          <p:cNvSpPr txBox="1"/>
          <p:nvPr/>
        </p:nvSpPr>
        <p:spPr>
          <a:xfrm>
            <a:off x="403991" y="417365"/>
            <a:ext cx="465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/>
              <a:t>802.11g</a:t>
            </a:r>
            <a:endParaRPr lang="en-ID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A2813-4D70-4E3E-A01A-93BBEB2BCB3D}"/>
              </a:ext>
            </a:extLst>
          </p:cNvPr>
          <p:cNvSpPr txBox="1"/>
          <p:nvPr/>
        </p:nvSpPr>
        <p:spPr>
          <a:xfrm>
            <a:off x="848382" y="1371370"/>
            <a:ext cx="744723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IEEE 802.11g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standar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</a:t>
            </a:r>
            <a:r>
              <a:rPr lang="en-ID" sz="1200" dirty="0" err="1"/>
              <a:t>nirkabel</a:t>
            </a:r>
            <a:r>
              <a:rPr lang="en-ID" sz="1200" dirty="0"/>
              <a:t> yang </a:t>
            </a:r>
            <a:r>
              <a:rPr lang="en-ID" sz="1200" dirty="0" err="1"/>
              <a:t>bekerja</a:t>
            </a:r>
            <a:r>
              <a:rPr lang="en-ID" sz="1200" dirty="0"/>
              <a:t> pada </a:t>
            </a:r>
            <a:r>
              <a:rPr lang="en-ID" sz="1200" dirty="0" err="1"/>
              <a:t>frekuensi</a:t>
            </a:r>
            <a:r>
              <a:rPr lang="en-ID" sz="1200" dirty="0"/>
              <a:t> 2,45 GHz dan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modulasi</a:t>
            </a:r>
            <a:r>
              <a:rPr lang="en-ID" sz="1200" dirty="0"/>
              <a:t> OFDM. 802.11g yang </a:t>
            </a:r>
            <a:r>
              <a:rPr lang="en-ID" sz="1200" dirty="0" err="1"/>
              <a:t>dipublikasikan</a:t>
            </a:r>
            <a:r>
              <a:rPr lang="en-ID" sz="1200" dirty="0"/>
              <a:t>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Juni</a:t>
            </a:r>
            <a:r>
              <a:rPr lang="en-ID" sz="1200" dirty="0"/>
              <a:t> 2003 </a:t>
            </a:r>
            <a:r>
              <a:rPr lang="en-ID" sz="1200" dirty="0" err="1"/>
              <a:t>mampu</a:t>
            </a:r>
            <a:r>
              <a:rPr lang="en-ID" sz="1200" dirty="0"/>
              <a:t>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54 Mb/s pada pita </a:t>
            </a:r>
            <a:r>
              <a:rPr lang="en-ID" sz="1200" dirty="0" err="1"/>
              <a:t>frekuensi</a:t>
            </a:r>
            <a:r>
              <a:rPr lang="en-ID" sz="1200" dirty="0"/>
              <a:t> 2,45 GHz,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halnya</a:t>
            </a:r>
            <a:r>
              <a:rPr lang="en-ID" sz="1200" dirty="0"/>
              <a:t> IEEE 802.11 </a:t>
            </a:r>
            <a:r>
              <a:rPr lang="en-ID" sz="1200" dirty="0" err="1"/>
              <a:t>biasa</a:t>
            </a:r>
            <a:r>
              <a:rPr lang="en-ID" sz="1200" dirty="0"/>
              <a:t> dan IEEE 802.11b. </a:t>
            </a:r>
            <a:r>
              <a:rPr lang="en-ID" sz="1200" dirty="0" err="1"/>
              <a:t>Standar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modulasi</a:t>
            </a:r>
            <a:r>
              <a:rPr lang="en-ID" sz="1200" dirty="0"/>
              <a:t> </a:t>
            </a:r>
            <a:r>
              <a:rPr lang="en-ID" sz="1200" dirty="0" err="1"/>
              <a:t>sinyal</a:t>
            </a:r>
            <a:r>
              <a:rPr lang="en-ID" sz="1200" dirty="0"/>
              <a:t> OFDM,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resistan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interferensi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gelombang</a:t>
            </a:r>
            <a:r>
              <a:rPr lang="en-ID" sz="1200" dirty="0"/>
              <a:t> </a:t>
            </a:r>
            <a:r>
              <a:rPr lang="en-ID" sz="1200" dirty="0" err="1"/>
              <a:t>lainnya</a:t>
            </a:r>
            <a:r>
              <a:rPr lang="en-ID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bentuk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</a:t>
            </a:r>
            <a:r>
              <a:rPr lang="en-ID" sz="1200" dirty="0" err="1"/>
              <a:t>lainnya</a:t>
            </a:r>
            <a:r>
              <a:rPr lang="en-ID" sz="1200" dirty="0"/>
              <a:t>, 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peringkat</a:t>
            </a:r>
            <a:r>
              <a:rPr lang="en-ID" sz="1200" dirty="0"/>
              <a:t> </a:t>
            </a:r>
            <a:r>
              <a:rPr lang="en-ID" sz="1200" dirty="0" err="1"/>
              <a:t>maksimum</a:t>
            </a:r>
            <a:r>
              <a:rPr lang="en-ID" sz="1200" dirty="0"/>
              <a:t> </a:t>
            </a:r>
            <a:r>
              <a:rPr lang="en-ID" sz="1200" dirty="0" err="1"/>
              <a:t>teoretis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praktiknya</a:t>
            </a:r>
            <a:r>
              <a:rPr lang="en-ID" sz="1200" dirty="0"/>
              <a:t>; </a:t>
            </a:r>
            <a:r>
              <a:rPr lang="en-ID" sz="1200" dirty="0" err="1"/>
              <a:t>Koneksi</a:t>
            </a:r>
            <a:r>
              <a:rPr lang="en-ID" sz="1200" dirty="0"/>
              <a:t> 802.11g </a:t>
            </a:r>
            <a:r>
              <a:rPr lang="en-ID" sz="1200" dirty="0" err="1"/>
              <a:t>biasanya</a:t>
            </a:r>
            <a:r>
              <a:rPr lang="en-ID" sz="1200" dirty="0"/>
              <a:t>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batas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transfer data </a:t>
            </a:r>
            <a:r>
              <a:rPr lang="en-ID" sz="1200" dirty="0" err="1"/>
              <a:t>aplikasi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24 Mbps dan 31 Mbps (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sisa</a:t>
            </a:r>
            <a:r>
              <a:rPr lang="en-ID" sz="1200" dirty="0"/>
              <a:t> bandwidth </a:t>
            </a:r>
            <a:r>
              <a:rPr lang="en-ID" sz="1200" dirty="0" err="1"/>
              <a:t>jaringan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oleh overhead </a:t>
            </a:r>
            <a:r>
              <a:rPr lang="en-ID" sz="1200" dirty="0" err="1"/>
              <a:t>protokol</a:t>
            </a:r>
            <a:r>
              <a:rPr lang="en-ID" sz="1200" dirty="0"/>
              <a:t> </a:t>
            </a:r>
            <a:r>
              <a:rPr lang="en-ID" sz="1200" dirty="0" err="1"/>
              <a:t>komunikasi</a:t>
            </a:r>
            <a:r>
              <a:rPr lang="en-ID" sz="1200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G </a:t>
            </a:r>
            <a:r>
              <a:rPr lang="en-ID" sz="1200" dirty="0" err="1"/>
              <a:t>menggabungkan</a:t>
            </a:r>
            <a:r>
              <a:rPr lang="en-ID" sz="1200" dirty="0"/>
              <a:t> </a:t>
            </a:r>
            <a:r>
              <a:rPr lang="en-ID" sz="1200" dirty="0" err="1"/>
              <a:t>teknik</a:t>
            </a:r>
            <a:r>
              <a:rPr lang="en-ID" sz="1200" dirty="0"/>
              <a:t> </a:t>
            </a:r>
            <a:r>
              <a:rPr lang="en-ID" sz="1200" dirty="0" err="1"/>
              <a:t>komunikasi</a:t>
            </a:r>
            <a:r>
              <a:rPr lang="en-ID" sz="1200" dirty="0"/>
              <a:t> radio yang </a:t>
            </a:r>
            <a:r>
              <a:rPr lang="en-ID" sz="1200" dirty="0" err="1"/>
              <a:t>disebut</a:t>
            </a:r>
            <a:r>
              <a:rPr lang="en-ID" sz="1200" dirty="0"/>
              <a:t> Orthogonal </a:t>
            </a:r>
            <a:r>
              <a:rPr lang="en-ID" sz="1200" dirty="0" err="1"/>
              <a:t>Frekuensi</a:t>
            </a:r>
            <a:r>
              <a:rPr lang="en-ID" sz="1200" dirty="0"/>
              <a:t> Division Multiplex (OFDM) , yang </a:t>
            </a:r>
            <a:r>
              <a:rPr lang="en-ID" sz="1200" dirty="0" err="1"/>
              <a:t>awalnya</a:t>
            </a:r>
            <a:r>
              <a:rPr lang="en-ID" sz="1200" dirty="0"/>
              <a:t> </a:t>
            </a:r>
            <a:r>
              <a:rPr lang="en-ID" sz="1200" dirty="0" err="1"/>
              <a:t>diperkenalkan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Wi-Fi </a:t>
            </a:r>
            <a:r>
              <a:rPr lang="en-ID" sz="1200" dirty="0" err="1"/>
              <a:t>dengan</a:t>
            </a:r>
            <a:r>
              <a:rPr lang="en-ID" sz="1200" dirty="0"/>
              <a:t> 802.11a ("A"). </a:t>
            </a:r>
            <a:r>
              <a:rPr lang="en-ID" sz="1200" dirty="0" err="1"/>
              <a:t>Teknologi</a:t>
            </a:r>
            <a:r>
              <a:rPr lang="en-ID" sz="1200" dirty="0"/>
              <a:t> OFDM </a:t>
            </a:r>
            <a:r>
              <a:rPr lang="en-ID" sz="1200" dirty="0" err="1"/>
              <a:t>membantu</a:t>
            </a:r>
            <a:r>
              <a:rPr lang="en-ID" sz="1200" dirty="0"/>
              <a:t> G (dan A)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yang </a:t>
            </a:r>
            <a:r>
              <a:rPr lang="en-ID" sz="1200" dirty="0" err="1"/>
              <a:t>jauh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dibandingkan</a:t>
            </a:r>
            <a:r>
              <a:rPr lang="en-ID" sz="1200" dirty="0"/>
              <a:t>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Sebaliknya</a:t>
            </a:r>
            <a:r>
              <a:rPr lang="en-ID" sz="1200" dirty="0"/>
              <a:t>, 802.11g </a:t>
            </a:r>
            <a:r>
              <a:rPr lang="en-ID" sz="1200" dirty="0" err="1"/>
              <a:t>mengadopsi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komunikasi</a:t>
            </a:r>
            <a:r>
              <a:rPr lang="en-ID" sz="1200" dirty="0"/>
              <a:t> 2,4 GHz yang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yang </a:t>
            </a:r>
            <a:r>
              <a:rPr lang="en-ID" sz="1200" dirty="0" err="1"/>
              <a:t>awalnya</a:t>
            </a:r>
            <a:r>
              <a:rPr lang="en-ID" sz="1200" dirty="0"/>
              <a:t> </a:t>
            </a:r>
            <a:r>
              <a:rPr lang="en-ID" sz="1200" dirty="0" err="1"/>
              <a:t>diperkenalkan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Wi-Fi </a:t>
            </a:r>
            <a:r>
              <a:rPr lang="en-ID" sz="1200" dirty="0" err="1"/>
              <a:t>dengan</a:t>
            </a:r>
            <a:r>
              <a:rPr lang="en-ID" sz="1200" dirty="0"/>
              <a:t> 802.11b. </a:t>
            </a:r>
            <a:r>
              <a:rPr lang="en-ID" sz="1200" dirty="0" err="1"/>
              <a:t>Penggunaan</a:t>
            </a:r>
            <a:r>
              <a:rPr lang="en-ID" sz="1200" dirty="0"/>
              <a:t>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memberi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Wi-Fi </a:t>
            </a:r>
            <a:r>
              <a:rPr lang="en-ID" sz="1200" dirty="0" err="1"/>
              <a:t>jangkauan</a:t>
            </a:r>
            <a:r>
              <a:rPr lang="en-ID" sz="1200" dirty="0"/>
              <a:t> </a:t>
            </a:r>
            <a:r>
              <a:rPr lang="en-ID" sz="1200" dirty="0" err="1"/>
              <a:t>sinyal</a:t>
            </a:r>
            <a:r>
              <a:rPr lang="en-ID" sz="1200" dirty="0"/>
              <a:t> yang </a:t>
            </a:r>
            <a:r>
              <a:rPr lang="en-ID" sz="1200" dirty="0" err="1"/>
              <a:t>jauh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kuat</a:t>
            </a:r>
            <a:r>
              <a:rPr lang="en-ID" sz="1200" dirty="0"/>
              <a:t> </a:t>
            </a:r>
            <a:r>
              <a:rPr lang="en-ID" sz="1200" dirty="0" err="1"/>
              <a:t>daripada</a:t>
            </a:r>
            <a:r>
              <a:rPr lang="en-ID" sz="1200" dirty="0"/>
              <a:t> yang </a:t>
            </a:r>
            <a:r>
              <a:rPr lang="en-ID" sz="1200" dirty="0" err="1"/>
              <a:t>ditawarkan</a:t>
            </a:r>
            <a:r>
              <a:rPr lang="en-ID" sz="1200" dirty="0"/>
              <a:t> 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1E6E19-AB7B-465D-BD42-BADAA5612F8A}"/>
              </a:ext>
            </a:extLst>
          </p:cNvPr>
          <p:cNvSpPr txBox="1"/>
          <p:nvPr/>
        </p:nvSpPr>
        <p:spPr>
          <a:xfrm>
            <a:off x="551792" y="425494"/>
            <a:ext cx="476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/>
              <a:t>802.11n</a:t>
            </a:r>
            <a:endParaRPr lang="en-ID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85836-EB79-465A-98F9-0B4D7DC34D95}"/>
              </a:ext>
            </a:extLst>
          </p:cNvPr>
          <p:cNvSpPr txBox="1"/>
          <p:nvPr/>
        </p:nvSpPr>
        <p:spPr>
          <a:xfrm>
            <a:off x="835573" y="1205886"/>
            <a:ext cx="7212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Wi-Fi 802.11n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standar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</a:t>
            </a:r>
            <a:r>
              <a:rPr lang="en-ID" sz="1200" dirty="0" err="1"/>
              <a:t>nirkabel</a:t>
            </a:r>
            <a:r>
              <a:rPr lang="en-ID" sz="1200" dirty="0"/>
              <a:t> yang </a:t>
            </a:r>
            <a:r>
              <a:rPr lang="en-ID" sz="1200" dirty="0" err="1"/>
              <a:t>dikembangkan</a:t>
            </a:r>
            <a:r>
              <a:rPr lang="en-ID" sz="1200" dirty="0"/>
              <a:t> oleh Institute of Electrical and Electronics Engineers (IEEE). </a:t>
            </a:r>
            <a:r>
              <a:rPr lang="en-ID" sz="1200" dirty="0" err="1"/>
              <a:t>Standar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keluarga</a:t>
            </a:r>
            <a:r>
              <a:rPr lang="en-ID" sz="1200" dirty="0"/>
              <a:t> </a:t>
            </a:r>
            <a:r>
              <a:rPr lang="en-ID" sz="1200" dirty="0" err="1"/>
              <a:t>standar</a:t>
            </a:r>
            <a:r>
              <a:rPr lang="en-ID" sz="1200" dirty="0"/>
              <a:t> 802.11 dan </a:t>
            </a:r>
            <a:r>
              <a:rPr lang="en-ID" sz="1200" dirty="0" err="1"/>
              <a:t>dirancang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dan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</a:t>
            </a:r>
            <a:r>
              <a:rPr lang="en-ID" sz="1200" dirty="0" err="1"/>
              <a:t>nirkabel</a:t>
            </a:r>
            <a:r>
              <a:rPr lang="en-ID" sz="1200" dirty="0"/>
              <a:t> </a:t>
            </a:r>
            <a:r>
              <a:rPr lang="en-ID" sz="1200" dirty="0" err="1"/>
              <a:t>dibandingkan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standar</a:t>
            </a:r>
            <a:r>
              <a:rPr lang="en-ID" sz="1200" dirty="0"/>
              <a:t> </a:t>
            </a:r>
            <a:r>
              <a:rPr lang="en-ID" sz="1200" dirty="0" err="1"/>
              <a:t>sebelumnya</a:t>
            </a:r>
            <a:r>
              <a:rPr lang="en-ID" sz="1200" dirty="0"/>
              <a:t>, </a:t>
            </a:r>
            <a:r>
              <a:rPr lang="en-ID" sz="1200" dirty="0" err="1"/>
              <a:t>seperti</a:t>
            </a:r>
            <a:r>
              <a:rPr lang="en-ID" sz="1200" dirty="0"/>
              <a:t> 802.11a, 802.11b, dan 802.11g. </a:t>
            </a:r>
            <a:r>
              <a:rPr lang="en-ID" sz="1200" dirty="0" err="1"/>
              <a:t>Berikut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dirty="0" err="1"/>
              <a:t>utama</a:t>
            </a:r>
            <a:r>
              <a:rPr lang="en-ID" sz="1200" dirty="0"/>
              <a:t> dan </a:t>
            </a:r>
            <a:r>
              <a:rPr lang="en-ID" sz="1200" dirty="0" err="1"/>
              <a:t>peningkatan</a:t>
            </a:r>
            <a:r>
              <a:rPr lang="en-ID" sz="1200" dirty="0"/>
              <a:t> yang </a:t>
            </a:r>
            <a:r>
              <a:rPr lang="en-ID" sz="1200" dirty="0" err="1"/>
              <a:t>diperkenalkan</a:t>
            </a:r>
            <a:r>
              <a:rPr lang="en-ID" sz="1200" dirty="0"/>
              <a:t> pada 802.11n: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teknologi</a:t>
            </a:r>
            <a:r>
              <a:rPr lang="en-ID" sz="1200" dirty="0"/>
              <a:t> multiple input, multiple output ( MIMO ) dan </a:t>
            </a:r>
            <a:r>
              <a:rPr lang="en-ID" sz="1200" dirty="0" err="1"/>
              <a:t>saluran</a:t>
            </a:r>
            <a:r>
              <a:rPr lang="en-ID" sz="1200" dirty="0"/>
              <a:t> </a:t>
            </a:r>
            <a:r>
              <a:rPr lang="en-ID" sz="1200" dirty="0" err="1"/>
              <a:t>frekuensi</a:t>
            </a:r>
            <a:r>
              <a:rPr lang="en-ID" sz="1200" dirty="0"/>
              <a:t> radio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luas</a:t>
            </a:r>
            <a:r>
              <a:rPr lang="en-ID" sz="1200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peningkatan</a:t>
            </a:r>
            <a:r>
              <a:rPr lang="en-ID" sz="1200" dirty="0"/>
              <a:t> </a:t>
            </a:r>
            <a:r>
              <a:rPr lang="en-ID" sz="1200" dirty="0" err="1"/>
              <a:t>lebar</a:t>
            </a:r>
            <a:r>
              <a:rPr lang="en-ID" sz="1200" dirty="0"/>
              <a:t> </a:t>
            </a:r>
            <a:r>
              <a:rPr lang="en-ID" sz="1200" dirty="0" err="1"/>
              <a:t>saluran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20 </a:t>
            </a:r>
            <a:r>
              <a:rPr lang="en-ID" sz="1200" dirty="0" err="1"/>
              <a:t>menjadi</a:t>
            </a:r>
            <a:r>
              <a:rPr lang="en-ID" sz="1200" dirty="0"/>
              <a:t> 40 </a:t>
            </a:r>
            <a:r>
              <a:rPr lang="en-ID" sz="1200" dirty="0" err="1"/>
              <a:t>MHz.</a:t>
            </a:r>
            <a:endParaRPr lang="en-ID"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sz="1200" dirty="0" err="1"/>
              <a:t>Menggunakan</a:t>
            </a:r>
            <a:r>
              <a:rPr lang="en-ID" sz="1200" dirty="0"/>
              <a:t> multiplexing </a:t>
            </a:r>
            <a:r>
              <a:rPr lang="en-ID" sz="1200" dirty="0" err="1"/>
              <a:t>pembagian</a:t>
            </a:r>
            <a:r>
              <a:rPr lang="en-ID" sz="1200" dirty="0"/>
              <a:t>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ortogonal</a:t>
            </a:r>
            <a:r>
              <a:rPr lang="en-ID" sz="1200" dirty="0"/>
              <a:t> ( OFDM )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data, </a:t>
            </a:r>
            <a:r>
              <a:rPr lang="en-ID" sz="1200" dirty="0" err="1"/>
              <a:t>sekaligus</a:t>
            </a:r>
            <a:r>
              <a:rPr lang="en-ID" sz="1200" dirty="0"/>
              <a:t> </a:t>
            </a:r>
            <a:r>
              <a:rPr lang="en-ID" sz="1200" dirty="0" err="1"/>
              <a:t>mempertahankan</a:t>
            </a:r>
            <a:r>
              <a:rPr lang="en-ID" sz="1200" dirty="0"/>
              <a:t> </a:t>
            </a:r>
            <a:r>
              <a:rPr lang="en-ID" sz="1200" dirty="0" err="1"/>
              <a:t>spektrum</a:t>
            </a:r>
            <a:r>
              <a:rPr lang="en-ID" sz="1200" dirty="0"/>
              <a:t> yang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802.11a.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sz="1200" dirty="0" err="1"/>
              <a:t>Menyediakan</a:t>
            </a:r>
            <a:r>
              <a:rPr lang="en-ID" sz="1200" dirty="0"/>
              <a:t> </a:t>
            </a:r>
            <a:r>
              <a:rPr lang="en-ID" sz="1200" dirty="0" err="1"/>
              <a:t>mekanisme</a:t>
            </a:r>
            <a:r>
              <a:rPr lang="en-ID" sz="1200" dirty="0"/>
              <a:t> yang </a:t>
            </a:r>
            <a:r>
              <a:rPr lang="en-ID" sz="1200" dirty="0" err="1"/>
              <a:t>disebut</a:t>
            </a:r>
            <a:r>
              <a:rPr lang="en-ID" sz="1200" dirty="0"/>
              <a:t> </a:t>
            </a:r>
            <a:r>
              <a:rPr lang="en-ID" sz="1200" dirty="0" err="1"/>
              <a:t>agregasi</a:t>
            </a:r>
            <a:r>
              <a:rPr lang="en-ID" sz="1200" dirty="0"/>
              <a:t> </a:t>
            </a:r>
            <a:r>
              <a:rPr lang="en-ID" sz="1200" dirty="0" err="1"/>
              <a:t>bingkai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mengurangi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antar</a:t>
            </a:r>
            <a:r>
              <a:rPr lang="en-ID" sz="1200" dirty="0"/>
              <a:t> </a:t>
            </a:r>
            <a:r>
              <a:rPr lang="en-ID" sz="1200" dirty="0" err="1"/>
              <a:t>transmisi</a:t>
            </a:r>
            <a:r>
              <a:rPr lang="en-ID" sz="1200" dirty="0"/>
              <a:t>.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agregasi</a:t>
            </a:r>
            <a:r>
              <a:rPr lang="en-ID" sz="1200" dirty="0"/>
              <a:t> frame, </a:t>
            </a:r>
            <a:r>
              <a:rPr lang="en-ID" sz="1200" dirty="0" err="1"/>
              <a:t>ketika</a:t>
            </a:r>
            <a:r>
              <a:rPr lang="en-ID" sz="1200" dirty="0"/>
              <a:t> </a:t>
            </a:r>
            <a:r>
              <a:rPr lang="en-ID" sz="1200" dirty="0" err="1"/>
              <a:t>stasiun</a:t>
            </a:r>
            <a:r>
              <a:rPr lang="en-ID" sz="1200" dirty="0"/>
              <a:t> </a:t>
            </a:r>
            <a:r>
              <a:rPr lang="en-ID" sz="1200" dirty="0" err="1"/>
              <a:t>meminta</a:t>
            </a:r>
            <a:r>
              <a:rPr lang="en-ID" sz="1200" dirty="0"/>
              <a:t> </a:t>
            </a:r>
            <a:r>
              <a:rPr lang="en-ID" sz="1200" dirty="0" err="1"/>
              <a:t>saluran</a:t>
            </a:r>
            <a:r>
              <a:rPr lang="en-ID" sz="1200" dirty="0"/>
              <a:t> dan </a:t>
            </a:r>
            <a:r>
              <a:rPr lang="en-ID" sz="1200" dirty="0" err="1"/>
              <a:t>mempunyai</a:t>
            </a:r>
            <a:r>
              <a:rPr lang="en-ID" sz="1200" dirty="0"/>
              <a:t> </a:t>
            </a:r>
            <a:r>
              <a:rPr lang="en-ID" sz="1200" dirty="0" err="1"/>
              <a:t>wewenang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mentransmisikan</a:t>
            </a:r>
            <a:r>
              <a:rPr lang="en-ID" sz="1200" dirty="0"/>
              <a:t>, </a:t>
            </a:r>
            <a:r>
              <a:rPr lang="en-ID" sz="1200" dirty="0" err="1"/>
              <a:t>stasiun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mengirimkan</a:t>
            </a:r>
            <a:r>
              <a:rPr lang="en-ID" sz="1200" dirty="0"/>
              <a:t> </a:t>
            </a:r>
            <a:r>
              <a:rPr lang="en-ID" sz="1200" dirty="0" err="1"/>
              <a:t>serangkaian</a:t>
            </a:r>
            <a:r>
              <a:rPr lang="en-ID" sz="1200" dirty="0"/>
              <a:t> frame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melepaskan</a:t>
            </a:r>
            <a:r>
              <a:rPr lang="en-ID" sz="1200" dirty="0"/>
              <a:t> </a:t>
            </a:r>
            <a:r>
              <a:rPr lang="en-ID" sz="1200" dirty="0" err="1"/>
              <a:t>saluran</a:t>
            </a:r>
            <a:r>
              <a:rPr lang="en-ID" sz="1200" dirty="0"/>
              <a:t> dan </a:t>
            </a:r>
            <a:r>
              <a:rPr lang="en-ID" sz="1200" dirty="0" err="1"/>
              <a:t>mendapatkan</a:t>
            </a:r>
            <a:r>
              <a:rPr lang="en-ID" sz="1200" dirty="0"/>
              <a:t>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otoritas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frame. </a:t>
            </a:r>
            <a:r>
              <a:rPr lang="en-ID" sz="1200" dirty="0" err="1"/>
              <a:t>Ini</a:t>
            </a:r>
            <a:r>
              <a:rPr lang="en-ID" sz="1200" dirty="0"/>
              <a:t> juga </a:t>
            </a:r>
            <a:r>
              <a:rPr lang="en-ID" sz="1200" dirty="0" err="1"/>
              <a:t>mengurangi</a:t>
            </a:r>
            <a:r>
              <a:rPr lang="en-ID" sz="1200" dirty="0"/>
              <a:t> </a:t>
            </a:r>
            <a:r>
              <a:rPr lang="en-ID" sz="1200" dirty="0" err="1"/>
              <a:t>kesalahan</a:t>
            </a:r>
            <a:r>
              <a:rPr lang="en-ID" sz="1200" dirty="0"/>
              <a:t> </a:t>
            </a:r>
            <a:r>
              <a:rPr lang="en-ID" sz="1200" dirty="0" err="1"/>
              <a:t>komunikasi</a:t>
            </a:r>
            <a:r>
              <a:rPr lang="en-ID" sz="1200" dirty="0"/>
              <a:t> dan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transmisi</a:t>
            </a:r>
            <a:r>
              <a:rPr lang="en-ID" sz="1200" dirty="0"/>
              <a:t> data.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sz="1200" dirty="0"/>
              <a:t>Throughput data </a:t>
            </a:r>
            <a:r>
              <a:rPr lang="en-ID" sz="1200" dirty="0" err="1"/>
              <a:t>mentah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802.11n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sekitar</a:t>
            </a:r>
            <a:r>
              <a:rPr lang="en-ID" sz="1200" dirty="0"/>
              <a:t> 600 Mbps,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10 kali </a:t>
            </a:r>
            <a:r>
              <a:rPr lang="en-ID" sz="1200" dirty="0" err="1"/>
              <a:t>lipat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802.11g.</a:t>
            </a:r>
          </a:p>
        </p:txBody>
      </p:sp>
    </p:spTree>
    <p:extLst>
      <p:ext uri="{BB962C8B-B14F-4D97-AF65-F5344CB8AC3E}">
        <p14:creationId xmlns:p14="http://schemas.microsoft.com/office/powerpoint/2010/main" val="36326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70F93-A549-48B0-8D92-72487EBE0416}"/>
              </a:ext>
            </a:extLst>
          </p:cNvPr>
          <p:cNvSpPr txBox="1"/>
          <p:nvPr/>
        </p:nvSpPr>
        <p:spPr>
          <a:xfrm>
            <a:off x="837542" y="409730"/>
            <a:ext cx="4812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/>
              <a:t>802.11ac</a:t>
            </a:r>
            <a:endParaRPr lang="en-ID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03EB-281C-4782-914D-EDA3D3D40606}"/>
              </a:ext>
            </a:extLst>
          </p:cNvPr>
          <p:cNvSpPr txBox="1"/>
          <p:nvPr/>
        </p:nvSpPr>
        <p:spPr>
          <a:xfrm>
            <a:off x="1105556" y="1179825"/>
            <a:ext cx="613672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802.11ac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standar</a:t>
            </a:r>
            <a:r>
              <a:rPr lang="en-ID" sz="1200" dirty="0"/>
              <a:t> Wi-Fi yang </a:t>
            </a:r>
            <a:r>
              <a:rPr lang="en-ID" sz="1200" dirty="0" err="1"/>
              <a:t>memberikan</a:t>
            </a:r>
            <a:r>
              <a:rPr lang="en-ID" sz="1200" dirty="0"/>
              <a:t> throughput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WLAN </a:t>
            </a:r>
            <a:r>
              <a:rPr lang="en-ID" sz="1200" dirty="0" err="1"/>
              <a:t>dibandingkan</a:t>
            </a:r>
            <a:r>
              <a:rPr lang="en-ID" sz="1200" dirty="0"/>
              <a:t> 802.11n, </a:t>
            </a:r>
            <a:r>
              <a:rPr lang="en-ID" sz="1200" dirty="0" err="1"/>
              <a:t>standar</a:t>
            </a:r>
            <a:r>
              <a:rPr lang="en-ID" sz="1200" dirty="0"/>
              <a:t> Wi-Fi </a:t>
            </a:r>
            <a:r>
              <a:rPr lang="en-ID" sz="1200" dirty="0" err="1"/>
              <a:t>sebelumnya</a:t>
            </a:r>
            <a:r>
              <a:rPr lang="en-ID" sz="1200" dirty="0"/>
              <a:t>. IEEE </a:t>
            </a:r>
            <a:r>
              <a:rPr lang="en-ID" sz="1200" dirty="0" err="1"/>
              <a:t>memperkenalkan</a:t>
            </a:r>
            <a:r>
              <a:rPr lang="en-ID" sz="1200" dirty="0"/>
              <a:t> 802.11ac pada </a:t>
            </a:r>
            <a:r>
              <a:rPr lang="en-ID" sz="1200" dirty="0" err="1"/>
              <a:t>tahun</a:t>
            </a:r>
            <a:r>
              <a:rPr lang="en-ID" sz="1200" dirty="0"/>
              <a:t> 2013. Wi-Fi Alliance </a:t>
            </a:r>
            <a:r>
              <a:rPr lang="en-ID" sz="1200" dirty="0" err="1"/>
              <a:t>sejak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mengganti</a:t>
            </a:r>
            <a:r>
              <a:rPr lang="en-ID" sz="1200" dirty="0"/>
              <a:t> </a:t>
            </a:r>
            <a:r>
              <a:rPr lang="en-ID" sz="1200" dirty="0" err="1"/>
              <a:t>nama</a:t>
            </a:r>
            <a:r>
              <a:rPr lang="en-ID" sz="1200" dirty="0"/>
              <a:t> 802.11ac </a:t>
            </a:r>
            <a:r>
              <a:rPr lang="en-ID" sz="1200" dirty="0" err="1"/>
              <a:t>menjadi</a:t>
            </a:r>
            <a:r>
              <a:rPr lang="en-ID" sz="1200" dirty="0"/>
              <a:t> Wi-Fi 5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menempatkannya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generasi</a:t>
            </a:r>
            <a:r>
              <a:rPr lang="en-ID" sz="1200" dirty="0"/>
              <a:t> </a:t>
            </a:r>
            <a:r>
              <a:rPr lang="en-ID" sz="1200" dirty="0" err="1"/>
              <a:t>berikutnya</a:t>
            </a:r>
            <a:r>
              <a:rPr lang="en-ID" sz="1200" dirty="0"/>
              <a:t>, Wi-Fi 6, yang juga </a:t>
            </a:r>
            <a:r>
              <a:rPr lang="en-ID" sz="1200" dirty="0" err="1"/>
              <a:t>dikenal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802.11ax.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802.11ac </a:t>
            </a:r>
            <a:r>
              <a:rPr lang="en-ID" sz="1200" dirty="0" err="1"/>
              <a:t>mentransmisikan</a:t>
            </a:r>
            <a:r>
              <a:rPr lang="en-ID" sz="1200" dirty="0"/>
              <a:t> pada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tertinggi</a:t>
            </a:r>
            <a:r>
              <a:rPr lang="en-ID" sz="1200" dirty="0"/>
              <a:t> 1300 Mbps, </a:t>
            </a:r>
            <a:r>
              <a:rPr lang="en-ID" sz="1200" dirty="0" err="1"/>
              <a:t>hampir</a:t>
            </a:r>
            <a:r>
              <a:rPr lang="en-ID" sz="1200" dirty="0"/>
              <a:t> </a:t>
            </a:r>
            <a:r>
              <a:rPr lang="en-ID" sz="1200" dirty="0" err="1"/>
              <a:t>tiga</a:t>
            </a:r>
            <a:r>
              <a:rPr lang="en-ID" sz="1200" dirty="0"/>
              <a:t> kali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cepat</a:t>
            </a:r>
            <a:r>
              <a:rPr lang="en-ID" sz="1200" dirty="0"/>
              <a:t> </a:t>
            </a:r>
            <a:r>
              <a:rPr lang="en-ID" sz="1200" dirty="0" err="1"/>
              <a:t>dibandingkan</a:t>
            </a:r>
            <a:r>
              <a:rPr lang="en-ID" sz="1200" dirty="0"/>
              <a:t> 450 Mbps pada 802.11n.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kebanyakan</a:t>
            </a:r>
            <a:r>
              <a:rPr lang="en-ID" sz="1200" dirty="0"/>
              <a:t> </a:t>
            </a:r>
            <a:r>
              <a:rPr lang="en-ID" sz="1200" dirty="0" err="1"/>
              <a:t>spesifikasi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,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sebenarnya</a:t>
            </a:r>
            <a:r>
              <a:rPr lang="en-ID" sz="1200" dirty="0"/>
              <a:t> yang </a:t>
            </a:r>
            <a:r>
              <a:rPr lang="en-ID" sz="1200" dirty="0" err="1"/>
              <a:t>dicapai</a:t>
            </a:r>
            <a:r>
              <a:rPr lang="en-ID" sz="1200" dirty="0"/>
              <a:t> </a:t>
            </a:r>
            <a:r>
              <a:rPr lang="en-ID" sz="1200" dirty="0" err="1"/>
              <a:t>kemungkinan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mendekati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teoritis</a:t>
            </a:r>
            <a:r>
              <a:rPr lang="en-ID" sz="1200" dirty="0"/>
              <a:t> </a:t>
            </a:r>
            <a:r>
              <a:rPr lang="en-ID" sz="1200" dirty="0" err="1"/>
              <a:t>tertinggi</a:t>
            </a:r>
            <a:r>
              <a:rPr lang="en-ID" sz="1200" dirty="0"/>
              <a:t>. </a:t>
            </a:r>
            <a:r>
              <a:rPr lang="en-ID" sz="1200" dirty="0" err="1"/>
              <a:t>Variasi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keras</a:t>
            </a:r>
            <a:r>
              <a:rPr lang="en-ID" sz="1200" dirty="0"/>
              <a:t>, </a:t>
            </a:r>
            <a:r>
              <a:rPr lang="en-ID" sz="1200" dirty="0" err="1"/>
              <a:t>arsitektur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, </a:t>
            </a:r>
            <a:r>
              <a:rPr lang="en-ID" sz="1200" dirty="0" err="1"/>
              <a:t>aplikasi</a:t>
            </a:r>
            <a:r>
              <a:rPr lang="en-ID" sz="1200" dirty="0"/>
              <a:t> yang </a:t>
            </a:r>
            <a:r>
              <a:rPr lang="en-ID" sz="1200" dirty="0" err="1"/>
              <a:t>digunakan</a:t>
            </a:r>
            <a:r>
              <a:rPr lang="en-ID" sz="1200" dirty="0"/>
              <a:t>, dan </a:t>
            </a:r>
            <a:r>
              <a:rPr lang="en-ID" sz="1200" dirty="0" err="1"/>
              <a:t>bahkan</a:t>
            </a:r>
            <a:r>
              <a:rPr lang="en-ID" sz="1200" dirty="0"/>
              <a:t> </a:t>
            </a:r>
            <a:r>
              <a:rPr lang="en-ID" sz="1200" dirty="0" err="1"/>
              <a:t>komposisi</a:t>
            </a:r>
            <a:r>
              <a:rPr lang="en-ID" sz="1200" dirty="0"/>
              <a:t> </a:t>
            </a:r>
            <a:r>
              <a:rPr lang="en-ID" sz="1200" dirty="0" err="1"/>
              <a:t>dinding</a:t>
            </a:r>
            <a:r>
              <a:rPr lang="en-ID" sz="1200" dirty="0"/>
              <a:t> </a:t>
            </a:r>
            <a:r>
              <a:rPr lang="en-ID" sz="1200" dirty="0" err="1"/>
              <a:t>kantor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berdampak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pada </a:t>
            </a:r>
            <a:r>
              <a:rPr lang="en-ID" sz="1200" dirty="0" err="1"/>
              <a:t>kinerja</a:t>
            </a:r>
            <a:r>
              <a:rPr lang="en-ID" sz="1200" dirty="0"/>
              <a:t> Wi-Fi.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spektrum</a:t>
            </a:r>
            <a:r>
              <a:rPr lang="en-ID" sz="1200" dirty="0"/>
              <a:t> 5-GHz </a:t>
            </a:r>
            <a:r>
              <a:rPr lang="en-ID" sz="1200" dirty="0" err="1"/>
              <a:t>barunya</a:t>
            </a:r>
            <a:r>
              <a:rPr lang="en-ID" sz="1200" dirty="0"/>
              <a:t>, 802.11ac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throughput data dan </a:t>
            </a:r>
            <a:r>
              <a:rPr lang="en-ID" sz="1200" dirty="0" err="1"/>
              <a:t>menyediakan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bandwidth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komputer</a:t>
            </a:r>
            <a:r>
              <a:rPr lang="en-ID" sz="1200" dirty="0"/>
              <a:t> </a:t>
            </a:r>
            <a:r>
              <a:rPr lang="en-ID" sz="1200" dirty="0" err="1"/>
              <a:t>tambahan</a:t>
            </a:r>
            <a:r>
              <a:rPr lang="en-ID" sz="1200" dirty="0"/>
              <a:t>,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nirkabel</a:t>
            </a:r>
            <a:r>
              <a:rPr lang="en-ID" sz="1200" dirty="0"/>
              <a:t>, dan </a:t>
            </a:r>
            <a:r>
              <a:rPr lang="en-ID" sz="1200" dirty="0" err="1"/>
              <a:t>perangkat</a:t>
            </a:r>
            <a:r>
              <a:rPr lang="en-ID" sz="1200" dirty="0"/>
              <a:t> Internet of Things (IoT) agar </a:t>
            </a:r>
            <a:r>
              <a:rPr lang="en-ID" sz="1200" dirty="0" err="1"/>
              <a:t>dapat</a:t>
            </a:r>
            <a:r>
              <a:rPr lang="en-ID" sz="1200" dirty="0"/>
              <a:t>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0" name="Google Shape;1520;p118"/>
          <p:cNvGrpSpPr/>
          <p:nvPr/>
        </p:nvGrpSpPr>
        <p:grpSpPr>
          <a:xfrm>
            <a:off x="815277" y="596685"/>
            <a:ext cx="7863773" cy="4091552"/>
            <a:chOff x="1293506" y="2959057"/>
            <a:chExt cx="374730" cy="252870"/>
          </a:xfrm>
        </p:grpSpPr>
        <p:sp>
          <p:nvSpPr>
            <p:cNvPr id="1521" name="Google Shape;1521;p118"/>
            <p:cNvSpPr/>
            <p:nvPr/>
          </p:nvSpPr>
          <p:spPr>
            <a:xfrm>
              <a:off x="1311599" y="2959057"/>
              <a:ext cx="338544" cy="228735"/>
            </a:xfrm>
            <a:custGeom>
              <a:avLst/>
              <a:gdLst/>
              <a:ahLst/>
              <a:cxnLst/>
              <a:rect l="l" t="t" r="r" b="b"/>
              <a:pathLst>
                <a:path w="12892" h="9447" extrusionOk="0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8"/>
            <p:cNvSpPr/>
            <p:nvPr/>
          </p:nvSpPr>
          <p:spPr>
            <a:xfrm>
              <a:off x="1293506" y="3181755"/>
              <a:ext cx="374730" cy="30173"/>
            </a:xfrm>
            <a:custGeom>
              <a:avLst/>
              <a:gdLst/>
              <a:ahLst/>
              <a:cxnLst/>
              <a:rect l="l" t="t" r="r" b="b"/>
              <a:pathLst>
                <a:path w="14270" h="1149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8"/>
            <p:cNvSpPr/>
            <p:nvPr/>
          </p:nvSpPr>
          <p:spPr>
            <a:xfrm>
              <a:off x="1293506" y="3181755"/>
              <a:ext cx="374730" cy="12080"/>
            </a:xfrm>
            <a:custGeom>
              <a:avLst/>
              <a:gdLst/>
              <a:ahLst/>
              <a:cxnLst/>
              <a:rect l="l" t="t" r="r" b="b"/>
              <a:pathLst>
                <a:path w="14270" h="460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8"/>
            <p:cNvSpPr/>
            <p:nvPr/>
          </p:nvSpPr>
          <p:spPr>
            <a:xfrm>
              <a:off x="1444527" y="3181755"/>
              <a:ext cx="72661" cy="18119"/>
            </a:xfrm>
            <a:custGeom>
              <a:avLst/>
              <a:gdLst/>
              <a:ahLst/>
              <a:cxnLst/>
              <a:rect l="l" t="t" r="r" b="b"/>
              <a:pathLst>
                <a:path w="2767" h="690" extrusionOk="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BAAF7-4C34-2EEF-D445-EB324ECB51B4}"/>
              </a:ext>
            </a:extLst>
          </p:cNvPr>
          <p:cNvSpPr txBox="1"/>
          <p:nvPr/>
        </p:nvSpPr>
        <p:spPr>
          <a:xfrm>
            <a:off x="2301493" y="1123622"/>
            <a:ext cx="4889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/>
              <a:t>SEKIAN, </a:t>
            </a:r>
          </a:p>
          <a:p>
            <a:pPr algn="ctr"/>
            <a:r>
              <a:rPr lang="id-ID" sz="4400" dirty="0"/>
              <a:t>TERIMA KASIH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723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Josefin Sans</vt:lpstr>
      <vt:lpstr>Open Sans SemiBold</vt:lpstr>
      <vt:lpstr>Vidaloka</vt:lpstr>
      <vt:lpstr>Montserrat</vt:lpstr>
      <vt:lpstr>Lato</vt:lpstr>
      <vt:lpstr>Crimson Text</vt:lpstr>
      <vt:lpstr>Minimalist Business Slides XL by Slidesgo</vt:lpstr>
      <vt:lpstr>Wildan Ardana 2 / D4 TEKNIK INFORMATIKA A 3122600028 </vt:lpstr>
      <vt:lpstr>Teknologi Wifi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Wildan Ardana 1 / D4 TEKNIK INFORMATIKA A 3122600028</dc:title>
  <dc:creator>Wildan Ardana</dc:creator>
  <cp:lastModifiedBy>LENOVO</cp:lastModifiedBy>
  <cp:revision>15</cp:revision>
  <dcterms:modified xsi:type="dcterms:W3CDTF">2023-12-08T12:53:40Z</dcterms:modified>
</cp:coreProperties>
</file>