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0AEB78-DB59-4CA3-BA92-8577A644F0D9}">
  <a:tblStyle styleId="{C30AEB78-DB59-4CA3-BA92-8577A644F0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2b9e5880f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2b9e5880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2ab05011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2ab05011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2ab05011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2ab05011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2ab05011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2ab05011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2ab05011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2ab05011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278e38c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278e38c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2ab05011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2ab05011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2ab05011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2ab05011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2ab05011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2ab05011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2ab0501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2ab0501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2ab05011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2ab05011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ab05011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ab05011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2ab05011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2ab05011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278e38c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278e38c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2c2b3d9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2c2b3d9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c2b3d9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c2b3d9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2c2b3d9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2c2b3d9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2c2b3d9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2c2b3d9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2c2b3d9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2c2b3d9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2c88351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2c88351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c88351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c88351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ab05011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ab05011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2c88351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2c88351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2c88351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2c88351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2c88351d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2c88351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c88351d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c88351d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c88351d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c88351d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2c88351d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2c88351d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2c88351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2c88351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2c88351d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2c88351d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2c88351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2c88351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2ab05011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2ab05011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2ab05011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ab05011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2ab05011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2ab05011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ab05011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ab05011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2ab05011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2ab05011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2b9e5880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b9e5880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docs.google.com/presentation/d/1BW6OLEByEfRz9SoUEJdfX8n2o_F7UReR91i0FBCGRKw/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obaxterm.mobatek.n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mailto:lnxsrv06@cs.ucla.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nu.org/software/emacs/refcards/pdf/refcard.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easnet.ucla.edu/seasnet-accounts/" TargetMode="External"/><Relationship Id="rId4" Type="http://schemas.openxmlformats.org/officeDocument/2006/relationships/hyperlink" Target="https://www.seasnet.ucla.edu/setting-up-remoteapps-and-remote-deskto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chiark.greenend.org.uk/~sgtatham/putty/lates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mailto:SEASnet_username@lnxsrv06.seas.ucla.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madhumat@lnxsrv06.seas.ucla.ed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a:t>
            </a:r>
            <a:endParaRPr/>
          </a:p>
        </p:txBody>
      </p:sp>
      <p:pic>
        <p:nvPicPr>
          <p:cNvPr id="88" name="Google Shape;88;p13"/>
          <p:cNvPicPr preferRelativeResize="0"/>
          <p:nvPr/>
        </p:nvPicPr>
        <p:blipFill>
          <a:blip r:embed="rId3">
            <a:alphaModFix/>
          </a:blip>
          <a:stretch>
            <a:fillRect/>
          </a:stretch>
        </p:blipFill>
        <p:spPr>
          <a:xfrm>
            <a:off x="4821224" y="1414474"/>
            <a:ext cx="1965175" cy="2314575"/>
          </a:xfrm>
          <a:prstGeom prst="rect">
            <a:avLst/>
          </a:prstGeom>
          <a:noFill/>
          <a:ln>
            <a:noFill/>
          </a:ln>
        </p:spPr>
      </p:pic>
      <p:sp>
        <p:nvSpPr>
          <p:cNvPr id="89" name="Google Shape;89;p13"/>
          <p:cNvSpPr txBox="1"/>
          <p:nvPr/>
        </p:nvSpPr>
        <p:spPr>
          <a:xfrm>
            <a:off x="729450" y="4357700"/>
            <a:ext cx="69771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Google Slides Version</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SCP Example</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a:t>
            </a:r>
            <a:endParaRPr/>
          </a:p>
          <a:p>
            <a:pPr indent="-311150" lvl="0" marL="457200" rtl="0" algn="l">
              <a:spcBef>
                <a:spcPts val="0"/>
              </a:spcBef>
              <a:spcAft>
                <a:spcPts val="0"/>
              </a:spcAft>
              <a:buSzPts val="1300"/>
              <a:buChar char="●"/>
            </a:pPr>
            <a:r>
              <a:rPr lang="en"/>
              <a:t>I can’t forget to add the name of the file (move_me) to the source_path. When I do pwd, I just get the path up to that file; when I transfer that path to the scp command I have to add the file name at the end</a:t>
            </a:r>
            <a:endParaRPr/>
          </a:p>
          <a:p>
            <a:pPr indent="-311150" lvl="0" marL="457200" rtl="0" algn="l">
              <a:spcBef>
                <a:spcPts val="0"/>
              </a:spcBef>
              <a:spcAft>
                <a:spcPts val="0"/>
              </a:spcAft>
              <a:buSzPts val="1300"/>
              <a:buChar char="●"/>
            </a:pPr>
            <a:r>
              <a:rPr lang="en"/>
              <a:t>There is a space between the end of my source file path and the beginning of my destination file path</a:t>
            </a:r>
            <a:endParaRPr/>
          </a:p>
          <a:p>
            <a:pPr indent="-311150" lvl="0" marL="457200" rtl="0" algn="l">
              <a:spcBef>
                <a:spcPts val="0"/>
              </a:spcBef>
              <a:spcAft>
                <a:spcPts val="0"/>
              </a:spcAft>
              <a:buSzPts val="1300"/>
              <a:buChar char="●"/>
            </a:pPr>
            <a:r>
              <a:rPr lang="en"/>
              <a:t>Your machine may ask you to add the key fingerprint, and give your SEASnet password. Say yes to add the fingerprint, and enter your SEASnet password when prompted.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Linux CLI</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own preferred method of connecting is using MobaXterm - it automates scp file transfer, and gives a nice visual representation of your files on the side. It also just looks nicer, IMO. You can download it here: </a:t>
            </a:r>
            <a:r>
              <a:rPr lang="en" sz="1100" u="sng">
                <a:solidFill>
                  <a:schemeClr val="hlink"/>
                </a:solidFill>
                <a:latin typeface="Arial"/>
                <a:ea typeface="Arial"/>
                <a:cs typeface="Arial"/>
                <a:sym typeface="Arial"/>
                <a:hlinkClick r:id="rId3"/>
              </a:rPr>
              <a:t>https://mobaxterm.mobatek.net/</a:t>
            </a:r>
            <a:r>
              <a:rPr lang="en"/>
              <a:t> </a:t>
            </a:r>
            <a:endParaRPr/>
          </a:p>
          <a:p>
            <a:pPr indent="0" lvl="0" marL="0" rtl="0" algn="l">
              <a:spcBef>
                <a:spcPts val="1600"/>
              </a:spcBef>
              <a:spcAft>
                <a:spcPts val="1600"/>
              </a:spcAft>
              <a:buNone/>
            </a:pPr>
            <a:r>
              <a:rPr lang="en"/>
              <a:t>Any way you have of connecting via ssh is okay, as long as you can get it to 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you’re in. Now what?</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Linux, </a:t>
            </a:r>
            <a:r>
              <a:rPr i="1" lang="en"/>
              <a:t>everything</a:t>
            </a:r>
            <a:r>
              <a:rPr lang="en"/>
              <a:t> is a file, or a process. A file is just a collection of data, so files in Linux include:</a:t>
            </a:r>
            <a:endParaRPr/>
          </a:p>
          <a:p>
            <a:pPr indent="-311150" lvl="0" marL="457200" rtl="0" algn="l">
              <a:spcBef>
                <a:spcPts val="0"/>
              </a:spcBef>
              <a:spcAft>
                <a:spcPts val="0"/>
              </a:spcAft>
              <a:buSzPts val="1300"/>
              <a:buChar char="●"/>
            </a:pPr>
            <a:r>
              <a:rPr lang="en"/>
              <a:t>documents</a:t>
            </a:r>
            <a:endParaRPr/>
          </a:p>
          <a:p>
            <a:pPr indent="-311150" lvl="0" marL="457200" rtl="0" algn="l">
              <a:spcBef>
                <a:spcPts val="0"/>
              </a:spcBef>
              <a:spcAft>
                <a:spcPts val="0"/>
              </a:spcAft>
              <a:buSzPts val="1300"/>
              <a:buChar char="●"/>
            </a:pPr>
            <a:r>
              <a:rPr lang="en"/>
              <a:t>programs you write </a:t>
            </a:r>
            <a:endParaRPr/>
          </a:p>
          <a:p>
            <a:pPr indent="-311150" lvl="0" marL="457200" rtl="0" algn="l">
              <a:spcBef>
                <a:spcPts val="0"/>
              </a:spcBef>
              <a:spcAft>
                <a:spcPts val="0"/>
              </a:spcAft>
              <a:buSzPts val="1300"/>
              <a:buChar char="●"/>
            </a:pPr>
            <a:r>
              <a:rPr lang="en"/>
              <a:t>e</a:t>
            </a:r>
            <a:r>
              <a:rPr lang="en"/>
              <a:t>xecutable files (your programs, compiled and turned into things that can be run)</a:t>
            </a:r>
            <a:endParaRPr/>
          </a:p>
          <a:p>
            <a:pPr indent="-311150" lvl="0" marL="457200" rtl="0" algn="l">
              <a:spcBef>
                <a:spcPts val="0"/>
              </a:spcBef>
              <a:spcAft>
                <a:spcPts val="0"/>
              </a:spcAft>
              <a:buSzPts val="1300"/>
              <a:buChar char="●"/>
            </a:pPr>
            <a:r>
              <a:rPr lang="en"/>
              <a:t>directories</a:t>
            </a:r>
            <a:endParaRPr/>
          </a:p>
          <a:p>
            <a:pPr indent="-311150" lvl="0" marL="457200" rtl="0" algn="l">
              <a:spcBef>
                <a:spcPts val="0"/>
              </a:spcBef>
              <a:spcAft>
                <a:spcPts val="0"/>
              </a:spcAft>
              <a:buSzPts val="1300"/>
              <a:buChar char="●"/>
            </a:pPr>
            <a:r>
              <a:rPr lang="en"/>
              <a:t>devices</a:t>
            </a:r>
            <a:endParaRPr/>
          </a:p>
          <a:p>
            <a:pPr indent="0" lvl="0" marL="0" rtl="0" algn="l">
              <a:spcBef>
                <a:spcPts val="0"/>
              </a:spcBef>
              <a:spcAft>
                <a:spcPts val="0"/>
              </a:spcAft>
              <a:buNone/>
            </a:pPr>
            <a:r>
              <a:rPr lang="en"/>
              <a:t>Regular files include text files, images, and most of the files we’re used to seeing. Hidden files start with a dot, and usually need an extra step (either through terminal or through GUI) to be seen.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process is an instance of a program that’s running and taking up some resources.</a:t>
            </a:r>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File Layout - Tree Structure</a:t>
            </a:r>
            <a:endParaRPr/>
          </a:p>
        </p:txBody>
      </p:sp>
      <p:pic>
        <p:nvPicPr>
          <p:cNvPr id="164" name="Google Shape;164;p25"/>
          <p:cNvPicPr preferRelativeResize="0"/>
          <p:nvPr/>
        </p:nvPicPr>
        <p:blipFill>
          <a:blip r:embed="rId3">
            <a:alphaModFix/>
          </a:blip>
          <a:stretch>
            <a:fillRect/>
          </a:stretch>
        </p:blipFill>
        <p:spPr>
          <a:xfrm>
            <a:off x="1759750" y="1853850"/>
            <a:ext cx="6009101" cy="307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Paths: Absolute vs. Relative</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When we’re moving around this system where everything is a file, we need to be able to know exactly where a file is - it’s file path. </a:t>
            </a:r>
            <a:r>
              <a:rPr lang="en"/>
              <a:t>Absolute path starts from the root directory, so it starts with a backslash “/”</a:t>
            </a:r>
            <a:endParaRPr/>
          </a:p>
          <a:p>
            <a:pPr indent="457200" lvl="0" marL="0" marR="0" rtl="0" algn="l">
              <a:lnSpc>
                <a:spcPct val="115000"/>
              </a:lnSpc>
              <a:spcBef>
                <a:spcPts val="1600"/>
              </a:spcBef>
              <a:spcAft>
                <a:spcPts val="0"/>
              </a:spcAft>
              <a:buNone/>
            </a:pPr>
            <a:r>
              <a:rPr lang="en"/>
              <a:t>/usr/local/bin. </a:t>
            </a:r>
            <a:endParaRPr/>
          </a:p>
          <a:p>
            <a:pPr indent="0" lvl="0" marL="0" marR="0" rtl="0" algn="l">
              <a:lnSpc>
                <a:spcPct val="115000"/>
              </a:lnSpc>
              <a:spcBef>
                <a:spcPts val="1600"/>
              </a:spcBef>
              <a:spcAft>
                <a:spcPts val="0"/>
              </a:spcAft>
              <a:buNone/>
            </a:pPr>
            <a:r>
              <a:rPr lang="en"/>
              <a:t>Everything else is a relative path, because it is relative to the current directory you’re working in. </a:t>
            </a:r>
            <a:endParaRPr/>
          </a:p>
          <a:p>
            <a:pPr indent="0" lvl="0" marL="0" marR="0" rtl="0" algn="l">
              <a:lnSpc>
                <a:spcPct val="115000"/>
              </a:lnSpc>
              <a:spcBef>
                <a:spcPts val="1600"/>
              </a:spcBef>
              <a:spcAft>
                <a:spcPts val="0"/>
              </a:spcAft>
              <a:buNone/>
            </a:pPr>
            <a:r>
              <a:rPr lang="en"/>
              <a:t>	../some/path</a:t>
            </a:r>
            <a:endParaRPr/>
          </a:p>
          <a:p>
            <a:pPr indent="0" lvl="0" marL="0" marR="0" rtl="0" algn="l">
              <a:lnSpc>
                <a:spcPct val="115000"/>
              </a:lnSpc>
              <a:spcBef>
                <a:spcPts val="1600"/>
              </a:spcBef>
              <a:spcAft>
                <a:spcPts val="1600"/>
              </a:spcAft>
              <a:buNone/>
            </a:pPr>
            <a:r>
              <a:rPr lang="en"/>
              <a:t>The tilda, ~, represents the </a:t>
            </a:r>
            <a:r>
              <a:rPr i="1" lang="en"/>
              <a:t>user’s </a:t>
            </a:r>
            <a:r>
              <a:rPr lang="en"/>
              <a:t>home directory - different from the root directory mentioned above!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Paths: Current &amp; Parent Directories</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Linux has a special way to refer to the directory you’re currently in, and the parent of that directory.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Linux Commands</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 follow this format: </a:t>
            </a:r>
            <a:endParaRPr/>
          </a:p>
          <a:p>
            <a:pPr indent="0" lvl="0" marL="0" rtl="0" algn="l">
              <a:spcBef>
                <a:spcPts val="1600"/>
              </a:spcBef>
              <a:spcAft>
                <a:spcPts val="0"/>
              </a:spcAft>
              <a:buNone/>
            </a:pPr>
            <a:r>
              <a:rPr lang="en"/>
              <a:t>[your_username@your_server.edu ~/your/current/directory]$ &lt;command&gt; &lt;options&gt; &lt;arguments&gt;</a:t>
            </a:r>
            <a:endParaRPr/>
          </a:p>
          <a:p>
            <a:pPr indent="0" lvl="0" marL="0" rtl="0" algn="l">
              <a:spcBef>
                <a:spcPts val="1600"/>
              </a:spcBef>
              <a:spcAft>
                <a:spcPts val="0"/>
              </a:spcAft>
              <a:buNone/>
            </a:pPr>
            <a:r>
              <a:rPr lang="en"/>
              <a:t>So, a command might look something like this on my account on the SEASnet servers:</a:t>
            </a:r>
            <a:endParaRPr/>
          </a:p>
          <a:p>
            <a:pPr indent="0" lvl="0" marL="0" rtl="0" algn="l">
              <a:spcBef>
                <a:spcPts val="1600"/>
              </a:spcBef>
              <a:spcAft>
                <a:spcPts val="1600"/>
              </a:spcAft>
              <a:buNone/>
            </a:pPr>
            <a:r>
              <a:rPr lang="en">
                <a:latin typeface="Courier New"/>
                <a:ea typeface="Courier New"/>
                <a:cs typeface="Courier New"/>
                <a:sym typeface="Courier New"/>
              </a:rPr>
              <a:t>[madhumat@</a:t>
            </a:r>
            <a:r>
              <a:rPr lang="en">
                <a:uFill>
                  <a:noFill/>
                </a:uFill>
                <a:latin typeface="Courier New"/>
                <a:ea typeface="Courier New"/>
                <a:cs typeface="Courier New"/>
                <a:sym typeface="Courier New"/>
                <a:hlinkClick r:id="rId3"/>
              </a:rPr>
              <a:t>lnxsrv06@cs.ucla.edu</a:t>
            </a:r>
            <a:r>
              <a:rPr lang="en">
                <a:latin typeface="Courier New"/>
                <a:ea typeface="Courier New"/>
                <a:cs typeface="Courier New"/>
                <a:sym typeface="Courier New"/>
              </a:rPr>
              <a:t> ~/cs35l]$ rm -r tmp/ </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Linux Commands</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around the terminal:</a:t>
            </a:r>
            <a:endParaRPr/>
          </a:p>
          <a:p>
            <a:pPr indent="-311150" lvl="0" marL="457200" rtl="0" algn="l">
              <a:spcBef>
                <a:spcPts val="0"/>
              </a:spcBef>
              <a:spcAft>
                <a:spcPts val="0"/>
              </a:spcAft>
              <a:buSzPts val="1300"/>
              <a:buChar char="●"/>
            </a:pPr>
            <a:r>
              <a:rPr lang="en"/>
              <a:t>p</a:t>
            </a:r>
            <a:r>
              <a:rPr lang="en"/>
              <a:t>wd: present working directory</a:t>
            </a:r>
            <a:endParaRPr/>
          </a:p>
          <a:p>
            <a:pPr indent="-311150" lvl="0" marL="457200" rtl="0" algn="l">
              <a:spcBef>
                <a:spcPts val="0"/>
              </a:spcBef>
              <a:spcAft>
                <a:spcPts val="0"/>
              </a:spcAft>
              <a:buSzPts val="1300"/>
              <a:buChar char="●"/>
            </a:pPr>
            <a:r>
              <a:rPr lang="en"/>
              <a:t>c</a:t>
            </a:r>
            <a:r>
              <a:rPr lang="en"/>
              <a:t>d &lt;some_file_path&gt;: change directory</a:t>
            </a:r>
            <a:endParaRPr/>
          </a:p>
          <a:p>
            <a:pPr indent="-311150" lvl="0" marL="457200" rtl="0" algn="l">
              <a:spcBef>
                <a:spcPts val="0"/>
              </a:spcBef>
              <a:spcAft>
                <a:spcPts val="0"/>
              </a:spcAft>
              <a:buSzPts val="1300"/>
              <a:buChar char="●"/>
            </a:pPr>
            <a:r>
              <a:rPr lang="en"/>
              <a:t>ls &lt;optional_directory&gt;: list all files in current directory, or in optional specified directory</a:t>
            </a:r>
            <a:endParaRPr/>
          </a:p>
          <a:p>
            <a:pPr indent="-298450" lvl="1" marL="914400" rtl="0" algn="l">
              <a:spcBef>
                <a:spcPts val="0"/>
              </a:spcBef>
              <a:spcAft>
                <a:spcPts val="0"/>
              </a:spcAft>
              <a:buSzPts val="1100"/>
              <a:buChar char="○"/>
            </a:pPr>
            <a:r>
              <a:rPr lang="en"/>
              <a:t>-d lists only directories, -a shows hidden files, -l shows permission info, -s shows file size</a:t>
            </a:r>
            <a:endParaRPr/>
          </a:p>
          <a:p>
            <a:pPr indent="-311150" lvl="0" marL="457200" rtl="0" algn="l">
              <a:spcBef>
                <a:spcPts val="0"/>
              </a:spcBef>
              <a:spcAft>
                <a:spcPts val="0"/>
              </a:spcAft>
              <a:buSzPts val="1300"/>
              <a:buChar char="●"/>
            </a:pPr>
            <a:r>
              <a:rPr lang="en"/>
              <a:t>m</a:t>
            </a:r>
            <a:r>
              <a:rPr lang="en"/>
              <a:t>kdir &lt;some_directory&gt;: make a directory</a:t>
            </a:r>
            <a:endParaRPr/>
          </a:p>
          <a:p>
            <a:pPr indent="-311150" lvl="0" marL="457200" rtl="0" algn="l">
              <a:spcBef>
                <a:spcPts val="0"/>
              </a:spcBef>
              <a:spcAft>
                <a:spcPts val="0"/>
              </a:spcAft>
              <a:buSzPts val="1300"/>
              <a:buChar char="●"/>
            </a:pPr>
            <a:r>
              <a:rPr lang="en"/>
              <a:t>r</a:t>
            </a:r>
            <a:r>
              <a:rPr lang="en"/>
              <a:t>m &lt;file&gt;: </a:t>
            </a:r>
            <a:r>
              <a:rPr i="1" lang="en"/>
              <a:t>permanently</a:t>
            </a:r>
            <a:r>
              <a:rPr lang="en"/>
              <a:t> remove some file</a:t>
            </a:r>
            <a:endParaRPr/>
          </a:p>
          <a:p>
            <a:pPr indent="-298450" lvl="1" marL="914400" rtl="0" algn="l">
              <a:spcBef>
                <a:spcPts val="0"/>
              </a:spcBef>
              <a:spcAft>
                <a:spcPts val="0"/>
              </a:spcAft>
              <a:buSzPts val="1100"/>
              <a:buChar char="○"/>
            </a:pPr>
            <a:r>
              <a:rPr lang="en"/>
              <a:t>rm -r &lt;directory&gt; to recursively delete a </a:t>
            </a:r>
            <a:r>
              <a:rPr i="1" lang="en"/>
              <a:t>directory</a:t>
            </a:r>
            <a:endParaRPr/>
          </a:p>
          <a:p>
            <a:pPr indent="-311150" lvl="0" marL="457200" rtl="0" algn="l">
              <a:spcBef>
                <a:spcPts val="0"/>
              </a:spcBef>
              <a:spcAft>
                <a:spcPts val="0"/>
              </a:spcAft>
              <a:buSzPts val="1300"/>
              <a:buChar char="●"/>
            </a:pPr>
            <a:r>
              <a:rPr lang="en"/>
              <a:t>m</a:t>
            </a:r>
            <a:r>
              <a:rPr lang="en"/>
              <a:t>v &lt;file_1&gt; &lt;file_2&gt;: rename file 1 to file 2</a:t>
            </a:r>
            <a:endParaRPr/>
          </a:p>
          <a:p>
            <a:pPr indent="-311150" lvl="0" marL="457200" rtl="0" algn="l">
              <a:spcBef>
                <a:spcPts val="0"/>
              </a:spcBef>
              <a:spcAft>
                <a:spcPts val="0"/>
              </a:spcAft>
              <a:buSzPts val="1300"/>
              <a:buChar char="●"/>
            </a:pPr>
            <a:r>
              <a:rPr lang="en"/>
              <a:t>c</a:t>
            </a:r>
            <a:r>
              <a:rPr lang="en"/>
              <a:t>p &lt;file_1&gt; &lt;file_2&gt;: copy the file found at file 1 into the directory found at file 2</a:t>
            </a:r>
            <a:endParaRPr/>
          </a:p>
          <a:p>
            <a:pPr indent="-311150" lvl="0" marL="457200" rtl="0" algn="l">
              <a:spcBef>
                <a:spcPts val="0"/>
              </a:spcBef>
              <a:spcAft>
                <a:spcPts val="0"/>
              </a:spcAft>
              <a:buSzPts val="1300"/>
              <a:buChar char="●"/>
            </a:pPr>
            <a:r>
              <a:rPr lang="en"/>
              <a:t>m</a:t>
            </a:r>
            <a:r>
              <a:rPr lang="en"/>
              <a:t>an &lt;command&gt;: view documentation for any command</a:t>
            </a:r>
            <a:endParaRPr/>
          </a:p>
          <a:p>
            <a:pPr indent="-298450" lvl="1" marL="914400" rtl="0" algn="l">
              <a:spcBef>
                <a:spcPts val="0"/>
              </a:spcBef>
              <a:spcAft>
                <a:spcPts val="0"/>
              </a:spcAft>
              <a:buSzPts val="1100"/>
              <a:buChar char="○"/>
            </a:pPr>
            <a:r>
              <a:rPr lang="en"/>
              <a:t>Search the man page by typing a forward slash, and then a word to search for (/word).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Linux Commands</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&amp;: run a process in the background (useful in certain cases of using text editors in the background)</a:t>
            </a:r>
            <a:endParaRPr/>
          </a:p>
          <a:p>
            <a:pPr indent="0" lvl="0" marL="0" marR="0" rtl="0" algn="l">
              <a:lnSpc>
                <a:spcPct val="115000"/>
              </a:lnSpc>
              <a:spcBef>
                <a:spcPts val="1600"/>
              </a:spcBef>
              <a:spcAft>
                <a:spcPts val="0"/>
              </a:spcAft>
              <a:buNone/>
            </a:pPr>
            <a:r>
              <a:rPr lang="en"/>
              <a:t>	</a:t>
            </a:r>
            <a:r>
              <a:rPr lang="en"/>
              <a:t>e</a:t>
            </a:r>
            <a:r>
              <a:rPr lang="en"/>
              <a:t>macs sample.txt &amp;</a:t>
            </a:r>
            <a:endParaRPr/>
          </a:p>
          <a:p>
            <a:pPr indent="0" lvl="0" marL="0" marR="0" rtl="0" algn="l">
              <a:lnSpc>
                <a:spcPct val="115000"/>
              </a:lnSpc>
              <a:spcBef>
                <a:spcPts val="1600"/>
              </a:spcBef>
              <a:spcAft>
                <a:spcPts val="0"/>
              </a:spcAft>
              <a:buNone/>
            </a:pPr>
            <a:r>
              <a:rPr lang="en"/>
              <a:t>More useful commands (look them up using man): diff, cat, head, tail, touch, echo, wc, df, stat</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 Variables - PATH</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i="1" lang="en"/>
              <a:t>environment variable </a:t>
            </a:r>
            <a:r>
              <a:rPr lang="en"/>
              <a:t>exists outside a program, in your system’s environment. </a:t>
            </a:r>
            <a:endParaRPr/>
          </a:p>
          <a:p>
            <a:pPr indent="0" lvl="0" marL="0" marR="0" rtl="0" algn="l">
              <a:lnSpc>
                <a:spcPct val="115000"/>
              </a:lnSpc>
              <a:spcBef>
                <a:spcPts val="1600"/>
              </a:spcBef>
              <a:spcAft>
                <a:spcPts val="0"/>
              </a:spcAft>
              <a:buNone/>
            </a:pPr>
            <a:r>
              <a:rPr lang="en"/>
              <a:t>Contains list of directories that your shell program (terminal) should search through when receiving a command</a:t>
            </a:r>
            <a:endParaRPr/>
          </a:p>
          <a:p>
            <a:pPr indent="0" lvl="0" marL="0" marR="0" rtl="0" algn="l">
              <a:lnSpc>
                <a:spcPct val="115000"/>
              </a:lnSpc>
              <a:spcBef>
                <a:spcPts val="1600"/>
              </a:spcBef>
              <a:spcAft>
                <a:spcPts val="0"/>
              </a:spcAft>
              <a:buNone/>
            </a:pPr>
            <a:r>
              <a:rPr lang="en"/>
              <a:t>You can add directories to your PATH variable to tell the shell to look for executables in additional places</a:t>
            </a:r>
            <a:endParaRPr/>
          </a:p>
          <a:p>
            <a:pPr indent="457200" lvl="0" marL="0" marR="0" rtl="0" algn="l">
              <a:lnSpc>
                <a:spcPct val="115000"/>
              </a:lnSpc>
              <a:spcBef>
                <a:spcPts val="1600"/>
              </a:spcBef>
              <a:spcAft>
                <a:spcPts val="0"/>
              </a:spcAft>
              <a:buNone/>
            </a:pPr>
            <a:r>
              <a:rPr lang="en"/>
              <a:t>$export PATH=$PATH:/some/directory/to/append	</a:t>
            </a:r>
            <a:endParaRPr/>
          </a:p>
          <a:p>
            <a:pPr indent="457200" lvl="0" marL="0" marR="0" rtl="0" algn="l">
              <a:lnSpc>
                <a:spcPct val="115000"/>
              </a:lnSpc>
              <a:spcBef>
                <a:spcPts val="1600"/>
              </a:spcBef>
              <a:spcAft>
                <a:spcPts val="1600"/>
              </a:spcAft>
              <a:buNone/>
            </a:pPr>
            <a:r>
              <a:rPr lang="en"/>
              <a:t>$export PATH=/some/new/directory/to/prepend:$PATH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Linux?</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Linux is a kernel, the core of an operating system (OS)</a:t>
            </a:r>
            <a:endParaRPr/>
          </a:p>
          <a:p>
            <a:pPr indent="-298450" lvl="1" marL="914400" rtl="0" algn="l">
              <a:spcBef>
                <a:spcPts val="0"/>
              </a:spcBef>
              <a:spcAft>
                <a:spcPts val="0"/>
              </a:spcAft>
              <a:buSzPts val="1100"/>
              <a:buChar char="○"/>
            </a:pPr>
            <a:r>
              <a:rPr lang="en" sz="1100"/>
              <a:t>Allocates system resources to running programs</a:t>
            </a:r>
            <a:endParaRPr sz="1100"/>
          </a:p>
          <a:p>
            <a:pPr indent="-298450" lvl="1" marL="914400" rtl="0" algn="l">
              <a:spcBef>
                <a:spcPts val="0"/>
              </a:spcBef>
              <a:spcAft>
                <a:spcPts val="0"/>
              </a:spcAft>
              <a:buSzPts val="1100"/>
              <a:buChar char="○"/>
            </a:pPr>
            <a:r>
              <a:rPr lang="en" sz="1100"/>
              <a:t>Connects hardware to software </a:t>
            </a:r>
            <a:endParaRPr/>
          </a:p>
          <a:p>
            <a:pPr indent="-311150" lvl="0" marL="457200" rtl="0" algn="l">
              <a:spcBef>
                <a:spcPts val="0"/>
              </a:spcBef>
              <a:spcAft>
                <a:spcPts val="0"/>
              </a:spcAft>
              <a:buSzPts val="1300"/>
              <a:buChar char="●"/>
            </a:pPr>
            <a:r>
              <a:rPr lang="en"/>
              <a:t>GNU software + Linux kernel → GNU/Linux OS</a:t>
            </a:r>
            <a:endParaRPr/>
          </a:p>
          <a:p>
            <a:pPr indent="-311150" lvl="0" marL="457200" rtl="0" algn="l">
              <a:spcBef>
                <a:spcPts val="0"/>
              </a:spcBef>
              <a:spcAft>
                <a:spcPts val="0"/>
              </a:spcAft>
              <a:buSzPts val="1300"/>
              <a:buChar char="●"/>
            </a:pPr>
            <a:r>
              <a:rPr lang="en"/>
              <a:t>Linux is free, open-source, and has many distributions: Ubuntu, Arch, Red Hat </a:t>
            </a:r>
            <a:endParaRPr/>
          </a:p>
          <a:p>
            <a:pPr indent="-311150" lvl="0" marL="457200" rtl="0" algn="l">
              <a:spcBef>
                <a:spcPts val="0"/>
              </a:spcBef>
              <a:spcAft>
                <a:spcPts val="0"/>
              </a:spcAft>
              <a:buSzPts val="1300"/>
              <a:buChar char="●"/>
            </a:pPr>
            <a:r>
              <a:rPr lang="en"/>
              <a:t>Linux is used/built into nearly all aspects of daily life!</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 Variables - PATH</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we type ls at terminal. What actually happens?</a:t>
            </a:r>
            <a:endParaRPr/>
          </a:p>
          <a:p>
            <a:pPr indent="-311150" lvl="0" marL="457200" rtl="0" algn="l">
              <a:spcBef>
                <a:spcPts val="0"/>
              </a:spcBef>
              <a:spcAft>
                <a:spcPts val="0"/>
              </a:spcAft>
              <a:buSzPts val="1300"/>
              <a:buChar char="●"/>
            </a:pPr>
            <a:r>
              <a:rPr lang="en"/>
              <a:t>Shell reads the line you typed and knows that it has to find something called ls and execute it. </a:t>
            </a:r>
            <a:endParaRPr/>
          </a:p>
          <a:p>
            <a:pPr indent="-311150" lvl="0" marL="457200" rtl="0" algn="l">
              <a:spcBef>
                <a:spcPts val="0"/>
              </a:spcBef>
              <a:spcAft>
                <a:spcPts val="0"/>
              </a:spcAft>
              <a:buSzPts val="1300"/>
              <a:buChar char="●"/>
            </a:pPr>
            <a:r>
              <a:rPr lang="en"/>
              <a:t>It needs to know where to search for ls, so it will go to list of directories contained in PATH.</a:t>
            </a:r>
            <a:endParaRPr/>
          </a:p>
          <a:p>
            <a:pPr indent="-311150" lvl="0" marL="457200" rtl="0" algn="l">
              <a:spcBef>
                <a:spcPts val="0"/>
              </a:spcBef>
              <a:spcAft>
                <a:spcPts val="0"/>
              </a:spcAft>
              <a:buSzPts val="1300"/>
              <a:buChar char="●"/>
            </a:pPr>
            <a:r>
              <a:rPr lang="en"/>
              <a:t>It will go through first directory structure; then second; then third….so on until it finds the first instance of ls. Then it can execute ls</a:t>
            </a:r>
            <a:endParaRPr/>
          </a:p>
          <a:p>
            <a:pPr indent="-298450" lvl="1" marL="914400" rtl="0" algn="l">
              <a:spcBef>
                <a:spcPts val="0"/>
              </a:spcBef>
              <a:spcAft>
                <a:spcPts val="0"/>
              </a:spcAft>
              <a:buSzPts val="1100"/>
              <a:buChar char="○"/>
            </a:pPr>
            <a:r>
              <a:rPr lang="en"/>
              <a:t>If we want to force shell to execute a different version of ls stored in a different directory, we need to prepend that directory to our PATH so that it checks our added directory first BEFORE checking anything else</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Emacs</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class, we’ll use the Emacs text editor heavily in the first assignment. You won’t be required to use it past Assignment 1 - you’re welcome to use your text editor of choice after that, or continue using emacs if you like it. The emacs reference card is here: </a:t>
            </a:r>
            <a:r>
              <a:rPr lang="en" sz="1100" u="sng">
                <a:solidFill>
                  <a:schemeClr val="hlink"/>
                </a:solidFill>
                <a:latin typeface="Arial"/>
                <a:ea typeface="Arial"/>
                <a:cs typeface="Arial"/>
                <a:sym typeface="Arial"/>
                <a:hlinkClick r:id="rId3"/>
              </a:rPr>
              <a:t>https://www.gnu.org/software/emacs/refcards/pdf/refcard.pdf</a:t>
            </a:r>
            <a:r>
              <a:rPr lang="en"/>
              <a:t>.</a:t>
            </a:r>
            <a:endParaRPr/>
          </a:p>
          <a:p>
            <a:pPr indent="-311150" lvl="0" marL="457200" rtl="0" algn="l">
              <a:spcBef>
                <a:spcPts val="0"/>
              </a:spcBef>
              <a:spcAft>
                <a:spcPts val="0"/>
              </a:spcAft>
              <a:buSzPts val="1300"/>
              <a:buChar char="●"/>
            </a:pPr>
            <a:r>
              <a:rPr lang="en"/>
              <a:t>Open emacs at the command line: emacs [filename]</a:t>
            </a:r>
            <a:endParaRPr/>
          </a:p>
          <a:p>
            <a:pPr indent="-311150" lvl="0" marL="457200" rtl="0" algn="l">
              <a:spcBef>
                <a:spcPts val="0"/>
              </a:spcBef>
              <a:spcAft>
                <a:spcPts val="0"/>
              </a:spcAft>
              <a:buSzPts val="1300"/>
              <a:buChar char="●"/>
            </a:pPr>
            <a:r>
              <a:rPr lang="en"/>
              <a:t>Most emacs commands will use C, the control key, or M, the meta key, which is usually the alt key or option key. </a:t>
            </a:r>
            <a:endParaRPr/>
          </a:p>
          <a:p>
            <a:pPr indent="-311150" lvl="0" marL="457200" rtl="0" algn="l">
              <a:spcBef>
                <a:spcPts val="0"/>
              </a:spcBef>
              <a:spcAft>
                <a:spcPts val="0"/>
              </a:spcAft>
              <a:buSzPts val="1300"/>
              <a:buChar char="●"/>
            </a:pPr>
            <a:r>
              <a:rPr lang="en"/>
              <a:t>Save a file in emacs using C-x s (press Control and x at the same time, and then s), and exit with C-x C-c (press Control and x at the same time, and then Control and 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Linux: Redirection</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we care about input/output on two different levels:</a:t>
            </a:r>
            <a:endParaRPr/>
          </a:p>
          <a:p>
            <a:pPr indent="-311150" lvl="0" marL="457200" rtl="0" algn="l">
              <a:spcBef>
                <a:spcPts val="0"/>
              </a:spcBef>
              <a:spcAft>
                <a:spcPts val="0"/>
              </a:spcAft>
              <a:buSzPts val="1300"/>
              <a:buChar char="●"/>
            </a:pPr>
            <a:r>
              <a:rPr lang="en"/>
              <a:t>s</a:t>
            </a:r>
            <a:r>
              <a:rPr lang="en"/>
              <a:t>tdout, stdin, stderr: input/output streams that connect your current environment (terminal) with whatever you’re doing</a:t>
            </a:r>
            <a:endParaRPr/>
          </a:p>
          <a:p>
            <a:pPr indent="-311150" lvl="0" marL="457200" rtl="0" algn="l">
              <a:spcBef>
                <a:spcPts val="0"/>
              </a:spcBef>
              <a:spcAft>
                <a:spcPts val="0"/>
              </a:spcAft>
              <a:buSzPts val="1300"/>
              <a:buChar char="●"/>
            </a:pPr>
            <a:r>
              <a:rPr lang="en"/>
              <a:t>f</a:t>
            </a:r>
            <a:r>
              <a:rPr lang="en"/>
              <a:t>ile streams: input/output given from another file or another data stream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type a command in the terminal, the default input is standard input, and the default output is standard output. But we can </a:t>
            </a:r>
            <a:r>
              <a:rPr b="1" lang="en"/>
              <a:t>pipe</a:t>
            </a:r>
            <a:r>
              <a:rPr lang="en"/>
              <a:t> and </a:t>
            </a:r>
            <a:r>
              <a:rPr b="1" lang="en"/>
              <a:t>redirect</a:t>
            </a:r>
            <a:r>
              <a:rPr lang="en"/>
              <a:t> to get the input and output we want from the command line.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Linux: Redirection</a:t>
            </a:r>
            <a:endParaRPr/>
          </a:p>
        </p:txBody>
      </p:sp>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file</a:t>
            </a:r>
            <a:endParaRPr/>
          </a:p>
          <a:p>
            <a:pPr indent="0" lvl="0" marL="0" rtl="0" algn="l">
              <a:spcBef>
                <a:spcPts val="0"/>
              </a:spcBef>
              <a:spcAft>
                <a:spcPts val="0"/>
              </a:spcAft>
              <a:buNone/>
            </a:pPr>
            <a:r>
              <a:rPr lang="en"/>
              <a:t>	write stdout to a file</a:t>
            </a:r>
            <a:endParaRPr/>
          </a:p>
          <a:p>
            <a:pPr indent="0" lvl="0" marL="0" rtl="0" algn="l">
              <a:spcBef>
                <a:spcPts val="0"/>
              </a:spcBef>
              <a:spcAft>
                <a:spcPts val="0"/>
              </a:spcAft>
              <a:buNone/>
            </a:pPr>
            <a:r>
              <a:rPr lang="en"/>
              <a:t>	ex: </a:t>
            </a:r>
            <a:r>
              <a:rPr b="1" lang="en"/>
              <a:t>echo one &gt; one.txt</a:t>
            </a:r>
            <a:r>
              <a:rPr lang="en"/>
              <a:t> will write the line “one” to one.txt instead of printing it out in your terminal</a:t>
            </a:r>
            <a:endParaRPr/>
          </a:p>
          <a:p>
            <a:pPr indent="0" lvl="0" marL="0" rtl="0" algn="l">
              <a:spcBef>
                <a:spcPts val="0"/>
              </a:spcBef>
              <a:spcAft>
                <a:spcPts val="0"/>
              </a:spcAft>
              <a:buNone/>
            </a:pPr>
            <a:r>
              <a:rPr lang="en"/>
              <a:t>&gt;&gt; file</a:t>
            </a:r>
            <a:endParaRPr/>
          </a:p>
          <a:p>
            <a:pPr indent="457200" lvl="0" marL="0" rtl="0" algn="l">
              <a:spcBef>
                <a:spcPts val="0"/>
              </a:spcBef>
              <a:spcAft>
                <a:spcPts val="0"/>
              </a:spcAft>
              <a:buNone/>
            </a:pPr>
            <a:r>
              <a:rPr lang="en"/>
              <a:t>a</a:t>
            </a:r>
            <a:r>
              <a:rPr lang="en"/>
              <a:t>ppend stdout to file</a:t>
            </a:r>
            <a:endParaRPr/>
          </a:p>
          <a:p>
            <a:pPr indent="0" lvl="0" marL="457200" rtl="0" algn="l">
              <a:spcBef>
                <a:spcPts val="0"/>
              </a:spcBef>
              <a:spcAft>
                <a:spcPts val="0"/>
              </a:spcAft>
              <a:buNone/>
            </a:pPr>
            <a:r>
              <a:rPr lang="en"/>
              <a:t>e</a:t>
            </a:r>
            <a:r>
              <a:rPr lang="en"/>
              <a:t>x: </a:t>
            </a:r>
            <a:r>
              <a:rPr b="1" lang="en"/>
              <a:t>echo two &gt;&gt; one.txt</a:t>
            </a:r>
            <a:r>
              <a:rPr lang="en"/>
              <a:t> will </a:t>
            </a:r>
            <a:r>
              <a:rPr i="1" lang="en"/>
              <a:t>add</a:t>
            </a:r>
            <a:r>
              <a:rPr lang="en"/>
              <a:t> the line “one” to one.txt instead of printing it out to terminal - so if the file already had the line “one”, it won’t get overwritten </a:t>
            </a:r>
            <a:endParaRPr/>
          </a:p>
          <a:p>
            <a:pPr indent="0" lvl="0" marL="0" rtl="0" algn="l">
              <a:spcBef>
                <a:spcPts val="0"/>
              </a:spcBef>
              <a:spcAft>
                <a:spcPts val="0"/>
              </a:spcAft>
              <a:buNone/>
            </a:pP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Linux: Redirection</a:t>
            </a:r>
            <a:endParaRPr/>
          </a:p>
        </p:txBody>
      </p:sp>
      <p:sp>
        <p:nvSpPr>
          <p:cNvPr id="230" name="Google Shape;230;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 file</a:t>
            </a:r>
            <a:endParaRPr/>
          </a:p>
          <a:p>
            <a:pPr indent="0" lvl="0" marL="0" rtl="0" algn="l">
              <a:spcBef>
                <a:spcPts val="0"/>
              </a:spcBef>
              <a:spcAft>
                <a:spcPts val="0"/>
              </a:spcAft>
              <a:buNone/>
            </a:pPr>
            <a:r>
              <a:rPr lang="en"/>
              <a:t>	</a:t>
            </a:r>
            <a:r>
              <a:rPr lang="en"/>
              <a:t>g</a:t>
            </a:r>
            <a:r>
              <a:rPr lang="en"/>
              <a:t>et input from file, instead of standard input</a:t>
            </a:r>
            <a:endParaRPr/>
          </a:p>
          <a:p>
            <a:pPr indent="0" lvl="0" marL="457200" rtl="0" algn="l">
              <a:spcBef>
                <a:spcPts val="0"/>
              </a:spcBef>
              <a:spcAft>
                <a:spcPts val="0"/>
              </a:spcAft>
              <a:buNone/>
            </a:pPr>
            <a:r>
              <a:rPr lang="en"/>
              <a:t>e</a:t>
            </a:r>
            <a:r>
              <a:rPr lang="en"/>
              <a:t>x:</a:t>
            </a:r>
            <a:r>
              <a:rPr b="1" lang="en"/>
              <a:t> cat &lt; one.txt</a:t>
            </a:r>
            <a:r>
              <a:rPr lang="en"/>
              <a:t> will pull out whatever text is in one.txt, and then feed that to the cat command so that it prints out what’s in one.txt to the terminal</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some_command | some_command</a:t>
            </a:r>
            <a:endParaRPr/>
          </a:p>
          <a:p>
            <a:pPr indent="0" lvl="0" marL="457200" rtl="0" algn="l">
              <a:spcBef>
                <a:spcPts val="0"/>
              </a:spcBef>
              <a:spcAft>
                <a:spcPts val="0"/>
              </a:spcAft>
              <a:buNone/>
            </a:pPr>
            <a:r>
              <a:rPr lang="en"/>
              <a:t>p</a:t>
            </a:r>
            <a:r>
              <a:rPr lang="en"/>
              <a:t>ipe (the “|” character) will take the output of the command on the left and feed it as input to the command on the right</a:t>
            </a:r>
            <a:endParaRPr/>
          </a:p>
          <a:p>
            <a:pPr indent="0" lvl="0" marL="457200" rtl="0" algn="l">
              <a:spcBef>
                <a:spcPts val="0"/>
              </a:spcBef>
              <a:spcAft>
                <a:spcPts val="0"/>
              </a:spcAft>
              <a:buNone/>
            </a:pPr>
            <a:r>
              <a:rPr lang="en"/>
              <a:t>e</a:t>
            </a:r>
            <a:r>
              <a:rPr lang="en"/>
              <a:t>x: </a:t>
            </a:r>
            <a:r>
              <a:rPr b="1" lang="en"/>
              <a:t>echo one.txt | cat</a:t>
            </a:r>
            <a:r>
              <a:rPr lang="en"/>
              <a:t> will take the output of the echo command (“one.txt”) and give it as input to the cat command, which will then try to execute “cat one.txt”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Linux: Making Typing Easier</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up arrow key will allow you to cycle through all the commands you previously wrote out, so you don’t have to rewrite a command over and ov</a:t>
            </a:r>
            <a:r>
              <a:rPr lang="en"/>
              <a:t>er</a:t>
            </a:r>
            <a:endParaRPr/>
          </a:p>
          <a:p>
            <a:pPr indent="0" lvl="0" marL="0" rtl="0" algn="l">
              <a:spcBef>
                <a:spcPts val="1600"/>
              </a:spcBef>
              <a:spcAft>
                <a:spcPts val="1600"/>
              </a:spcAft>
              <a:buNone/>
            </a:pPr>
            <a:r>
              <a:rPr lang="en"/>
              <a:t>→ if you begin writing out a file name, you can hit the tab key to try and auto-complete the file name (the results depend on how many similarly named files are in that directory - if shell can find that file exactly based on what you’ve already typed, it will complete it, but if it finds multiple matches it will list all the matches)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Linux Structure: Inodes</a:t>
            </a:r>
            <a:endParaRPr/>
          </a:p>
        </p:txBody>
      </p:sp>
      <p:sp>
        <p:nvSpPr>
          <p:cNvPr id="242" name="Google Shape;242;p38"/>
          <p:cNvSpPr txBox="1"/>
          <p:nvPr>
            <p:ph idx="1" type="body"/>
          </p:nvPr>
        </p:nvSpPr>
        <p:spPr>
          <a:xfrm>
            <a:off x="729450" y="2078875"/>
            <a:ext cx="2656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Everything in Linux is a file. But where does the file’s data get stored, and what’s an efficient way to find that data?</a:t>
            </a:r>
            <a:endParaRPr/>
          </a:p>
          <a:p>
            <a:pPr indent="0" lvl="0" marL="0" rtl="0" algn="l">
              <a:spcBef>
                <a:spcPts val="1600"/>
              </a:spcBef>
              <a:spcAft>
                <a:spcPts val="1600"/>
              </a:spcAft>
              <a:buNone/>
            </a:pPr>
            <a:r>
              <a:rPr b="1" lang="en"/>
              <a:t>Inodes</a:t>
            </a:r>
            <a:r>
              <a:rPr lang="en"/>
              <a:t> are data structures that store the </a:t>
            </a:r>
            <a:r>
              <a:rPr b="1" lang="en"/>
              <a:t>metadata</a:t>
            </a:r>
            <a:r>
              <a:rPr lang="en"/>
              <a:t> about a file. (Not the </a:t>
            </a:r>
            <a:r>
              <a:rPr i="1" lang="en"/>
              <a:t>actual data</a:t>
            </a:r>
            <a:r>
              <a:rPr lang="en"/>
              <a:t>, which is stored elsewhere in memory.)</a:t>
            </a:r>
            <a:endParaRPr b="1"/>
          </a:p>
        </p:txBody>
      </p:sp>
      <p:pic>
        <p:nvPicPr>
          <p:cNvPr id="243" name="Google Shape;243;p38"/>
          <p:cNvPicPr preferRelativeResize="0"/>
          <p:nvPr/>
        </p:nvPicPr>
        <p:blipFill>
          <a:blip r:embed="rId3">
            <a:alphaModFix/>
          </a:blip>
          <a:stretch>
            <a:fillRect/>
          </a:stretch>
        </p:blipFill>
        <p:spPr>
          <a:xfrm>
            <a:off x="3975353" y="1853850"/>
            <a:ext cx="4825746" cy="3051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Inodes</a:t>
            </a:r>
            <a:endParaRPr/>
          </a:p>
        </p:txBody>
      </p:sp>
      <p:sp>
        <p:nvSpPr>
          <p:cNvPr id="249" name="Google Shape;24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Inodes store:</a:t>
            </a:r>
            <a:endParaRPr/>
          </a:p>
          <a:p>
            <a:pPr indent="-311150" lvl="0" marL="457200" rtl="0" algn="l">
              <a:spcBef>
                <a:spcPts val="0"/>
              </a:spcBef>
              <a:spcAft>
                <a:spcPts val="0"/>
              </a:spcAft>
              <a:buSzPts val="1300"/>
              <a:buChar char="●"/>
            </a:pPr>
            <a:r>
              <a:rPr lang="en"/>
              <a:t>file size (in bytes)</a:t>
            </a:r>
            <a:endParaRPr/>
          </a:p>
          <a:p>
            <a:pPr indent="-311150" lvl="0" marL="457200" rtl="0" algn="l">
              <a:spcBef>
                <a:spcPts val="0"/>
              </a:spcBef>
              <a:spcAft>
                <a:spcPts val="0"/>
              </a:spcAft>
              <a:buSzPts val="1300"/>
              <a:buChar char="●"/>
            </a:pPr>
            <a:r>
              <a:rPr lang="en"/>
              <a:t>p</a:t>
            </a:r>
            <a:r>
              <a:rPr lang="en"/>
              <a:t>hysical location</a:t>
            </a:r>
            <a:endParaRPr/>
          </a:p>
          <a:p>
            <a:pPr indent="-311150" lvl="0" marL="457200" rtl="0" algn="l">
              <a:spcBef>
                <a:spcPts val="0"/>
              </a:spcBef>
              <a:spcAft>
                <a:spcPts val="0"/>
              </a:spcAft>
              <a:buSzPts val="1300"/>
              <a:buChar char="●"/>
            </a:pPr>
            <a:r>
              <a:rPr lang="en"/>
              <a:t>permissions for file</a:t>
            </a:r>
            <a:endParaRPr/>
          </a:p>
          <a:p>
            <a:pPr indent="-311150" lvl="0" marL="457200" rtl="0" algn="l">
              <a:spcBef>
                <a:spcPts val="0"/>
              </a:spcBef>
              <a:spcAft>
                <a:spcPts val="0"/>
              </a:spcAft>
              <a:buSzPts val="1300"/>
              <a:buChar char="●"/>
            </a:pPr>
            <a:r>
              <a:rPr lang="en"/>
              <a:t>f</a:t>
            </a:r>
            <a:r>
              <a:rPr lang="en"/>
              <a:t>ile owner</a:t>
            </a:r>
            <a:endParaRPr/>
          </a:p>
          <a:p>
            <a:pPr indent="-311150" lvl="0" marL="457200" rtl="0" algn="l">
              <a:spcBef>
                <a:spcPts val="0"/>
              </a:spcBef>
              <a:spcAft>
                <a:spcPts val="0"/>
              </a:spcAft>
              <a:buSzPts val="1300"/>
              <a:buChar char="●"/>
            </a:pPr>
            <a:r>
              <a:rPr lang="en"/>
              <a:t>f</a:t>
            </a:r>
            <a:r>
              <a:rPr lang="en"/>
              <a:t>ile group</a:t>
            </a:r>
            <a:endParaRPr/>
          </a:p>
          <a:p>
            <a:pPr indent="-311150" lvl="0" marL="457200" rtl="0" algn="l">
              <a:spcBef>
                <a:spcPts val="0"/>
              </a:spcBef>
              <a:spcAft>
                <a:spcPts val="0"/>
              </a:spcAft>
              <a:buSzPts val="1300"/>
              <a:buChar char="●"/>
            </a:pPr>
            <a:r>
              <a:rPr lang="en"/>
              <a:t>t</a:t>
            </a:r>
            <a:r>
              <a:rPr lang="en"/>
              <a:t>imestamps (last accessed, last modified, etc.)</a:t>
            </a:r>
            <a:endParaRPr/>
          </a:p>
          <a:p>
            <a:pPr indent="-311150" lvl="0" marL="457200" rtl="0" algn="l">
              <a:spcBef>
                <a:spcPts val="0"/>
              </a:spcBef>
              <a:spcAft>
                <a:spcPts val="0"/>
              </a:spcAft>
              <a:buSzPts val="1300"/>
              <a:buChar char="●"/>
            </a:pPr>
            <a:r>
              <a:rPr lang="en"/>
              <a:t>link count (how many file names were created that point to this specific inode?)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Inodes</a:t>
            </a:r>
            <a:endParaRPr/>
          </a:p>
        </p:txBody>
      </p:sp>
      <p:sp>
        <p:nvSpPr>
          <p:cNvPr id="255" name="Google Shape;255;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important distinction is that inodes do </a:t>
            </a:r>
            <a:r>
              <a:rPr i="1" lang="en"/>
              <a:t>not</a:t>
            </a:r>
            <a:r>
              <a:rPr lang="en"/>
              <a:t> contain the file name. Linux accesses the data of a file by looking up the file name in a directory and finding the corresponding inode. The inode then points to where in memory the file’s data is stored.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do we want to use inode essentially as a ‘middleman’ between file name and file metadata/data? Mostly because of overhead and robustness; you can move files around directories without the cost of moving all of the data around as well.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Inodes</a:t>
            </a:r>
            <a:endParaRPr/>
          </a:p>
        </p:txBody>
      </p:sp>
      <p:sp>
        <p:nvSpPr>
          <p:cNvPr id="261" name="Google Shape;261;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inode information from the command line: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a:t>
            </a:r>
            <a:r>
              <a:rPr b="1" lang="en"/>
              <a:t>tat &lt;file&gt;</a:t>
            </a:r>
            <a:r>
              <a:rPr lang="en"/>
              <a:t> gives a specific file’s inode information</a:t>
            </a:r>
            <a:endParaRPr/>
          </a:p>
          <a:p>
            <a:pPr indent="0" lvl="0" marL="0" rtl="0" algn="l">
              <a:spcBef>
                <a:spcPts val="0"/>
              </a:spcBef>
              <a:spcAft>
                <a:spcPts val="0"/>
              </a:spcAft>
              <a:buNone/>
            </a:pPr>
            <a:r>
              <a:rPr b="1" lang="en"/>
              <a:t>l</a:t>
            </a:r>
            <a:r>
              <a:rPr b="1" lang="en"/>
              <a:t>s -i</a:t>
            </a:r>
            <a:r>
              <a:rPr lang="en"/>
              <a:t> lists all files in the directory with their inode numbers</a:t>
            </a:r>
            <a:endParaRPr/>
          </a:p>
          <a:p>
            <a:pPr indent="0" lvl="0" marL="0" rtl="0" algn="l">
              <a:spcBef>
                <a:spcPts val="0"/>
              </a:spcBef>
              <a:spcAft>
                <a:spcPts val="0"/>
              </a:spcAft>
              <a:buNone/>
            </a:pPr>
            <a:r>
              <a:rPr b="1" lang="en"/>
              <a:t>d</a:t>
            </a:r>
            <a:r>
              <a:rPr b="1" lang="en"/>
              <a:t>f -hi</a:t>
            </a:r>
            <a:r>
              <a:rPr lang="en"/>
              <a:t> lists system stats on how many inodes have been used in human-readable format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 vs CLI</a:t>
            </a:r>
            <a:endParaRPr/>
          </a:p>
        </p:txBody>
      </p:sp>
      <p:sp>
        <p:nvSpPr>
          <p:cNvPr id="101" name="Google Shape;101;p15"/>
          <p:cNvSpPr txBox="1"/>
          <p:nvPr>
            <p:ph idx="1" type="body"/>
          </p:nvPr>
        </p:nvSpPr>
        <p:spPr>
          <a:xfrm>
            <a:off x="729450" y="2078875"/>
            <a:ext cx="3503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use Linux? </a:t>
            </a:r>
            <a:endParaRPr/>
          </a:p>
          <a:p>
            <a:pPr indent="0" lvl="0" marL="0" rtl="0" algn="l">
              <a:spcBef>
                <a:spcPts val="1600"/>
              </a:spcBef>
              <a:spcAft>
                <a:spcPts val="1600"/>
              </a:spcAft>
              <a:buNone/>
            </a:pPr>
            <a:r>
              <a:rPr lang="en"/>
              <a:t>Graphical User Interface: intuitive, easy to use, easy to run commonly available public applications and software, limited developer control</a:t>
            </a:r>
            <a:endParaRPr/>
          </a:p>
        </p:txBody>
      </p:sp>
      <p:pic>
        <p:nvPicPr>
          <p:cNvPr id="102" name="Google Shape;102;p15"/>
          <p:cNvPicPr preferRelativeResize="0"/>
          <p:nvPr/>
        </p:nvPicPr>
        <p:blipFill rotWithShape="1">
          <a:blip r:embed="rId3">
            <a:alphaModFix/>
          </a:blip>
          <a:srcRect b="0" l="0" r="0" t="0"/>
          <a:stretch/>
        </p:blipFill>
        <p:spPr>
          <a:xfrm>
            <a:off x="4232550" y="1853850"/>
            <a:ext cx="4503099" cy="2533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Links vs. Symbolic Links</a:t>
            </a:r>
            <a:endParaRPr/>
          </a:p>
        </p:txBody>
      </p:sp>
      <p:sp>
        <p:nvSpPr>
          <p:cNvPr id="267" name="Google Shape;267;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hard link: A link that points to the </a:t>
            </a:r>
            <a:r>
              <a:rPr i="1" lang="en"/>
              <a:t>same</a:t>
            </a:r>
            <a:r>
              <a:rPr lang="en"/>
              <a:t> inode number as the original file does</a:t>
            </a:r>
            <a:endParaRPr/>
          </a:p>
          <a:p>
            <a:pPr indent="457200" lvl="0" marL="0" marR="0" rtl="0" algn="l">
              <a:lnSpc>
                <a:spcPct val="115000"/>
              </a:lnSpc>
              <a:spcBef>
                <a:spcPts val="0"/>
              </a:spcBef>
              <a:spcAft>
                <a:spcPts val="0"/>
              </a:spcAft>
              <a:buNone/>
            </a:pPr>
            <a:r>
              <a:rPr lang="en"/>
              <a:t>→ </a:t>
            </a:r>
            <a:r>
              <a:rPr lang="en" sz="1300"/>
              <a:t>Remember that part of inode metadata is storing a counter of links for every file! So when</a:t>
            </a:r>
            <a:endParaRPr/>
          </a:p>
          <a:p>
            <a:pPr indent="457200" lvl="0" marL="0" marR="0" rtl="0" algn="l">
              <a:lnSpc>
                <a:spcPct val="115000"/>
              </a:lnSpc>
              <a:spcBef>
                <a:spcPts val="0"/>
              </a:spcBef>
              <a:spcAft>
                <a:spcPts val="0"/>
              </a:spcAft>
              <a:buNone/>
            </a:pPr>
            <a:r>
              <a:rPr lang="en" sz="1300"/>
              <a:t>this hard link is added into directory, inode metadata updates as well. </a:t>
            </a:r>
            <a:endParaRPr sz="1300"/>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symbolic link: A link that points to a </a:t>
            </a:r>
            <a:r>
              <a:rPr i="1" lang="en"/>
              <a:t>different</a:t>
            </a:r>
            <a:r>
              <a:rPr lang="en"/>
              <a:t> inode number than the original file does</a:t>
            </a:r>
            <a:endParaRPr/>
          </a:p>
          <a:p>
            <a:pPr indent="0" lvl="0" marL="457200" marR="0" rtl="0" algn="l">
              <a:lnSpc>
                <a:spcPct val="115000"/>
              </a:lnSpc>
              <a:spcBef>
                <a:spcPts val="0"/>
              </a:spcBef>
              <a:spcAft>
                <a:spcPts val="0"/>
              </a:spcAft>
              <a:buNone/>
            </a:pPr>
            <a:r>
              <a:rPr lang="en"/>
              <a:t>→ A symbolic link simply contains a path to a different file, so it doesn’t get the same inode that the</a:t>
            </a:r>
            <a:endParaRPr/>
          </a:p>
          <a:p>
            <a:pPr indent="0" lvl="0" marL="457200" marR="0" rtl="0" algn="l">
              <a:lnSpc>
                <a:spcPct val="115000"/>
              </a:lnSpc>
              <a:spcBef>
                <a:spcPts val="0"/>
              </a:spcBef>
              <a:spcAft>
                <a:spcPts val="0"/>
              </a:spcAft>
              <a:buNone/>
            </a:pPr>
            <a:r>
              <a:rPr lang="en"/>
              <a:t>original file does; it gets a new inode entry.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Links vs Symbolic Links</a:t>
            </a:r>
            <a:endParaRPr/>
          </a:p>
        </p:txBody>
      </p:sp>
      <p:sp>
        <p:nvSpPr>
          <p:cNvPr id="273" name="Google Shape;273;p43"/>
          <p:cNvSpPr txBox="1"/>
          <p:nvPr>
            <p:ph idx="1" type="body"/>
          </p:nvPr>
        </p:nvSpPr>
        <p:spPr>
          <a:xfrm>
            <a:off x="729450" y="2078875"/>
            <a:ext cx="3310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a symbolic link doesn’t directly reference the same inode as the original file, if the file that it points to is removed, this symbolic link is now broken!</a:t>
            </a:r>
            <a:endParaRPr/>
          </a:p>
          <a:p>
            <a:pPr indent="0" lvl="0" marL="0" rtl="0" algn="l">
              <a:spcBef>
                <a:spcPts val="1600"/>
              </a:spcBef>
              <a:spcAft>
                <a:spcPts val="1600"/>
              </a:spcAft>
              <a:buNone/>
            </a:pPr>
            <a:r>
              <a:rPr lang="en"/>
              <a:t>But a hard link points directly to the same inode. Any number of other files pointing to the same inode can get deleted; that hard link will still have access to the inode and the file data.</a:t>
            </a:r>
            <a:endParaRPr/>
          </a:p>
        </p:txBody>
      </p:sp>
      <p:pic>
        <p:nvPicPr>
          <p:cNvPr id="274" name="Google Shape;274;p43"/>
          <p:cNvPicPr preferRelativeResize="0"/>
          <p:nvPr/>
        </p:nvPicPr>
        <p:blipFill>
          <a:blip r:embed="rId3">
            <a:alphaModFix/>
          </a:blip>
          <a:stretch>
            <a:fillRect/>
          </a:stretch>
        </p:blipFill>
        <p:spPr>
          <a:xfrm>
            <a:off x="4149325" y="2106911"/>
            <a:ext cx="4444625" cy="2205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a:t>
            </a:r>
            <a:endParaRPr/>
          </a:p>
        </p:txBody>
      </p:sp>
      <p:sp>
        <p:nvSpPr>
          <p:cNvPr id="280" name="Google Shape;280;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can access a file? Who can modify it? Permission modes/types let us control how our file appears to others, which is important for protecting sensitive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Permissions for a file are represented by 10 bits:</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1 bit to represent type of file + 3 bits for owner’s permissions + 3 bits for group’s permissions + 3 bits for permissions for everyone else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a:t>
            </a:r>
            <a:endParaRPr/>
          </a:p>
        </p:txBody>
      </p:sp>
      <p:sp>
        <p:nvSpPr>
          <p:cNvPr id="286" name="Google Shape;286;p45"/>
          <p:cNvSpPr txBox="1"/>
          <p:nvPr>
            <p:ph idx="1" type="body"/>
          </p:nvPr>
        </p:nvSpPr>
        <p:spPr>
          <a:xfrm>
            <a:off x="729450" y="2078875"/>
            <a:ext cx="1649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 groups:</a:t>
            </a:r>
            <a:endParaRPr/>
          </a:p>
          <a:p>
            <a:pPr indent="0" lvl="0" marL="0" rtl="0" algn="l">
              <a:spcBef>
                <a:spcPts val="1600"/>
              </a:spcBef>
              <a:spcAft>
                <a:spcPts val="1600"/>
              </a:spcAft>
              <a:buNone/>
            </a:pPr>
            <a:r>
              <a:t/>
            </a:r>
            <a:endParaRPr/>
          </a:p>
        </p:txBody>
      </p:sp>
      <p:graphicFrame>
        <p:nvGraphicFramePr>
          <p:cNvPr id="287" name="Google Shape;287;p45"/>
          <p:cNvGraphicFramePr/>
          <p:nvPr/>
        </p:nvGraphicFramePr>
        <p:xfrm>
          <a:off x="2610325" y="2078900"/>
          <a:ext cx="3000000" cy="3000000"/>
        </p:xfrm>
        <a:graphic>
          <a:graphicData uri="http://schemas.openxmlformats.org/drawingml/2006/table">
            <a:tbl>
              <a:tblPr>
                <a:noFill/>
                <a:tableStyleId>{C30AEB78-DB59-4CA3-BA92-8577A644F0D9}</a:tableStyleId>
              </a:tblPr>
              <a:tblGrid>
                <a:gridCol w="873600"/>
                <a:gridCol w="873600"/>
              </a:tblGrid>
              <a:tr h="497625">
                <a:tc>
                  <a:txBody>
                    <a:bodyPr/>
                    <a:lstStyle/>
                    <a:p>
                      <a:pPr indent="0" lvl="0" marL="0" rtl="0" algn="l">
                        <a:spcBef>
                          <a:spcPts val="0"/>
                        </a:spcBef>
                        <a:spcAft>
                          <a:spcPts val="0"/>
                        </a:spcAft>
                        <a:buNone/>
                      </a:pPr>
                      <a:r>
                        <a:rPr lang="en"/>
                        <a:t>Letter</a:t>
                      </a:r>
                      <a:endParaRPr/>
                    </a:p>
                  </a:txBody>
                  <a:tcPr marT="91425" marB="91425" marR="91425" marL="91425"/>
                </a:tc>
                <a:tc>
                  <a:txBody>
                    <a:bodyPr/>
                    <a:lstStyle/>
                    <a:p>
                      <a:pPr indent="0" lvl="0" marL="0" rtl="0" algn="l">
                        <a:spcBef>
                          <a:spcPts val="0"/>
                        </a:spcBef>
                        <a:spcAft>
                          <a:spcPts val="0"/>
                        </a:spcAft>
                        <a:buNone/>
                      </a:pPr>
                      <a:r>
                        <a:rPr lang="en"/>
                        <a:t>User</a:t>
                      </a:r>
                      <a:endParaRPr/>
                    </a:p>
                  </a:txBody>
                  <a:tcPr marT="91425" marB="91425" marR="91425" marL="91425"/>
                </a:tc>
              </a:tr>
              <a:tr h="497625">
                <a:tc>
                  <a:txBody>
                    <a:bodyPr/>
                    <a:lstStyle/>
                    <a:p>
                      <a:pPr indent="0" lvl="0" marL="0" rtl="0" algn="l">
                        <a:spcBef>
                          <a:spcPts val="0"/>
                        </a:spcBef>
                        <a:spcAft>
                          <a:spcPts val="0"/>
                        </a:spcAft>
                        <a:buNone/>
                      </a:pPr>
                      <a:r>
                        <a:rPr lang="en"/>
                        <a:t>u</a:t>
                      </a:r>
                      <a:endParaRPr/>
                    </a:p>
                  </a:txBody>
                  <a:tcPr marT="91425" marB="91425" marR="91425" marL="91425"/>
                </a:tc>
                <a:tc>
                  <a:txBody>
                    <a:bodyPr/>
                    <a:lstStyle/>
                    <a:p>
                      <a:pPr indent="0" lvl="0" marL="0" rtl="0" algn="l">
                        <a:spcBef>
                          <a:spcPts val="0"/>
                        </a:spcBef>
                        <a:spcAft>
                          <a:spcPts val="0"/>
                        </a:spcAft>
                        <a:buNone/>
                      </a:pPr>
                      <a:r>
                        <a:rPr lang="en"/>
                        <a:t>owner</a:t>
                      </a:r>
                      <a:endParaRPr/>
                    </a:p>
                  </a:txBody>
                  <a:tcPr marT="91425" marB="91425" marR="91425" marL="91425"/>
                </a:tc>
              </a:tr>
              <a:tr h="497625">
                <a:tc>
                  <a:txBody>
                    <a:bodyPr/>
                    <a:lstStyle/>
                    <a:p>
                      <a:pPr indent="0" lvl="0" marL="0" rtl="0" algn="l">
                        <a:spcBef>
                          <a:spcPts val="0"/>
                        </a:spcBef>
                        <a:spcAft>
                          <a:spcPts val="0"/>
                        </a:spcAft>
                        <a:buNone/>
                      </a:pPr>
                      <a:r>
                        <a:rPr lang="en"/>
                        <a:t>g</a:t>
                      </a:r>
                      <a:endParaRPr/>
                    </a:p>
                  </a:txBody>
                  <a:tcPr marT="91425" marB="91425" marR="91425" marL="91425"/>
                </a:tc>
                <a:tc>
                  <a:txBody>
                    <a:bodyPr/>
                    <a:lstStyle/>
                    <a:p>
                      <a:pPr indent="0" lvl="0" marL="0" rtl="0" algn="l">
                        <a:spcBef>
                          <a:spcPts val="0"/>
                        </a:spcBef>
                        <a:spcAft>
                          <a:spcPts val="0"/>
                        </a:spcAft>
                        <a:buNone/>
                      </a:pPr>
                      <a:r>
                        <a:rPr lang="en"/>
                        <a:t>group</a:t>
                      </a:r>
                      <a:endParaRPr/>
                    </a:p>
                  </a:txBody>
                  <a:tcPr marT="91425" marB="91425" marR="91425" marL="91425"/>
                </a:tc>
              </a:tr>
              <a:tr h="497625">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others</a:t>
                      </a:r>
                      <a:endParaRPr/>
                    </a:p>
                  </a:txBody>
                  <a:tcPr marT="91425" marB="91425" marR="91425" marL="91425"/>
                </a:tc>
              </a:tr>
              <a:tr h="497625">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all</a:t>
                      </a:r>
                      <a:endParaRPr/>
                    </a:p>
                  </a:txBody>
                  <a:tcPr marT="91425" marB="91425" marR="91425" marL="91425"/>
                </a:tc>
              </a:tr>
            </a:tbl>
          </a:graphicData>
        </a:graphic>
      </p:graphicFrame>
      <p:sp>
        <p:nvSpPr>
          <p:cNvPr id="288" name="Google Shape;288;p45"/>
          <p:cNvSpPr txBox="1"/>
          <p:nvPr>
            <p:ph idx="1" type="body"/>
          </p:nvPr>
        </p:nvSpPr>
        <p:spPr>
          <a:xfrm>
            <a:off x="4471575" y="2078863"/>
            <a:ext cx="1649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 types:</a:t>
            </a:r>
            <a:endParaRPr/>
          </a:p>
          <a:p>
            <a:pPr indent="0" lvl="0" marL="0" rtl="0" algn="l">
              <a:spcBef>
                <a:spcPts val="1600"/>
              </a:spcBef>
              <a:spcAft>
                <a:spcPts val="1600"/>
              </a:spcAft>
              <a:buNone/>
            </a:pPr>
            <a:r>
              <a:t/>
            </a:r>
            <a:endParaRPr/>
          </a:p>
        </p:txBody>
      </p:sp>
      <p:graphicFrame>
        <p:nvGraphicFramePr>
          <p:cNvPr id="289" name="Google Shape;289;p45"/>
          <p:cNvGraphicFramePr/>
          <p:nvPr/>
        </p:nvGraphicFramePr>
        <p:xfrm>
          <a:off x="6120975" y="2078888"/>
          <a:ext cx="3000000" cy="3000000"/>
        </p:xfrm>
        <a:graphic>
          <a:graphicData uri="http://schemas.openxmlformats.org/drawingml/2006/table">
            <a:tbl>
              <a:tblPr>
                <a:noFill/>
                <a:tableStyleId>{C30AEB78-DB59-4CA3-BA92-8577A644F0D9}</a:tableStyleId>
              </a:tblPr>
              <a:tblGrid>
                <a:gridCol w="1148600"/>
                <a:gridCol w="1148600"/>
              </a:tblGrid>
              <a:tr h="497625">
                <a:tc>
                  <a:txBody>
                    <a:bodyPr/>
                    <a:lstStyle/>
                    <a:p>
                      <a:pPr indent="0" lvl="0" marL="0" rtl="0" algn="l">
                        <a:spcBef>
                          <a:spcPts val="0"/>
                        </a:spcBef>
                        <a:spcAft>
                          <a:spcPts val="0"/>
                        </a:spcAft>
                        <a:buNone/>
                      </a:pPr>
                      <a:r>
                        <a:rPr lang="en"/>
                        <a:t>Letter</a:t>
                      </a:r>
                      <a:endParaRPr/>
                    </a:p>
                  </a:txBody>
                  <a:tcPr marT="91425" marB="91425" marR="91425" marL="91425"/>
                </a:tc>
                <a:tc>
                  <a:txBody>
                    <a:bodyPr/>
                    <a:lstStyle/>
                    <a:p>
                      <a:pPr indent="0" lvl="0" marL="0" rtl="0" algn="l">
                        <a:spcBef>
                          <a:spcPts val="0"/>
                        </a:spcBef>
                        <a:spcAft>
                          <a:spcPts val="0"/>
                        </a:spcAft>
                        <a:buNone/>
                      </a:pPr>
                      <a:r>
                        <a:rPr lang="en"/>
                        <a:t>Permission</a:t>
                      </a:r>
                      <a:endParaRPr/>
                    </a:p>
                  </a:txBody>
                  <a:tcPr marT="91425" marB="91425" marR="91425" marL="91425"/>
                </a:tc>
              </a:tr>
              <a:tr h="497625">
                <a:tc>
                  <a:txBody>
                    <a:bodyPr/>
                    <a:lstStyle/>
                    <a:p>
                      <a:pPr indent="0" lvl="0" marL="0" rtl="0" algn="l">
                        <a:spcBef>
                          <a:spcPts val="0"/>
                        </a:spcBef>
                        <a:spcAft>
                          <a:spcPts val="0"/>
                        </a:spcAft>
                        <a:buNone/>
                      </a:pPr>
                      <a:r>
                        <a:rPr lang="en"/>
                        <a:t>r</a:t>
                      </a:r>
                      <a:endParaRPr/>
                    </a:p>
                  </a:txBody>
                  <a:tcPr marT="91425" marB="91425" marR="91425" marL="91425"/>
                </a:tc>
                <a:tc>
                  <a:txBody>
                    <a:bodyPr/>
                    <a:lstStyle/>
                    <a:p>
                      <a:pPr indent="0" lvl="0" marL="0" rtl="0" algn="l">
                        <a:spcBef>
                          <a:spcPts val="0"/>
                        </a:spcBef>
                        <a:spcAft>
                          <a:spcPts val="0"/>
                        </a:spcAft>
                        <a:buNone/>
                      </a:pPr>
                      <a:r>
                        <a:rPr lang="en"/>
                        <a:t>read</a:t>
                      </a:r>
                      <a:endParaRPr/>
                    </a:p>
                  </a:txBody>
                  <a:tcPr marT="91425" marB="91425" marR="91425" marL="91425"/>
                </a:tc>
              </a:tr>
              <a:tr h="497625">
                <a:tc>
                  <a:txBody>
                    <a:bodyPr/>
                    <a:lstStyle/>
                    <a:p>
                      <a:pPr indent="0" lvl="0" marL="0" rtl="0" algn="l">
                        <a:spcBef>
                          <a:spcPts val="0"/>
                        </a:spcBef>
                        <a:spcAft>
                          <a:spcPts val="0"/>
                        </a:spcAft>
                        <a:buNone/>
                      </a:pPr>
                      <a:r>
                        <a:rPr lang="en"/>
                        <a:t>w</a:t>
                      </a:r>
                      <a:endParaRPr/>
                    </a:p>
                  </a:txBody>
                  <a:tcPr marT="91425" marB="91425" marR="91425" marL="91425"/>
                </a:tc>
                <a:tc>
                  <a:txBody>
                    <a:bodyPr/>
                    <a:lstStyle/>
                    <a:p>
                      <a:pPr indent="0" lvl="0" marL="0" rtl="0" algn="l">
                        <a:spcBef>
                          <a:spcPts val="0"/>
                        </a:spcBef>
                        <a:spcAft>
                          <a:spcPts val="0"/>
                        </a:spcAft>
                        <a:buNone/>
                      </a:pPr>
                      <a:r>
                        <a:rPr lang="en"/>
                        <a:t>write</a:t>
                      </a:r>
                      <a:endParaRPr/>
                    </a:p>
                  </a:txBody>
                  <a:tcPr marT="91425" marB="91425" marR="91425" marL="91425"/>
                </a:tc>
              </a:tr>
              <a:tr h="497625">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execute</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a:t>
            </a:r>
            <a:endParaRPr/>
          </a:p>
        </p:txBody>
      </p:sp>
      <p:sp>
        <p:nvSpPr>
          <p:cNvPr id="295" name="Google Shape;295;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permissions:</a:t>
            </a:r>
            <a:endParaRPr/>
          </a:p>
          <a:p>
            <a:pPr indent="0" lvl="0" marL="0" rtl="0" algn="l">
              <a:spcBef>
                <a:spcPts val="0"/>
              </a:spcBef>
              <a:spcAft>
                <a:spcPts val="0"/>
              </a:spcAft>
              <a:buNone/>
            </a:pPr>
            <a:r>
              <a:t/>
            </a:r>
            <a:endParaRPr/>
          </a:p>
          <a:p>
            <a:pPr indent="457200" lvl="0" marL="0" marR="0" rtl="0" algn="l">
              <a:lnSpc>
                <a:spcPct val="115000"/>
              </a:lnSpc>
              <a:spcBef>
                <a:spcPts val="0"/>
              </a:spcBef>
              <a:spcAft>
                <a:spcPts val="0"/>
              </a:spcAft>
              <a:buNone/>
            </a:pPr>
            <a:r>
              <a:rPr lang="en"/>
              <a:t>s → specifies how to set userid when running the program. Used in place of execute permission for</a:t>
            </a:r>
            <a:endParaRPr/>
          </a:p>
          <a:p>
            <a:pPr indent="457200" lvl="0" marL="0" marR="0" rtl="0" algn="l">
              <a:lnSpc>
                <a:spcPct val="115000"/>
              </a:lnSpc>
              <a:spcBef>
                <a:spcPts val="0"/>
              </a:spcBef>
              <a:spcAft>
                <a:spcPts val="0"/>
              </a:spcAft>
              <a:buNone/>
            </a:pPr>
            <a:r>
              <a:rPr lang="en"/>
              <a:t>owner or group. </a:t>
            </a:r>
            <a:endParaRPr/>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lang="en"/>
              <a:t>t → sticky bit permission (only owner/root user can delete or rename file). Used in place</a:t>
            </a:r>
            <a:endParaRPr/>
          </a:p>
          <a:p>
            <a:pPr indent="0" lvl="0" marL="457200" marR="0" rtl="0" algn="l">
              <a:lnSpc>
                <a:spcPct val="115000"/>
              </a:lnSpc>
              <a:spcBef>
                <a:spcPts val="0"/>
              </a:spcBef>
              <a:spcAft>
                <a:spcPts val="0"/>
              </a:spcAft>
              <a:buNone/>
            </a:pPr>
            <a:r>
              <a:rPr lang="en"/>
              <a:t>of execute permission for all users.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a:t>
            </a:r>
            <a:endParaRPr/>
          </a:p>
        </p:txBody>
      </p:sp>
      <p:sp>
        <p:nvSpPr>
          <p:cNvPr id="301" name="Google Shape;301;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Binary/Octal Representation:</a:t>
            </a:r>
            <a:endParaRPr/>
          </a:p>
          <a:p>
            <a:pPr indent="0" lvl="0" marL="0" rtl="0" algn="l">
              <a:spcBef>
                <a:spcPts val="0"/>
              </a:spcBef>
              <a:spcAft>
                <a:spcPts val="1600"/>
              </a:spcAft>
              <a:buNone/>
            </a:pPr>
            <a:r>
              <a:t/>
            </a:r>
            <a:endParaRPr/>
          </a:p>
        </p:txBody>
      </p:sp>
      <p:graphicFrame>
        <p:nvGraphicFramePr>
          <p:cNvPr id="302" name="Google Shape;302;p47"/>
          <p:cNvGraphicFramePr/>
          <p:nvPr/>
        </p:nvGraphicFramePr>
        <p:xfrm>
          <a:off x="4572000" y="1318660"/>
          <a:ext cx="3000000" cy="3000000"/>
        </p:xfrm>
        <a:graphic>
          <a:graphicData uri="http://schemas.openxmlformats.org/drawingml/2006/table">
            <a:tbl>
              <a:tblPr>
                <a:noFill/>
                <a:tableStyleId>{C30AEB78-DB59-4CA3-BA92-8577A644F0D9}</a:tableStyleId>
              </a:tblPr>
              <a:tblGrid>
                <a:gridCol w="719925"/>
                <a:gridCol w="719925"/>
                <a:gridCol w="719925"/>
              </a:tblGrid>
              <a:tr h="283300">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Binary</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Octal</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t/>
                      </a:r>
                      <a:endParaRPr sz="1300">
                        <a:solidFill>
                          <a:schemeClr val="accent1"/>
                        </a:solidFill>
                        <a:latin typeface="Lato"/>
                        <a:ea typeface="Lato"/>
                        <a:cs typeface="Lato"/>
                        <a:sym typeface="Lato"/>
                      </a:endParaRPr>
                    </a:p>
                  </a:txBody>
                  <a:tcPr marT="91425" marB="91425" marR="91425" marL="91425" anchor="ctr"/>
                </a:tc>
              </a:tr>
              <a:tr h="283300">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000</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0</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txBody>
                  <a:tcPr marT="91425" marB="91425" marR="91425" marL="91425" anchor="ctr"/>
                </a:tc>
              </a:tr>
              <a:tr h="283300">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001</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1</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--x</a:t>
                      </a:r>
                      <a:endParaRPr sz="1300">
                        <a:solidFill>
                          <a:schemeClr val="accent1"/>
                        </a:solidFill>
                        <a:latin typeface="Lato"/>
                        <a:ea typeface="Lato"/>
                        <a:cs typeface="Lato"/>
                        <a:sym typeface="Lato"/>
                      </a:endParaRPr>
                    </a:p>
                  </a:txBody>
                  <a:tcPr marT="91425" marB="91425" marR="91425" marL="91425" anchor="ctr"/>
                </a:tc>
              </a:tr>
              <a:tr h="283300">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010</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2</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-w-</a:t>
                      </a:r>
                      <a:endParaRPr sz="1300">
                        <a:solidFill>
                          <a:schemeClr val="accent1"/>
                        </a:solidFill>
                        <a:latin typeface="Lato"/>
                        <a:ea typeface="Lato"/>
                        <a:cs typeface="Lato"/>
                        <a:sym typeface="Lato"/>
                      </a:endParaRPr>
                    </a:p>
                  </a:txBody>
                  <a:tcPr marT="91425" marB="91425" marR="91425" marL="91425" anchor="ctr"/>
                </a:tc>
              </a:tr>
              <a:tr h="283300">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011</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3</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-wx</a:t>
                      </a:r>
                      <a:endParaRPr sz="1300">
                        <a:solidFill>
                          <a:schemeClr val="accent1"/>
                        </a:solidFill>
                        <a:latin typeface="Lato"/>
                        <a:ea typeface="Lato"/>
                        <a:cs typeface="Lato"/>
                        <a:sym typeface="Lato"/>
                      </a:endParaRPr>
                    </a:p>
                  </a:txBody>
                  <a:tcPr marT="91425" marB="91425" marR="91425" marL="91425" anchor="ctr"/>
                </a:tc>
              </a:tr>
              <a:tr h="283300">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100</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4</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r--</a:t>
                      </a:r>
                      <a:endParaRPr sz="1300">
                        <a:solidFill>
                          <a:schemeClr val="accent1"/>
                        </a:solidFill>
                        <a:latin typeface="Lato"/>
                        <a:ea typeface="Lato"/>
                        <a:cs typeface="Lato"/>
                        <a:sym typeface="Lato"/>
                      </a:endParaRPr>
                    </a:p>
                  </a:txBody>
                  <a:tcPr marT="91425" marB="91425" marR="91425" marL="91425" anchor="ctr"/>
                </a:tc>
              </a:tr>
              <a:tr h="283300">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101</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5</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r-x</a:t>
                      </a:r>
                      <a:endParaRPr sz="1300">
                        <a:solidFill>
                          <a:schemeClr val="accent1"/>
                        </a:solidFill>
                        <a:latin typeface="Lato"/>
                        <a:ea typeface="Lato"/>
                        <a:cs typeface="Lato"/>
                        <a:sym typeface="Lato"/>
                      </a:endParaRPr>
                    </a:p>
                  </a:txBody>
                  <a:tcPr marT="91425" marB="91425" marR="91425" marL="91425" anchor="ctr"/>
                </a:tc>
              </a:tr>
              <a:tr h="283300">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110</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6</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rw-</a:t>
                      </a:r>
                      <a:endParaRPr sz="1300">
                        <a:solidFill>
                          <a:schemeClr val="accent1"/>
                        </a:solidFill>
                        <a:latin typeface="Lato"/>
                        <a:ea typeface="Lato"/>
                        <a:cs typeface="Lato"/>
                        <a:sym typeface="Lato"/>
                      </a:endParaRPr>
                    </a:p>
                  </a:txBody>
                  <a:tcPr marT="91425" marB="91425" marR="91425" marL="91425" anchor="ctr"/>
                </a:tc>
              </a:tr>
              <a:tr h="283300">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111</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7</a:t>
                      </a:r>
                      <a:endParaRPr sz="1300">
                        <a:solidFill>
                          <a:schemeClr val="accent1"/>
                        </a:solidFill>
                        <a:latin typeface="Lato"/>
                        <a:ea typeface="Lato"/>
                        <a:cs typeface="Lato"/>
                        <a:sym typeface="Lato"/>
                      </a:endParaRPr>
                    </a:p>
                  </a:txBody>
                  <a:tcPr marT="91425" marB="91425" marR="91425" marL="91425" anchor="ctr"/>
                </a:tc>
                <a:tc>
                  <a:txBody>
                    <a:bodyPr/>
                    <a:lstStyle/>
                    <a:p>
                      <a:pPr indent="0" lvl="0" marL="0" marR="0" rtl="0" algn="l">
                        <a:lnSpc>
                          <a:spcPct val="115000"/>
                        </a:lnSpc>
                        <a:spcBef>
                          <a:spcPts val="0"/>
                        </a:spcBef>
                        <a:spcAft>
                          <a:spcPts val="0"/>
                        </a:spcAft>
                        <a:buNone/>
                      </a:pPr>
                      <a:r>
                        <a:rPr lang="en" sz="1300">
                          <a:solidFill>
                            <a:schemeClr val="accent1"/>
                          </a:solidFill>
                          <a:latin typeface="Lato"/>
                          <a:ea typeface="Lato"/>
                          <a:cs typeface="Lato"/>
                          <a:sym typeface="Lato"/>
                        </a:rPr>
                        <a:t>rwx</a:t>
                      </a:r>
                      <a:endParaRPr sz="1300">
                        <a:solidFill>
                          <a:schemeClr val="accent1"/>
                        </a:solidFill>
                        <a:latin typeface="Lato"/>
                        <a:ea typeface="Lato"/>
                        <a:cs typeface="Lato"/>
                        <a:sym typeface="Lato"/>
                      </a:endParaRPr>
                    </a:p>
                  </a:txBody>
                  <a:tcPr marT="91425" marB="91425" marR="91425" marL="91425"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a:t>
            </a:r>
            <a:endParaRPr/>
          </a:p>
        </p:txBody>
      </p:sp>
      <p:sp>
        <p:nvSpPr>
          <p:cNvPr id="308" name="Google Shape;308;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 can be modified by a file’s owner using chmod:</a:t>
            </a:r>
            <a:endParaRPr/>
          </a:p>
          <a:p>
            <a:pPr indent="0" lvl="0" marL="0" rtl="0" algn="l">
              <a:spcBef>
                <a:spcPts val="1600"/>
              </a:spcBef>
              <a:spcAft>
                <a:spcPts val="0"/>
              </a:spcAft>
              <a:buNone/>
            </a:pPr>
            <a:r>
              <a:rPr lang="en"/>
              <a:t>c</a:t>
            </a:r>
            <a:r>
              <a:rPr lang="en"/>
              <a:t>hmod [who] [+,-,=] [permissions] filename</a:t>
            </a:r>
            <a:endParaRPr/>
          </a:p>
          <a:p>
            <a:pPr indent="0" lvl="0" marL="0" rtl="0" algn="l">
              <a:spcBef>
                <a:spcPts val="1600"/>
              </a:spcBef>
              <a:spcAft>
                <a:spcPts val="1600"/>
              </a:spcAft>
              <a:buNone/>
            </a:pPr>
            <a:r>
              <a:rPr lang="en"/>
              <a:t>c</a:t>
            </a:r>
            <a:r>
              <a:rPr lang="en"/>
              <a:t>hmod [binary/octal permission notation] filename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Wildcard Matching</a:t>
            </a:r>
            <a:endParaRPr/>
          </a:p>
        </p:txBody>
      </p:sp>
      <p:sp>
        <p:nvSpPr>
          <p:cNvPr id="314" name="Google Shape;314;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we need to find a specific phrase, or letter, or pattern of letters and phrases. </a:t>
            </a:r>
            <a:r>
              <a:rPr b="1" lang="en"/>
              <a:t>Regular expressions</a:t>
            </a:r>
            <a:r>
              <a:rPr lang="en"/>
              <a:t> allow us to specify these patterns. </a:t>
            </a:r>
            <a:endParaRPr/>
          </a:p>
          <a:p>
            <a:pPr indent="0" lvl="0" marL="0" rtl="0" algn="l">
              <a:spcBef>
                <a:spcPts val="1600"/>
              </a:spcBef>
              <a:spcAft>
                <a:spcPts val="0"/>
              </a:spcAft>
              <a:buNone/>
            </a:pPr>
            <a:r>
              <a:rPr lang="en"/>
              <a:t>Two common regex symbols we’ll look at are </a:t>
            </a:r>
            <a:r>
              <a:rPr b="1" lang="en"/>
              <a:t>? </a:t>
            </a:r>
            <a:r>
              <a:rPr lang="en"/>
              <a:t>and </a:t>
            </a:r>
            <a:r>
              <a:rPr b="1" lang="en"/>
              <a:t>*</a:t>
            </a:r>
            <a:endParaRPr b="1"/>
          </a:p>
          <a:p>
            <a:pPr indent="0" lvl="0" marL="0" rtl="0" algn="l">
              <a:spcBef>
                <a:spcPts val="1600"/>
              </a:spcBef>
              <a:spcAft>
                <a:spcPts val="0"/>
              </a:spcAft>
              <a:buNone/>
            </a:pPr>
            <a:r>
              <a:rPr b="1" lang="en"/>
              <a:t>? </a:t>
            </a:r>
            <a:r>
              <a:rPr lang="en"/>
              <a:t>matches a </a:t>
            </a:r>
            <a:r>
              <a:rPr b="1" lang="en"/>
              <a:t>single</a:t>
            </a:r>
            <a:r>
              <a:rPr lang="en"/>
              <a:t> character</a:t>
            </a:r>
            <a:endParaRPr/>
          </a:p>
          <a:p>
            <a:pPr indent="0" lvl="0" marL="0" rtl="0" algn="l">
              <a:spcBef>
                <a:spcPts val="1600"/>
              </a:spcBef>
              <a:spcAft>
                <a:spcPts val="1600"/>
              </a:spcAft>
              <a:buNone/>
            </a:pPr>
            <a:r>
              <a:rPr b="1" lang="en"/>
              <a:t>*</a:t>
            </a:r>
            <a:r>
              <a:rPr lang="en"/>
              <a:t> matches zero or more characters in a filename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Wildcard Matching</a:t>
            </a:r>
            <a:endParaRPr/>
          </a:p>
        </p:txBody>
      </p:sp>
      <p:sp>
        <p:nvSpPr>
          <p:cNvPr id="320" name="Google Shape;320;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we’re trying to find all instances of the name </a:t>
            </a:r>
            <a:r>
              <a:rPr b="1" lang="en"/>
              <a:t>Sam</a:t>
            </a:r>
            <a:r>
              <a:rPr lang="en"/>
              <a:t> in a roster, we might try to match against the pattern ‘Sam*’</a:t>
            </a:r>
            <a:endParaRPr/>
          </a:p>
          <a:p>
            <a:pPr indent="0" lvl="0" marL="0" rtl="0" algn="l">
              <a:spcBef>
                <a:spcPts val="1600"/>
              </a:spcBef>
              <a:spcAft>
                <a:spcPts val="0"/>
              </a:spcAft>
              <a:buNone/>
            </a:pPr>
            <a:r>
              <a:rPr lang="en"/>
              <a:t>If we’re trying to find all instances of the phrases </a:t>
            </a:r>
            <a:r>
              <a:rPr b="1" lang="en"/>
              <a:t>am</a:t>
            </a:r>
            <a:r>
              <a:rPr lang="en"/>
              <a:t> and </a:t>
            </a:r>
            <a:r>
              <a:rPr b="1" lang="en"/>
              <a:t>pm </a:t>
            </a:r>
            <a:r>
              <a:rPr lang="en"/>
              <a:t>in a document, we might try to match against the pattern ‘?m’</a:t>
            </a:r>
            <a:endParaRPr/>
          </a:p>
          <a:p>
            <a:pPr indent="0" lvl="0" marL="0" rtl="0" algn="l">
              <a:spcBef>
                <a:spcPts val="1600"/>
              </a:spcBef>
              <a:spcAft>
                <a:spcPts val="1600"/>
              </a:spcAft>
              <a:buNone/>
            </a:pPr>
            <a:r>
              <a:rPr lang="en"/>
              <a:t>How can we use this for the homework?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 vs CLI</a:t>
            </a:r>
            <a:endParaRPr/>
          </a:p>
        </p:txBody>
      </p:sp>
      <p:sp>
        <p:nvSpPr>
          <p:cNvPr id="108" name="Google Shape;108;p16"/>
          <p:cNvSpPr txBox="1"/>
          <p:nvPr>
            <p:ph idx="1" type="body"/>
          </p:nvPr>
        </p:nvSpPr>
        <p:spPr>
          <a:xfrm>
            <a:off x="729450" y="2078875"/>
            <a:ext cx="7821600" cy="12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 Line Interface: less intuitive, more scripting/programming control, more powerful</a:t>
            </a:r>
            <a:endParaRPr/>
          </a:p>
          <a:p>
            <a:pPr indent="0" lvl="0" marL="0" rtl="0" algn="l">
              <a:spcBef>
                <a:spcPts val="1600"/>
              </a:spcBef>
              <a:spcAft>
                <a:spcPts val="1600"/>
              </a:spcAft>
              <a:buNone/>
            </a:pPr>
            <a:r>
              <a:rPr lang="en"/>
              <a:t>You can interact with the OS using a </a:t>
            </a:r>
            <a:r>
              <a:rPr b="1" lang="en"/>
              <a:t>shell</a:t>
            </a:r>
            <a:r>
              <a:rPr lang="en"/>
              <a:t> program. We write text commands into a </a:t>
            </a:r>
            <a:r>
              <a:rPr b="1" lang="en"/>
              <a:t>terminal window</a:t>
            </a:r>
            <a:r>
              <a:rPr lang="en"/>
              <a:t>, and the shell will take the text commands, execute them, and show results. The most common one you’ll see is </a:t>
            </a:r>
            <a:r>
              <a:rPr b="1" lang="en"/>
              <a:t>Bash</a:t>
            </a:r>
            <a:r>
              <a:rPr lang="en"/>
              <a:t> (Bourne-again shell).</a:t>
            </a:r>
            <a:endParaRPr/>
          </a:p>
        </p:txBody>
      </p:sp>
      <p:pic>
        <p:nvPicPr>
          <p:cNvPr id="109" name="Google Shape;109;p16"/>
          <p:cNvPicPr preferRelativeResize="0"/>
          <p:nvPr/>
        </p:nvPicPr>
        <p:blipFill>
          <a:blip r:embed="rId3">
            <a:alphaModFix/>
          </a:blip>
          <a:stretch>
            <a:fillRect/>
          </a:stretch>
        </p:blipFill>
        <p:spPr>
          <a:xfrm>
            <a:off x="729450" y="3425504"/>
            <a:ext cx="7821599" cy="12652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Linux CLI</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class, most of the work will be done on the SEASnet Linux servers, a set of machines that anyone with an account can log onto. Multiple users can be logged into one server. </a:t>
            </a:r>
            <a:endParaRPr/>
          </a:p>
          <a:p>
            <a:pPr indent="0" lvl="0" marL="0" rtl="0" algn="l">
              <a:spcBef>
                <a:spcPts val="1600"/>
              </a:spcBef>
              <a:spcAft>
                <a:spcPts val="0"/>
              </a:spcAft>
              <a:buNone/>
            </a:pPr>
            <a:r>
              <a:rPr lang="en"/>
              <a:t>If you don’t already have a SEASnet account, sign up for one: </a:t>
            </a:r>
            <a:r>
              <a:rPr lang="en" sz="1100" u="sng">
                <a:solidFill>
                  <a:schemeClr val="hlink"/>
                </a:solidFill>
                <a:latin typeface="Arial"/>
                <a:ea typeface="Arial"/>
                <a:cs typeface="Arial"/>
                <a:sym typeface="Arial"/>
                <a:hlinkClick r:id="rId3"/>
              </a:rPr>
              <a:t>https://www.seasnet.ucla.edu/seasnet-accounts/</a:t>
            </a:r>
            <a:endParaRPr/>
          </a:p>
          <a:p>
            <a:pPr indent="0" lvl="0" marL="0" rtl="0" algn="l">
              <a:spcBef>
                <a:spcPts val="1600"/>
              </a:spcBef>
              <a:spcAft>
                <a:spcPts val="0"/>
              </a:spcAft>
              <a:buNone/>
            </a:pPr>
            <a:r>
              <a:rPr lang="en"/>
              <a:t>We’d like to be able to directly access the CLI of these Linux machines, and work and run programs from there. So we’re going to need to </a:t>
            </a:r>
            <a:r>
              <a:rPr b="1" lang="en"/>
              <a:t>ssh</a:t>
            </a:r>
            <a:r>
              <a:rPr lang="en"/>
              <a:t> (secure shell) in.</a:t>
            </a:r>
            <a:endParaRPr/>
          </a:p>
          <a:p>
            <a:pPr indent="0" lvl="0" marL="0" rtl="0" algn="l">
              <a:spcBef>
                <a:spcPts val="1600"/>
              </a:spcBef>
              <a:spcAft>
                <a:spcPts val="1600"/>
              </a:spcAft>
              <a:buNone/>
            </a:pPr>
            <a:r>
              <a:rPr lang="en"/>
              <a:t>You must use the UCLA VPN to be allowed to ssh into the SEASnet servers: </a:t>
            </a:r>
            <a:r>
              <a:rPr lang="en" sz="1100" u="sng">
                <a:solidFill>
                  <a:schemeClr val="hlink"/>
                </a:solidFill>
                <a:latin typeface="Arial"/>
                <a:ea typeface="Arial"/>
                <a:cs typeface="Arial"/>
                <a:sym typeface="Arial"/>
                <a:hlinkClick r:id="rId4"/>
              </a:rPr>
              <a:t>https://www.seasnet.ucla.edu/setting-up-remoteapps-and-remote-desktop/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Linux CLI</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you have your SEASnet account, and you have the VPN operating. How do you actually ssh in?</a:t>
            </a:r>
            <a:endParaRPr/>
          </a:p>
          <a:p>
            <a:pPr indent="0" lvl="0" marL="0" rtl="0" algn="l">
              <a:spcBef>
                <a:spcPts val="1600"/>
              </a:spcBef>
              <a:spcAft>
                <a:spcPts val="0"/>
              </a:spcAft>
              <a:buNone/>
            </a:pPr>
            <a:r>
              <a:rPr lang="en"/>
              <a:t>The ssh command: </a:t>
            </a:r>
            <a:endParaRPr/>
          </a:p>
          <a:p>
            <a:pPr indent="0" lvl="0" marL="0" rtl="0" algn="l">
              <a:spcBef>
                <a:spcPts val="1600"/>
              </a:spcBef>
              <a:spcAft>
                <a:spcPts val="0"/>
              </a:spcAft>
              <a:buNone/>
            </a:pPr>
            <a:r>
              <a:rPr lang="en">
                <a:latin typeface="Courier New"/>
                <a:ea typeface="Courier New"/>
                <a:cs typeface="Courier New"/>
                <a:sym typeface="Courier New"/>
              </a:rPr>
              <a:t>s</a:t>
            </a:r>
            <a:r>
              <a:rPr lang="en">
                <a:latin typeface="Courier New"/>
                <a:ea typeface="Courier New"/>
                <a:cs typeface="Courier New"/>
                <a:sym typeface="Courier New"/>
              </a:rPr>
              <a:t>sh SEASNET_USERNAME@lnxsrv06.seas.ucla.edu</a:t>
            </a:r>
            <a:endParaRPr>
              <a:latin typeface="Courier New"/>
              <a:ea typeface="Courier New"/>
              <a:cs typeface="Courier New"/>
              <a:sym typeface="Courier New"/>
            </a:endParaRPr>
          </a:p>
          <a:p>
            <a:pPr indent="0" lvl="0" marL="0" rtl="0" algn="l">
              <a:spcBef>
                <a:spcPts val="1600"/>
              </a:spcBef>
              <a:spcAft>
                <a:spcPts val="0"/>
              </a:spcAft>
              <a:buNone/>
            </a:pPr>
            <a:r>
              <a:rPr lang="en"/>
              <a:t>Use your SEASnet username in the above command, and enter your SEASnet password when prompted. You can use lnxsrv 06, 07, 09, and 10 in this class.</a:t>
            </a:r>
            <a:endParaRPr/>
          </a:p>
          <a:p>
            <a:pPr indent="0" lvl="0" marL="0" rtl="0" algn="l">
              <a:spcBef>
                <a:spcPts val="1600"/>
              </a:spcBef>
              <a:spcAft>
                <a:spcPts val="1600"/>
              </a:spcAft>
              <a:buNone/>
            </a:pPr>
            <a:r>
              <a:rPr lang="en"/>
              <a:t>If you’re a Mac user, this is all you need to type into your own terminal window to get access to the SEASnet terminal window.</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Linux CLI</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using Windows, you’ll need to download an SSH client. </a:t>
            </a:r>
            <a:endParaRPr/>
          </a:p>
          <a:p>
            <a:pPr indent="0" lvl="0" marL="0" rtl="0" algn="l">
              <a:spcBef>
                <a:spcPts val="1600"/>
              </a:spcBef>
              <a:spcAft>
                <a:spcPts val="1600"/>
              </a:spcAft>
              <a:buNone/>
            </a:pPr>
            <a:r>
              <a:rPr lang="en"/>
              <a:t>PuTTY: most popular client; use host name lnxsrv06.seas.ucla.edu, use port 22, use connection type SSH, use your SEASnet username and password when prompted. Download it here: </a:t>
            </a:r>
            <a:r>
              <a:rPr lang="en">
                <a:uFill>
                  <a:noFill/>
                </a:uFill>
                <a:hlinkClick r:id="rId3"/>
              </a:rPr>
              <a:t>https://www.chiark.greenend.org.uk/~sgtatham/putty/latest.html</a:t>
            </a:r>
            <a:endParaRPr>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Linux CLI</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working on the Linux servers, you may need to transfer files back and forth between the server and your local machine, to submit them on Gradescope.  The most common method is using the command scp, in your terminal. </a:t>
            </a:r>
            <a:endParaRPr/>
          </a:p>
          <a:p>
            <a:pPr indent="0" lvl="0" marL="0" rtl="0" algn="l">
              <a:spcBef>
                <a:spcPts val="1600"/>
              </a:spcBef>
              <a:spcAft>
                <a:spcPts val="0"/>
              </a:spcAft>
              <a:buNone/>
            </a:pPr>
            <a:r>
              <a:rPr lang="en"/>
              <a:t>To transfer files from the server and your local machine: </a:t>
            </a:r>
            <a:endParaRPr/>
          </a:p>
          <a:p>
            <a:pPr indent="0" lvl="0" marL="0" rtl="0" algn="l">
              <a:spcBef>
                <a:spcPts val="1600"/>
              </a:spcBef>
              <a:spcAft>
                <a:spcPts val="0"/>
              </a:spcAft>
              <a:buNone/>
            </a:pPr>
            <a:r>
              <a:rPr lang="en">
                <a:latin typeface="Courier New"/>
                <a:ea typeface="Courier New"/>
                <a:cs typeface="Courier New"/>
                <a:sym typeface="Courier New"/>
              </a:rPr>
              <a:t>scp &lt;</a:t>
            </a:r>
            <a:r>
              <a:rPr lang="en">
                <a:uFill>
                  <a:noFill/>
                </a:uFill>
                <a:latin typeface="Courier New"/>
                <a:ea typeface="Courier New"/>
                <a:cs typeface="Courier New"/>
                <a:sym typeface="Courier New"/>
                <a:hlinkClick r:id="rId3"/>
              </a:rPr>
              <a:t>SEASnet_username@lnxsrv06.seas.ucla.edu</a:t>
            </a:r>
            <a:r>
              <a:rPr lang="en">
                <a:latin typeface="Courier New"/>
                <a:ea typeface="Courier New"/>
                <a:cs typeface="Courier New"/>
                <a:sym typeface="Courier New"/>
              </a:rPr>
              <a:t>&gt;:&lt;filepath&gt; &lt;destination_path&gt;</a:t>
            </a:r>
            <a:endParaRPr>
              <a:latin typeface="Courier New"/>
              <a:ea typeface="Courier New"/>
              <a:cs typeface="Courier New"/>
              <a:sym typeface="Courier New"/>
            </a:endParaRPr>
          </a:p>
          <a:p>
            <a:pPr indent="0" lvl="0" marL="0" rtl="0" algn="l">
              <a:spcBef>
                <a:spcPts val="1600"/>
              </a:spcBef>
              <a:spcAft>
                <a:spcPts val="0"/>
              </a:spcAft>
              <a:buNone/>
            </a:pPr>
            <a:r>
              <a:rPr lang="en"/>
              <a:t>Similarly, transferring files from your local machine to the server: </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scp &lt;local_file&gt; &lt;SEASnet_username@lnxsrv06.seas.ucla.edu&gt;:&lt;filepath&gt;</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SCP Example</a:t>
            </a:r>
            <a:endParaRPr/>
          </a:p>
        </p:txBody>
      </p:sp>
      <p:sp>
        <p:nvSpPr>
          <p:cNvPr id="139" name="Google Shape;139;p21"/>
          <p:cNvSpPr txBox="1"/>
          <p:nvPr>
            <p:ph idx="1" type="body"/>
          </p:nvPr>
        </p:nvSpPr>
        <p:spPr>
          <a:xfrm>
            <a:off x="729450" y="2078875"/>
            <a:ext cx="7688700" cy="195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I create a file called move_me in on the Linux servers. I want to bring it to my local machine.</a:t>
            </a:r>
            <a:endParaRPr/>
          </a:p>
          <a:p>
            <a:pPr indent="-311150" lvl="0" marL="457200" rtl="0" algn="l">
              <a:spcBef>
                <a:spcPts val="0"/>
              </a:spcBef>
              <a:spcAft>
                <a:spcPts val="0"/>
              </a:spcAft>
              <a:buSzPts val="1300"/>
              <a:buAutoNum type="arabicPeriod"/>
            </a:pPr>
            <a:r>
              <a:rPr lang="en"/>
              <a:t>I navigate to the directory my file move_me is in, and use the pwd command on my remote machine to get the source file path:</a:t>
            </a:r>
            <a:endParaRPr/>
          </a:p>
          <a:p>
            <a:pPr indent="0" lvl="0" marL="914400" rtl="0" algn="l">
              <a:spcBef>
                <a:spcPts val="0"/>
              </a:spcBef>
              <a:spcAft>
                <a:spcPts val="0"/>
              </a:spcAft>
              <a:buNone/>
            </a:pPr>
            <a:r>
              <a:rPr lang="en"/>
              <a:t>/u/cs/grad/madhumat/cs35l/sandbox</a:t>
            </a:r>
            <a:endParaRPr/>
          </a:p>
          <a:p>
            <a:pPr indent="-311150" lvl="0" marL="457200" rtl="0" algn="l">
              <a:spcBef>
                <a:spcPts val="0"/>
              </a:spcBef>
              <a:spcAft>
                <a:spcPts val="0"/>
              </a:spcAft>
              <a:buSzPts val="1300"/>
              <a:buAutoNum type="arabicPeriod"/>
            </a:pPr>
            <a:r>
              <a:rPr lang="en"/>
              <a:t>I navigate to the directory I want to put move_me in, and use the pwd command on my local machine to get the destination file path:</a:t>
            </a:r>
            <a:endParaRPr/>
          </a:p>
          <a:p>
            <a:pPr indent="0" lvl="0" marL="914400" rtl="0" algn="l">
              <a:spcBef>
                <a:spcPts val="0"/>
              </a:spcBef>
              <a:spcAft>
                <a:spcPts val="0"/>
              </a:spcAft>
              <a:buNone/>
            </a:pPr>
            <a:r>
              <a:rPr lang="en"/>
              <a:t>/home/mobaxterm/MyDocuments</a:t>
            </a:r>
            <a:endParaRPr/>
          </a:p>
          <a:p>
            <a:pPr indent="-311150" lvl="0" marL="457200" rtl="0" algn="l">
              <a:spcBef>
                <a:spcPts val="0"/>
              </a:spcBef>
              <a:spcAft>
                <a:spcPts val="0"/>
              </a:spcAft>
              <a:buSzPts val="1300"/>
              <a:buAutoNum type="arabicPeriod"/>
            </a:pPr>
            <a:r>
              <a:rPr lang="en"/>
              <a:t>Now, on my </a:t>
            </a:r>
            <a:r>
              <a:rPr i="1" lang="en"/>
              <a:t>local</a:t>
            </a:r>
            <a:r>
              <a:rPr lang="en"/>
              <a:t> machine I execute this scp command:</a:t>
            </a:r>
            <a:endParaRPr/>
          </a:p>
          <a:p>
            <a:pPr indent="0" lvl="0" marL="457200" rtl="0" algn="l">
              <a:spcBef>
                <a:spcPts val="0"/>
              </a:spcBef>
              <a:spcAft>
                <a:spcPts val="0"/>
              </a:spcAft>
              <a:buNone/>
            </a:pPr>
            <a:r>
              <a:rPr lang="en"/>
              <a:t>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140" name="Google Shape;140;p21"/>
          <p:cNvSpPr txBox="1"/>
          <p:nvPr/>
        </p:nvSpPr>
        <p:spPr>
          <a:xfrm>
            <a:off x="160725" y="4097975"/>
            <a:ext cx="92904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scp </a:t>
            </a:r>
            <a:r>
              <a:rPr lang="en" sz="1300" u="sng">
                <a:solidFill>
                  <a:schemeClr val="accent5"/>
                </a:solidFill>
                <a:latin typeface="Lato"/>
                <a:ea typeface="Lato"/>
                <a:cs typeface="Lato"/>
                <a:sym typeface="Lato"/>
                <a:hlinkClick r:id="rId3">
                  <a:extLst>
                    <a:ext uri="{A12FA001-AC4F-418D-AE19-62706E023703}">
                      <ahyp:hlinkClr val="tx"/>
                    </a:ext>
                  </a:extLst>
                </a:hlinkClick>
              </a:rPr>
              <a:t>madhumat@lnxsrv06.seas.ucla.edu</a:t>
            </a:r>
            <a:r>
              <a:rPr lang="en" sz="1300">
                <a:solidFill>
                  <a:schemeClr val="accent1"/>
                </a:solidFill>
                <a:latin typeface="Lato"/>
                <a:ea typeface="Lato"/>
                <a:cs typeface="Lato"/>
                <a:sym typeface="Lato"/>
              </a:rPr>
              <a:t>:/u/cs/grad/madhumat/cs35l/sandox/move_me /home/mobaxterm/MyDocuments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