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ebea6771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ebea6771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ebea6771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ebea6771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ebe58be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ebe58be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ebea6771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ebea6771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ebea6771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ebea677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ebea6771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ebea6771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ebea6771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ebea6771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ebea6771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ebea6771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ebea6771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ebea6771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5d6bc181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5d6bc181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docs.google.com/presentation/d/1KMviUYRxVQoSiqkutgcp0Pwn7cIM9FtFAiipCODIDUc/edit?usp=sharing" TargetMode="External"/><Relationship Id="rId5" Type="http://schemas.openxmlformats.org/officeDocument/2006/relationships/hyperlink" Target="https://xkcd.com/129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advanced git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8</a:t>
            </a:r>
            <a:endParaRPr/>
          </a:p>
        </p:txBody>
      </p:sp>
      <p:pic>
        <p:nvPicPr>
          <p:cNvPr id="88" name="Google Shape;88;p13"/>
          <p:cNvPicPr preferRelativeResize="0"/>
          <p:nvPr/>
        </p:nvPicPr>
        <p:blipFill>
          <a:blip r:embed="rId3">
            <a:alphaModFix/>
          </a:blip>
          <a:stretch>
            <a:fillRect/>
          </a:stretch>
        </p:blipFill>
        <p:spPr>
          <a:xfrm>
            <a:off x="4504138" y="2135000"/>
            <a:ext cx="4181475" cy="2381250"/>
          </a:xfrm>
          <a:prstGeom prst="rect">
            <a:avLst/>
          </a:prstGeom>
          <a:noFill/>
          <a:ln>
            <a:noFill/>
          </a:ln>
        </p:spPr>
      </p:pic>
      <p:sp>
        <p:nvSpPr>
          <p:cNvPr id="89" name="Google Shape;89;p13"/>
          <p:cNvSpPr txBox="1"/>
          <p:nvPr/>
        </p:nvSpPr>
        <p:spPr>
          <a:xfrm>
            <a:off x="729450" y="4189850"/>
            <a:ext cx="26040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4"/>
              </a:rPr>
              <a:t>Google Slides Version</a:t>
            </a:r>
            <a:endParaRPr>
              <a:latin typeface="Lato"/>
              <a:ea typeface="Lato"/>
              <a:cs typeface="Lato"/>
              <a:sym typeface="Lato"/>
            </a:endParaRPr>
          </a:p>
        </p:txBody>
      </p:sp>
      <p:sp>
        <p:nvSpPr>
          <p:cNvPr id="90" name="Google Shape;90;p13"/>
          <p:cNvSpPr txBox="1"/>
          <p:nvPr/>
        </p:nvSpPr>
        <p:spPr>
          <a:xfrm>
            <a:off x="4504150" y="4583900"/>
            <a:ext cx="7263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latin typeface="Lato"/>
                <a:ea typeface="Lato"/>
                <a:cs typeface="Lato"/>
                <a:sym typeface="Lato"/>
                <a:hlinkClick r:id="rId5"/>
              </a:rPr>
              <a:t>Source</a:t>
            </a:r>
            <a:endParaRPr sz="10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g</a:t>
            </a:r>
            <a:r>
              <a:rPr lang="en"/>
              <a:t>it folders: objects</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talked about git having three types of objects: blobs, trees, and commits. Each object gets a unique hash; each of these is stored in this directory as </a:t>
            </a:r>
            <a:r>
              <a:rPr i="1" lang="en"/>
              <a:t>compressed</a:t>
            </a:r>
            <a:r>
              <a:rPr lang="en"/>
              <a:t> objects. </a:t>
            </a:r>
            <a:endParaRPr/>
          </a:p>
          <a:p>
            <a:pPr indent="0" lvl="0" marL="0" rtl="0" algn="l">
              <a:spcBef>
                <a:spcPts val="1600"/>
              </a:spcBef>
              <a:spcAft>
                <a:spcPts val="0"/>
              </a:spcAft>
              <a:buNone/>
            </a:pPr>
            <a:r>
              <a:rPr lang="en"/>
              <a:t>If you decompress these objects, you’ll get the objects corresponding information. So for example, decoding a commit object will give you it’s parent commits, it’s commit author, it’s commit message etc.</a:t>
            </a:r>
            <a:endParaRPr/>
          </a:p>
          <a:p>
            <a:pPr indent="0" lvl="0" marL="0" rtl="0" algn="l">
              <a:spcBef>
                <a:spcPts val="1600"/>
              </a:spcBef>
              <a:spcAft>
                <a:spcPts val="1600"/>
              </a:spcAft>
              <a:buNone/>
            </a:pPr>
            <a:r>
              <a:rPr lang="en"/>
              <a:t>What you </a:t>
            </a:r>
            <a:r>
              <a:rPr i="1" lang="en"/>
              <a:t>don’t</a:t>
            </a:r>
            <a:r>
              <a:rPr lang="en"/>
              <a:t> get is any way to tell which object is a blob, tree, or commit without decompressing and checking; so you either decompress every object and check what it is, or rely on a different folder to tell you exactly why hash IDs are commit objects.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folders: refs</a:t>
            </a:r>
            <a:endParaRPr/>
          </a:p>
        </p:txBody>
      </p:sp>
      <p:sp>
        <p:nvSpPr>
          <p:cNvPr id="152" name="Google Shape;152;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Contains files labeled by branch name. Each file contains the commit hash of the commit that branch points to. Refs will contain the commits pointed to by master, any side branches checked out, any remote branches.</a:t>
            </a:r>
            <a:endParaRPr/>
          </a:p>
          <a:p>
            <a:pPr indent="0" lvl="0" marL="0" rtl="0" algn="l">
              <a:spcBef>
                <a:spcPts val="1600"/>
              </a:spcBef>
              <a:spcAft>
                <a:spcPts val="1600"/>
              </a:spcAft>
              <a:buNone/>
            </a:pPr>
            <a:r>
              <a:rPr lang="en"/>
              <a:t>So with the refs folder, we can get the id of the commit that a branch currently points at. Then, we can take that id and move to the objects folder, where we can search for the object corresponding to that id and decompress it to get information about that commit.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ommits: ranges</a:t>
            </a:r>
            <a:endParaRPr/>
          </a:p>
        </p:txBody>
      </p:sp>
      <p:sp>
        <p:nvSpPr>
          <p:cNvPr id="96" name="Google Shape;96;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g</a:t>
            </a:r>
            <a:r>
              <a:rPr lang="en">
                <a:latin typeface="Courier New"/>
                <a:ea typeface="Courier New"/>
                <a:cs typeface="Courier New"/>
                <a:sym typeface="Courier New"/>
              </a:rPr>
              <a:t>it log [commit1]..[commit2]</a:t>
            </a:r>
            <a:endParaRPr>
              <a:latin typeface="Courier New"/>
              <a:ea typeface="Courier New"/>
              <a:cs typeface="Courier New"/>
              <a:sym typeface="Courier New"/>
            </a:endParaRPr>
          </a:p>
          <a:p>
            <a:pPr indent="0" lvl="0" marL="0" rtl="0" algn="l">
              <a:spcBef>
                <a:spcPts val="1600"/>
              </a:spcBef>
              <a:spcAft>
                <a:spcPts val="0"/>
              </a:spcAft>
              <a:buNone/>
            </a:pPr>
            <a:r>
              <a:rPr lang="en"/>
              <a:t>Resolve a range of commits reachable from one commit but not the other. </a:t>
            </a:r>
            <a:r>
              <a:rPr lang="en"/>
              <a:t>List the commits from commit1 (exclusive) to commit2 (inclusive).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7" name="Google Shape;97;p14"/>
          <p:cNvPicPr preferRelativeResize="0"/>
          <p:nvPr/>
        </p:nvPicPr>
        <p:blipFill>
          <a:blip r:embed="rId3">
            <a:alphaModFix/>
          </a:blip>
          <a:stretch>
            <a:fillRect/>
          </a:stretch>
        </p:blipFill>
        <p:spPr>
          <a:xfrm>
            <a:off x="676275" y="3270625"/>
            <a:ext cx="7620000" cy="1409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commits: ranges</a:t>
            </a:r>
            <a:endParaRPr/>
          </a:p>
        </p:txBody>
      </p:sp>
      <p:sp>
        <p:nvSpPr>
          <p:cNvPr id="103" name="Google Shape;103;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g</a:t>
            </a:r>
            <a:r>
              <a:rPr lang="en">
                <a:latin typeface="Courier New"/>
                <a:ea typeface="Courier New"/>
                <a:cs typeface="Courier New"/>
                <a:sym typeface="Courier New"/>
              </a:rPr>
              <a:t>it log master..experiment</a:t>
            </a:r>
            <a:endParaRPr>
              <a:latin typeface="Courier New"/>
              <a:ea typeface="Courier New"/>
              <a:cs typeface="Courier New"/>
              <a:sym typeface="Courier New"/>
            </a:endParaRPr>
          </a:p>
          <a:p>
            <a:pPr indent="0" lvl="0" marL="0" rtl="0" algn="l">
              <a:spcBef>
                <a:spcPts val="1600"/>
              </a:spcBef>
              <a:spcAft>
                <a:spcPts val="0"/>
              </a:spcAft>
              <a:buNone/>
            </a:pPr>
            <a:r>
              <a:rPr lang="en"/>
              <a:t>“</a:t>
            </a:r>
            <a:r>
              <a:rPr lang="en"/>
              <a:t>a</a:t>
            </a:r>
            <a:r>
              <a:rPr lang="en"/>
              <a:t>ll commits reachable from experiment that aren’t reachable from master”</a:t>
            </a:r>
            <a:endParaRPr/>
          </a:p>
          <a:p>
            <a:pPr indent="0" lvl="0" marL="0" rtl="0" algn="l">
              <a:spcBef>
                <a:spcPts val="1600"/>
              </a:spcBef>
              <a:spcAft>
                <a:spcPts val="0"/>
              </a:spcAft>
              <a:buNone/>
            </a:pPr>
            <a:r>
              <a:rPr lang="en"/>
              <a:t>→ D, C</a:t>
            </a:r>
            <a:endParaRPr/>
          </a:p>
          <a:p>
            <a:pPr indent="0" lvl="0" marL="0" rtl="0" algn="l">
              <a:spcBef>
                <a:spcPts val="1600"/>
              </a:spcBef>
              <a:spcAft>
                <a:spcPts val="0"/>
              </a:spcAft>
              <a:buNone/>
            </a:pPr>
            <a:r>
              <a:rPr lang="en">
                <a:latin typeface="Courier New"/>
                <a:ea typeface="Courier New"/>
                <a:cs typeface="Courier New"/>
                <a:sym typeface="Courier New"/>
              </a:rPr>
              <a:t>g</a:t>
            </a:r>
            <a:r>
              <a:rPr lang="en">
                <a:latin typeface="Courier New"/>
                <a:ea typeface="Courier New"/>
                <a:cs typeface="Courier New"/>
                <a:sym typeface="Courier New"/>
              </a:rPr>
              <a:t>it log experiment..master</a:t>
            </a:r>
            <a:endParaRPr>
              <a:latin typeface="Courier New"/>
              <a:ea typeface="Courier New"/>
              <a:cs typeface="Courier New"/>
              <a:sym typeface="Courier New"/>
            </a:endParaRPr>
          </a:p>
          <a:p>
            <a:pPr indent="0" lvl="0" marL="0" rtl="0" algn="l">
              <a:spcBef>
                <a:spcPts val="1600"/>
              </a:spcBef>
              <a:spcAft>
                <a:spcPts val="0"/>
              </a:spcAft>
              <a:buNone/>
            </a:pPr>
            <a:r>
              <a:rPr lang="en"/>
              <a:t>→ </a:t>
            </a:r>
            <a:r>
              <a:rPr lang="en"/>
              <a:t>F, 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commits: ranges</a:t>
            </a:r>
            <a:endParaRPr/>
          </a:p>
        </p:txBody>
      </p:sp>
      <p:sp>
        <p:nvSpPr>
          <p:cNvPr id="109" name="Google Shape;109;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g</a:t>
            </a:r>
            <a:r>
              <a:rPr lang="en">
                <a:latin typeface="Courier New"/>
                <a:ea typeface="Courier New"/>
                <a:cs typeface="Courier New"/>
                <a:sym typeface="Courier New"/>
              </a:rPr>
              <a:t>it log origin/master..HEAD</a:t>
            </a:r>
            <a:endParaRPr>
              <a:latin typeface="Courier New"/>
              <a:ea typeface="Courier New"/>
              <a:cs typeface="Courier New"/>
              <a:sym typeface="Courier New"/>
            </a:endParaRPr>
          </a:p>
          <a:p>
            <a:pPr indent="0" lvl="0" marL="0" rtl="0" algn="l">
              <a:spcBef>
                <a:spcPts val="1600"/>
              </a:spcBef>
              <a:spcAft>
                <a:spcPts val="1600"/>
              </a:spcAft>
              <a:buNone/>
            </a:pPr>
            <a:r>
              <a:rPr lang="en"/>
              <a:t>Any commits in your current branch that aren’t in the master branch on your remote origin. (In other words, lists the commits you still have to push to the master.)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ommits: ranges</a:t>
            </a:r>
            <a:endParaRPr/>
          </a:p>
        </p:txBody>
      </p:sp>
      <p:sp>
        <p:nvSpPr>
          <p:cNvPr id="115" name="Google Shape;115;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g</a:t>
            </a:r>
            <a:r>
              <a:rPr lang="en">
                <a:latin typeface="Courier New"/>
                <a:ea typeface="Courier New"/>
                <a:cs typeface="Courier New"/>
                <a:sym typeface="Courier New"/>
              </a:rPr>
              <a:t>it log [commit1]...[commit2]</a:t>
            </a:r>
            <a:endParaRPr>
              <a:latin typeface="Courier New"/>
              <a:ea typeface="Courier New"/>
              <a:cs typeface="Courier New"/>
              <a:sym typeface="Courier New"/>
            </a:endParaRPr>
          </a:p>
          <a:p>
            <a:pPr indent="0" lvl="0" marL="0" rtl="0" algn="l">
              <a:spcBef>
                <a:spcPts val="1600"/>
              </a:spcBef>
              <a:spcAft>
                <a:spcPts val="0"/>
              </a:spcAft>
              <a:buNone/>
            </a:pPr>
            <a:r>
              <a:rPr lang="en"/>
              <a:t>TRIPLE dots means all commits reachable by either branch but not both. </a:t>
            </a:r>
            <a:endParaRPr/>
          </a:p>
          <a:p>
            <a:pPr indent="0" lvl="0" marL="25400" marR="25400" rtl="0" algn="l">
              <a:lnSpc>
                <a:spcPct val="113400"/>
              </a:lnSpc>
              <a:spcBef>
                <a:spcPts val="1600"/>
              </a:spcBef>
              <a:spcAft>
                <a:spcPts val="0"/>
              </a:spcAft>
              <a:buNone/>
            </a:pPr>
            <a:r>
              <a:rPr lang="en">
                <a:latin typeface="Courier New"/>
                <a:ea typeface="Courier New"/>
                <a:cs typeface="Courier New"/>
                <a:sym typeface="Courier New"/>
              </a:rPr>
              <a:t>git log --left-right [commit1]...[commit2]</a:t>
            </a:r>
            <a:endParaRPr>
              <a:latin typeface="Courier New"/>
              <a:ea typeface="Courier New"/>
              <a:cs typeface="Courier New"/>
              <a:sym typeface="Courier New"/>
            </a:endParaRPr>
          </a:p>
          <a:p>
            <a:pPr indent="0" lvl="0" marL="25400" marR="25400" rtl="0" algn="l">
              <a:lnSpc>
                <a:spcPct val="113400"/>
              </a:lnSpc>
              <a:spcBef>
                <a:spcPts val="800"/>
              </a:spcBef>
              <a:spcAft>
                <a:spcPts val="0"/>
              </a:spcAft>
              <a:buClr>
                <a:schemeClr val="dk1"/>
              </a:buClr>
              <a:buSzPts val="1100"/>
              <a:buFont typeface="Arial"/>
              <a:buNone/>
            </a:pPr>
            <a:r>
              <a:rPr lang="en"/>
              <a:t>Shows which side of the range each commit belongs to. </a:t>
            </a:r>
            <a:endParaRPr>
              <a:latin typeface="Courier New"/>
              <a:ea typeface="Courier New"/>
              <a:cs typeface="Courier New"/>
              <a:sym typeface="Courier New"/>
            </a:endParaRPr>
          </a:p>
          <a:p>
            <a:pPr indent="0" lvl="0" marL="0" rtl="0" algn="l">
              <a:spcBef>
                <a:spcPts val="8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ommits: ranges</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latin typeface="Courier New"/>
                <a:ea typeface="Courier New"/>
                <a:cs typeface="Courier New"/>
                <a:sym typeface="Courier New"/>
              </a:rPr>
              <a:t>g</a:t>
            </a:r>
            <a:r>
              <a:rPr lang="en">
                <a:latin typeface="Courier New"/>
                <a:ea typeface="Courier New"/>
                <a:cs typeface="Courier New"/>
                <a:sym typeface="Courier New"/>
              </a:rPr>
              <a:t>it log </a:t>
            </a:r>
            <a:r>
              <a:rPr lang="en">
                <a:latin typeface="Courier New"/>
                <a:ea typeface="Courier New"/>
                <a:cs typeface="Courier New"/>
                <a:sym typeface="Courier New"/>
              </a:rPr>
              <a:t>--left-right </a:t>
            </a:r>
            <a:r>
              <a:rPr lang="en">
                <a:latin typeface="Courier New"/>
                <a:ea typeface="Courier New"/>
                <a:cs typeface="Courier New"/>
                <a:sym typeface="Courier New"/>
              </a:rPr>
              <a:t>master...experiment</a:t>
            </a:r>
            <a:endParaRPr>
              <a:latin typeface="Courier New"/>
              <a:ea typeface="Courier New"/>
              <a:cs typeface="Courier New"/>
              <a:sym typeface="Courier New"/>
            </a:endParaRPr>
          </a:p>
          <a:p>
            <a:pPr indent="0" lvl="0" marL="0" marR="0" rtl="0" algn="l">
              <a:lnSpc>
                <a:spcPct val="115000"/>
              </a:lnSpc>
              <a:spcBef>
                <a:spcPts val="1600"/>
              </a:spcBef>
              <a:spcAft>
                <a:spcPts val="0"/>
              </a:spcAft>
              <a:buNone/>
            </a:pPr>
            <a:r>
              <a:rPr lang="en"/>
              <a:t>&lt; F</a:t>
            </a:r>
            <a:endParaRPr/>
          </a:p>
          <a:p>
            <a:pPr indent="0" lvl="0" marL="0" marR="0" rtl="0" algn="l">
              <a:lnSpc>
                <a:spcPct val="115000"/>
              </a:lnSpc>
              <a:spcBef>
                <a:spcPts val="1600"/>
              </a:spcBef>
              <a:spcAft>
                <a:spcPts val="0"/>
              </a:spcAft>
              <a:buNone/>
            </a:pPr>
            <a:r>
              <a:rPr lang="en"/>
              <a:t>&lt; E</a:t>
            </a:r>
            <a:endParaRPr/>
          </a:p>
          <a:p>
            <a:pPr indent="0" lvl="0" marL="0" marR="0" rtl="0" algn="l">
              <a:lnSpc>
                <a:spcPct val="115000"/>
              </a:lnSpc>
              <a:spcBef>
                <a:spcPts val="1600"/>
              </a:spcBef>
              <a:spcAft>
                <a:spcPts val="0"/>
              </a:spcAft>
              <a:buNone/>
            </a:pPr>
            <a:r>
              <a:rPr lang="en"/>
              <a:t>&gt; D</a:t>
            </a:r>
            <a:endParaRPr/>
          </a:p>
          <a:p>
            <a:pPr indent="0" lvl="0" marL="0" marR="0" rtl="0" algn="l">
              <a:lnSpc>
                <a:spcPct val="115000"/>
              </a:lnSpc>
              <a:spcBef>
                <a:spcPts val="1600"/>
              </a:spcBef>
              <a:spcAft>
                <a:spcPts val="1600"/>
              </a:spcAft>
              <a:buNone/>
            </a:pPr>
            <a:r>
              <a:rPr lang="en"/>
              <a:t>&gt; C</a:t>
            </a:r>
            <a:endParaRPr/>
          </a:p>
        </p:txBody>
      </p:sp>
      <p:pic>
        <p:nvPicPr>
          <p:cNvPr id="122" name="Google Shape;122;p18"/>
          <p:cNvPicPr preferRelativeResize="0"/>
          <p:nvPr/>
        </p:nvPicPr>
        <p:blipFill>
          <a:blip r:embed="rId3">
            <a:alphaModFix/>
          </a:blip>
          <a:stretch>
            <a:fillRect/>
          </a:stretch>
        </p:blipFill>
        <p:spPr>
          <a:xfrm>
            <a:off x="536475" y="3595725"/>
            <a:ext cx="7620000" cy="1409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ommit syntax: ^ and ~</a:t>
            </a:r>
            <a:endParaRPr/>
          </a:p>
        </p:txBody>
      </p:sp>
      <p:sp>
        <p:nvSpPr>
          <p:cNvPr id="128" name="Google Shape;128;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refers to parent of a commit. </a:t>
            </a:r>
            <a:endParaRPr/>
          </a:p>
          <a:p>
            <a:pPr indent="0" lvl="0" marL="0" rtl="0" algn="l">
              <a:spcBef>
                <a:spcPts val="1600"/>
              </a:spcBef>
              <a:spcAft>
                <a:spcPts val="0"/>
              </a:spcAft>
              <a:buNone/>
            </a:pPr>
            <a:r>
              <a:rPr lang="en"/>
              <a:t>~ refers to first parent of a commit. </a:t>
            </a:r>
            <a:endParaRPr/>
          </a:p>
          <a:p>
            <a:pPr indent="0" lvl="0" marL="0" rtl="0" algn="l">
              <a:spcBef>
                <a:spcPts val="1600"/>
              </a:spcBef>
              <a:spcAft>
                <a:spcPts val="0"/>
              </a:spcAft>
              <a:buNone/>
            </a:pPr>
            <a:r>
              <a:rPr lang="en"/>
              <a:t>HEAD^ (parent) is equal to HEAD~ (first parent)</a:t>
            </a:r>
            <a:endParaRPr/>
          </a:p>
          <a:p>
            <a:pPr indent="0" lvl="0" marL="0" rtl="0" algn="l">
              <a:spcBef>
                <a:spcPts val="1600"/>
              </a:spcBef>
              <a:spcAft>
                <a:spcPts val="0"/>
              </a:spcAft>
              <a:buNone/>
            </a:pPr>
            <a:r>
              <a:rPr lang="en"/>
              <a:t>HEAD^2 (second parent) is </a:t>
            </a:r>
            <a:r>
              <a:rPr i="1" lang="en"/>
              <a:t>not</a:t>
            </a:r>
            <a:r>
              <a:rPr lang="en"/>
              <a:t> equal to HEAD~2(first parent of the first parent)</a:t>
            </a:r>
            <a:endParaRPr/>
          </a:p>
          <a:p>
            <a:pPr indent="0" lvl="0" marL="0" rtl="0" algn="l">
              <a:spcBef>
                <a:spcPts val="1600"/>
              </a:spcBef>
              <a:spcAft>
                <a:spcPts val="1600"/>
              </a:spcAft>
              <a:buNone/>
            </a:pPr>
            <a:r>
              <a:rPr lang="en"/>
              <a:t>→ for example, merge commits have more than one parent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ommit syntax</a:t>
            </a:r>
            <a:endParaRPr/>
          </a:p>
        </p:txBody>
      </p:sp>
      <p:sp>
        <p:nvSpPr>
          <p:cNvPr id="134" name="Google Shape;134;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a:t>
            </a:r>
            <a:r>
              <a:rPr b="1" lang="en" sz="1600">
                <a:solidFill>
                  <a:srgbClr val="333333"/>
                </a:solidFill>
                <a:latin typeface="Courier New"/>
                <a:ea typeface="Courier New"/>
                <a:cs typeface="Courier New"/>
                <a:sym typeface="Courier New"/>
              </a:rPr>
              <a:t>git log --pretty=format:'%h %s' --graph</a:t>
            </a:r>
            <a:endParaRPr b="1"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734713b fixed refs handling, added gc auto, updated tests</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d921970 Merge commit 'phedders/rdocs'</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 35cfb2b Some rdoc changes</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 1c002dd added some blame and merge stuff</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solidFill>
                  <a:srgbClr val="333333"/>
                </a:solidFill>
                <a:latin typeface="Courier New"/>
                <a:ea typeface="Courier New"/>
                <a:cs typeface="Courier New"/>
                <a:sym typeface="Courier New"/>
              </a:rPr>
              <a:t>* 1c36188 ignore *.gem</a:t>
            </a:r>
            <a:endParaRPr sz="1600">
              <a:solidFill>
                <a:srgbClr val="333333"/>
              </a:solidFill>
              <a:latin typeface="Courier New"/>
              <a:ea typeface="Courier New"/>
              <a:cs typeface="Courier New"/>
              <a:sym typeface="Courier New"/>
            </a:endParaRPr>
          </a:p>
          <a:p>
            <a:pPr indent="0" lvl="0" marL="0" marR="25400" rtl="0" algn="l">
              <a:lnSpc>
                <a:spcPct val="100000"/>
              </a:lnSpc>
              <a:spcBef>
                <a:spcPts val="0"/>
              </a:spcBef>
              <a:spcAft>
                <a:spcPts val="0"/>
              </a:spcAft>
              <a:buClr>
                <a:schemeClr val="dk1"/>
              </a:buClr>
              <a:buSzPts val="1100"/>
              <a:buFont typeface="Arial"/>
              <a:buNone/>
            </a:pPr>
            <a:r>
              <a:rPr lang="en" sz="1600">
                <a:solidFill>
                  <a:srgbClr val="333333"/>
                </a:solidFill>
                <a:latin typeface="Courier New"/>
                <a:ea typeface="Courier New"/>
                <a:cs typeface="Courier New"/>
                <a:sym typeface="Courier New"/>
              </a:rPr>
              <a:t>* 9b29157 add open3_detach to gemspec file list</a:t>
            </a:r>
            <a:endParaRPr sz="1600">
              <a:solidFill>
                <a:srgbClr val="333333"/>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600">
              <a:latin typeface="Courier New"/>
              <a:ea typeface="Courier New"/>
              <a:cs typeface="Courier New"/>
              <a:sym typeface="Courier New"/>
            </a:endParaRPr>
          </a:p>
          <a:p>
            <a:pPr indent="0" lvl="0" marL="0" rtl="0" algn="l">
              <a:lnSpc>
                <a:spcPct val="100000"/>
              </a:lnSpc>
              <a:spcBef>
                <a:spcPts val="0"/>
              </a:spcBef>
              <a:spcAft>
                <a:spcPts val="0"/>
              </a:spcAft>
              <a:buNone/>
            </a:pPr>
            <a:r>
              <a:rPr lang="en" sz="1600"/>
              <a:t>→ what does HEAD~ return in this case?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 folder: index</a:t>
            </a:r>
            <a:endParaRPr/>
          </a:p>
        </p:txBody>
      </p:sp>
      <p:sp>
        <p:nvSpPr>
          <p:cNvPr id="140" name="Google Shape;140;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Records which files are being tracked; the physical representation of the </a:t>
            </a:r>
            <a:r>
              <a:rPr i="1" lang="en"/>
              <a:t>staging area</a:t>
            </a:r>
            <a:r>
              <a:rPr lang="en"/>
              <a:t>. When you make a commit, files listed in the index folder are committed.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