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4a176a92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4a176a92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4a176a9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a176a9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4a176a9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a176a9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4a176a92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4a176a92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4a176a92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a176a92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4a176a92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a176a92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4a176a92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a176a92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4a176a9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4a176a9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4a176a92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a176a92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4a176a92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a176a92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4a176a92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a176a92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a59b89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a59b89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a176a92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a176a92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4a176a92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a176a92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4a176a92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a176a92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ocs.google.com/presentation/d/1yEfB5H-QgmRsunmqSI9wbTJ7bpxLpAkHVuyDzkbU-GA/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4XvG7NKxT-Yu4Xgukwi5JsPnwkYLSXcZ57686bcjzWc/edit?usp=sharing" TargetMode="External"/><Relationship Id="rId4" Type="http://schemas.openxmlformats.org/officeDocument/2006/relationships/hyperlink" Target="https://drive.google.com/drive/folders/19dOufW9fuahHz4V7he33SMg0hrgFDKZK?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50355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diff/patch &amp; compilation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a:t>
            </a:r>
            <a:endParaRPr/>
          </a:p>
        </p:txBody>
      </p:sp>
      <p:pic>
        <p:nvPicPr>
          <p:cNvPr id="88" name="Google Shape;88;p13"/>
          <p:cNvPicPr preferRelativeResize="0"/>
          <p:nvPr/>
        </p:nvPicPr>
        <p:blipFill>
          <a:blip r:embed="rId3">
            <a:alphaModFix/>
          </a:blip>
          <a:stretch>
            <a:fillRect/>
          </a:stretch>
        </p:blipFill>
        <p:spPr>
          <a:xfrm>
            <a:off x="5049400" y="1322450"/>
            <a:ext cx="3074250" cy="2679734"/>
          </a:xfrm>
          <a:prstGeom prst="rect">
            <a:avLst/>
          </a:prstGeom>
          <a:noFill/>
          <a:ln>
            <a:noFill/>
          </a:ln>
        </p:spPr>
      </p:pic>
      <p:sp>
        <p:nvSpPr>
          <p:cNvPr id="89" name="Google Shape;89;p13"/>
          <p:cNvSpPr txBox="1"/>
          <p:nvPr/>
        </p:nvSpPr>
        <p:spPr>
          <a:xfrm>
            <a:off x="5049400" y="4002175"/>
            <a:ext cx="2920500" cy="3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800">
                <a:latin typeface="Lato"/>
                <a:ea typeface="Lato"/>
                <a:cs typeface="Lato"/>
                <a:sym typeface="Lato"/>
              </a:rPr>
              <a:t>Image Source: https://xkcd.com/303/</a:t>
            </a:r>
            <a:endParaRPr sz="800">
              <a:latin typeface="Lato"/>
              <a:ea typeface="Lato"/>
              <a:cs typeface="Lato"/>
              <a:sym typeface="Lato"/>
            </a:endParaRPr>
          </a:p>
        </p:txBody>
      </p:sp>
      <p:sp>
        <p:nvSpPr>
          <p:cNvPr id="90" name="Google Shape;90;p13"/>
          <p:cNvSpPr txBox="1"/>
          <p:nvPr/>
        </p:nvSpPr>
        <p:spPr>
          <a:xfrm>
            <a:off x="729450" y="4312375"/>
            <a:ext cx="38682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Google Slides Version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lab: generating a patch</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You’ll be downloading a version of Coreutils, downloading a patch for it, then applying the patch</a:t>
            </a:r>
            <a:endParaRPr/>
          </a:p>
          <a:p>
            <a:pPr indent="-311150" lvl="0" marL="457200" rtl="0" algn="l">
              <a:spcBef>
                <a:spcPts val="0"/>
              </a:spcBef>
              <a:spcAft>
                <a:spcPts val="0"/>
              </a:spcAft>
              <a:buSzPts val="1300"/>
              <a:buChar char="●"/>
            </a:pPr>
            <a:r>
              <a:rPr lang="en"/>
              <a:t>Coreutils comes as a tar file, so you’ll need to extract it using the tar command</a:t>
            </a:r>
            <a:endParaRPr/>
          </a:p>
          <a:p>
            <a:pPr indent="-311150" lvl="0" marL="457200" rtl="0" algn="l">
              <a:spcBef>
                <a:spcPts val="0"/>
              </a:spcBef>
              <a:spcAft>
                <a:spcPts val="0"/>
              </a:spcAft>
              <a:buSzPts val="1300"/>
              <a:buChar char="●"/>
            </a:pPr>
            <a:r>
              <a:rPr lang="en"/>
              <a:t>When running the configure script, you’ll have to use the --prefix flag and give a directory that you created to it to specify to makefile where to put created files</a:t>
            </a:r>
            <a:endParaRPr/>
          </a:p>
          <a:p>
            <a:pPr indent="-311150" lvl="0" marL="457200" rtl="0" algn="l">
              <a:spcBef>
                <a:spcPts val="0"/>
              </a:spcBef>
              <a:spcAft>
                <a:spcPts val="0"/>
              </a:spcAft>
              <a:buSzPts val="1300"/>
              <a:buChar char="●"/>
            </a:pPr>
            <a:r>
              <a:rPr lang="en"/>
              <a:t>When using and testing the ls command, use the </a:t>
            </a:r>
            <a:r>
              <a:rPr b="1" lang="en"/>
              <a:t>full path</a:t>
            </a:r>
            <a:r>
              <a:rPr lang="en"/>
              <a:t> of the newly installed coreutils (myinstall/ls). ls will be in different place depending on where you make or make install to!</a:t>
            </a:r>
            <a:endParaRPr/>
          </a:p>
          <a:p>
            <a:pPr indent="-311150" lvl="0" marL="457200" rtl="0" algn="l">
              <a:spcBef>
                <a:spcPts val="0"/>
              </a:spcBef>
              <a:spcAft>
                <a:spcPts val="0"/>
              </a:spcAft>
              <a:buSzPts val="1300"/>
              <a:buChar char="●"/>
            </a:pPr>
            <a:r>
              <a:rPr lang="en"/>
              <a:t>You’ll get an error when trying make after applying the patch. Use </a:t>
            </a:r>
            <a:r>
              <a:rPr b="1" lang="en"/>
              <a:t>autoreconf -fi</a:t>
            </a:r>
            <a:endParaRPr b="1"/>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ar </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tarball is just a collection of files (an archive) that can be extracted with tar</a:t>
            </a:r>
            <a:endParaRPr/>
          </a:p>
          <a:p>
            <a:pPr indent="-311150" lvl="0" marL="457200" rtl="0" algn="l">
              <a:spcBef>
                <a:spcPts val="0"/>
              </a:spcBef>
              <a:spcAft>
                <a:spcPts val="0"/>
              </a:spcAft>
              <a:buSzPts val="1300"/>
              <a:buChar char="●"/>
            </a:pPr>
            <a:r>
              <a:rPr lang="en"/>
              <a:t>tar [options/flags] [file]</a:t>
            </a:r>
            <a:endParaRPr/>
          </a:p>
          <a:p>
            <a:pPr indent="-311150" lvl="0" marL="457200" rtl="0" algn="l">
              <a:spcBef>
                <a:spcPts val="0"/>
              </a:spcBef>
              <a:spcAft>
                <a:spcPts val="0"/>
              </a:spcAft>
              <a:buSzPts val="1300"/>
              <a:buChar char="●"/>
            </a:pPr>
            <a:r>
              <a:rPr lang="en"/>
              <a:t>You can man tar to find all options, but useful ones will be:</a:t>
            </a:r>
            <a:endParaRPr/>
          </a:p>
          <a:p>
            <a:pPr indent="-311150" lvl="1" marL="914400" rtl="0" algn="l">
              <a:spcBef>
                <a:spcPts val="0"/>
              </a:spcBef>
              <a:spcAft>
                <a:spcPts val="0"/>
              </a:spcAft>
              <a:buSzPts val="1300"/>
              <a:buChar char="○"/>
            </a:pPr>
            <a:r>
              <a:rPr lang="en" sz="1300"/>
              <a:t>-x: extract a tarball</a:t>
            </a:r>
            <a:endParaRPr sz="1300"/>
          </a:p>
          <a:p>
            <a:pPr indent="-311150" lvl="1" marL="914400" rtl="0" algn="l">
              <a:spcBef>
                <a:spcPts val="0"/>
              </a:spcBef>
              <a:spcAft>
                <a:spcPts val="0"/>
              </a:spcAft>
              <a:buSzPts val="1300"/>
              <a:buChar char="○"/>
            </a:pPr>
            <a:r>
              <a:rPr lang="en" sz="1300"/>
              <a:t>-f: specify filename</a:t>
            </a:r>
            <a:endParaRPr sz="1300"/>
          </a:p>
          <a:p>
            <a:pPr indent="-311150" lvl="1" marL="914400" rtl="0" algn="l">
              <a:spcBef>
                <a:spcPts val="0"/>
              </a:spcBef>
              <a:spcAft>
                <a:spcPts val="0"/>
              </a:spcAft>
              <a:buSzPts val="1300"/>
              <a:buChar char="○"/>
            </a:pPr>
            <a:r>
              <a:rPr lang="en" sz="1300"/>
              <a:t>-J (also known as --xz) filter the archive through xz</a:t>
            </a:r>
            <a:endParaRPr sz="1300"/>
          </a:p>
          <a:p>
            <a:pPr indent="-311150" lvl="1" marL="914400" rtl="0" algn="l">
              <a:spcBef>
                <a:spcPts val="0"/>
              </a:spcBef>
              <a:spcAft>
                <a:spcPts val="0"/>
              </a:spcAft>
              <a:buSzPts val="1300"/>
              <a:buChar char="○"/>
            </a:pPr>
            <a:r>
              <a:rPr lang="en" sz="1300"/>
              <a:t>-v: verbose output</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gpg</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Don’t forget to download the signature as well</a:t>
            </a:r>
            <a:endParaRPr/>
          </a:p>
          <a:p>
            <a:pPr indent="-311150" lvl="0" marL="457200" rtl="0" algn="l">
              <a:spcBef>
                <a:spcPts val="0"/>
              </a:spcBef>
              <a:spcAft>
                <a:spcPts val="0"/>
              </a:spcAft>
              <a:buSzPts val="1300"/>
              <a:buChar char="●"/>
            </a:pPr>
            <a:r>
              <a:rPr lang="en"/>
              <a:t>Use the gpg command provided in the lab to verify the signature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onfigure scripts: prefix option</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may be useful to specify to the configure script where we want our files to be installed to (for example, if we don’t have write permission to the directories on the PATH variable - which we don’t on the Linux servers)</a:t>
            </a:r>
            <a:endParaRPr/>
          </a:p>
          <a:p>
            <a:pPr indent="0" lvl="0" marL="0" rtl="0" algn="ctr">
              <a:spcBef>
                <a:spcPts val="1600"/>
              </a:spcBef>
              <a:spcAft>
                <a:spcPts val="0"/>
              </a:spcAft>
              <a:buNone/>
            </a:pPr>
            <a:r>
              <a:rPr b="1" lang="en"/>
              <a:t>./configure --prefix=some/directory/</a:t>
            </a:r>
            <a:endParaRPr b="1"/>
          </a:p>
          <a:p>
            <a:pPr indent="0" lvl="0" marL="0" rtl="0" algn="ctr">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onfigure + make</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install something, then, your total process will be: </a:t>
            </a:r>
            <a:endParaRPr/>
          </a:p>
          <a:p>
            <a:pPr indent="0" lvl="0" marL="0" rtl="0" algn="l">
              <a:spcBef>
                <a:spcPts val="1600"/>
              </a:spcBef>
              <a:spcAft>
                <a:spcPts val="0"/>
              </a:spcAft>
              <a:buNone/>
            </a:pPr>
            <a:r>
              <a:rPr b="1" lang="en"/>
              <a:t>./configure</a:t>
            </a:r>
            <a:endParaRPr b="1"/>
          </a:p>
          <a:p>
            <a:pPr indent="0" lvl="0" marL="0" rtl="0" algn="l">
              <a:spcBef>
                <a:spcPts val="1600"/>
              </a:spcBef>
              <a:spcAft>
                <a:spcPts val="0"/>
              </a:spcAft>
              <a:buNone/>
            </a:pPr>
            <a:r>
              <a:rPr b="1" lang="en"/>
              <a:t>m</a:t>
            </a:r>
            <a:r>
              <a:rPr b="1" lang="en"/>
              <a:t>ake</a:t>
            </a:r>
            <a:endParaRPr b="1"/>
          </a:p>
          <a:p>
            <a:pPr indent="0" lvl="0" marL="0" rtl="0" algn="l">
              <a:spcBef>
                <a:spcPts val="1600"/>
              </a:spcBef>
              <a:spcAft>
                <a:spcPts val="0"/>
              </a:spcAft>
              <a:buNone/>
            </a:pPr>
            <a:r>
              <a:rPr b="1" lang="en"/>
              <a:t>m</a:t>
            </a:r>
            <a:r>
              <a:rPr b="1" lang="en"/>
              <a:t>ake install</a:t>
            </a:r>
            <a:endParaRPr b="1"/>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iff + patch</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a:t>
            </a:r>
            <a:r>
              <a:rPr lang="en"/>
              <a:t>he patch command uses a patchfile (which in turn is created by using diff on the unpatched and patched files). Diff will give output in a standardized format that other programs can read to see where edits and changes were made. Reading each ‘hunk’ of unified diff output:</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 from-file from-file-modification-time</a:t>
            </a:r>
            <a:endParaRPr>
              <a:latin typeface="Courier New"/>
              <a:ea typeface="Courier New"/>
              <a:cs typeface="Courier New"/>
              <a:sym typeface="Courier New"/>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 to-file to-file-modification-time</a:t>
            </a:r>
            <a:endParaRPr>
              <a:latin typeface="Courier New"/>
              <a:ea typeface="Courier New"/>
              <a:cs typeface="Courier New"/>
              <a:sym typeface="Courier New"/>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 from-file-range to-file-range @@</a:t>
            </a:r>
            <a:endParaRPr>
              <a:latin typeface="Courier New"/>
              <a:ea typeface="Courier New"/>
              <a:cs typeface="Courier New"/>
              <a:sym typeface="Courier New"/>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 +line-added-to-first-file</a:t>
            </a:r>
            <a:endParaRPr>
              <a:latin typeface="Courier New"/>
              <a:ea typeface="Courier New"/>
              <a:cs typeface="Courier New"/>
              <a:sym typeface="Courier New"/>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 -line-removed-from-first-file</a:t>
            </a:r>
            <a:endParaRPr>
              <a:latin typeface="Courier New"/>
              <a:ea typeface="Courier New"/>
              <a:cs typeface="Courier New"/>
              <a:sym typeface="Courier New"/>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  line-unchanged-from-first-file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patch -p[number_of_slashes_to_remove] &lt; patchfile</a:t>
            </a:r>
            <a:endParaRPr b="1"/>
          </a:p>
          <a:p>
            <a:pPr indent="0" lvl="0" marL="0" rtl="0" algn="l">
              <a:spcBef>
                <a:spcPts val="1600"/>
              </a:spcBef>
              <a:spcAft>
                <a:spcPts val="0"/>
              </a:spcAft>
              <a:buNone/>
            </a:pPr>
            <a:r>
              <a:rPr lang="en"/>
              <a:t>Patchfiles have their own paths specified, but the path you’re using may not be the same. Find the path in the patchfile, and then figure out how many slashes to drop to get to your own path, i.e.:</a:t>
            </a:r>
            <a:endParaRPr/>
          </a:p>
          <a:p>
            <a:pPr indent="0" lvl="0" marL="0" rtl="0" algn="l">
              <a:spcBef>
                <a:spcPts val="1600"/>
              </a:spcBef>
              <a:spcAft>
                <a:spcPts val="0"/>
              </a:spcAft>
              <a:buNone/>
            </a:pPr>
            <a:r>
              <a:rPr lang="en"/>
              <a:t>If patchfile uses this/file/src:</a:t>
            </a:r>
            <a:endParaRPr/>
          </a:p>
          <a:p>
            <a:pPr indent="0" lvl="0" marL="0" rtl="0" algn="l">
              <a:spcBef>
                <a:spcPts val="1600"/>
              </a:spcBef>
              <a:spcAft>
                <a:spcPts val="0"/>
              </a:spcAft>
              <a:buNone/>
            </a:pPr>
            <a:r>
              <a:rPr lang="en"/>
              <a:t>		-p[1]: file/src; assumes you are in a directory with file/src in it</a:t>
            </a:r>
            <a:endParaRPr/>
          </a:p>
          <a:p>
            <a:pPr indent="0" lvl="0" marL="0" rtl="0" algn="l">
              <a:spcBef>
                <a:spcPts val="1600"/>
              </a:spcBef>
              <a:spcAft>
                <a:spcPts val="0"/>
              </a:spcAft>
              <a:buNone/>
            </a:pPr>
            <a:r>
              <a:rPr lang="en"/>
              <a:t>		-p[2]: src; assumes you are in a directory with src in it</a:t>
            </a:r>
            <a:endParaRPr/>
          </a:p>
          <a:p>
            <a:pPr indent="0" lvl="0" marL="0" rtl="0" algn="l">
              <a:spcBef>
                <a:spcPts val="16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(shell scripting) is due </a:t>
            </a:r>
            <a:r>
              <a:rPr b="1" lang="en"/>
              <a:t>this Friday, 04/24. </a:t>
            </a:r>
            <a:endParaRPr/>
          </a:p>
          <a:p>
            <a:pPr indent="0" lvl="0" marL="0" rtl="0" algn="l">
              <a:spcBef>
                <a:spcPts val="1600"/>
              </a:spcBef>
              <a:spcAft>
                <a:spcPts val="0"/>
              </a:spcAft>
              <a:buNone/>
            </a:pPr>
            <a:r>
              <a:rPr lang="en"/>
              <a:t>From now on you’ll have an assignment due </a:t>
            </a:r>
            <a:r>
              <a:rPr b="1" lang="en"/>
              <a:t>every Friday.</a:t>
            </a:r>
            <a:endParaRPr b="1"/>
          </a:p>
          <a:p>
            <a:pPr indent="0" lvl="0" marL="0" rtl="0" algn="l">
              <a:spcBef>
                <a:spcPts val="1600"/>
              </a:spcBef>
              <a:spcAft>
                <a:spcPts val="0"/>
              </a:spcAft>
              <a:buNone/>
            </a:pPr>
            <a:r>
              <a:rPr lang="en"/>
              <a:t>Don’t forget to sign up for a week 9/10 presentation time slot </a:t>
            </a:r>
            <a:r>
              <a:rPr b="1" lang="en" u="sng">
                <a:solidFill>
                  <a:schemeClr val="hlink"/>
                </a:solidFill>
                <a:hlinkClick r:id="rId3"/>
              </a:rPr>
              <a:t>here</a:t>
            </a:r>
            <a:r>
              <a:rPr lang="en"/>
              <a:t>.</a:t>
            </a:r>
            <a:endParaRPr/>
          </a:p>
          <a:p>
            <a:pPr indent="0" lvl="0" marL="0" rtl="0" algn="l">
              <a:spcBef>
                <a:spcPts val="1600"/>
              </a:spcBef>
              <a:spcAft>
                <a:spcPts val="0"/>
              </a:spcAft>
              <a:buNone/>
            </a:pPr>
            <a:r>
              <a:rPr lang="en"/>
              <a:t>If you haven’t already seen, past slides can be found </a:t>
            </a:r>
            <a:r>
              <a:rPr b="1" lang="en" u="sng">
                <a:solidFill>
                  <a:schemeClr val="hlink"/>
                </a:solidFill>
                <a:hlinkClick r:id="rId4"/>
              </a:rPr>
              <a:t>here</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ompiling and dependencies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program, we’re usually working with multiple files, all of which may use/call functions from one another (</a:t>
            </a:r>
            <a:r>
              <a:rPr b="1" lang="en"/>
              <a:t>dependencies</a:t>
            </a:r>
            <a:r>
              <a:rPr lang="en"/>
              <a:t>). When we change one thing in one file, we’d like to be able to recompile without worrying about all the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don’t want to recompile everything every time...slow and a waste of time for very big projects.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makefiles</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make</a:t>
            </a:r>
            <a:r>
              <a:rPr lang="en"/>
              <a:t> and </a:t>
            </a:r>
            <a:r>
              <a:rPr b="1" lang="en"/>
              <a:t>Makefiles</a:t>
            </a:r>
            <a:r>
              <a:rPr lang="en"/>
              <a:t> can help us create </a:t>
            </a:r>
            <a:r>
              <a:rPr b="1" lang="en"/>
              <a:t>scripts</a:t>
            </a:r>
            <a:r>
              <a:rPr lang="en"/>
              <a:t> that make compiling easier and more efficient. Writing a ‘Makefile’ means you’ll create a script with a series of make commands that will become a shortcut for compiling.</a:t>
            </a:r>
            <a:endParaRPr/>
          </a:p>
          <a:p>
            <a:pPr indent="0" lvl="0" marL="0" rtl="0" algn="l">
              <a:spcBef>
                <a:spcPts val="1600"/>
              </a:spcBef>
              <a:spcAft>
                <a:spcPts val="0"/>
              </a:spcAft>
              <a:buNone/>
            </a:pPr>
            <a:r>
              <a:rPr lang="en"/>
              <a:t>A Makefile operates on the same syntax as shell scripting (variables accessed with a $, etc). What you need to pay attention to is the syntax around make commands. On the terminal: </a:t>
            </a:r>
            <a:endParaRPr/>
          </a:p>
          <a:p>
            <a:pPr indent="0" lvl="0" marL="0" rtl="0" algn="l">
              <a:spcBef>
                <a:spcPts val="1600"/>
              </a:spcBef>
              <a:spcAft>
                <a:spcPts val="0"/>
              </a:spcAft>
              <a:buNone/>
            </a:pPr>
            <a:r>
              <a:rPr b="1" lang="en"/>
              <a:t>m</a:t>
            </a:r>
            <a:r>
              <a:rPr b="1" lang="en"/>
              <a:t>ake [target]</a:t>
            </a:r>
            <a:endParaRPr b="1"/>
          </a:p>
          <a:p>
            <a:pPr indent="0" lvl="0" marL="0" rtl="0" algn="l">
              <a:spcBef>
                <a:spcPts val="1600"/>
              </a:spcBef>
              <a:spcAft>
                <a:spcPts val="1600"/>
              </a:spcAft>
              <a:buNone/>
            </a:pPr>
            <a:r>
              <a:rPr lang="en"/>
              <a:t>Where </a:t>
            </a:r>
            <a:r>
              <a:rPr i="1" lang="en"/>
              <a:t>target</a:t>
            </a:r>
            <a:r>
              <a:rPr lang="en"/>
              <a:t> is some pre-defined phrase that you set in the Makefile.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makefiles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top of file:</a:t>
            </a:r>
            <a:r>
              <a:rPr lang="en"/>
              <a:t> variables that dictate what compiler/flags to use</a:t>
            </a:r>
            <a:endParaRPr/>
          </a:p>
          <a:p>
            <a:pPr indent="-311150" lvl="0" marL="457200" rtl="0" algn="l">
              <a:spcBef>
                <a:spcPts val="0"/>
              </a:spcBef>
              <a:spcAft>
                <a:spcPts val="0"/>
              </a:spcAft>
              <a:buSzPts val="1300"/>
              <a:buChar char="●"/>
            </a:pPr>
            <a:r>
              <a:rPr lang="en"/>
              <a:t>lines below: targets which will dictate how we call our Makefile on the command line. </a:t>
            </a:r>
            <a:endParaRPr/>
          </a:p>
          <a:p>
            <a:pPr indent="-298450" lvl="1" marL="914400" rtl="0" algn="l">
              <a:spcBef>
                <a:spcPts val="0"/>
              </a:spcBef>
              <a:spcAft>
                <a:spcPts val="0"/>
              </a:spcAft>
              <a:buSzPts val="1100"/>
              <a:buChar char="○"/>
            </a:pPr>
            <a:r>
              <a:rPr lang="en"/>
              <a:t>we always want at </a:t>
            </a:r>
            <a:r>
              <a:rPr i="1" lang="en"/>
              <a:t>least</a:t>
            </a:r>
            <a:r>
              <a:rPr lang="en"/>
              <a:t> one target to result in an executable being created</a:t>
            </a:r>
            <a:endParaRPr/>
          </a:p>
          <a:p>
            <a:pPr indent="-298450" lvl="1" marL="914400" rtl="0" algn="l">
              <a:spcBef>
                <a:spcPts val="0"/>
              </a:spcBef>
              <a:spcAft>
                <a:spcPts val="0"/>
              </a:spcAft>
              <a:buSzPts val="1100"/>
              <a:buChar char="○"/>
            </a:pPr>
            <a:r>
              <a:rPr lang="en"/>
              <a:t>one target called ‘clean’ to remove all the .o and executable files we create during compilation process</a:t>
            </a:r>
            <a:endParaRPr/>
          </a:p>
          <a:p>
            <a:pPr indent="-298450" lvl="1" marL="914400" rtl="0" algn="l">
              <a:spcBef>
                <a:spcPts val="0"/>
              </a:spcBef>
              <a:spcAft>
                <a:spcPts val="0"/>
              </a:spcAft>
              <a:buSzPts val="1100"/>
              <a:buChar char="○"/>
            </a:pPr>
            <a:r>
              <a:rPr lang="en"/>
              <a:t>if you have more than one executable or .o file you need to create, standard practice to have a target called ‘all’ which creates every file we need at once</a:t>
            </a:r>
            <a:endParaRPr/>
          </a:p>
          <a:p>
            <a:pPr indent="-298450" lvl="1" marL="914400" rtl="0" algn="l">
              <a:spcBef>
                <a:spcPts val="0"/>
              </a:spcBef>
              <a:spcAft>
                <a:spcPts val="0"/>
              </a:spcAft>
              <a:buSzPts val="1100"/>
              <a:buChar char="○"/>
            </a:pPr>
            <a:r>
              <a:rPr lang="en"/>
              <a:t>if you’re working to install some files, an ‘install’ should put those files in the right place on your system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makefiles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a:p>
            <a:pPr indent="-311150" lvl="0" marL="457200" rtl="0" algn="l">
              <a:spcBef>
                <a:spcPts val="0"/>
              </a:spcBef>
              <a:spcAft>
                <a:spcPts val="0"/>
              </a:spcAft>
              <a:buSzPts val="1300"/>
              <a:buChar char="●"/>
            </a:pPr>
            <a:r>
              <a:rPr lang="en"/>
              <a:t>Let’s say we’re trying to run a game</a:t>
            </a:r>
            <a:endParaRPr/>
          </a:p>
          <a:p>
            <a:pPr indent="-311150" lvl="0" marL="457200" rtl="0" algn="l">
              <a:spcBef>
                <a:spcPts val="0"/>
              </a:spcBef>
              <a:spcAft>
                <a:spcPts val="0"/>
              </a:spcAft>
              <a:buSzPts val="1300"/>
              <a:buChar char="●"/>
            </a:pPr>
            <a:r>
              <a:rPr lang="en"/>
              <a:t>We need the executable ‘game’, but in order to compile ‘game.cpp’ we need:</a:t>
            </a:r>
            <a:endParaRPr/>
          </a:p>
          <a:p>
            <a:pPr indent="-298450" lvl="1" marL="914400" rtl="0" algn="l">
              <a:spcBef>
                <a:spcPts val="0"/>
              </a:spcBef>
              <a:spcAft>
                <a:spcPts val="0"/>
              </a:spcAft>
              <a:buSzPts val="1100"/>
              <a:buChar char="○"/>
            </a:pPr>
            <a:r>
              <a:rPr lang="en"/>
              <a:t>g</a:t>
            </a:r>
            <a:r>
              <a:rPr lang="en"/>
              <a:t>ameplay.o, player.o, enemy.o</a:t>
            </a:r>
            <a:endParaRPr/>
          </a:p>
          <a:p>
            <a:pPr indent="-311150" lvl="0" marL="457200" rtl="0" algn="l">
              <a:spcBef>
                <a:spcPts val="0"/>
              </a:spcBef>
              <a:spcAft>
                <a:spcPts val="0"/>
              </a:spcAft>
              <a:buSzPts val="1300"/>
              <a:buChar char="●"/>
            </a:pPr>
            <a:r>
              <a:rPr lang="en"/>
              <a:t>Okay, we need three object files. Each object file in turn has its own requirements:</a:t>
            </a:r>
            <a:endParaRPr/>
          </a:p>
          <a:p>
            <a:pPr indent="-298450" lvl="1" marL="914400" rtl="0" algn="l">
              <a:spcBef>
                <a:spcPts val="0"/>
              </a:spcBef>
              <a:spcAft>
                <a:spcPts val="0"/>
              </a:spcAft>
              <a:buSzPts val="1100"/>
              <a:buChar char="○"/>
            </a:pPr>
            <a:r>
              <a:rPr lang="en"/>
              <a:t>g</a:t>
            </a:r>
            <a:r>
              <a:rPr lang="en"/>
              <a:t>ameplay.o: gameplay.cpp, gameplay.h</a:t>
            </a:r>
            <a:endParaRPr/>
          </a:p>
          <a:p>
            <a:pPr indent="-298450" lvl="1" marL="914400" rtl="0" algn="l">
              <a:spcBef>
                <a:spcPts val="0"/>
              </a:spcBef>
              <a:spcAft>
                <a:spcPts val="0"/>
              </a:spcAft>
              <a:buSzPts val="1100"/>
              <a:buChar char="○"/>
            </a:pPr>
            <a:r>
              <a:rPr lang="en"/>
              <a:t>e</a:t>
            </a:r>
            <a:r>
              <a:rPr lang="en"/>
              <a:t>nemy.o: enemy.cpp, enemy.h</a:t>
            </a:r>
            <a:endParaRPr/>
          </a:p>
          <a:p>
            <a:pPr indent="-298450" lvl="1" marL="914400" rtl="0" algn="l">
              <a:spcBef>
                <a:spcPts val="0"/>
              </a:spcBef>
              <a:spcAft>
                <a:spcPts val="0"/>
              </a:spcAft>
              <a:buSzPts val="1100"/>
              <a:buChar char="○"/>
            </a:pPr>
            <a:r>
              <a:rPr lang="en"/>
              <a:t>p</a:t>
            </a:r>
            <a:r>
              <a:rPr lang="en"/>
              <a:t>layer.o: player.cpp, player.h, enemy.h</a:t>
            </a:r>
            <a:endParaRPr/>
          </a:p>
          <a:p>
            <a:pPr indent="0" lvl="0" marL="0" rtl="0" algn="l">
              <a:spcBef>
                <a:spcPts val="0"/>
              </a:spcBef>
              <a:spcAft>
                <a:spcPts val="0"/>
              </a:spcAft>
              <a:buNone/>
            </a:pPr>
            <a:r>
              <a:rPr lang="en"/>
              <a:t>If we tried to compile in one command, it might look like this:</a:t>
            </a:r>
            <a:endParaRPr/>
          </a:p>
          <a:p>
            <a:pPr indent="457200" lvl="0" marL="0" rtl="0" algn="l">
              <a:spcBef>
                <a:spcPts val="0"/>
              </a:spcBef>
              <a:spcAft>
                <a:spcPts val="0"/>
              </a:spcAft>
              <a:buNone/>
            </a:pPr>
            <a:r>
              <a:rPr lang="en"/>
              <a:t>g</a:t>
            </a:r>
            <a:r>
              <a:rPr lang="en"/>
              <a:t>++ -g -Wall -o game game.cpp gameplay.cpp enemy.cpp player.cpp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729450" y="1360875"/>
            <a:ext cx="541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CC=g++</a:t>
            </a:r>
            <a:endParaRPr/>
          </a:p>
          <a:p>
            <a:pPr indent="0" lvl="0" marL="0" rtl="0" algn="l">
              <a:spcBef>
                <a:spcPts val="0"/>
              </a:spcBef>
              <a:spcAft>
                <a:spcPts val="0"/>
              </a:spcAft>
              <a:buNone/>
            </a:pPr>
            <a:r>
              <a:rPr lang="en"/>
              <a:t>CFLAGS=-Wall -g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all</a:t>
            </a:r>
            <a:r>
              <a:rPr lang="en"/>
              <a:t>: game</a:t>
            </a:r>
            <a:endParaRPr/>
          </a:p>
          <a:p>
            <a:pPr indent="0" lvl="0" marL="0" rtl="0" algn="l">
              <a:spcBef>
                <a:spcPts val="0"/>
              </a:spcBef>
              <a:spcAft>
                <a:spcPts val="0"/>
              </a:spcAft>
              <a:buNone/>
            </a:pPr>
            <a:r>
              <a:rPr lang="en">
                <a:solidFill>
                  <a:schemeClr val="dk1"/>
                </a:solidFill>
              </a:rPr>
              <a:t>game</a:t>
            </a:r>
            <a:r>
              <a:rPr lang="en"/>
              <a:t>: </a:t>
            </a:r>
            <a:r>
              <a:rPr lang="en">
                <a:solidFill>
                  <a:schemeClr val="accent2"/>
                </a:solidFill>
              </a:rPr>
              <a:t>game.cpp gameplay.o player.o enemy.o</a:t>
            </a:r>
            <a:endParaRPr>
              <a:solidFill>
                <a:schemeClr val="accent2"/>
              </a:solidFill>
            </a:endParaRPr>
          </a:p>
          <a:p>
            <a:pPr indent="0" lvl="0" marL="0" rtl="0" algn="l">
              <a:spcBef>
                <a:spcPts val="0"/>
              </a:spcBef>
              <a:spcAft>
                <a:spcPts val="0"/>
              </a:spcAft>
              <a:buNone/>
            </a:pPr>
            <a:r>
              <a:rPr lang="en"/>
              <a:t>	</a:t>
            </a:r>
            <a:r>
              <a:rPr lang="en">
                <a:solidFill>
                  <a:schemeClr val="accent3"/>
                </a:solidFill>
              </a:rPr>
              <a:t>$(CC) $(CFLAGS) -o game game.cpp gameplay.o enemy.o player.o</a:t>
            </a:r>
            <a:endParaRPr>
              <a:solidFill>
                <a:schemeClr val="accent3"/>
              </a:solidFill>
            </a:endParaRPr>
          </a:p>
          <a:p>
            <a:pPr indent="0" lvl="0" marL="0" rtl="0" algn="l">
              <a:spcBef>
                <a:spcPts val="0"/>
              </a:spcBef>
              <a:spcAft>
                <a:spcPts val="0"/>
              </a:spcAft>
              <a:buNone/>
            </a:pPr>
            <a:r>
              <a:rPr lang="en">
                <a:solidFill>
                  <a:schemeClr val="dk1"/>
                </a:solidFill>
              </a:rPr>
              <a:t>gameplay.o</a:t>
            </a:r>
            <a:r>
              <a:rPr lang="en"/>
              <a:t>:</a:t>
            </a:r>
            <a:r>
              <a:rPr lang="en">
                <a:solidFill>
                  <a:schemeClr val="accent2"/>
                </a:solidFill>
              </a:rPr>
              <a:t> gameplay.cpp gameplay.h</a:t>
            </a:r>
            <a:endParaRPr>
              <a:solidFill>
                <a:schemeClr val="accent2"/>
              </a:solidFill>
            </a:endParaRPr>
          </a:p>
          <a:p>
            <a:pPr indent="0" lvl="0" marL="0" rtl="0" algn="l">
              <a:spcBef>
                <a:spcPts val="0"/>
              </a:spcBef>
              <a:spcAft>
                <a:spcPts val="0"/>
              </a:spcAft>
              <a:buNone/>
            </a:pPr>
            <a:r>
              <a:rPr lang="en"/>
              <a:t>	</a:t>
            </a:r>
            <a:r>
              <a:rPr lang="en">
                <a:solidFill>
                  <a:schemeClr val="accent3"/>
                </a:solidFill>
              </a:rPr>
              <a:t>$(CC) $(CFLAGS) -c gameplay.cpp</a:t>
            </a:r>
            <a:endParaRPr/>
          </a:p>
          <a:p>
            <a:pPr indent="0" lvl="0" marL="0" rtl="0" algn="l">
              <a:spcBef>
                <a:spcPts val="0"/>
              </a:spcBef>
              <a:spcAft>
                <a:spcPts val="0"/>
              </a:spcAft>
              <a:buNone/>
            </a:pPr>
            <a:r>
              <a:rPr lang="en">
                <a:solidFill>
                  <a:schemeClr val="dk1"/>
                </a:solidFill>
              </a:rPr>
              <a:t>enemy.o</a:t>
            </a:r>
            <a:r>
              <a:rPr lang="en"/>
              <a:t>: </a:t>
            </a:r>
            <a:r>
              <a:rPr lang="en">
                <a:solidFill>
                  <a:schemeClr val="accent2"/>
                </a:solidFill>
              </a:rPr>
              <a:t>enemy.cpp enemy.h</a:t>
            </a:r>
            <a:endParaRPr/>
          </a:p>
          <a:p>
            <a:pPr indent="0" lvl="0" marL="0" rtl="0" algn="l">
              <a:spcBef>
                <a:spcPts val="0"/>
              </a:spcBef>
              <a:spcAft>
                <a:spcPts val="0"/>
              </a:spcAft>
              <a:buNone/>
            </a:pPr>
            <a:r>
              <a:rPr lang="en"/>
              <a:t>	</a:t>
            </a:r>
            <a:r>
              <a:rPr lang="en">
                <a:solidFill>
                  <a:schemeClr val="accent3"/>
                </a:solidFill>
              </a:rPr>
              <a:t>$(CC) $(CFLAGS) -c enemy.cpp</a:t>
            </a:r>
            <a:endParaRPr/>
          </a:p>
          <a:p>
            <a:pPr indent="0" lvl="0" marL="0" rtl="0" algn="l">
              <a:spcBef>
                <a:spcPts val="0"/>
              </a:spcBef>
              <a:spcAft>
                <a:spcPts val="0"/>
              </a:spcAft>
              <a:buNone/>
            </a:pPr>
            <a:r>
              <a:rPr lang="en">
                <a:solidFill>
                  <a:schemeClr val="dk1"/>
                </a:solidFill>
              </a:rPr>
              <a:t>player.o</a:t>
            </a:r>
            <a:r>
              <a:rPr lang="en"/>
              <a:t>: </a:t>
            </a:r>
            <a:r>
              <a:rPr lang="en">
                <a:solidFill>
                  <a:schemeClr val="accent2"/>
                </a:solidFill>
              </a:rPr>
              <a:t>player.cpp player.h enemy.h</a:t>
            </a:r>
            <a:endParaRPr/>
          </a:p>
          <a:p>
            <a:pPr indent="0" lvl="0" marL="0" rtl="0" algn="l">
              <a:spcBef>
                <a:spcPts val="0"/>
              </a:spcBef>
              <a:spcAft>
                <a:spcPts val="0"/>
              </a:spcAft>
              <a:buNone/>
            </a:pPr>
            <a:r>
              <a:rPr lang="en"/>
              <a:t>	</a:t>
            </a:r>
            <a:r>
              <a:rPr lang="en">
                <a:solidFill>
                  <a:schemeClr val="accent3"/>
                </a:solidFill>
              </a:rPr>
              <a:t>$(CC) $(CFLAGS) -c player.cpp</a:t>
            </a:r>
            <a:endParaRPr/>
          </a:p>
          <a:p>
            <a:pPr indent="0" lvl="0" marL="0" rtl="0" algn="l">
              <a:spcBef>
                <a:spcPts val="0"/>
              </a:spcBef>
              <a:spcAft>
                <a:spcPts val="0"/>
              </a:spcAft>
              <a:buNone/>
            </a:pPr>
            <a:r>
              <a:rPr lang="en">
                <a:solidFill>
                  <a:schemeClr val="dk1"/>
                </a:solidFill>
              </a:rPr>
              <a:t>clean</a:t>
            </a:r>
            <a:r>
              <a:rPr lang="en"/>
              <a:t>: </a:t>
            </a:r>
            <a:endParaRPr/>
          </a:p>
          <a:p>
            <a:pPr indent="457200" lvl="0" marL="0" rtl="0" algn="l">
              <a:spcBef>
                <a:spcPts val="0"/>
              </a:spcBef>
              <a:spcAft>
                <a:spcPts val="0"/>
              </a:spcAft>
              <a:buNone/>
            </a:pPr>
            <a:r>
              <a:rPr lang="en">
                <a:solidFill>
                  <a:schemeClr val="accent3"/>
                </a:solidFill>
              </a:rPr>
              <a:t>rm -f *.o game</a:t>
            </a:r>
            <a:endParaRPr/>
          </a:p>
        </p:txBody>
      </p:sp>
      <p:sp>
        <p:nvSpPr>
          <p:cNvPr id="126" name="Google Shape;126;p19"/>
          <p:cNvSpPr txBox="1"/>
          <p:nvPr/>
        </p:nvSpPr>
        <p:spPr>
          <a:xfrm>
            <a:off x="6879425" y="1671650"/>
            <a:ext cx="1671600" cy="28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t</a:t>
            </a:r>
            <a:r>
              <a:rPr lang="en">
                <a:solidFill>
                  <a:schemeClr val="dk1"/>
                </a:solidFill>
                <a:latin typeface="Lato"/>
                <a:ea typeface="Lato"/>
                <a:cs typeface="Lato"/>
                <a:sym typeface="Lato"/>
              </a:rPr>
              <a:t>argets</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p</a:t>
            </a:r>
            <a:r>
              <a:rPr lang="en">
                <a:solidFill>
                  <a:schemeClr val="accent2"/>
                </a:solidFill>
                <a:latin typeface="Lato"/>
                <a:ea typeface="Lato"/>
                <a:cs typeface="Lato"/>
                <a:sym typeface="Lato"/>
              </a:rPr>
              <a:t>rerequisites</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accent3"/>
                </a:solidFill>
                <a:latin typeface="Lato"/>
                <a:ea typeface="Lato"/>
                <a:cs typeface="Lato"/>
                <a:sym typeface="Lato"/>
              </a:rPr>
              <a:t>c</a:t>
            </a:r>
            <a:r>
              <a:rPr lang="en">
                <a:solidFill>
                  <a:schemeClr val="accent3"/>
                </a:solidFill>
                <a:latin typeface="Lato"/>
                <a:ea typeface="Lato"/>
                <a:cs typeface="Lato"/>
                <a:sym typeface="Lato"/>
              </a:rPr>
              <a:t>ompile commands</a:t>
            </a:r>
            <a:endParaRPr>
              <a:solidFill>
                <a:schemeClr val="accent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otes on makefile syntax</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Space is important, just like any regular scripting language</a:t>
            </a:r>
            <a:endParaRPr/>
          </a:p>
          <a:p>
            <a:pPr indent="-311150" lvl="0" marL="457200" rtl="0" algn="l">
              <a:spcBef>
                <a:spcPts val="0"/>
              </a:spcBef>
              <a:spcAft>
                <a:spcPts val="0"/>
              </a:spcAft>
              <a:buSzPts val="1300"/>
              <a:buChar char="●"/>
            </a:pPr>
            <a:r>
              <a:rPr lang="en"/>
              <a:t>It MUST be labeled ‘Makefile’ in order for this script to run</a:t>
            </a:r>
            <a:endParaRPr/>
          </a:p>
          <a:p>
            <a:pPr indent="-311150" lvl="0" marL="457200" rtl="0" algn="l">
              <a:spcBef>
                <a:spcPts val="0"/>
              </a:spcBef>
              <a:spcAft>
                <a:spcPts val="0"/>
              </a:spcAft>
              <a:buSzPts val="1300"/>
              <a:buChar char="●"/>
            </a:pPr>
            <a:r>
              <a:rPr lang="en"/>
              <a:t>Note that if a file (player.cpp) depends on another file (enemy) to run, enemy is listed first so that it compiles first</a:t>
            </a:r>
            <a:endParaRPr/>
          </a:p>
          <a:p>
            <a:pPr indent="-311150" lvl="0" marL="457200" rtl="0" algn="l">
              <a:spcBef>
                <a:spcPts val="0"/>
              </a:spcBef>
              <a:spcAft>
                <a:spcPts val="0"/>
              </a:spcAft>
              <a:buSzPts val="1300"/>
              <a:buChar char="●"/>
            </a:pPr>
            <a:r>
              <a:rPr lang="en"/>
              <a:t>In general, remember that adding make targets to the file should follow this format: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[target]: [prerequisites]</a:t>
            </a:r>
            <a:endParaRPr/>
          </a:p>
          <a:p>
            <a:pPr indent="457200" lvl="0" marL="457200" rtl="0" algn="l">
              <a:spcBef>
                <a:spcPts val="0"/>
              </a:spcBef>
              <a:spcAft>
                <a:spcPts val="0"/>
              </a:spcAft>
              <a:buNone/>
            </a:pPr>
            <a:r>
              <a:rPr lang="en"/>
              <a:t>[compile command]</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&amp; configure scripts</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our compile command relies on a particular compiler being available, or a particular path, or in general any of the many environment variables that might differ from system to system? </a:t>
            </a:r>
            <a:endParaRPr/>
          </a:p>
          <a:p>
            <a:pPr indent="0" lvl="0" marL="0" rtl="0" algn="l">
              <a:spcBef>
                <a:spcPts val="1600"/>
              </a:spcBef>
              <a:spcAft>
                <a:spcPts val="0"/>
              </a:spcAft>
              <a:buNone/>
            </a:pPr>
            <a:r>
              <a:rPr lang="en"/>
              <a:t>This is where the process of compiling gets another step: </a:t>
            </a:r>
            <a:r>
              <a:rPr b="1" lang="en"/>
              <a:t>configure scripts</a:t>
            </a:r>
            <a:r>
              <a:rPr lang="en"/>
              <a:t>, which set the filepaths and variables your makefile is dependent on. If you run a configure script, it will do some setup for your makefile (for example creating directories) that is usually </a:t>
            </a:r>
            <a:r>
              <a:rPr i="1" lang="en"/>
              <a:t>essential</a:t>
            </a:r>
            <a:r>
              <a:rPr lang="en"/>
              <a:t> to the makefile working properly.</a:t>
            </a:r>
            <a:endParaRPr/>
          </a:p>
          <a:p>
            <a:pPr indent="0" lvl="0" marL="0" rtl="0" algn="l">
              <a:spcBef>
                <a:spcPts val="1600"/>
              </a:spcBef>
              <a:spcAft>
                <a:spcPts val="1600"/>
              </a:spcAft>
              <a:buNone/>
            </a:pPr>
            <a:r>
              <a:rPr lang="en"/>
              <a:t>In practical, real world applications, makefiles and configure scripts are actually auto-generated from templates by a suite of tools known as autoconf and automake. But we won’t worry about that.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