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embeddedFontLst>
    <p:embeddedFont>
      <p:font typeface="Raleway"/>
      <p:regular r:id="rId29"/>
      <p:bold r:id="rId30"/>
      <p:italic r:id="rId31"/>
      <p:boldItalic r:id="rId32"/>
    </p:embeddedFont>
    <p:embeddedFont>
      <p:font typeface="Lato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aleway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aleway-italic.fntdata"/><Relationship Id="rId30" Type="http://schemas.openxmlformats.org/officeDocument/2006/relationships/font" Target="fonts/Raleway-bold.fntdata"/><Relationship Id="rId11" Type="http://schemas.openxmlformats.org/officeDocument/2006/relationships/slide" Target="slides/slide6.xml"/><Relationship Id="rId33" Type="http://schemas.openxmlformats.org/officeDocument/2006/relationships/font" Target="fonts/Lato-regular.fntdata"/><Relationship Id="rId10" Type="http://schemas.openxmlformats.org/officeDocument/2006/relationships/slide" Target="slides/slide5.xml"/><Relationship Id="rId32" Type="http://schemas.openxmlformats.org/officeDocument/2006/relationships/font" Target="fonts/Raleway-boldItalic.fntdata"/><Relationship Id="rId13" Type="http://schemas.openxmlformats.org/officeDocument/2006/relationships/slide" Target="slides/slide8.xml"/><Relationship Id="rId35" Type="http://schemas.openxmlformats.org/officeDocument/2006/relationships/font" Target="fonts/Lato-italic.fntdata"/><Relationship Id="rId12" Type="http://schemas.openxmlformats.org/officeDocument/2006/relationships/slide" Target="slides/slide7.xml"/><Relationship Id="rId34" Type="http://schemas.openxmlformats.org/officeDocument/2006/relationships/font" Target="fonts/Lato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Lato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77cb6a5345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77cb6a5345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77cb6a5345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77cb6a5345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77cb6a5345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77cb6a5345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77cb6a5345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77cb6a5345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77cb6a5345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77cb6a5345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77cb6a5345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77cb6a5345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77cb6a5345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77cb6a5345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77cb6a5345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77cb6a5345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77cb6a5345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77cb6a5345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77cb6a5345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77cb6a5345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77cb6a5345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77cb6a5345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77cb6a5345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77cb6a5345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77cb6a5345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77cb6a5345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77cb6a5345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77cb6a5345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8046d0211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8046d0211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77cb6a5345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77cb6a5345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77cb6a5345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77cb6a5345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77cb6a5345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77cb6a5345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77cb6a5345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77cb6a5345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77cb6a5345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77cb6a5345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77cb6a5345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77cb6a5345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77cb6a5345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77cb6a5345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hyperlink" Target="https://www.zelda.com/links-awakening/" TargetMode="External"/><Relationship Id="rId5" Type="http://schemas.openxmlformats.org/officeDocument/2006/relationships/hyperlink" Target="https://docs.google.com/presentation/d/1bHYggD5IX_ahGLnj3g-S0U99MGEG0BQnTEqdiDdvClE/edit?usp=sharing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www.quora.com/Systems-Programming/What-is-the-exact-difference-between-dynamic-loading-and-dynamic-linking/answer/Jeff-Darcy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r>
              <a:rPr lang="en"/>
              <a:t>ynamic linking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7</a:t>
            </a:r>
            <a:endParaRPr/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2050" y="2157629"/>
            <a:ext cx="2577524" cy="2571747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3"/>
          <p:cNvSpPr txBox="1"/>
          <p:nvPr/>
        </p:nvSpPr>
        <p:spPr>
          <a:xfrm>
            <a:off x="7836600" y="4832700"/>
            <a:ext cx="1307400" cy="3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4"/>
              </a:rPr>
              <a:t>Image Source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0" name="Google Shape;90;p13"/>
          <p:cNvSpPr txBox="1"/>
          <p:nvPr/>
        </p:nvSpPr>
        <p:spPr>
          <a:xfrm>
            <a:off x="729625" y="4418575"/>
            <a:ext cx="3118200" cy="3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5"/>
              </a:rPr>
              <a:t>Google Slides Version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r>
              <a:rPr lang="en"/>
              <a:t>ynamic linking</a:t>
            </a:r>
            <a:endParaRPr/>
          </a:p>
        </p:txBody>
      </p:sp>
      <p:sp>
        <p:nvSpPr>
          <p:cNvPr id="145" name="Google Shape;145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if we just had one, central copy of a library object module, and we simply referenced it as needed during runtime?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shared library: </a:t>
            </a:r>
            <a:r>
              <a:rPr lang="en"/>
              <a:t>collection of functions compiled and stored in an executable to be </a:t>
            </a:r>
            <a:r>
              <a:rPr i="1" lang="en"/>
              <a:t>linked at run-time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When compiling our program, the linker stores references to </a:t>
            </a:r>
            <a:r>
              <a:rPr i="1" lang="en"/>
              <a:t>where</a:t>
            </a:r>
            <a:r>
              <a:rPr lang="en"/>
              <a:t> to find the needed object modules. On startup, the program then loads the needed shared library into memory.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There is now </a:t>
            </a:r>
            <a:r>
              <a:rPr i="1" lang="en"/>
              <a:t>one</a:t>
            </a:r>
            <a:r>
              <a:rPr lang="en"/>
              <a:t> shared copy of our library, in a .so file.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a dynamic library</a:t>
            </a:r>
            <a:endParaRPr/>
          </a:p>
        </p:txBody>
      </p:sp>
      <p:sp>
        <p:nvSpPr>
          <p:cNvPr id="151" name="Google Shape;151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 gcc with the -fPIC and -shared flags now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Tell your environment where your path to your shared library is: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urier New"/>
              <a:buChar char="○"/>
            </a:pP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export LD_LIBRARY_PATH=.:$LD_LIBRARY_PATH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Useful commands to check libraries: nm &lt;.so file&gt; to see </a:t>
            </a:r>
            <a:r>
              <a:rPr lang="en">
                <a:solidFill>
                  <a:srgbClr val="000000"/>
                </a:solidFill>
              </a:rPr>
              <a:t>f</a:t>
            </a:r>
            <a:r>
              <a:rPr lang="en">
                <a:solidFill>
                  <a:srgbClr val="000000"/>
                </a:solidFill>
              </a:rPr>
              <a:t>unctions in a library, ldd &lt;.so file&gt; to see dependencies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5975" y="1188925"/>
            <a:ext cx="5612050" cy="380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3638" y="1189450"/>
            <a:ext cx="5636724" cy="383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</a:t>
            </a:r>
            <a:r>
              <a:rPr lang="en"/>
              <a:t>ros &amp; cons of dynamic linking</a:t>
            </a:r>
            <a:endParaRPr/>
          </a:p>
        </p:txBody>
      </p:sp>
      <p:sp>
        <p:nvSpPr>
          <p:cNvPr id="167" name="Google Shape;167;p2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Takes up less memory! Every executable does not contain it’s own copy of the library; instead, multiple files can access .so at run time.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You don’t need to recompile every copy of the library every time some code changes - just the one reference needs to be recompiled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Linking is performed on the fly, which means extra steps during run time - so this method is slower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dlopen</a:t>
            </a:r>
            <a:endParaRPr/>
          </a:p>
        </p:txBody>
      </p:sp>
      <p:sp>
        <p:nvSpPr>
          <p:cNvPr id="173" name="Google Shape;173;p2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void * dlopen(const char *filename, int flag)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open a library and prepare it for use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filename is either absolute path to directory, or searched for in LD_LIBRARY_PATH list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 a dl_handle to call it: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void * dl_handle = dlopen(“some_dl.so”, RTLD_LAZY);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if (!dl_handle){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//some error happened in calling dl_open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dlopen</a:t>
            </a:r>
            <a:endParaRPr/>
          </a:p>
        </p:txBody>
      </p:sp>
      <p:sp>
        <p:nvSpPr>
          <p:cNvPr id="179" name="Google Shape;179;p2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Value of </a:t>
            </a:r>
            <a:r>
              <a:rPr i="1" lang="en"/>
              <a:t>flag</a:t>
            </a:r>
            <a:r>
              <a:rPr lang="en"/>
              <a:t> can be: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RTLD_LAZY</a:t>
            </a:r>
            <a:r>
              <a:rPr lang="en"/>
              <a:t>: resolve undefined symbols as code from the dynamic library as needed 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RTLD_NOW</a:t>
            </a:r>
            <a:r>
              <a:rPr lang="en"/>
              <a:t>: resolve all undefined symbols before dlopen() returns and fail if this cannot be done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dlsym</a:t>
            </a:r>
            <a:endParaRPr/>
          </a:p>
        </p:txBody>
      </p:sp>
      <p:sp>
        <p:nvSpPr>
          <p:cNvPr id="185" name="Google Shape;185;p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void * dlsym (void *handle, char *symbol)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Actually using the library you opened with dlopen (remember dl_handle?)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symbol is a string representation of what function you want to find in the library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You’ll get a return value of the resolved memory address of where the symbol you requested can be found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Return NULL if symbol can’t be found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dlsym</a:t>
            </a:r>
            <a:endParaRPr/>
          </a:p>
        </p:txBody>
      </p:sp>
      <p:sp>
        <p:nvSpPr>
          <p:cNvPr id="191" name="Google Shape;191;p3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void * my_func (int *);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my_func = dl_sym(dl_handle, “double_int”);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int i = 10;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my_func(&amp;i);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dlclose</a:t>
            </a:r>
            <a:endParaRPr/>
          </a:p>
        </p:txBody>
      </p:sp>
      <p:sp>
        <p:nvSpPr>
          <p:cNvPr id="197" name="Google Shape;197;p3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char *dlclose(void * handle)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closes whatever dlopen() opened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dl libraries actually manage link counts for dynamic file handles, so a library can be called multiple times by multiple different programs - it won’t remove that library from memory until dlclose has been called as many times as dlopen has been called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dlclose(dl_handle)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r>
              <a:rPr lang="en"/>
              <a:t>he linker</a:t>
            </a:r>
            <a:endParaRPr/>
          </a:p>
        </p:txBody>
      </p:sp>
      <p:pic>
        <p:nvPicPr>
          <p:cNvPr id="96" name="Google Shape;9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1853850"/>
            <a:ext cx="6257925" cy="29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dlerror</a:t>
            </a:r>
            <a:endParaRPr/>
          </a:p>
        </p:txBody>
      </p:sp>
      <p:sp>
        <p:nvSpPr>
          <p:cNvPr id="203" name="Google Shape;203;p3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char *dlerror()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Returns a string describing error from last call to dlopen(), dlsym(), or dlclose()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Returns NULL if no error was encountered since last dlerror() call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char * error = dlerror();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if (error != NULL){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printf(“%s\n”, error);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</a:t>
            </a:r>
            <a:r>
              <a:rPr lang="en"/>
              <a:t>sing dl functions</a:t>
            </a:r>
            <a:endParaRPr/>
          </a:p>
        </p:txBody>
      </p:sp>
      <p:sp>
        <p:nvSpPr>
          <p:cNvPr id="209" name="Google Shape;209;p3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#include &lt;dlfcn.h&gt;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Basic compile: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gcc -o myfile myfile.c -ldl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attributes</a:t>
            </a:r>
            <a:endParaRPr/>
          </a:p>
        </p:txBody>
      </p:sp>
      <p:sp>
        <p:nvSpPr>
          <p:cNvPr id="215" name="Google Shape;215;p3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void some_func () __attribute__((flag));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‘attribute’ keyword allows you to declare certain things about your function that the compiler can recognize and use to optimize performance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sample flags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noreturn, const, deprecated,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constructor, destructor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constructor attribute will run with dlopen, destructor will run with dlclose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r>
              <a:rPr lang="en"/>
              <a:t>ynamic linking vs dynamic loading</a:t>
            </a:r>
            <a:endParaRPr/>
          </a:p>
        </p:txBody>
      </p:sp>
      <p:sp>
        <p:nvSpPr>
          <p:cNvPr id="221" name="Google Shape;221;p3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r>
              <a:rPr lang="en"/>
              <a:t>ynamic loading: mapping/copying an executable or library into a process’s memory </a:t>
            </a:r>
            <a:r>
              <a:rPr b="1" lang="en"/>
              <a:t>after process has already started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dynamic linking: resolving symbols (getting names, addresses, etc.) </a:t>
            </a:r>
            <a:r>
              <a:rPr b="1" lang="en"/>
              <a:t>after compile time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Here</a:t>
            </a:r>
            <a:r>
              <a:rPr lang="en"/>
              <a:t> is a good link that dives deeper into what this means.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r>
              <a:rPr lang="en"/>
              <a:t>he linker</a:t>
            </a:r>
            <a:endParaRPr/>
          </a:p>
        </p:txBody>
      </p:sp>
      <p:sp>
        <p:nvSpPr>
          <p:cNvPr id="102" name="Google Shape;102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does the linker actually do when turning object modules into an executable?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symbol resolution: </a:t>
            </a:r>
            <a:r>
              <a:rPr lang="en"/>
              <a:t>associate each symbol reference with exactly one symbol definition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relocation</a:t>
            </a:r>
            <a:r>
              <a:rPr lang="en"/>
              <a:t>: compilers and assemblers generate code and data that start at memory address 0; linker relocates these sections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 files</a:t>
            </a:r>
            <a:endParaRPr/>
          </a:p>
        </p:txBody>
      </p:sp>
      <p:sp>
        <p:nvSpPr>
          <p:cNvPr id="108" name="Google Shape;108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types: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relocatable: </a:t>
            </a:r>
            <a:r>
              <a:rPr lang="en"/>
              <a:t>binary code and data in a form that can be combined with other relocatables to create an executable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executable</a:t>
            </a:r>
            <a:r>
              <a:rPr lang="en"/>
              <a:t>: binary code and data that can be copied directly into memory and executed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shared object file: </a:t>
            </a:r>
            <a:r>
              <a:rPr lang="en"/>
              <a:t>special type of relocatable that can be loaded into memory and linked dynamically at load time or run time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linker +object files</a:t>
            </a:r>
            <a:endParaRPr/>
          </a:p>
        </p:txBody>
      </p:sp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So compilers and assemblers generate </a:t>
            </a:r>
            <a:r>
              <a:rPr i="1" lang="en"/>
              <a:t>relocatables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Linkers take </a:t>
            </a:r>
            <a:r>
              <a:rPr i="1" lang="en"/>
              <a:t>relocatables </a:t>
            </a:r>
            <a:r>
              <a:rPr lang="en"/>
              <a:t>and generate </a:t>
            </a:r>
            <a:r>
              <a:rPr i="1" lang="en"/>
              <a:t>executables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6352" y="1133725"/>
            <a:ext cx="4021901" cy="40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</a:t>
            </a:r>
            <a:r>
              <a:rPr lang="en"/>
              <a:t>elocatable object file format</a:t>
            </a:r>
            <a:endParaRPr/>
          </a:p>
        </p:txBody>
      </p:sp>
      <p:sp>
        <p:nvSpPr>
          <p:cNvPr id="121" name="Google Shape;121;p18"/>
          <p:cNvSpPr txBox="1"/>
          <p:nvPr>
            <p:ph idx="1" type="body"/>
          </p:nvPr>
        </p:nvSpPr>
        <p:spPr>
          <a:xfrm>
            <a:off x="729450" y="2078875"/>
            <a:ext cx="22818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ELF (executable and linkable format)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</a:t>
            </a:r>
            <a:r>
              <a:rPr lang="en"/>
              <a:t>inking with static libraries</a:t>
            </a:r>
            <a:endParaRPr/>
          </a:p>
        </p:txBody>
      </p:sp>
      <p:sp>
        <p:nvSpPr>
          <p:cNvPr id="127" name="Google Shape;127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practice, compilation systems usually come bundled with a mechanism to package related object module into a single file - a </a:t>
            </a:r>
            <a:r>
              <a:rPr b="1" lang="en"/>
              <a:t>static library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linker can now: 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take the static library as input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copy only the object modules in the library that our program references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create an executable using those </a:t>
            </a:r>
            <a:r>
              <a:rPr i="1" lang="en"/>
              <a:t>copies</a:t>
            </a:r>
            <a:r>
              <a:rPr lang="en"/>
              <a:t> of the library object modules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r>
              <a:rPr lang="en"/>
              <a:t>reating a static library</a:t>
            </a:r>
            <a:endParaRPr/>
          </a:p>
        </p:txBody>
      </p:sp>
      <p:sp>
        <p:nvSpPr>
          <p:cNvPr id="133" name="Google Shape;133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create some file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lib_foo.c </a:t>
            </a:r>
            <a:r>
              <a:rPr lang="en"/>
              <a:t>and a corresponding heade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r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lib_foo.h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compile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/>
              <a:t>but do not link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gcc -c lib_foo.c -o lib_foo.o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 ar to create static library: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ar rcs lib_foo.a lib_foo.o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300"/>
              <a:t>note that a static library is a .a file - compiled, but not linked</a:t>
            </a:r>
            <a:endParaRPr sz="1300"/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300"/>
              <a:t>note that static libraries usually follow the format</a:t>
            </a:r>
            <a:r>
              <a:rPr lang="en" sz="13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lib&lt;library name&gt;.a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n"/>
              <a:t>run a program main.c with static library: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Char char="○"/>
            </a:pP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gcc -c main.c -o main.o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Char char="○"/>
            </a:pP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gcc -static -o main main.o -L. -l_foo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</a:t>
            </a:r>
            <a:r>
              <a:rPr lang="en"/>
              <a:t>ros &amp; cons of static linking</a:t>
            </a:r>
            <a:endParaRPr/>
          </a:p>
        </p:txBody>
      </p:sp>
      <p:sp>
        <p:nvSpPr>
          <p:cNvPr id="139" name="Google Shape;139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If library code is updated, program has to be recompiled entirely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Every single program that uses a particular library now has their own copy of the library - inefficient use of memory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But, program will usually run faster - all your code has already been found and linked together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