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4dc4b2f2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dc4b2f2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4dc4b2f2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dc4b2f2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4dc4b2f2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dc4b2f2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4dc4b2f2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dc4b2f2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4dc4b2f2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dc4b2f2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3f2d02a9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3f2d02a9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4dc4b2f2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4dc4b2f2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3f2d02a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3f2d02a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3f2d02a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3f2d02a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3f2d02a9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f2d02a9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3f2d02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3f2d02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ry </a:t>
            </a:r>
            <a:r>
              <a:rPr b="1" lang="en"/>
              <a:t>import this</a:t>
            </a:r>
            <a:r>
              <a:rPr lang="en"/>
              <a:t> on the Python interpreter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4dc4b2f2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dc4b2f2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Python’s </a:t>
            </a:r>
            <a:r>
              <a:rPr b="1" lang="en"/>
              <a:t>reference implementation</a:t>
            </a:r>
            <a:r>
              <a:rPr lang="en"/>
              <a:t> is in C (CPython)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4dc4b2f2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dc4b2f2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4dc4b2f2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4dc4b2f2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3f2d02a9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f2d02a9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4dc4b2f2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4dc4b2f2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4dc4b2f2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4dc4b2f2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4dc4b2f2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dc4b2f2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docs.google.com/presentation/d/1OdBQhUYUotb8JkAdBTGgLJLhtannk_SkW2LhrPqTiBc/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obertheaton.com/2014/02/09/pythons-pass-by-object-reference-as-explained-by-philip-k-dic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31389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4</a:t>
            </a:r>
            <a:endParaRPr/>
          </a:p>
        </p:txBody>
      </p:sp>
      <p:pic>
        <p:nvPicPr>
          <p:cNvPr id="88" name="Google Shape;88;p13"/>
          <p:cNvPicPr preferRelativeResize="0"/>
          <p:nvPr/>
        </p:nvPicPr>
        <p:blipFill>
          <a:blip r:embed="rId3">
            <a:alphaModFix/>
          </a:blip>
          <a:stretch>
            <a:fillRect/>
          </a:stretch>
        </p:blipFill>
        <p:spPr>
          <a:xfrm>
            <a:off x="5197100" y="1564475"/>
            <a:ext cx="2366850" cy="2366850"/>
          </a:xfrm>
          <a:prstGeom prst="rect">
            <a:avLst/>
          </a:prstGeom>
          <a:noFill/>
          <a:ln>
            <a:noFill/>
          </a:ln>
        </p:spPr>
      </p:pic>
      <p:sp>
        <p:nvSpPr>
          <p:cNvPr id="89" name="Google Shape;89;p13"/>
          <p:cNvSpPr txBox="1"/>
          <p:nvPr/>
        </p:nvSpPr>
        <p:spPr>
          <a:xfrm>
            <a:off x="729450" y="4243400"/>
            <a:ext cx="42969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Google Slides Version</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Note the use of ‘self’ - the first argument for any class function will always be treated as referring to the object the function is called on. It can be called anything, but it’s good practice to call it ‘self’. To change one of self’s variables x, you must use self.x; using x by itself will create a local variable x instead of referencing the member variable x</a:t>
            </a:r>
            <a:endParaRPr/>
          </a:p>
          <a:p>
            <a:pPr indent="-311150" lvl="0" marL="457200" rtl="0" algn="l">
              <a:spcBef>
                <a:spcPts val="0"/>
              </a:spcBef>
              <a:spcAft>
                <a:spcPts val="0"/>
              </a:spcAft>
              <a:buSzPts val="1300"/>
              <a:buChar char="●"/>
            </a:pPr>
            <a:r>
              <a:rPr lang="en"/>
              <a:t>If you want to write a method that does not rely on accessing class variables, you can use the @staticmethod decorator (insert ‘@staticmethod’ right before the def) to write a function where the first argument does NOT refer to self. </a:t>
            </a:r>
            <a:endParaRPr/>
          </a:p>
          <a:p>
            <a:pPr indent="-311150" lvl="0" marL="457200" rtl="0" algn="l">
              <a:spcBef>
                <a:spcPts val="0"/>
              </a:spcBef>
              <a:spcAft>
                <a:spcPts val="0"/>
              </a:spcAft>
              <a:buSzPts val="1300"/>
              <a:buChar char="●"/>
            </a:pPr>
            <a:r>
              <a:rPr lang="en"/>
              <a:t>If you want a function to be able to access class variables, use @classmethod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ist parsing using index</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list in Python can be indexed and sliced very easily. Every string is also a list of characters, so we can explore this slicing: </a:t>
            </a:r>
            <a:endParaRPr/>
          </a:p>
          <a:p>
            <a:pPr indent="457200" lvl="0" marL="0" rtl="0" algn="l">
              <a:spcBef>
                <a:spcPts val="0"/>
              </a:spcBef>
              <a:spcAft>
                <a:spcPts val="0"/>
              </a:spcAft>
              <a:buNone/>
            </a:pPr>
            <a:r>
              <a:rPr lang="en">
                <a:latin typeface="Courier New"/>
                <a:ea typeface="Courier New"/>
                <a:cs typeface="Courier New"/>
                <a:sym typeface="Courier New"/>
              </a:rPr>
              <a:t>section = “cs35l”</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section[0:2] = “cs”</a:t>
            </a:r>
            <a:r>
              <a:rPr lang="en"/>
              <a:t> - Items from index 0 up to index 2		</a:t>
            </a:r>
            <a:endParaRPr/>
          </a:p>
          <a:p>
            <a:pPr indent="0" lvl="0" marL="457200" rtl="0" algn="l">
              <a:spcBef>
                <a:spcPts val="0"/>
              </a:spcBef>
              <a:spcAft>
                <a:spcPts val="0"/>
              </a:spcAft>
              <a:buNone/>
            </a:pPr>
            <a:r>
              <a:rPr lang="en">
                <a:latin typeface="Courier New"/>
                <a:ea typeface="Courier New"/>
                <a:cs typeface="Courier New"/>
                <a:sym typeface="Courier New"/>
              </a:rPr>
              <a:t>section[0:5:2] = “c3l”</a:t>
            </a:r>
            <a:r>
              <a:rPr lang="en"/>
              <a:t> - Every second item from index 0 up to index 5	</a:t>
            </a:r>
            <a:endParaRPr/>
          </a:p>
          <a:p>
            <a:pPr indent="0" lvl="0" marL="457200" rtl="0" algn="l">
              <a:spcBef>
                <a:spcPts val="0"/>
              </a:spcBef>
              <a:spcAft>
                <a:spcPts val="0"/>
              </a:spcAft>
              <a:buNone/>
            </a:pPr>
            <a:r>
              <a:rPr lang="en">
                <a:latin typeface="Courier New"/>
                <a:ea typeface="Courier New"/>
                <a:cs typeface="Courier New"/>
                <a:sym typeface="Courier New"/>
              </a:rPr>
              <a:t>section[::-1] = “l53sc”</a:t>
            </a:r>
            <a:r>
              <a:rPr lang="en"/>
              <a:t> - Items in reverse</a:t>
            </a:r>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shallow copy: constructs a new compound object and inserts references into it to the objects found in the original</a:t>
            </a:r>
            <a:endParaRPr/>
          </a:p>
          <a:p>
            <a:pPr indent="-311150" lvl="0" marL="457200" rtl="0" algn="l">
              <a:spcBef>
                <a:spcPts val="0"/>
              </a:spcBef>
              <a:spcAft>
                <a:spcPts val="0"/>
              </a:spcAft>
              <a:buSzPts val="1300"/>
              <a:buChar char="●"/>
            </a:pPr>
            <a:r>
              <a:rPr lang="en"/>
              <a:t>deep copy: constructs a new compound object and recursively inserts copies into it of the objects found in the original</a:t>
            </a:r>
            <a:endParaRPr/>
          </a:p>
          <a:p>
            <a:pPr indent="-311150" lvl="0" marL="457200" rtl="0" algn="l">
              <a:spcBef>
                <a:spcPts val="0"/>
              </a:spcBef>
              <a:spcAft>
                <a:spcPts val="0"/>
              </a:spcAft>
              <a:buSzPts val="1300"/>
              <a:buChar char="●"/>
            </a:pPr>
            <a:r>
              <a:rPr lang="en"/>
              <a:t>Remember that Python works by assigning variable names to objects; the assignment operator (=) simply points a new variable to existing object (no new objects created!)</a:t>
            </a:r>
            <a:endParaRPr/>
          </a:p>
          <a:p>
            <a:pPr indent="-311150" lvl="0" marL="457200" rtl="0" algn="l">
              <a:spcBef>
                <a:spcPts val="0"/>
              </a:spcBef>
              <a:spcAft>
                <a:spcPts val="0"/>
              </a:spcAft>
              <a:buSzPts val="1300"/>
              <a:buChar char="●"/>
            </a:pPr>
            <a:r>
              <a:rPr lang="en"/>
              <a:t>Note that these two functions apply to </a:t>
            </a:r>
            <a:r>
              <a:rPr i="1" lang="en"/>
              <a:t>compound objects</a:t>
            </a:r>
            <a:r>
              <a:rPr lang="en"/>
              <a:t> - objects that contain other objects in them, like lists or class instances</a:t>
            </a:r>
            <a:endParaRPr/>
          </a:p>
          <a:p>
            <a:pPr indent="-311150" lvl="0" marL="457200" rtl="0" algn="l">
              <a:spcBef>
                <a:spcPts val="0"/>
              </a:spcBef>
              <a:spcAft>
                <a:spcPts val="0"/>
              </a:spcAft>
              <a:buSzPts val="1300"/>
              <a:buChar char="●"/>
            </a:pPr>
            <a:r>
              <a:rPr lang="en"/>
              <a:t>The default is </a:t>
            </a:r>
            <a:r>
              <a:rPr i="1" lang="en"/>
              <a:t>shallow copy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729450" y="1328750"/>
            <a:ext cx="7688700" cy="30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from copy import copy, deepcopy</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nums = [0, [1, 2], 3, 4]</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nums_deep = deepcopy(nums)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nums_deep[1][0] = -1</a:t>
            </a:r>
            <a:endParaRPr>
              <a:latin typeface="Courier New"/>
              <a:ea typeface="Courier New"/>
              <a:cs typeface="Courier New"/>
              <a:sym typeface="Courier New"/>
            </a:endParaRPr>
          </a:p>
          <a:p>
            <a:pPr indent="0" lvl="0" marL="0" rtl="0" algn="l">
              <a:spcBef>
                <a:spcPts val="0"/>
              </a:spcBef>
              <a:spcAft>
                <a:spcPts val="0"/>
              </a:spcAft>
              <a:buNone/>
            </a:pPr>
            <a:r>
              <a:rPr lang="en">
                <a:latin typeface="Arial"/>
                <a:ea typeface="Arial"/>
                <a:cs typeface="Arial"/>
                <a:sym typeface="Arial"/>
              </a:rPr>
              <a:t>#nums_deep now contains [0, [-1, 2], 3, 4]</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#nums still contains [0, [1, 2], 3, 4]</a:t>
            </a:r>
            <a:endParaRPr>
              <a:latin typeface="Arial"/>
              <a:ea typeface="Arial"/>
              <a:cs typeface="Arial"/>
              <a:sym typeface="Arial"/>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nums_shallow = copy(nums)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num_shallow[1][1] = -2</a:t>
            </a:r>
            <a:endParaRPr>
              <a:latin typeface="Courier New"/>
              <a:ea typeface="Courier New"/>
              <a:cs typeface="Courier New"/>
              <a:sym typeface="Courier New"/>
            </a:endParaRPr>
          </a:p>
          <a:p>
            <a:pPr indent="0" lvl="0" marL="0" rtl="0" algn="l">
              <a:spcBef>
                <a:spcPts val="0"/>
              </a:spcBef>
              <a:spcAft>
                <a:spcPts val="0"/>
              </a:spcAft>
              <a:buNone/>
            </a:pPr>
            <a:r>
              <a:rPr lang="en">
                <a:latin typeface="Arial"/>
                <a:ea typeface="Arial"/>
                <a:cs typeface="Arial"/>
                <a:sym typeface="Arial"/>
              </a:rPr>
              <a:t>#nums_shallow now contains [0, [1, -2], 3, 4]</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#nums also now contains [0, [1, -2], 3, 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the previous slide, we also see an example of using ‘</a:t>
            </a:r>
            <a:r>
              <a:rPr b="1" lang="en"/>
              <a:t>import’</a:t>
            </a:r>
            <a:r>
              <a:rPr lang="en"/>
              <a:t>, which allows us to access libraries that other people write that might be useful</a:t>
            </a:r>
            <a:endParaRPr/>
          </a:p>
          <a:p>
            <a:pPr indent="-311150" lvl="0" marL="457200" rtl="0" algn="l">
              <a:spcBef>
                <a:spcPts val="0"/>
              </a:spcBef>
              <a:spcAft>
                <a:spcPts val="0"/>
              </a:spcAft>
              <a:buSzPts val="1300"/>
              <a:buChar char="●"/>
            </a:pPr>
            <a:r>
              <a:rPr lang="en"/>
              <a:t>import some_library is a valid line, as well as from some_library import some_command_1, some_command_2</a:t>
            </a:r>
            <a:endParaRPr/>
          </a:p>
          <a:p>
            <a:pPr indent="-311150" lvl="0" marL="457200" rtl="0" algn="l">
              <a:spcBef>
                <a:spcPts val="0"/>
              </a:spcBef>
              <a:spcAft>
                <a:spcPts val="0"/>
              </a:spcAft>
              <a:buSzPts val="1300"/>
              <a:buChar char="●"/>
            </a:pPr>
            <a:r>
              <a:rPr lang="en"/>
              <a:t>A commonly imported </a:t>
            </a:r>
            <a:r>
              <a:rPr b="1" lang="en"/>
              <a:t>module</a:t>
            </a:r>
            <a:r>
              <a:rPr lang="en"/>
              <a:t>, for example, is the math module, which includes functions for exponents, powers, random number generators,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ssignment 4 hw: randline.py walkthrough</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You’ll be modifying randline.py into shuf.py. The following slides have a full breakdown of what each line of randline.py does.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1" type="body"/>
          </p:nvPr>
        </p:nvSpPr>
        <p:spPr>
          <a:xfrm>
            <a:off x="247250" y="1285875"/>
            <a:ext cx="3842700" cy="30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urier New"/>
                <a:ea typeface="Courier New"/>
                <a:cs typeface="Courier New"/>
                <a:sym typeface="Courier New"/>
              </a:rPr>
              <a:t>import random, sys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from optparse import OptionParser</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class randline:</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def __init__(self, filename):</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f = open(filename, 'r')</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self.lines = f.readlines()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f.close()</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def chooseline(self):</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return random.choice(self.lines)</a:t>
            </a:r>
            <a:endParaRPr/>
          </a:p>
        </p:txBody>
      </p:sp>
      <p:sp>
        <p:nvSpPr>
          <p:cNvPr id="177" name="Google Shape;177;p28"/>
          <p:cNvSpPr txBox="1"/>
          <p:nvPr/>
        </p:nvSpPr>
        <p:spPr>
          <a:xfrm>
            <a:off x="4929175" y="1307325"/>
            <a:ext cx="3450600" cy="3011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Import random and sys modules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Import specific function optparse from OptionParser module (note: deprecated in Python 3, use argparser)</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Create a class randline</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Create randline constructor using __init__</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Constructor uses f to open and read file</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Constructor reads all lines in f and stores them as a list of strings in lines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Chooseline randomly picks an element from the list lines that self contains</a:t>
            </a:r>
            <a:endParaRPr sz="13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1" type="body"/>
          </p:nvPr>
        </p:nvSpPr>
        <p:spPr>
          <a:xfrm>
            <a:off x="215025" y="1237625"/>
            <a:ext cx="5625000" cy="363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Courier New"/>
                <a:ea typeface="Courier New"/>
                <a:cs typeface="Courier New"/>
                <a:sym typeface="Courier New"/>
              </a:rPr>
              <a:t>def main():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    version_msg = "%prog 2.0"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    usage_msg = """%prog [OPTION]... FILE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Output randomly selected lines from FILE."""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    parser = OptionParser(version=version_msg,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                          usage=usage_msg)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    parser.add_option("-n",</a:t>
            </a:r>
            <a:endParaRPr sz="1400">
              <a:latin typeface="Courier New"/>
              <a:ea typeface="Courier New"/>
              <a:cs typeface="Courier New"/>
              <a:sym typeface="Courier New"/>
            </a:endParaRPr>
          </a:p>
          <a:p>
            <a:pPr indent="457200" lvl="0" marL="457200" rtl="0" algn="l">
              <a:lnSpc>
                <a:spcPct val="100000"/>
              </a:lnSpc>
              <a:spcBef>
                <a:spcPts val="0"/>
              </a:spcBef>
              <a:spcAft>
                <a:spcPts val="0"/>
              </a:spcAft>
              <a:buNone/>
            </a:pPr>
            <a:r>
              <a:rPr lang="en" sz="1400">
                <a:latin typeface="Courier New"/>
                <a:ea typeface="Courier New"/>
                <a:cs typeface="Courier New"/>
                <a:sym typeface="Courier New"/>
              </a:rPr>
              <a:t>"--numlines",action="store",</a:t>
            </a:r>
            <a:endParaRPr sz="1400">
              <a:latin typeface="Courier New"/>
              <a:ea typeface="Courier New"/>
              <a:cs typeface="Courier New"/>
              <a:sym typeface="Courier New"/>
            </a:endParaRPr>
          </a:p>
          <a:p>
            <a:pPr indent="457200" lvl="0" marL="457200" rtl="0" algn="l">
              <a:lnSpc>
                <a:spcPct val="100000"/>
              </a:lnSpc>
              <a:spcBef>
                <a:spcPts val="0"/>
              </a:spcBef>
              <a:spcAft>
                <a:spcPts val="0"/>
              </a:spcAft>
              <a:buNone/>
            </a:pPr>
            <a:r>
              <a:rPr lang="en" sz="1400">
                <a:latin typeface="Courier New"/>
                <a:ea typeface="Courier New"/>
                <a:cs typeface="Courier New"/>
                <a:sym typeface="Courier New"/>
              </a:rPr>
              <a:t>dest="numlines", default=1,help="output</a:t>
            </a:r>
            <a:endParaRPr sz="1400">
              <a:latin typeface="Courier New"/>
              <a:ea typeface="Courier New"/>
              <a:cs typeface="Courier New"/>
              <a:sym typeface="Courier New"/>
            </a:endParaRPr>
          </a:p>
          <a:p>
            <a:pPr indent="457200" lvl="0" marL="457200" rtl="0" algn="l">
              <a:lnSpc>
                <a:spcPct val="100000"/>
              </a:lnSpc>
              <a:spcBef>
                <a:spcPts val="0"/>
              </a:spcBef>
              <a:spcAft>
                <a:spcPts val="0"/>
              </a:spcAft>
              <a:buNone/>
            </a:pPr>
            <a:r>
              <a:rPr lang="en" sz="1400">
                <a:latin typeface="Courier New"/>
                <a:ea typeface="Courier New"/>
                <a:cs typeface="Courier New"/>
                <a:sym typeface="Courier New"/>
              </a:rPr>
              <a:t>NUMLINES lines (default 1)")</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    options, args = parser.parse_args(sys.argv[1:])</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83" name="Google Shape;183;p29"/>
          <p:cNvSpPr txBox="1"/>
          <p:nvPr/>
        </p:nvSpPr>
        <p:spPr>
          <a:xfrm>
            <a:off x="5840025" y="1119125"/>
            <a:ext cx="3193200" cy="3750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Create a main function</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Create version and usage messages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Create an instance of OptionParser called parser, which takes a version message and usage message we just declared</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Add options to the parser: options -n or --numlines are the same thing, and they both will take the action of STORING what comes next to numlines, where numlines defaults to 1 and has a help message</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Options will now contain all of the options the parser reads, and args will contain all other arguments </a:t>
            </a:r>
            <a:endParaRPr sz="13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idx="1" type="body"/>
          </p:nvPr>
        </p:nvSpPr>
        <p:spPr>
          <a:xfrm>
            <a:off x="97200" y="1157325"/>
            <a:ext cx="5625000" cy="301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urier New"/>
                <a:ea typeface="Courier New"/>
                <a:cs typeface="Courier New"/>
                <a:sym typeface="Courier New"/>
              </a:rPr>
              <a:t>try: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numlines = int(options.numlines)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except: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parser.error("invalid NUMLINES: {0}".</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format(options.numlines))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if numlines &lt; 0:</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parser.error("negative count: {0}".</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format(numlines))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if len(args) != 1:</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parser.error("wrong number of operands")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lnSpc>
                <a:spcPct val="100000"/>
              </a:lnSpc>
              <a:spcBef>
                <a:spcPts val="0"/>
              </a:spcBef>
              <a:spcAft>
                <a:spcPts val="0"/>
              </a:spcAft>
              <a:buNone/>
            </a:pPr>
            <a:r>
              <a:rPr lang="en">
                <a:latin typeface="Courier New"/>
                <a:ea typeface="Courier New"/>
                <a:cs typeface="Courier New"/>
                <a:sym typeface="Courier New"/>
              </a:rPr>
              <a:t>input_file = args[0]</a:t>
            </a:r>
            <a:endParaRPr>
              <a:latin typeface="Courier New"/>
              <a:ea typeface="Courier New"/>
              <a:cs typeface="Courier New"/>
              <a:sym typeface="Courier New"/>
            </a:endParaRPr>
          </a:p>
          <a:p>
            <a:pPr indent="0" lvl="0" marL="457200" rtl="0" algn="l">
              <a:lnSpc>
                <a:spcPct val="100000"/>
              </a:lnSpc>
              <a:spcBef>
                <a:spcPts val="0"/>
              </a:spcBef>
              <a:spcAft>
                <a:spcPts val="0"/>
              </a:spcAft>
              <a:buNone/>
            </a:pPr>
            <a:r>
              <a:rPr lang="en">
                <a:latin typeface="Courier New"/>
                <a:ea typeface="Courier New"/>
                <a:cs typeface="Courier New"/>
                <a:sym typeface="Courier New"/>
              </a:rPr>
              <a:t>try: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generator = randline(input_file)</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for index in range(numlines):</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sys.stdout.write(generator.chooseline())</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except IOError as (errno, strerror):</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parser.error("I/O error({0}): {1}".</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format(errno, strerror))</a:t>
            </a:r>
            <a:endParaRPr>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89" name="Google Shape;189;p30"/>
          <p:cNvSpPr txBox="1"/>
          <p:nvPr/>
        </p:nvSpPr>
        <p:spPr>
          <a:xfrm>
            <a:off x="5443525" y="1243050"/>
            <a:ext cx="3354000" cy="3557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try to get our numlines value from options, and if we run into an error (can’t get a number) catch it as an exception</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If we have a negative number, give an error</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If we have anything other than 1 argument, give an error</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Take our one argument, which should be the file name</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Now that we have our filename, we try to open it and generate an instance of our earlier randline class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Now we iterate through a for loop, and generate n random lines where n is the total number of lines in the file</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We print these random lines to stdout</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If we run into an error, catch it as an exception</a:t>
            </a:r>
            <a:endParaRPr sz="13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idx="1" type="body"/>
          </p:nvPr>
        </p:nvSpPr>
        <p:spPr>
          <a:xfrm>
            <a:off x="729450" y="1264450"/>
            <a:ext cx="3842700" cy="307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Courier New"/>
                <a:ea typeface="Courier New"/>
                <a:cs typeface="Courier New"/>
                <a:sym typeface="Courier New"/>
              </a:rPr>
              <a:t>if __name__ == "__main__":</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    main()</a:t>
            </a:r>
            <a:endParaRPr/>
          </a:p>
        </p:txBody>
      </p:sp>
      <p:sp>
        <p:nvSpPr>
          <p:cNvPr id="195" name="Google Shape;195;p31"/>
          <p:cNvSpPr txBox="1"/>
          <p:nvPr/>
        </p:nvSpPr>
        <p:spPr>
          <a:xfrm>
            <a:off x="5154225" y="1168000"/>
            <a:ext cx="33219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Lets Python interpreter know to run main() if this file is called as the source file</a:t>
            </a:r>
            <a:endParaRPr sz="13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Guido van Rossum in the 1980s (development started 1989), and named after Monty Python’s Flying Circus.</a:t>
            </a:r>
            <a:endParaRPr/>
          </a:p>
          <a:p>
            <a:pPr indent="0" lvl="0" marL="0" rtl="0" algn="l">
              <a:spcBef>
                <a:spcPts val="1600"/>
              </a:spcBef>
              <a:spcAft>
                <a:spcPts val="0"/>
              </a:spcAft>
              <a:buNone/>
            </a:pPr>
            <a:r>
              <a:rPr lang="en"/>
              <a:t>Highly extensible - it has uses in nearly every industry, and a lot of developer support. </a:t>
            </a:r>
            <a:endParaRPr/>
          </a:p>
          <a:p>
            <a:pPr indent="0" lvl="0" marL="0" rtl="0" algn="l">
              <a:spcBef>
                <a:spcPts val="1600"/>
              </a:spcBef>
              <a:spcAft>
                <a:spcPts val="1600"/>
              </a:spcAft>
              <a:buNone/>
            </a:pPr>
            <a:r>
              <a:rPr lang="en"/>
              <a:t>The current version is Python 3.0; version 2.7 is scheduled to reach end-of-life this year.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interpreted language</a:t>
            </a:r>
            <a:r>
              <a:rPr lang="en"/>
              <a:t>: (executed without being compiled into machine language code)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dynamically-typed language</a:t>
            </a:r>
            <a:r>
              <a:rPr lang="en"/>
              <a:t>: a variable’s type (int, float, bool, etc.) isn’t checked until the code executes, so you don’t need to declare what the variable’s type is as you write 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makes use of whitespace</a:t>
            </a:r>
            <a:r>
              <a:rPr lang="en"/>
              <a:t>: code MUST be properly indented in python in order to run properly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python shebang</a:t>
            </a:r>
            <a:r>
              <a:rPr lang="en"/>
              <a:t>: #!/usr/bin/python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interactive python shell: </a:t>
            </a:r>
            <a:r>
              <a:rPr lang="en"/>
              <a:t>simply typing ‘python’ on the Linux servers will get you a Python environment to practice in</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basics</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Lists are an important part of Python - they can be declared as empty, with or without a size specified, and any element can be inserted into the list. </a:t>
            </a:r>
            <a:endParaRPr/>
          </a:p>
          <a:p>
            <a:pPr indent="-311150" lvl="0" marL="457200" rtl="0" algn="l">
              <a:spcBef>
                <a:spcPts val="0"/>
              </a:spcBef>
              <a:spcAft>
                <a:spcPts val="0"/>
              </a:spcAft>
              <a:buSzPts val="1300"/>
              <a:buChar char="●"/>
            </a:pPr>
            <a:r>
              <a:rPr lang="en"/>
              <a:t>Loops and conditions: you can use the keywords ‘</a:t>
            </a:r>
            <a:r>
              <a:rPr lang="en">
                <a:latin typeface="Courier New"/>
                <a:ea typeface="Courier New"/>
                <a:cs typeface="Courier New"/>
                <a:sym typeface="Courier New"/>
              </a:rPr>
              <a:t>in</a:t>
            </a:r>
            <a:r>
              <a:rPr lang="en"/>
              <a:t>’ and ‘</a:t>
            </a:r>
            <a:r>
              <a:rPr lang="en">
                <a:latin typeface="Courier New"/>
                <a:ea typeface="Courier New"/>
                <a:cs typeface="Courier New"/>
                <a:sym typeface="Courier New"/>
              </a:rPr>
              <a:t>not in</a:t>
            </a:r>
            <a:r>
              <a:rPr lang="en"/>
              <a:t>’ to check if an element is in a list. </a:t>
            </a:r>
            <a:endParaRPr/>
          </a:p>
          <a:p>
            <a:pPr indent="-311150" lvl="0" marL="457200" rtl="0" algn="l">
              <a:spcBef>
                <a:spcPts val="0"/>
              </a:spcBef>
              <a:spcAft>
                <a:spcPts val="0"/>
              </a:spcAft>
              <a:buSzPts val="1300"/>
              <a:buChar char="●"/>
            </a:pPr>
            <a:r>
              <a:rPr lang="en"/>
              <a:t>You can use the range function to iterate through a range(inclusive, exclusive) where inclusive defaults to 0, i.e. </a:t>
            </a:r>
            <a:r>
              <a:rPr lang="en">
                <a:latin typeface="Courier New"/>
                <a:ea typeface="Courier New"/>
                <a:cs typeface="Courier New"/>
                <a:sym typeface="Courier New"/>
              </a:rPr>
              <a:t>range(4) = 0, 1, 2, 3</a:t>
            </a:r>
            <a:r>
              <a:rPr lang="en">
                <a:latin typeface="Arial"/>
                <a:ea typeface="Arial"/>
                <a:cs typeface="Arial"/>
                <a:sym typeface="Arial"/>
              </a:rPr>
              <a:t> </a:t>
            </a:r>
            <a:r>
              <a:rPr lang="en"/>
              <a:t>OR</a:t>
            </a:r>
            <a:r>
              <a:rPr lang="en">
                <a:latin typeface="Arial"/>
                <a:ea typeface="Arial"/>
                <a:cs typeface="Arial"/>
                <a:sym typeface="Arial"/>
              </a:rPr>
              <a:t> </a:t>
            </a:r>
            <a:r>
              <a:rPr lang="en">
                <a:latin typeface="Courier New"/>
                <a:ea typeface="Courier New"/>
                <a:cs typeface="Courier New"/>
                <a:sym typeface="Courier New"/>
              </a:rPr>
              <a:t>range(0, 4) = 0, 1, 2, 3</a:t>
            </a:r>
            <a:endParaRPr>
              <a:latin typeface="Courier New"/>
              <a:ea typeface="Courier New"/>
              <a:cs typeface="Courier New"/>
              <a:sym typeface="Courier New"/>
            </a:endParaRPr>
          </a:p>
          <a:p>
            <a:pPr indent="-311150" lvl="1" marL="914400" rtl="0" algn="l">
              <a:spcBef>
                <a:spcPts val="0"/>
              </a:spcBef>
              <a:spcAft>
                <a:spcPts val="0"/>
              </a:spcAft>
              <a:buSzPts val="1300"/>
              <a:buChar char="○"/>
            </a:pPr>
            <a:r>
              <a:rPr lang="en" sz="1300"/>
              <a:t>This can be used with any loop:</a:t>
            </a:r>
            <a:r>
              <a:rPr lang="en" sz="1300">
                <a:latin typeface="Arial"/>
                <a:ea typeface="Arial"/>
                <a:cs typeface="Arial"/>
                <a:sym typeface="Arial"/>
              </a:rPr>
              <a:t> </a:t>
            </a:r>
            <a:r>
              <a:rPr lang="en" sz="1300">
                <a:latin typeface="Courier New"/>
                <a:ea typeface="Courier New"/>
                <a:cs typeface="Courier New"/>
                <a:sym typeface="Courier New"/>
              </a:rPr>
              <a:t>for i in range(4), if i in range(4), while i in range(4)</a:t>
            </a:r>
            <a:endParaRPr sz="1300">
              <a:latin typeface="Arial"/>
              <a:ea typeface="Arial"/>
              <a:cs typeface="Arial"/>
              <a:sym typeface="Arial"/>
            </a:endParaRPr>
          </a:p>
          <a:p>
            <a:pPr indent="-311150" lvl="0" marL="457200" rtl="0" algn="l">
              <a:spcBef>
                <a:spcPts val="0"/>
              </a:spcBef>
              <a:spcAft>
                <a:spcPts val="0"/>
              </a:spcAft>
              <a:buSzPts val="1300"/>
              <a:buChar char="●"/>
            </a:pPr>
            <a:r>
              <a:rPr lang="en"/>
              <a:t>Operators remain the same (+, -, /, *, %, =, ==, !=)</a:t>
            </a:r>
            <a:endParaRPr/>
          </a:p>
          <a:p>
            <a:pPr indent="-311150" lvl="0" marL="457200" rtl="0" algn="l">
              <a:spcBef>
                <a:spcPts val="0"/>
              </a:spcBef>
              <a:spcAft>
                <a:spcPts val="0"/>
              </a:spcAft>
              <a:buSzPts val="1300"/>
              <a:buChar char="●"/>
            </a:pPr>
            <a:r>
              <a:rPr lang="en"/>
              <a:t>However, we use</a:t>
            </a:r>
            <a:r>
              <a:rPr lang="en">
                <a:latin typeface="Arial"/>
                <a:ea typeface="Arial"/>
                <a:cs typeface="Arial"/>
                <a:sym typeface="Arial"/>
              </a:rPr>
              <a:t> </a:t>
            </a:r>
            <a:r>
              <a:rPr lang="en">
                <a:latin typeface="Courier New"/>
                <a:ea typeface="Courier New"/>
                <a:cs typeface="Courier New"/>
                <a:sym typeface="Courier New"/>
              </a:rPr>
              <a:t>and, or, not</a:t>
            </a:r>
            <a:r>
              <a:rPr lang="en">
                <a:latin typeface="Arial"/>
                <a:ea typeface="Arial"/>
                <a:cs typeface="Arial"/>
                <a:sym typeface="Arial"/>
              </a:rPr>
              <a:t> </a:t>
            </a:r>
            <a:r>
              <a:rPr lang="en"/>
              <a:t>in place of &amp;&amp;, ||,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727650" y="1149450"/>
            <a:ext cx="7688700" cy="29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x = 42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sample_list = [2, 4, 6, 8, 10, 12]</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print("list")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for i in sample_list: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print(i)</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if x not in sample_list: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print("42 is not in the list")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if x not in sample_list and x%2 == 0:</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print("42 is not in the list and it is divisible by 2")</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while x not in sample_list: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print("42 still isn't in our list...")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sample_list.append(42)</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print("Now 42 is in our list!")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utable vs immutable</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immutable</a:t>
            </a:r>
            <a:r>
              <a:rPr lang="en"/>
              <a:t>: int, bool, float, string, tuple</a:t>
            </a:r>
            <a:endParaRPr/>
          </a:p>
          <a:p>
            <a:pPr indent="0" lvl="0" marL="0" rtl="0" algn="l">
              <a:spcBef>
                <a:spcPts val="1600"/>
              </a:spcBef>
              <a:spcAft>
                <a:spcPts val="0"/>
              </a:spcAft>
              <a:buNone/>
            </a:pPr>
            <a:r>
              <a:rPr b="1" lang="en"/>
              <a:t>mutable</a:t>
            </a:r>
            <a:r>
              <a:rPr lang="en"/>
              <a:t>: list, dict, set, custom classes</a:t>
            </a:r>
            <a:endParaRPr/>
          </a:p>
          <a:p>
            <a:pPr indent="0" lvl="0" marL="0" rtl="0" algn="l">
              <a:spcBef>
                <a:spcPts val="1600"/>
              </a:spcBef>
              <a:spcAft>
                <a:spcPts val="1600"/>
              </a:spcAft>
              <a:buNone/>
            </a:pPr>
            <a:r>
              <a:rPr lang="en"/>
              <a:t>Immutable objects have a state that can’t be changed after creation. Mutable objects can be changed.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pass-by-object-reference</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Python, variables are names attached to objects. A function gets a copy of the name bound to the same object, and so it can in fact access that object and change its contents. If it reassigns the object’s value, it now gets a different object to bind to. </a:t>
            </a:r>
            <a:endParaRPr/>
          </a:p>
          <a:p>
            <a:pPr indent="0" lvl="0" marL="0" rtl="0" algn="l">
              <a:spcBef>
                <a:spcPts val="1600"/>
              </a:spcBef>
              <a:spcAft>
                <a:spcPts val="0"/>
              </a:spcAft>
              <a:buNone/>
            </a:pPr>
            <a:r>
              <a:rPr lang="en" sz="1300"/>
              <a:t>Read more here: </a:t>
            </a:r>
            <a:r>
              <a:rPr lang="en" sz="1300" u="sng">
                <a:solidFill>
                  <a:srgbClr val="0097A7"/>
                </a:solidFill>
                <a:hlinkClick r:id="rId3">
                  <a:extLst>
                    <a:ext uri="{A12FA001-AC4F-418D-AE19-62706E023703}">
                      <ahyp:hlinkClr val="tx"/>
                    </a:ext>
                  </a:extLst>
                </a:hlinkClick>
              </a:rPr>
              <a:t>https://robertheaton.com/2014/02/09/pythons-pass-by-object-reference-as-explained-by-philip-k-dick/</a:t>
            </a:r>
            <a:endParaRPr sz="13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class ShoppingCart:</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def __init__(self, customer):</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self.customer = customer</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self.cart =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def add_item_to_cart(self, item):</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if item not in self.cart:</a:t>
            </a:r>
            <a:endParaRPr>
              <a:latin typeface="Courier New"/>
              <a:ea typeface="Courier New"/>
              <a:cs typeface="Courier New"/>
              <a:sym typeface="Courier New"/>
            </a:endParaRPr>
          </a:p>
          <a:p>
            <a:pPr indent="457200" lvl="0" marL="914400" rtl="0" algn="l">
              <a:spcBef>
                <a:spcPts val="0"/>
              </a:spcBef>
              <a:spcAft>
                <a:spcPts val="0"/>
              </a:spcAft>
              <a:buNone/>
            </a:pPr>
            <a:r>
              <a:rPr lang="en">
                <a:latin typeface="Courier New"/>
                <a:ea typeface="Courier New"/>
                <a:cs typeface="Courier New"/>
                <a:sym typeface="Courier New"/>
              </a:rPr>
              <a:t>self.cart.append(item)</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else:</a:t>
            </a:r>
            <a:endParaRPr>
              <a:latin typeface="Courier New"/>
              <a:ea typeface="Courier New"/>
              <a:cs typeface="Courier New"/>
              <a:sym typeface="Courier New"/>
            </a:endParaRPr>
          </a:p>
          <a:p>
            <a:pPr indent="457200" lvl="0" marL="914400" rtl="0" algn="l">
              <a:spcBef>
                <a:spcPts val="0"/>
              </a:spcBef>
              <a:spcAft>
                <a:spcPts val="0"/>
              </a:spcAft>
              <a:buNone/>
            </a:pPr>
            <a:r>
              <a:rPr lang="en">
                <a:latin typeface="Courier New"/>
                <a:ea typeface="Courier New"/>
                <a:cs typeface="Courier New"/>
                <a:sym typeface="Courier New"/>
              </a:rPr>
              <a:t>raise ValueError(f'duplicate item: {item}')</a:t>
            </a:r>
            <a:endParaRPr>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def run():</a:t>
            </a:r>
            <a:endParaRPr>
              <a:latin typeface="Courier New"/>
              <a:ea typeface="Courier New"/>
              <a:cs typeface="Courier New"/>
              <a:sym typeface="Courier New"/>
            </a:endParaRPr>
          </a:p>
          <a:p>
            <a:pPr indent="-457200" lvl="0" marL="914400" rtl="0" algn="l">
              <a:spcBef>
                <a:spcPts val="0"/>
              </a:spcBef>
              <a:spcAft>
                <a:spcPts val="0"/>
              </a:spcAft>
              <a:buNone/>
            </a:pPr>
            <a:r>
              <a:rPr lang="en">
                <a:latin typeface="Courier New"/>
                <a:ea typeface="Courier New"/>
                <a:cs typeface="Courier New"/>
                <a:sym typeface="Courier New"/>
              </a:rPr>
              <a:t>my_cart = ShoppingCart(“Jane Doe”)</a:t>
            </a:r>
            <a:endParaRPr>
              <a:latin typeface="Courier New"/>
              <a:ea typeface="Courier New"/>
              <a:cs typeface="Courier New"/>
              <a:sym typeface="Courier New"/>
            </a:endParaRPr>
          </a:p>
          <a:p>
            <a:pPr indent="-457200" lvl="0" marL="914400" rtl="0" algn="l">
              <a:spcBef>
                <a:spcPts val="0"/>
              </a:spcBef>
              <a:spcAft>
                <a:spcPts val="0"/>
              </a:spcAft>
              <a:buNone/>
            </a:pPr>
            <a:r>
              <a:rPr lang="en">
                <a:latin typeface="Courier New"/>
                <a:ea typeface="Courier New"/>
                <a:cs typeface="Courier New"/>
                <a:sym typeface="Courier New"/>
              </a:rPr>
              <a:t>try:</a:t>
            </a:r>
            <a:endParaRPr>
              <a:latin typeface="Courier New"/>
              <a:ea typeface="Courier New"/>
              <a:cs typeface="Courier New"/>
              <a:sym typeface="Courier New"/>
            </a:endParaRPr>
          </a:p>
          <a:p>
            <a:pPr indent="-914400" lvl="0" marL="1828800" rtl="0" algn="l">
              <a:spcBef>
                <a:spcPts val="0"/>
              </a:spcBef>
              <a:spcAft>
                <a:spcPts val="0"/>
              </a:spcAft>
              <a:buNone/>
            </a:pPr>
            <a:r>
              <a:rPr lang="en">
                <a:latin typeface="Courier New"/>
                <a:ea typeface="Courier New"/>
                <a:cs typeface="Courier New"/>
                <a:sym typeface="Courier New"/>
              </a:rPr>
              <a:t>my_cart.add_item_to_cart("expensive textbook”)</a:t>
            </a:r>
            <a:endParaRPr>
              <a:latin typeface="Courier New"/>
              <a:ea typeface="Courier New"/>
              <a:cs typeface="Courier New"/>
              <a:sym typeface="Courier New"/>
            </a:endParaRPr>
          </a:p>
          <a:p>
            <a:pPr indent="-914400" lvl="0" marL="1828800" rtl="0" algn="l">
              <a:spcBef>
                <a:spcPts val="0"/>
              </a:spcBef>
              <a:spcAft>
                <a:spcPts val="0"/>
              </a:spcAft>
              <a:buNone/>
            </a:pPr>
            <a:r>
              <a:rPr lang="en">
                <a:latin typeface="Courier New"/>
                <a:ea typeface="Courier New"/>
                <a:cs typeface="Courier New"/>
                <a:sym typeface="Courier New"/>
              </a:rPr>
              <a:t>my_cart.add_item_to_cart("expensive textbook”)</a:t>
            </a:r>
            <a:endParaRPr>
              <a:latin typeface="Courier New"/>
              <a:ea typeface="Courier New"/>
              <a:cs typeface="Courier New"/>
              <a:sym typeface="Courier New"/>
            </a:endParaRPr>
          </a:p>
          <a:p>
            <a:pPr indent="-914400" lvl="0" marL="1371600" rtl="0" algn="l">
              <a:spcBef>
                <a:spcPts val="0"/>
              </a:spcBef>
              <a:spcAft>
                <a:spcPts val="0"/>
              </a:spcAft>
              <a:buNone/>
            </a:pPr>
            <a:r>
              <a:rPr lang="en">
                <a:latin typeface="Courier New"/>
                <a:ea typeface="Courier New"/>
                <a:cs typeface="Courier New"/>
                <a:sym typeface="Courier New"/>
              </a:rPr>
              <a:t>except ValueError as err:</a:t>
            </a:r>
            <a:endParaRPr>
              <a:latin typeface="Courier New"/>
              <a:ea typeface="Courier New"/>
              <a:cs typeface="Courier New"/>
              <a:sym typeface="Courier New"/>
            </a:endParaRPr>
          </a:p>
          <a:p>
            <a:pPr indent="-914400" lvl="0" marL="1828800" rtl="0" algn="l">
              <a:spcBef>
                <a:spcPts val="0"/>
              </a:spcBef>
              <a:spcAft>
                <a:spcPts val="0"/>
              </a:spcAft>
              <a:buNone/>
            </a:pPr>
            <a:r>
              <a:rPr lang="en">
                <a:latin typeface="Courier New"/>
                <a:ea typeface="Courier New"/>
                <a:cs typeface="Courier New"/>
                <a:sym typeface="Courier New"/>
              </a:rPr>
              <a:t>print("failed to add an item: ", err)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