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7ede8b7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7ede8b7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37ede8b7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7ede8b7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37ede8b7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7ede8b7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37ede8b7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7ede8b7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37ede8b7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7ede8b7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37ede8b7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7ede8b7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37ede8b7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7ede8b7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37ede8b7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7ede8b7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7ede8b7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7ede8b7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37ede8b7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7ede8b7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37ede8b7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7ede8b7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37ede8b7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7ede8b7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37ede8b7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7ede8b7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37ede8b7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37ede8b7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37ede8b7c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7ede8b7c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37ede8b7c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37ede8b7c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37ede8b7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37ede8b7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37ede8b7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7ede8b7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37ede8b7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7ede8b7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37ede8b7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7ede8b7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37a8808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37a8808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37ede8b7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7ede8b7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37a8808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37a8808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37a880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7a880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37ede8b7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37ede8b7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37ede8b7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37ede8b7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37ede8b7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7ede8b7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37ede8b7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37ede8b7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37ede8b7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7ede8b7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ocs.google.com/presentation/d/1Vo8CtkuPEoBz0l29bt37-YiBtipwzR8CPS6KaGwROS4/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gexone.com/lesson/introduction_abcs" TargetMode="External"/><Relationship Id="rId4" Type="http://schemas.openxmlformats.org/officeDocument/2006/relationships/hyperlink" Target="https://regexone.com/lesson/introduction_abcs" TargetMode="External"/><Relationship Id="rId9" Type="http://schemas.openxmlformats.org/officeDocument/2006/relationships/hyperlink" Target="https://www.petefreitag.com/cheatsheets/regex/" TargetMode="External"/><Relationship Id="rId5" Type="http://schemas.openxmlformats.org/officeDocument/2006/relationships/hyperlink" Target="https://regex101.com/" TargetMode="External"/><Relationship Id="rId6" Type="http://schemas.openxmlformats.org/officeDocument/2006/relationships/hyperlink" Target="https://regexr.com/" TargetMode="External"/><Relationship Id="rId7" Type="http://schemas.openxmlformats.org/officeDocument/2006/relationships/hyperlink" Target="https://www.rexegg.com/regex-quickstart.html" TargetMode="External"/><Relationship Id="rId8" Type="http://schemas.openxmlformats.org/officeDocument/2006/relationships/hyperlink" Target="https://gist.github.com/sarthology/b269c4ab81832c03f80eb48920f1ab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scripting</a:t>
            </a:r>
            <a:endParaRPr/>
          </a:p>
          <a:p>
            <a:pPr indent="0" lvl="0" marL="0" rtl="0" algn="l">
              <a:spcBef>
                <a:spcPts val="0"/>
              </a:spcBef>
              <a:spcAft>
                <a:spcPts val="0"/>
              </a:spcAft>
              <a:buNone/>
            </a:pPr>
            <a:r>
              <a:rPr lang="en" sz="2400"/>
              <a:t>part 1</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a:t>
            </a:r>
            <a:endParaRPr/>
          </a:p>
        </p:txBody>
      </p:sp>
      <p:pic>
        <p:nvPicPr>
          <p:cNvPr id="88" name="Google Shape;88;p13"/>
          <p:cNvPicPr preferRelativeResize="0"/>
          <p:nvPr/>
        </p:nvPicPr>
        <p:blipFill>
          <a:blip r:embed="rId3">
            <a:alphaModFix/>
          </a:blip>
          <a:stretch>
            <a:fillRect/>
          </a:stretch>
        </p:blipFill>
        <p:spPr>
          <a:xfrm>
            <a:off x="4077875" y="2478888"/>
            <a:ext cx="3581400" cy="1514475"/>
          </a:xfrm>
          <a:prstGeom prst="rect">
            <a:avLst/>
          </a:prstGeom>
          <a:noFill/>
          <a:ln>
            <a:noFill/>
          </a:ln>
        </p:spPr>
      </p:pic>
      <p:sp>
        <p:nvSpPr>
          <p:cNvPr id="89" name="Google Shape;89;p13"/>
          <p:cNvSpPr txBox="1"/>
          <p:nvPr/>
        </p:nvSpPr>
        <p:spPr>
          <a:xfrm>
            <a:off x="729625" y="4361275"/>
            <a:ext cx="4039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character sets</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 a set of characters with brackets.</a:t>
            </a:r>
            <a:endParaRPr/>
          </a:p>
          <a:p>
            <a:pPr indent="-311150" lvl="0" marL="457200" rtl="0" algn="l">
              <a:spcBef>
                <a:spcPts val="0"/>
              </a:spcBef>
              <a:spcAft>
                <a:spcPts val="0"/>
              </a:spcAft>
              <a:buSzPts val="1300"/>
              <a:buChar char="●"/>
            </a:pPr>
            <a:r>
              <a:rPr lang="en"/>
              <a:t>[abc] → a single character of a, b, or c</a:t>
            </a:r>
            <a:endParaRPr/>
          </a:p>
          <a:p>
            <a:pPr indent="-311150" lvl="0" marL="457200" rtl="0" algn="l">
              <a:spcBef>
                <a:spcPts val="0"/>
              </a:spcBef>
              <a:spcAft>
                <a:spcPts val="0"/>
              </a:spcAft>
              <a:buSzPts val="1300"/>
              <a:buChar char="●"/>
            </a:pPr>
            <a:r>
              <a:rPr lang="en"/>
              <a:t>[^abc] → a character </a:t>
            </a:r>
            <a:r>
              <a:rPr i="1" lang="en"/>
              <a:t>except</a:t>
            </a:r>
            <a:r>
              <a:rPr lang="en"/>
              <a:t> a, b, or c</a:t>
            </a:r>
            <a:endParaRPr/>
          </a:p>
          <a:p>
            <a:pPr indent="-311150" lvl="0" marL="457200" rtl="0" algn="l">
              <a:spcBef>
                <a:spcPts val="0"/>
              </a:spcBef>
              <a:spcAft>
                <a:spcPts val="0"/>
              </a:spcAft>
              <a:buSzPts val="1300"/>
              <a:buChar char="●"/>
            </a:pPr>
            <a:r>
              <a:rPr lang="en"/>
              <a:t>[a-z] → a character in the lowercase range a-z</a:t>
            </a:r>
            <a:endParaRPr/>
          </a:p>
          <a:p>
            <a:pPr indent="-311150" lvl="0" marL="457200" rtl="0" algn="l">
              <a:spcBef>
                <a:spcPts val="0"/>
              </a:spcBef>
              <a:spcAft>
                <a:spcPts val="0"/>
              </a:spcAft>
              <a:buSzPts val="1300"/>
              <a:buChar char="●"/>
            </a:pPr>
            <a:r>
              <a:rPr lang="en"/>
              <a:t>[A-Za-z] → any alphabet character, lowercase or uppercase</a:t>
            </a:r>
            <a:endParaRPr/>
          </a:p>
          <a:p>
            <a:pPr indent="-311150" lvl="0" marL="457200" rtl="0" algn="l">
              <a:spcBef>
                <a:spcPts val="0"/>
              </a:spcBef>
              <a:spcAft>
                <a:spcPts val="0"/>
              </a:spcAft>
              <a:buSzPts val="1300"/>
              <a:buChar char="●"/>
            </a:pPr>
            <a:r>
              <a:rPr lang="en"/>
              <a:t>[A-Za-z0-9] → any alphanumeric character</a:t>
            </a:r>
            <a:endParaRPr/>
          </a:p>
          <a:p>
            <a:pPr indent="-311150" lvl="0" marL="457200" rtl="0" algn="l">
              <a:spcBef>
                <a:spcPts val="0"/>
              </a:spcBef>
              <a:spcAft>
                <a:spcPts val="0"/>
              </a:spcAft>
              <a:buSzPts val="1300"/>
              <a:buChar char="●"/>
            </a:pPr>
            <a:r>
              <a:rPr lang="en"/>
              <a:t>[-A-Za-z0-9] → any alphanumeric charcater, plus the hyphen - to match a hyphen, it must be listed as the first or last character of the 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capture groups</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parentheses around a desired pattern to save that pattern and reference it later instead of typing it all out again. </a:t>
            </a:r>
            <a:endParaRPr/>
          </a:p>
          <a:p>
            <a:pPr indent="0" lvl="0" marL="0" rtl="0" algn="l">
              <a:spcBef>
                <a:spcPts val="0"/>
              </a:spcBef>
              <a:spcAft>
                <a:spcPts val="0"/>
              </a:spcAft>
              <a:buNone/>
            </a:pPr>
            <a:r>
              <a:rPr lang="en"/>
              <a:t>	</a:t>
            </a:r>
            <a:r>
              <a:rPr b="1" lang="en"/>
              <a:t>([a-z])</a:t>
            </a:r>
            <a:r>
              <a:rPr lang="en"/>
              <a:t> to store the pattern of matching lowercase alphabetical characters</a:t>
            </a:r>
            <a:endParaRPr/>
          </a:p>
          <a:p>
            <a:pPr indent="0" lvl="0" marL="0" rtl="0" algn="l">
              <a:spcBef>
                <a:spcPts val="0"/>
              </a:spcBef>
              <a:spcAft>
                <a:spcPts val="0"/>
              </a:spcAft>
              <a:buNone/>
            </a:pPr>
            <a:r>
              <a:rPr lang="en"/>
              <a:t>	</a:t>
            </a:r>
            <a:r>
              <a:rPr b="1" lang="en"/>
              <a:t>\1</a:t>
            </a:r>
            <a:r>
              <a:rPr lang="en"/>
              <a:t> to reference this pattern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match pattern might then look like: ([a-z])1234\1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capture up to nine groups, and refer to them in the order they appear using</a:t>
            </a:r>
            <a:r>
              <a:rPr b="1" lang="en"/>
              <a:t> \#</a:t>
            </a:r>
            <a:r>
              <a:rPr lang="en"/>
              <a:t>, where # is the number of appearance.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or</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pipe character | represents OR in regex:</a:t>
            </a:r>
            <a:endParaRPr/>
          </a:p>
          <a:p>
            <a:pPr indent="0" lvl="0" marL="0" rtl="0" algn="l">
              <a:spcBef>
                <a:spcPts val="1600"/>
              </a:spcBef>
              <a:spcAft>
                <a:spcPts val="1600"/>
              </a:spcAft>
              <a:buNone/>
            </a:pPr>
            <a:r>
              <a:rPr lang="en"/>
              <a:t>	</a:t>
            </a:r>
            <a:r>
              <a:rPr lang="en"/>
              <a:t>a</a:t>
            </a:r>
            <a:r>
              <a:rPr lang="en"/>
              <a:t>b | cd</a:t>
            </a:r>
            <a:r>
              <a:rPr lang="en"/>
              <a:t> → matches the pattern ‘ab’ or the pattern ‘cd’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POSIX match groups</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[:alpha:] → alphabetic characters</a:t>
            </a:r>
            <a:endParaRPr/>
          </a:p>
          <a:p>
            <a:pPr indent="-311150" lvl="0" marL="457200" rtl="0" algn="l">
              <a:spcBef>
                <a:spcPts val="0"/>
              </a:spcBef>
              <a:spcAft>
                <a:spcPts val="0"/>
              </a:spcAft>
              <a:buSzPts val="1300"/>
              <a:buChar char="●"/>
            </a:pPr>
            <a:r>
              <a:rPr lang="en"/>
              <a:t>[:digit:] → digits 0-9</a:t>
            </a:r>
            <a:endParaRPr/>
          </a:p>
          <a:p>
            <a:pPr indent="-311150" lvl="0" marL="457200" rtl="0" algn="l">
              <a:spcBef>
                <a:spcPts val="0"/>
              </a:spcBef>
              <a:spcAft>
                <a:spcPts val="0"/>
              </a:spcAft>
              <a:buSzPts val="1300"/>
              <a:buChar char="●"/>
            </a:pPr>
            <a:r>
              <a:rPr lang="en"/>
              <a:t>[:alnum:] → any alphanumeric characters</a:t>
            </a:r>
            <a:endParaRPr/>
          </a:p>
          <a:p>
            <a:pPr indent="-311150" lvl="0" marL="457200" rtl="0" algn="l">
              <a:spcBef>
                <a:spcPts val="0"/>
              </a:spcBef>
              <a:spcAft>
                <a:spcPts val="0"/>
              </a:spcAft>
              <a:buSzPts val="1300"/>
              <a:buChar char="●"/>
            </a:pPr>
            <a:r>
              <a:rPr lang="en"/>
              <a:t>[:space:] → tab, new line, vertical tab, form feed, carriage return, space</a:t>
            </a:r>
            <a:endParaRPr/>
          </a:p>
          <a:p>
            <a:pPr indent="-311150" lvl="0" marL="457200" rtl="0" algn="l">
              <a:spcBef>
                <a:spcPts val="0"/>
              </a:spcBef>
              <a:spcAft>
                <a:spcPts val="0"/>
              </a:spcAft>
              <a:buSzPts val="1300"/>
              <a:buChar char="●"/>
            </a:pPr>
            <a:r>
              <a:rPr lang="en"/>
              <a:t>[:ascii:] → any ascii character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special characters</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you want to match against one of the characters that are used for regex matching, like + or *? </a:t>
            </a:r>
            <a:r>
              <a:rPr b="1" lang="en"/>
              <a:t>Escape</a:t>
            </a:r>
            <a:r>
              <a:rPr lang="en"/>
              <a:t> them by using the backslash character \</a:t>
            </a:r>
            <a:endParaRPr/>
          </a:p>
          <a:p>
            <a:pPr indent="0" lvl="0" marL="0" rtl="0" algn="l">
              <a:spcBef>
                <a:spcPts val="1600"/>
              </a:spcBef>
              <a:spcAft>
                <a:spcPts val="1600"/>
              </a:spcAft>
              <a:buNone/>
            </a:pPr>
            <a:r>
              <a:rPr lang="en"/>
              <a:t>For example, if you wanted to match asterisks in a file, you would use \* as your pattern.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peaking of special characters...quotes</a:t>
            </a:r>
            <a:endParaRPr/>
          </a:p>
        </p:txBody>
      </p:sp>
      <p:sp>
        <p:nvSpPr>
          <p:cNvPr id="173" name="Google Shape;17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enclose strings and search patterns in double or single quotes (used in commands like sed, for example). </a:t>
            </a:r>
            <a:endParaRPr/>
          </a:p>
          <a:p>
            <a:pPr indent="-311150" lvl="0" marL="457200" rtl="0" algn="l">
              <a:spcBef>
                <a:spcPts val="0"/>
              </a:spcBef>
              <a:spcAft>
                <a:spcPts val="0"/>
              </a:spcAft>
              <a:buSzPts val="1300"/>
              <a:buChar char="●"/>
            </a:pPr>
            <a:r>
              <a:rPr lang="en"/>
              <a:t>If you need to match and find single-quotes, enclose your pattern in double-quotes</a:t>
            </a:r>
            <a:endParaRPr/>
          </a:p>
          <a:p>
            <a:pPr indent="-311150" lvl="0" marL="457200" rtl="0" algn="l">
              <a:spcBef>
                <a:spcPts val="0"/>
              </a:spcBef>
              <a:spcAft>
                <a:spcPts val="0"/>
              </a:spcAft>
              <a:buSzPts val="1300"/>
              <a:buChar char="●"/>
            </a:pPr>
            <a:r>
              <a:rPr lang="en"/>
              <a:t>If you need to match and find double quotes, enclose your pattern in single-quotes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extended vs regular</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variations on regex standards. Some commands (like sed and grep) use regular by default, and need special flags to use extended.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Difference: For the set of characters</a:t>
            </a:r>
            <a:r>
              <a:rPr lang="en"/>
              <a:t> ? + ( ) {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basic: these characters </a:t>
            </a:r>
            <a:r>
              <a:rPr b="1" lang="en"/>
              <a:t>do not </a:t>
            </a:r>
            <a:r>
              <a:rPr lang="en"/>
              <a:t>have special meaning unless you use \</a:t>
            </a:r>
            <a:endParaRPr/>
          </a:p>
          <a:p>
            <a:pPr indent="0" lvl="0" marL="0" rtl="0" algn="l">
              <a:spcBef>
                <a:spcPts val="0"/>
              </a:spcBef>
              <a:spcAft>
                <a:spcPts val="0"/>
              </a:spcAft>
              <a:buNone/>
            </a:pPr>
            <a:r>
              <a:rPr lang="en"/>
              <a:t>	→ extended: these characters </a:t>
            </a:r>
            <a:r>
              <a:rPr b="1" lang="en"/>
              <a:t>do </a:t>
            </a:r>
            <a:r>
              <a:rPr lang="en"/>
              <a:t>have special meaning unless you use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it just never ends</a:t>
            </a:r>
            <a:endParaRPr/>
          </a:p>
        </p:txBody>
      </p:sp>
      <p:sp>
        <p:nvSpPr>
          <p:cNvPr id="185" name="Google Shape;185;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There’s </a:t>
            </a:r>
            <a:r>
              <a:rPr i="1" lang="en"/>
              <a:t>so</a:t>
            </a:r>
            <a:r>
              <a:rPr lang="en"/>
              <a:t> many more little tricks and patterns with regex. The only way to get the basics down is to practice, and beyond that - when in doubt, look it up!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wc</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c [option] [file]</a:t>
            </a:r>
            <a:endParaRPr/>
          </a:p>
          <a:p>
            <a:pPr indent="0" lvl="0" marL="0" rtl="0" algn="l">
              <a:spcBef>
                <a:spcPts val="1600"/>
              </a:spcBef>
              <a:spcAft>
                <a:spcPts val="0"/>
              </a:spcAft>
              <a:buNone/>
            </a:pPr>
            <a:r>
              <a:rPr b="1" lang="en"/>
              <a:t>Word count; </a:t>
            </a:r>
            <a:r>
              <a:rPr lang="en"/>
              <a:t>by default, prints newline, word, and byte count for stdin or for optional file. Useful options include:</a:t>
            </a:r>
            <a:endParaRPr/>
          </a:p>
          <a:p>
            <a:pPr indent="0" lvl="0" marL="0" rtl="0" algn="l">
              <a:spcBef>
                <a:spcPts val="0"/>
              </a:spcBef>
              <a:spcAft>
                <a:spcPts val="0"/>
              </a:spcAft>
              <a:buNone/>
            </a:pPr>
            <a:r>
              <a:rPr lang="en"/>
              <a:t>	-l print only newline count</a:t>
            </a:r>
            <a:endParaRPr/>
          </a:p>
          <a:p>
            <a:pPr indent="0" lvl="0" marL="0" rtl="0" algn="l">
              <a:spcBef>
                <a:spcPts val="0"/>
              </a:spcBef>
              <a:spcAft>
                <a:spcPts val="0"/>
              </a:spcAft>
              <a:buNone/>
            </a:pPr>
            <a:r>
              <a:rPr lang="en"/>
              <a:t>	-c print only the byte count</a:t>
            </a:r>
            <a:endParaRPr/>
          </a:p>
          <a:p>
            <a:pPr indent="0" lvl="0" marL="0" rtl="0" algn="l">
              <a:spcBef>
                <a:spcPts val="0"/>
              </a:spcBef>
              <a:spcAft>
                <a:spcPts val="0"/>
              </a:spcAft>
              <a:buNone/>
            </a:pPr>
            <a:r>
              <a:rPr lang="en"/>
              <a:t>	-w print only word count</a:t>
            </a:r>
            <a:endParaRPr/>
          </a:p>
          <a:p>
            <a:pPr indent="0" lvl="0" marL="0" rtl="0" algn="l">
              <a:spcBef>
                <a:spcPts val="0"/>
              </a:spcBef>
              <a:spcAft>
                <a:spcPts val="0"/>
              </a:spcAft>
              <a:buNone/>
            </a:pPr>
            <a:r>
              <a:rPr lang="en"/>
              <a:t>	-m print only character count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sort</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ort [options]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Tool to </a:t>
            </a:r>
            <a:r>
              <a:rPr b="1" lang="en"/>
              <a:t>sort</a:t>
            </a:r>
            <a:r>
              <a:rPr lang="en"/>
              <a:t> words on command line. You can use it with a file, or leave it blank to sort from standard input. Useful flags include:</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-u to display only unique words and remove repeats</a:t>
            </a:r>
            <a:endParaRPr/>
          </a:p>
          <a:p>
            <a:pPr indent="457200" lvl="0" marL="0" rtl="0" algn="l">
              <a:spcBef>
                <a:spcPts val="0"/>
              </a:spcBef>
              <a:spcAft>
                <a:spcPts val="0"/>
              </a:spcAft>
              <a:buNone/>
            </a:pPr>
            <a:r>
              <a:rPr lang="en"/>
              <a:t>-d for dictionary sort (only look at blanks and alphanumeric characters)</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shell</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now have some experience working in the shell, which is the command line interface we use. </a:t>
            </a:r>
            <a:endParaRPr/>
          </a:p>
          <a:p>
            <a:pPr indent="0" lvl="0" marL="0" rtl="0" algn="l">
              <a:spcBef>
                <a:spcPts val="1600"/>
              </a:spcBef>
              <a:spcAft>
                <a:spcPts val="0"/>
              </a:spcAft>
              <a:buNone/>
            </a:pPr>
            <a:r>
              <a:rPr lang="en"/>
              <a:t>Most Linux systems (including ours) use </a:t>
            </a:r>
            <a:r>
              <a:rPr lang="en">
                <a:solidFill>
                  <a:srgbClr val="0000FF"/>
                </a:solidFill>
              </a:rPr>
              <a:t>bash</a:t>
            </a:r>
            <a:r>
              <a:rPr lang="en"/>
              <a:t>, which is an enhanced version of the original shell program </a:t>
            </a:r>
            <a:r>
              <a:rPr lang="en">
                <a:solidFill>
                  <a:srgbClr val="0000FF"/>
                </a:solidFill>
              </a:rPr>
              <a:t>sh.</a:t>
            </a:r>
            <a:r>
              <a:rPr lang="en"/>
              <a:t> </a:t>
            </a:r>
            <a:endParaRPr/>
          </a:p>
          <a:p>
            <a:pPr indent="0" lvl="0" marL="0" rtl="0" algn="l">
              <a:spcBef>
                <a:spcPts val="1600"/>
              </a:spcBef>
              <a:spcAft>
                <a:spcPts val="1600"/>
              </a:spcAft>
              <a:buNone/>
            </a:pPr>
            <a:r>
              <a:rPr lang="en"/>
              <a:t>So, when we want to extend our usage of the command line interface to accomplish more powerful things without turning to a compiled language, we turn to shell scripting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tr</a:t>
            </a:r>
            <a:endParaRPr/>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 [option] [set1] [set2]</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Translate</a:t>
            </a:r>
            <a:r>
              <a:rPr lang="en"/>
              <a:t>, </a:t>
            </a:r>
            <a:r>
              <a:rPr b="1" lang="en"/>
              <a:t>squeeze, </a:t>
            </a:r>
            <a:r>
              <a:rPr lang="en"/>
              <a:t>or </a:t>
            </a:r>
            <a:r>
              <a:rPr b="1" lang="en"/>
              <a:t>delete</a:t>
            </a:r>
            <a:r>
              <a:rPr lang="en"/>
              <a:t> characters. More generally, replace items found that match set1 with set2. Useful options include:</a:t>
            </a:r>
            <a:endParaRPr/>
          </a:p>
          <a:p>
            <a:pPr indent="0" lvl="0" marL="0" rtl="0" algn="l">
              <a:spcBef>
                <a:spcPts val="0"/>
              </a:spcBef>
              <a:spcAft>
                <a:spcPts val="0"/>
              </a:spcAft>
              <a:buNone/>
            </a:pPr>
            <a:r>
              <a:rPr lang="en"/>
              <a:t>	-d to delete items found matching set1 (you don’t have to give a set2 to replace with)</a:t>
            </a:r>
            <a:endParaRPr/>
          </a:p>
          <a:p>
            <a:pPr indent="0" lvl="0" marL="0" rtl="0" algn="l">
              <a:spcBef>
                <a:spcPts val="0"/>
              </a:spcBef>
              <a:spcAft>
                <a:spcPts val="0"/>
              </a:spcAft>
              <a:buNone/>
            </a:pPr>
            <a:r>
              <a:rPr lang="en"/>
              <a:t>	-c to use the complement of set1</a:t>
            </a:r>
            <a:endParaRPr/>
          </a:p>
          <a:p>
            <a:pPr indent="0" lvl="0" marL="0" rtl="0" algn="l">
              <a:spcBef>
                <a:spcPts val="0"/>
              </a:spcBef>
              <a:spcAft>
                <a:spcPts val="0"/>
              </a:spcAft>
              <a:buNone/>
            </a:pPr>
            <a:r>
              <a:rPr lang="en"/>
              <a:t>	-s to replace repeats from set1 with a single occurrence of the character instead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sed</a:t>
            </a:r>
            <a:endParaRPr/>
          </a:p>
        </p:txBody>
      </p:sp>
      <p:sp>
        <p:nvSpPr>
          <p:cNvPr id="209" name="Google Shape;209;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ed ‘s/[find_pattern]/[replace_pattern]/’ [file]</a:t>
            </a:r>
            <a:endParaRPr/>
          </a:p>
          <a:p>
            <a:pPr indent="0" lvl="0" marL="0" rtl="0" algn="l">
              <a:spcBef>
                <a:spcPts val="1600"/>
              </a:spcBef>
              <a:spcAft>
                <a:spcPts val="0"/>
              </a:spcAft>
              <a:buNone/>
            </a:pPr>
            <a:r>
              <a:rPr b="1" lang="en"/>
              <a:t>Extract</a:t>
            </a:r>
            <a:r>
              <a:rPr lang="en"/>
              <a:t> and </a:t>
            </a:r>
            <a:r>
              <a:rPr b="1" lang="en"/>
              <a:t>replace</a:t>
            </a:r>
            <a:r>
              <a:rPr lang="en"/>
              <a:t> entire strings from stdin or file. Similar to tr, but it does strings instead of characters - so more powerful! Useful options include: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 to use extended regex</a:t>
            </a:r>
            <a:endParaRPr/>
          </a:p>
          <a:p>
            <a:pPr indent="0" lvl="0" marL="0" rtl="0" algn="l">
              <a:spcBef>
                <a:spcPts val="0"/>
              </a:spcBef>
              <a:spcAft>
                <a:spcPts val="16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grep</a:t>
            </a:r>
            <a:endParaRPr/>
          </a:p>
        </p:txBody>
      </p:sp>
      <p:sp>
        <p:nvSpPr>
          <p:cNvPr id="215" name="Google Shape;215;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grep [options] [pattern] [file]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Find </a:t>
            </a:r>
            <a:r>
              <a:rPr lang="en"/>
              <a:t>and </a:t>
            </a:r>
            <a:r>
              <a:rPr b="1" lang="en"/>
              <a:t>output</a:t>
            </a:r>
            <a:r>
              <a:rPr lang="en"/>
              <a:t> all instances of pattern match in stdin or file.  Useful options include:</a:t>
            </a:r>
            <a:endParaRPr/>
          </a:p>
          <a:p>
            <a:pPr indent="0" lvl="0" marL="0" rtl="0" algn="l">
              <a:spcBef>
                <a:spcPts val="0"/>
              </a:spcBef>
              <a:spcAft>
                <a:spcPts val="0"/>
              </a:spcAft>
              <a:buNone/>
            </a:pPr>
            <a:r>
              <a:rPr lang="en"/>
              <a:t>	-E for extended regular expression</a:t>
            </a:r>
            <a:endParaRPr/>
          </a:p>
          <a:p>
            <a:pPr indent="0" lvl="0" marL="0" rtl="0" algn="l">
              <a:spcBef>
                <a:spcPts val="0"/>
              </a:spcBef>
              <a:spcAft>
                <a:spcPts val="0"/>
              </a:spcAft>
              <a:buNone/>
            </a:pPr>
            <a:r>
              <a:rPr lang="en"/>
              <a:t>	-F for fast grep - match pattern as string instead of regular expression</a:t>
            </a:r>
            <a:endParaRPr/>
          </a:p>
          <a:p>
            <a:pPr indent="0" lvl="0" marL="0" rtl="0" algn="l">
              <a:spcBef>
                <a:spcPts val="0"/>
              </a:spcBef>
              <a:spcAft>
                <a:spcPts val="0"/>
              </a:spcAft>
              <a:buNone/>
            </a:pPr>
            <a:r>
              <a:rPr lang="en"/>
              <a:t>	-i for ignoring case</a:t>
            </a:r>
            <a:endParaRPr/>
          </a:p>
          <a:p>
            <a:pPr indent="0" lvl="0" marL="457200" rtl="0" algn="l">
              <a:spcBef>
                <a:spcPts val="0"/>
              </a:spcBef>
              <a:spcAft>
                <a:spcPts val="0"/>
              </a:spcAft>
              <a:buNone/>
            </a:pPr>
            <a:r>
              <a:rPr lang="en"/>
              <a:t>-x for selecting matches that exactly match entire line (instead of being contained in larger non-matching line)</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ew commands: find</a:t>
            </a:r>
            <a:endParaRPr/>
          </a:p>
        </p:txBody>
      </p:sp>
      <p:sp>
        <p:nvSpPr>
          <p:cNvPr id="221" name="Google Shape;22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[file_path] [options]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Find </a:t>
            </a:r>
            <a:r>
              <a:rPr lang="en"/>
              <a:t>all files matching the conditions you set. Used in Assignment 1 to find all the files in a directory; now, you can extend that search to use regex. Useful options include:</a:t>
            </a:r>
            <a:endParaRPr/>
          </a:p>
          <a:p>
            <a:pPr indent="0" lvl="0" marL="457200" rtl="0" algn="l">
              <a:spcBef>
                <a:spcPts val="0"/>
              </a:spcBef>
              <a:spcAft>
                <a:spcPts val="0"/>
              </a:spcAft>
              <a:buNone/>
            </a:pPr>
            <a:r>
              <a:rPr lang="en"/>
              <a:t>-L, -P determine what to do with symbolic links, always follow (L) or never follow (P); special option that goes </a:t>
            </a:r>
            <a:r>
              <a:rPr i="1" lang="en"/>
              <a:t>before</a:t>
            </a:r>
            <a:r>
              <a:rPr b="1" i="1" lang="en"/>
              <a:t> </a:t>
            </a:r>
            <a:r>
              <a:rPr lang="en"/>
              <a:t>file path</a:t>
            </a:r>
            <a:endParaRPr/>
          </a:p>
          <a:p>
            <a:pPr indent="0" lvl="0" marL="457200" rtl="0" algn="l">
              <a:spcBef>
                <a:spcPts val="0"/>
              </a:spcBef>
              <a:spcAft>
                <a:spcPts val="0"/>
              </a:spcAft>
              <a:buNone/>
            </a:pPr>
            <a:r>
              <a:rPr lang="en"/>
              <a:t>-maxdepth, -mindepth lets you determine how many levels of subdirectories to search</a:t>
            </a:r>
            <a:endParaRPr/>
          </a:p>
          <a:p>
            <a:pPr indent="0" lvl="0" marL="457200" rtl="0" algn="l">
              <a:spcBef>
                <a:spcPts val="0"/>
              </a:spcBef>
              <a:spcAft>
                <a:spcPts val="0"/>
              </a:spcAft>
              <a:buNone/>
            </a:pPr>
            <a:r>
              <a:rPr lang="en"/>
              <a:t>-regex lets you specify a regular expression to search by</a:t>
            </a:r>
            <a:endParaRPr/>
          </a:p>
          <a:p>
            <a:pPr indent="0" lvl="0" marL="457200" rtl="0" algn="l">
              <a:spcBef>
                <a:spcPts val="0"/>
              </a:spcBef>
              <a:spcAft>
                <a:spcPts val="0"/>
              </a:spcAft>
              <a:buNone/>
            </a:pPr>
            <a:r>
              <a:rPr lang="en"/>
              <a:t>-exec lets you execute some command on each file that’s matched (more on this later)</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commands: comm</a:t>
            </a:r>
            <a:endParaRPr/>
          </a:p>
        </p:txBody>
      </p:sp>
      <p:sp>
        <p:nvSpPr>
          <p:cNvPr id="227" name="Google Shape;227;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 [option] [file1] [file2]</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Compare</a:t>
            </a:r>
            <a:r>
              <a:rPr lang="en"/>
              <a:t> sorted files 1 and 2 line by line, and produce a three column output: lines unique to file 1, lines unique to file 2, lines common to both files. Useful options include:</a:t>
            </a:r>
            <a:endParaRPr/>
          </a:p>
          <a:p>
            <a:pPr indent="0" lvl="0" marL="0" rtl="0" algn="l">
              <a:spcBef>
                <a:spcPts val="0"/>
              </a:spcBef>
              <a:spcAft>
                <a:spcPts val="0"/>
              </a:spcAft>
              <a:buNone/>
            </a:pPr>
            <a:r>
              <a:rPr lang="en"/>
              <a:t>	-1 prevents first column (lines unique to file 1) from being shown</a:t>
            </a:r>
            <a:endParaRPr/>
          </a:p>
          <a:p>
            <a:pPr indent="0" lvl="0" marL="0" rtl="0" algn="l">
              <a:spcBef>
                <a:spcPts val="0"/>
              </a:spcBef>
              <a:spcAft>
                <a:spcPts val="0"/>
              </a:spcAft>
              <a:buNone/>
            </a:pPr>
            <a:r>
              <a:rPr lang="en"/>
              <a:t>	-2 prevents second column (lines unique to file 2) from being shown</a:t>
            </a:r>
            <a:endParaRPr/>
          </a:p>
          <a:p>
            <a:pPr indent="0" lvl="0" marL="0" rtl="0" algn="l">
              <a:spcBef>
                <a:spcPts val="0"/>
              </a:spcBef>
              <a:spcAft>
                <a:spcPts val="0"/>
              </a:spcAft>
              <a:buNone/>
            </a:pPr>
            <a:r>
              <a:rPr lang="en"/>
              <a:t>	-3 prevents third column (lines unique to file 3) from being shown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edirection, revisited</a:t>
            </a:r>
            <a:endParaRPr/>
          </a:p>
        </p:txBody>
      </p:sp>
      <p:sp>
        <p:nvSpPr>
          <p:cNvPr id="233" name="Google Shape;233;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file</a:t>
            </a:r>
            <a:endParaRPr/>
          </a:p>
          <a:p>
            <a:pPr indent="0" lvl="0" marL="0" rtl="0" algn="l">
              <a:spcBef>
                <a:spcPts val="0"/>
              </a:spcBef>
              <a:spcAft>
                <a:spcPts val="0"/>
              </a:spcAft>
              <a:buNone/>
            </a:pPr>
            <a:r>
              <a:rPr lang="en"/>
              <a:t>	write stdout to a file</a:t>
            </a:r>
            <a:endParaRPr/>
          </a:p>
          <a:p>
            <a:pPr indent="0" lvl="0" marL="0" rtl="0" algn="l">
              <a:spcBef>
                <a:spcPts val="0"/>
              </a:spcBef>
              <a:spcAft>
                <a:spcPts val="0"/>
              </a:spcAft>
              <a:buNone/>
            </a:pPr>
            <a:r>
              <a:rPr lang="en"/>
              <a:t>	ex: </a:t>
            </a:r>
            <a:r>
              <a:rPr b="1" lang="en"/>
              <a:t>echo one &gt; one.txt</a:t>
            </a:r>
            <a:r>
              <a:rPr lang="en"/>
              <a:t> will write the line “one” to one.txt instead of printing it out in your terminal</a:t>
            </a:r>
            <a:endParaRPr/>
          </a:p>
          <a:p>
            <a:pPr indent="0" lvl="0" marL="0" rtl="0" algn="l">
              <a:spcBef>
                <a:spcPts val="0"/>
              </a:spcBef>
              <a:spcAft>
                <a:spcPts val="0"/>
              </a:spcAft>
              <a:buNone/>
            </a:pPr>
            <a:r>
              <a:rPr lang="en"/>
              <a:t>&gt;&gt; file</a:t>
            </a:r>
            <a:endParaRPr/>
          </a:p>
          <a:p>
            <a:pPr indent="457200" lvl="0" marL="0" rtl="0" algn="l">
              <a:spcBef>
                <a:spcPts val="0"/>
              </a:spcBef>
              <a:spcAft>
                <a:spcPts val="0"/>
              </a:spcAft>
              <a:buNone/>
            </a:pPr>
            <a:r>
              <a:rPr lang="en"/>
              <a:t>append stdout to file</a:t>
            </a:r>
            <a:endParaRPr/>
          </a:p>
          <a:p>
            <a:pPr indent="0" lvl="0" marL="457200" rtl="0" algn="l">
              <a:spcBef>
                <a:spcPts val="0"/>
              </a:spcBef>
              <a:spcAft>
                <a:spcPts val="0"/>
              </a:spcAft>
              <a:buNone/>
            </a:pPr>
            <a:r>
              <a:rPr lang="en"/>
              <a:t>ex: </a:t>
            </a:r>
            <a:r>
              <a:rPr b="1" lang="en"/>
              <a:t>echo two &gt;&gt; one.txt</a:t>
            </a:r>
            <a:r>
              <a:rPr lang="en"/>
              <a:t> will </a:t>
            </a:r>
            <a:r>
              <a:rPr i="1" lang="en"/>
              <a:t>add</a:t>
            </a:r>
            <a:r>
              <a:rPr lang="en"/>
              <a:t> the line “one” to one.txt instead of printing it out to terminal - so if the file already had the line “one”, it won’t get overwritten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redirection, revisited</a:t>
            </a:r>
            <a:endParaRPr/>
          </a:p>
        </p:txBody>
      </p:sp>
      <p:sp>
        <p:nvSpPr>
          <p:cNvPr id="239" name="Google Shape;239;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 file</a:t>
            </a:r>
            <a:endParaRPr/>
          </a:p>
          <a:p>
            <a:pPr indent="0" lvl="0" marL="0" rtl="0" algn="l">
              <a:spcBef>
                <a:spcPts val="0"/>
              </a:spcBef>
              <a:spcAft>
                <a:spcPts val="0"/>
              </a:spcAft>
              <a:buNone/>
            </a:pPr>
            <a:r>
              <a:rPr lang="en"/>
              <a:t>	get input from file, instead of standard input</a:t>
            </a:r>
            <a:endParaRPr/>
          </a:p>
          <a:p>
            <a:pPr indent="0" lvl="0" marL="457200" rtl="0" algn="l">
              <a:spcBef>
                <a:spcPts val="0"/>
              </a:spcBef>
              <a:spcAft>
                <a:spcPts val="0"/>
              </a:spcAft>
              <a:buNone/>
            </a:pPr>
            <a:r>
              <a:rPr lang="en"/>
              <a:t>ex:</a:t>
            </a:r>
            <a:r>
              <a:rPr b="1" lang="en"/>
              <a:t> cat &lt; one.txt</a:t>
            </a:r>
            <a:r>
              <a:rPr lang="en"/>
              <a:t> will pull out whatever text is in one.txt, and then feed that to the cat command so that it prints out what’s in one.txt to the terminal</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some_command | some_command</a:t>
            </a:r>
            <a:endParaRPr/>
          </a:p>
          <a:p>
            <a:pPr indent="0" lvl="0" marL="457200" rtl="0" algn="l">
              <a:spcBef>
                <a:spcPts val="0"/>
              </a:spcBef>
              <a:spcAft>
                <a:spcPts val="0"/>
              </a:spcAft>
              <a:buNone/>
            </a:pPr>
            <a:r>
              <a:rPr lang="en"/>
              <a:t>pipe (the “|” character) will take the output of the command on the left and feed it as input to the command on the right</a:t>
            </a:r>
            <a:endParaRPr/>
          </a:p>
          <a:p>
            <a:pPr indent="0" lvl="0" marL="457200" rtl="0" algn="l">
              <a:spcBef>
                <a:spcPts val="0"/>
              </a:spcBef>
              <a:spcAft>
                <a:spcPts val="0"/>
              </a:spcAft>
              <a:buNone/>
            </a:pPr>
            <a:r>
              <a:rPr lang="en"/>
              <a:t>ex: </a:t>
            </a:r>
            <a:r>
              <a:rPr b="1" lang="en"/>
              <a:t>echo one.txt | cat</a:t>
            </a:r>
            <a:r>
              <a:rPr lang="en"/>
              <a:t> will take the output of the echo command (“one.txt”) and give it as input to the cat command, which will then try to execute “cat one.txt”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edirection, revisited</a:t>
            </a:r>
            <a:endParaRPr/>
          </a:p>
        </p:txBody>
      </p:sp>
      <p:sp>
        <p:nvSpPr>
          <p:cNvPr id="245" name="Google Shape;24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stdin, stdout, and stderr? They map to the numbers 0 (in), 1 (out), and 2 (err). We can redirect where these go as well, using a redirection character and the ampersand (&amp;) to specify that we’re referring to stdin, stdout, or stderr.</a:t>
            </a:r>
            <a:endParaRPr/>
          </a:p>
          <a:p>
            <a:pPr indent="0" lvl="0" marL="0" rtl="0" algn="l">
              <a:spcBef>
                <a:spcPts val="1600"/>
              </a:spcBef>
              <a:spcAft>
                <a:spcPts val="0"/>
              </a:spcAft>
              <a:buNone/>
            </a:pPr>
            <a:r>
              <a:rPr b="1" lang="en"/>
              <a:t>1&gt;&amp;2</a:t>
            </a:r>
            <a:endParaRPr b="1"/>
          </a:p>
          <a:p>
            <a:pPr indent="0" lvl="0" marL="0" rtl="0" algn="l">
              <a:spcBef>
                <a:spcPts val="0"/>
              </a:spcBef>
              <a:spcAft>
                <a:spcPts val="0"/>
              </a:spcAft>
              <a:buNone/>
            </a:pPr>
            <a:r>
              <a:rPr lang="en"/>
              <a:t>	What does this do?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lab hints</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You’re creating a simple Hawaiian spell-checker. You have the steps to creating a simple English-checker given; examine that first to get an idea of what you’ll be doing. </a:t>
            </a:r>
            <a:endParaRPr/>
          </a:p>
          <a:p>
            <a:pPr indent="0" lvl="0" marL="0" rtl="0" algn="l">
              <a:spcBef>
                <a:spcPts val="1600"/>
              </a:spcBef>
              <a:spcAft>
                <a:spcPts val="0"/>
              </a:spcAft>
              <a:buNone/>
            </a:pPr>
            <a:r>
              <a:rPr lang="en"/>
              <a:t>The biggest thing about this lab is to </a:t>
            </a:r>
            <a:r>
              <a:rPr b="1" lang="en"/>
              <a:t>follow the instructions exactly</a:t>
            </a:r>
            <a:r>
              <a:rPr lang="en"/>
              <a:t>. You’ll find that often, the exact step you need to take next is detailed in the instruction systematically. </a:t>
            </a:r>
            <a:endParaRPr/>
          </a:p>
          <a:p>
            <a:pPr indent="0" lvl="0" marL="0" rtl="0" algn="l">
              <a:spcBef>
                <a:spcPts val="1600"/>
              </a:spcBef>
              <a:spcAft>
                <a:spcPts val="0"/>
              </a:spcAft>
              <a:buNone/>
            </a:pPr>
            <a:r>
              <a:rPr lang="en"/>
              <a:t>The end result should be </a:t>
            </a:r>
            <a:r>
              <a:rPr b="1" lang="en"/>
              <a:t>buildwords.sh</a:t>
            </a:r>
            <a:r>
              <a:rPr lang="en"/>
              <a:t>, a shell script that contains a set of piped commands. It will take the given html file as input to stdin, and write out a sorted list of unique Hawaiian words to stdout.</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3: lab hints</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t>
            </a:r>
            <a:r>
              <a:rPr lang="en"/>
              <a:t>irst, use wget to get the HTML page we’ll create dictionary from</a:t>
            </a:r>
            <a:endParaRPr/>
          </a:p>
          <a:p>
            <a:pPr indent="-311150" lvl="0" marL="457200" rtl="0" algn="l">
              <a:spcBef>
                <a:spcPts val="0"/>
              </a:spcBef>
              <a:spcAft>
                <a:spcPts val="0"/>
              </a:spcAft>
              <a:buSzPts val="1300"/>
              <a:buChar char="●"/>
            </a:pPr>
            <a:r>
              <a:rPr lang="en"/>
              <a:t>r</a:t>
            </a:r>
            <a:r>
              <a:rPr lang="en"/>
              <a:t>emove ?, &lt;u&gt;, and &lt;/u&gt;</a:t>
            </a:r>
            <a:endParaRPr/>
          </a:p>
          <a:p>
            <a:pPr indent="-298450" lvl="1" marL="914400" rtl="0" algn="l">
              <a:spcBef>
                <a:spcPts val="0"/>
              </a:spcBef>
              <a:spcAft>
                <a:spcPts val="0"/>
              </a:spcAft>
              <a:buSzPts val="1100"/>
              <a:buChar char="○"/>
            </a:pPr>
            <a:r>
              <a:rPr lang="en"/>
              <a:t>Which of the commands we discussed can be used to do this? </a:t>
            </a:r>
            <a:endParaRPr/>
          </a:p>
          <a:p>
            <a:pPr indent="-311150" lvl="0" marL="457200" marR="0" rtl="0" algn="l">
              <a:lnSpc>
                <a:spcPct val="115000"/>
              </a:lnSpc>
              <a:spcBef>
                <a:spcPts val="0"/>
              </a:spcBef>
              <a:spcAft>
                <a:spcPts val="0"/>
              </a:spcAft>
              <a:buSzPts val="1300"/>
              <a:buChar char="●"/>
            </a:pPr>
            <a:r>
              <a:rPr lang="en"/>
              <a:t>Treat uppercase letters as if they were lowercase</a:t>
            </a:r>
            <a:endParaRPr/>
          </a:p>
          <a:p>
            <a:pPr indent="-311150" lvl="0" marL="457200" marR="0" rtl="0" algn="l">
              <a:lnSpc>
                <a:spcPct val="115000"/>
              </a:lnSpc>
              <a:spcBef>
                <a:spcPts val="0"/>
              </a:spcBef>
              <a:spcAft>
                <a:spcPts val="0"/>
              </a:spcAft>
              <a:buSzPts val="1300"/>
              <a:buChar char="●"/>
            </a:pPr>
            <a:r>
              <a:rPr lang="en"/>
              <a:t>Treat grave accent ` as if it were apostrophe ‘</a:t>
            </a:r>
            <a:endParaRPr/>
          </a:p>
          <a:p>
            <a:pPr indent="-311150" lvl="0" marL="457200" marR="0" rtl="0" algn="l">
              <a:lnSpc>
                <a:spcPct val="115000"/>
              </a:lnSpc>
              <a:spcBef>
                <a:spcPts val="0"/>
              </a:spcBef>
              <a:spcAft>
                <a:spcPts val="0"/>
              </a:spcAft>
              <a:buSzPts val="1300"/>
              <a:buChar char="●"/>
            </a:pPr>
            <a:r>
              <a:rPr lang="en"/>
              <a:t>Treat hyphens as if they were spaces</a:t>
            </a:r>
            <a:endParaRPr/>
          </a:p>
          <a:p>
            <a:pPr indent="-311150" lvl="0" marL="457200" rtl="0" algn="l">
              <a:spcBef>
                <a:spcPts val="0"/>
              </a:spcBef>
              <a:spcAft>
                <a:spcPts val="0"/>
              </a:spcAft>
              <a:buSzPts val="1300"/>
              <a:buChar char="●"/>
            </a:pPr>
            <a:r>
              <a:rPr lang="en"/>
              <a:t>Extract lines of the form </a:t>
            </a:r>
            <a:r>
              <a:rPr b="1" lang="en"/>
              <a:t>A</a:t>
            </a:r>
            <a:r>
              <a:rPr lang="en"/>
              <a:t>&lt;td</a:t>
            </a:r>
            <a:r>
              <a:rPr b="1" lang="en"/>
              <a:t>X</a:t>
            </a:r>
            <a:r>
              <a:rPr lang="en"/>
              <a:t>&gt;</a:t>
            </a:r>
            <a:r>
              <a:rPr b="1" lang="en"/>
              <a:t>W</a:t>
            </a:r>
            <a:r>
              <a:rPr lang="en"/>
              <a:t>&lt;/td&gt;</a:t>
            </a:r>
            <a:r>
              <a:rPr b="1" lang="en"/>
              <a:t>Z</a:t>
            </a:r>
            <a:endParaRPr b="1"/>
          </a:p>
          <a:p>
            <a:pPr indent="-298450" lvl="1" marL="914400" rtl="0" algn="l">
              <a:spcBef>
                <a:spcPts val="0"/>
              </a:spcBef>
              <a:spcAft>
                <a:spcPts val="0"/>
              </a:spcAft>
              <a:buSzPts val="1100"/>
              <a:buChar char="○"/>
            </a:pPr>
            <a:r>
              <a:rPr b="1" lang="en"/>
              <a:t>A</a:t>
            </a:r>
            <a:r>
              <a:rPr lang="en"/>
              <a:t> is zero or more spaces</a:t>
            </a:r>
            <a:endParaRPr/>
          </a:p>
          <a:p>
            <a:pPr indent="-298450" lvl="1" marL="914400" rtl="0" algn="l">
              <a:spcBef>
                <a:spcPts val="0"/>
              </a:spcBef>
              <a:spcAft>
                <a:spcPts val="0"/>
              </a:spcAft>
              <a:buSzPts val="1100"/>
              <a:buChar char="○"/>
            </a:pPr>
            <a:r>
              <a:rPr b="1" lang="en"/>
              <a:t>X</a:t>
            </a:r>
            <a:r>
              <a:rPr lang="en"/>
              <a:t> is anything </a:t>
            </a:r>
            <a:r>
              <a:rPr i="1" lang="en"/>
              <a:t>except</a:t>
            </a:r>
            <a:r>
              <a:rPr b="1" i="1" lang="en"/>
              <a:t> </a:t>
            </a:r>
            <a:r>
              <a:rPr lang="en"/>
              <a:t>the &gt; character</a:t>
            </a:r>
            <a:endParaRPr/>
          </a:p>
          <a:p>
            <a:pPr indent="-298450" lvl="1" marL="914400" rtl="0" algn="l">
              <a:spcBef>
                <a:spcPts val="0"/>
              </a:spcBef>
              <a:spcAft>
                <a:spcPts val="0"/>
              </a:spcAft>
              <a:buSzPts val="1100"/>
              <a:buChar char="○"/>
            </a:pPr>
            <a:r>
              <a:rPr b="1" lang="en"/>
              <a:t>W</a:t>
            </a:r>
            <a:r>
              <a:rPr lang="en"/>
              <a:t> is any sequence of one or more Hawaiian characters and spaces.</a:t>
            </a:r>
            <a:endParaRPr/>
          </a:p>
          <a:p>
            <a:pPr indent="-298450" lvl="1" marL="914400" rtl="0" algn="l">
              <a:spcBef>
                <a:spcPts val="0"/>
              </a:spcBef>
              <a:spcAft>
                <a:spcPts val="0"/>
              </a:spcAft>
              <a:buSzPts val="1100"/>
              <a:buChar char="○"/>
            </a:pPr>
            <a:r>
              <a:rPr b="1" lang="en"/>
              <a:t>Z</a:t>
            </a:r>
            <a:r>
              <a:rPr lang="en"/>
              <a:t> is zero or more spaces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scripting</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Scripts</a:t>
            </a:r>
            <a:r>
              <a:rPr lang="en"/>
              <a:t> automate tasks that we usually enter line by line, or command by command. Think of it as a bunch of commands put in one large file. </a:t>
            </a:r>
            <a:endParaRPr/>
          </a:p>
          <a:p>
            <a:pPr indent="0" lvl="0" marL="0" rtl="0" algn="l">
              <a:spcBef>
                <a:spcPts val="1600"/>
              </a:spcBef>
              <a:spcAft>
                <a:spcPts val="0"/>
              </a:spcAft>
              <a:buNone/>
            </a:pPr>
            <a:r>
              <a:rPr b="1" lang="en"/>
              <a:t>Scripting</a:t>
            </a:r>
            <a:r>
              <a:rPr lang="en"/>
              <a:t> </a:t>
            </a:r>
            <a:r>
              <a:rPr b="1" lang="en"/>
              <a:t>languages</a:t>
            </a:r>
            <a:r>
              <a:rPr lang="en"/>
              <a:t> are generally different from compiled languages; they are </a:t>
            </a:r>
            <a:r>
              <a:rPr b="1" lang="en"/>
              <a:t>interpreted</a:t>
            </a:r>
            <a:r>
              <a:rPr lang="en"/>
              <a:t> (not turned into object code before execution) and have simpler syntax and rules. Languages frequently cross the boundaries of these two groups, but for the purposes of this class we can think of it as the difference between Java and the bash scripting you’ll do this week.</a:t>
            </a:r>
            <a:endParaRPr/>
          </a:p>
          <a:p>
            <a:pPr indent="0" lvl="0" marL="0" rtl="0" algn="l">
              <a:spcBef>
                <a:spcPts val="1600"/>
              </a:spcBef>
              <a:spcAft>
                <a:spcPts val="1600"/>
              </a:spcAft>
              <a:buNone/>
            </a:pPr>
            <a:r>
              <a:rPr lang="en"/>
              <a:t>Scripts can be powerful! But bash scripting - what we’ll do - requires learning a lot of the tricks of bash and Linux commands.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ssignment 3: lab hints</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Remove the surrounding parts of extracted lines from last step so that only </a:t>
            </a:r>
            <a:r>
              <a:rPr b="1" lang="en"/>
              <a:t>W</a:t>
            </a:r>
            <a:r>
              <a:rPr lang="en"/>
              <a:t> remains</a:t>
            </a:r>
            <a:endParaRPr/>
          </a:p>
          <a:p>
            <a:pPr indent="-311150" lvl="0" marL="457200" rtl="0" algn="l">
              <a:spcBef>
                <a:spcPts val="0"/>
              </a:spcBef>
              <a:spcAft>
                <a:spcPts val="0"/>
              </a:spcAft>
              <a:buSzPts val="1300"/>
              <a:buChar char="●"/>
            </a:pPr>
            <a:r>
              <a:rPr lang="en"/>
              <a:t>Sort the remaining list of words, remove duplicates, and print to stdout</a:t>
            </a:r>
            <a:endParaRPr/>
          </a:p>
          <a:p>
            <a:pPr indent="0" lvl="0" marL="0" rtl="0" algn="l">
              <a:spcBef>
                <a:spcPts val="1600"/>
              </a:spcBef>
              <a:spcAft>
                <a:spcPts val="0"/>
              </a:spcAft>
              <a:buNone/>
            </a:pPr>
            <a:r>
              <a:rPr lang="en"/>
              <a:t>If you follow all these steps, you’ll capture some words that aren’t Hawaiian. That’s fine!</a:t>
            </a:r>
            <a:endParaRPr/>
          </a:p>
          <a:p>
            <a:pPr indent="0" lvl="0" marL="0" rtl="0" algn="l">
              <a:spcBef>
                <a:spcPts val="1600"/>
              </a:spcBef>
              <a:spcAft>
                <a:spcPts val="1600"/>
              </a:spcAft>
              <a:buNone/>
            </a:pPr>
            <a:r>
              <a:rPr lang="en"/>
              <a:t>These steps can be done in different ways - one big command, many small commands, etc. Remember the commands we’ve reviewed: tr, grep, sed. Remember that each of these commands have options that may be needed/useful.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shebang</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line in Linux scripts that lets the shell know what interpreter to use. Without it, the default is sh, but it’s good to specify. Usage:</a:t>
            </a:r>
            <a:endParaRPr/>
          </a:p>
          <a:p>
            <a:pPr indent="0" lvl="0" marL="0" rtl="0" algn="l">
              <a:spcBef>
                <a:spcPts val="1600"/>
              </a:spcBef>
              <a:spcAft>
                <a:spcPts val="0"/>
              </a:spcAft>
              <a:buNone/>
            </a:pPr>
            <a:r>
              <a:rPr lang="en"/>
              <a:t>#!/bin/bash</a:t>
            </a:r>
            <a:endParaRPr/>
          </a:p>
          <a:p>
            <a:pPr indent="0" lvl="0" marL="0" rtl="0" algn="l">
              <a:spcBef>
                <a:spcPts val="1600"/>
              </a:spcBef>
              <a:spcAft>
                <a:spcPts val="0"/>
              </a:spcAft>
              <a:buNone/>
            </a:pPr>
            <a:r>
              <a:rPr lang="en"/>
              <a:t>#!/bin/sh</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letter or underscore, may contain any amount of letters, digits, and underscores.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declare: </a:t>
            </a:r>
            <a:endParaRPr/>
          </a:p>
          <a:p>
            <a:pPr indent="0" lvl="0" marL="0" rtl="0" algn="l">
              <a:spcBef>
                <a:spcPts val="0"/>
              </a:spcBef>
              <a:spcAft>
                <a:spcPts val="0"/>
              </a:spcAft>
              <a:buNone/>
            </a:pPr>
            <a:r>
              <a:rPr lang="en"/>
              <a:t>	</a:t>
            </a:r>
            <a:r>
              <a:rPr b="1" lang="en"/>
              <a:t>n</a:t>
            </a:r>
            <a:r>
              <a:rPr b="1" lang="en"/>
              <a:t>ame = jane</a:t>
            </a:r>
            <a:endParaRPr/>
          </a:p>
          <a:p>
            <a:pPr indent="0" lvl="0" marL="0" rtl="0" algn="l">
              <a:spcBef>
                <a:spcPts val="0"/>
              </a:spcBef>
              <a:spcAft>
                <a:spcPts val="0"/>
              </a:spcAft>
              <a:buNone/>
            </a:pPr>
            <a:r>
              <a:rPr lang="en"/>
              <a:t>	Create a variable name with a text value jane.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access - note use of $ symbol to access value!</a:t>
            </a:r>
            <a:endParaRPr/>
          </a:p>
          <a:p>
            <a:pPr indent="0" lvl="0" marL="0" rtl="0" algn="l">
              <a:spcBef>
                <a:spcPts val="0"/>
              </a:spcBef>
              <a:spcAft>
                <a:spcPts val="0"/>
              </a:spcAft>
              <a:buNone/>
            </a:pPr>
            <a:r>
              <a:rPr lang="en"/>
              <a:t>	</a:t>
            </a:r>
            <a:r>
              <a:rPr b="1" lang="en"/>
              <a:t>e</a:t>
            </a:r>
            <a:r>
              <a:rPr b="1" lang="en"/>
              <a:t>cho</a:t>
            </a:r>
            <a:r>
              <a:rPr lang="en"/>
              <a:t> </a:t>
            </a:r>
            <a:r>
              <a:rPr b="1" lang="en"/>
              <a:t>$name</a:t>
            </a:r>
            <a:endParaRPr/>
          </a:p>
          <a:p>
            <a:pPr indent="0" lvl="0" marL="0" rtl="0" algn="l">
              <a:spcBef>
                <a:spcPts val="0"/>
              </a:spcBef>
              <a:spcAft>
                <a:spcPts val="0"/>
              </a:spcAft>
              <a:buNone/>
            </a:pPr>
            <a:r>
              <a:rPr lang="en"/>
              <a:t>	Prints out “jane”</a:t>
            </a:r>
            <a:endParaRPr/>
          </a:p>
          <a:p>
            <a:pPr indent="0" lvl="0" marL="0" rtl="0" algn="l">
              <a:spcBef>
                <a:spcPts val="0"/>
              </a:spcBef>
              <a:spcAft>
                <a:spcPts val="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ariables + export</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Export</a:t>
            </a:r>
            <a:r>
              <a:rPr lang="en"/>
              <a:t> lets you add/modify environment variables. </a:t>
            </a:r>
            <a:endParaRPr/>
          </a:p>
          <a:p>
            <a:pPr indent="0" lvl="0" marL="0" rtl="0" algn="l">
              <a:spcBef>
                <a:spcPts val="1600"/>
              </a:spcBef>
              <a:spcAft>
                <a:spcPts val="0"/>
              </a:spcAft>
              <a:buNone/>
            </a:pPr>
            <a:r>
              <a:rPr lang="en"/>
              <a:t>When we did </a:t>
            </a:r>
            <a:r>
              <a:rPr b="1" lang="en"/>
              <a:t>export PATH = /usr/local/cs/bin:$PATH</a:t>
            </a:r>
            <a:r>
              <a:rPr lang="en"/>
              <a:t> before, we used the </a:t>
            </a:r>
            <a:r>
              <a:rPr b="1" lang="en"/>
              <a:t>export</a:t>
            </a:r>
            <a:r>
              <a:rPr lang="en"/>
              <a:t> command to modify the </a:t>
            </a:r>
            <a:r>
              <a:rPr b="1" lang="en"/>
              <a:t>PATH</a:t>
            </a:r>
            <a:r>
              <a:rPr lang="en"/>
              <a:t> variable by re-assigning it to a new file path plus the </a:t>
            </a:r>
            <a:r>
              <a:rPr b="1" lang="en"/>
              <a:t>value </a:t>
            </a:r>
            <a:r>
              <a:rPr lang="en"/>
              <a:t>of what was in the PATH variable before, accessed with </a:t>
            </a:r>
            <a:r>
              <a:rPr b="1" lang="en"/>
              <a:t>$PATH</a:t>
            </a:r>
            <a:r>
              <a:rPr lang="en"/>
              <a:t>.</a:t>
            </a:r>
            <a:endParaRPr/>
          </a:p>
          <a:p>
            <a:pPr indent="0" lvl="0" marL="0" rtl="0" algn="l">
              <a:spcBef>
                <a:spcPts val="1600"/>
              </a:spcBef>
              <a:spcAft>
                <a:spcPts val="0"/>
              </a:spcAft>
              <a:buNone/>
            </a:pPr>
            <a:r>
              <a:rPr lang="en"/>
              <a:t>If you had just done </a:t>
            </a:r>
            <a:r>
              <a:rPr b="1" lang="en"/>
              <a:t>export PATH = /usr/local/cs/bin:PATH</a:t>
            </a:r>
            <a:r>
              <a:rPr lang="en"/>
              <a:t>, what would have happened?</a:t>
            </a:r>
            <a:endParaRPr/>
          </a:p>
          <a:p>
            <a:pPr indent="0" lvl="0" marL="0" rtl="0" algn="l">
              <a:spcBef>
                <a:spcPts val="1600"/>
              </a:spcBef>
              <a:spcAft>
                <a:spcPts val="1600"/>
              </a:spcAft>
              <a:buNone/>
            </a:pPr>
            <a:r>
              <a:rPr lang="en"/>
              <a:t>In this assignment, you’ll be asked to make sure you’re using the C standard using </a:t>
            </a:r>
            <a:r>
              <a:rPr b="1" lang="en"/>
              <a:t>export LC_ALL=‘C‘</a:t>
            </a:r>
            <a:r>
              <a:rPr lang="en"/>
              <a:t> (Remember when you looked at the locale for Assignment 1? This is one of the </a:t>
            </a:r>
            <a:r>
              <a:rPr b="1" lang="en"/>
              <a:t>locale variables</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egular expressions (regex)</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set of patterns that allow you to filter and search through text. Extremely powerful, but also has a LOT of rules to learn and match. </a:t>
            </a:r>
            <a:endParaRPr/>
          </a:p>
          <a:p>
            <a:pPr indent="0" lvl="0" marL="0" rtl="0" algn="l">
              <a:spcBef>
                <a:spcPts val="0"/>
              </a:spcBef>
              <a:spcAft>
                <a:spcPts val="0"/>
              </a:spcAft>
              <a:buNone/>
            </a:pPr>
            <a:r>
              <a:t/>
            </a:r>
            <a:endParaRPr/>
          </a:p>
          <a:p>
            <a:pPr indent="0" lvl="0" marL="0" marR="0" rtl="0" algn="l">
              <a:lnSpc>
                <a:spcPct val="115000"/>
              </a:lnSpc>
              <a:spcBef>
                <a:spcPts val="0"/>
              </a:spcBef>
              <a:spcAft>
                <a:spcPts val="0"/>
              </a:spcAft>
              <a:buNone/>
            </a:pPr>
            <a:r>
              <a:rPr lang="en"/>
              <a:t>Good websites to practice:</a:t>
            </a:r>
            <a:endParaRPr/>
          </a:p>
          <a:p>
            <a:pPr indent="457200" lvl="0" marL="0" marR="0" rtl="0" algn="l">
              <a:lnSpc>
                <a:spcPct val="115000"/>
              </a:lnSpc>
              <a:spcBef>
                <a:spcPts val="0"/>
              </a:spcBef>
              <a:spcAft>
                <a:spcPts val="0"/>
              </a:spcAft>
              <a:buNone/>
            </a:pPr>
            <a:r>
              <a:rPr lang="en" u="sng">
                <a:solidFill>
                  <a:schemeClr val="hlink"/>
                </a:solidFill>
                <a:hlinkClick r:id="rId3"/>
              </a:rPr>
              <a:t>g</a:t>
            </a:r>
            <a:r>
              <a:rPr lang="en" u="sng">
                <a:solidFill>
                  <a:schemeClr val="hlink"/>
                </a:solidFill>
                <a:hlinkClick r:id="rId4"/>
              </a:rPr>
              <a:t>et the basics down</a:t>
            </a:r>
            <a:endParaRPr/>
          </a:p>
          <a:p>
            <a:pPr indent="457200" lvl="0" marL="0" marR="0" rtl="0" algn="l">
              <a:lnSpc>
                <a:spcPct val="115000"/>
              </a:lnSpc>
              <a:spcBef>
                <a:spcPts val="0"/>
              </a:spcBef>
              <a:spcAft>
                <a:spcPts val="0"/>
              </a:spcAft>
              <a:buNone/>
            </a:pPr>
            <a:r>
              <a:rPr lang="en"/>
              <a:t>q</a:t>
            </a:r>
            <a:r>
              <a:rPr lang="en"/>
              <a:t>uickly write and test regex </a:t>
            </a:r>
            <a:r>
              <a:rPr lang="en" u="sng">
                <a:solidFill>
                  <a:schemeClr val="hlink"/>
                </a:solidFill>
                <a:hlinkClick r:id="rId5"/>
              </a:rPr>
              <a:t>here</a:t>
            </a:r>
            <a:r>
              <a:rPr lang="en"/>
              <a:t> or </a:t>
            </a:r>
            <a:r>
              <a:rPr lang="en" u="sng">
                <a:solidFill>
                  <a:schemeClr val="hlink"/>
                </a:solidFill>
                <a:hlinkClick r:id="rId6"/>
              </a:rPr>
              <a:t>here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Regex cheat sheets: </a:t>
            </a:r>
            <a:r>
              <a:rPr lang="en" u="sng">
                <a:solidFill>
                  <a:schemeClr val="hlink"/>
                </a:solidFill>
                <a:hlinkClick r:id="rId7"/>
              </a:rPr>
              <a:t>here</a:t>
            </a:r>
            <a:r>
              <a:rPr lang="en"/>
              <a:t>, </a:t>
            </a:r>
            <a:r>
              <a:rPr lang="en" u="sng">
                <a:solidFill>
                  <a:schemeClr val="hlink"/>
                </a:solidFill>
                <a:hlinkClick r:id="rId8"/>
              </a:rPr>
              <a:t>here</a:t>
            </a:r>
            <a:r>
              <a:rPr lang="en"/>
              <a:t>, and </a:t>
            </a:r>
            <a:r>
              <a:rPr lang="en" u="sng">
                <a:solidFill>
                  <a:schemeClr val="hlink"/>
                </a:solidFill>
                <a:hlinkClick r:id="rId9"/>
              </a:rPr>
              <a:t>here</a:t>
            </a:r>
            <a:r>
              <a:rPr lang="en"/>
              <a:t>. </a:t>
            </a:r>
            <a:endParaRPr/>
          </a:p>
          <a:p>
            <a:pPr indent="0" lvl="0" marL="0" marR="0" rtl="0" algn="l">
              <a:lnSpc>
                <a:spcPct val="115000"/>
              </a:lnSpc>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quantifiers</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a:t>
            </a:r>
            <a:r>
              <a:rPr lang="en"/>
              <a:t>? → </a:t>
            </a:r>
            <a:r>
              <a:rPr b="1" lang="en"/>
              <a:t>zero</a:t>
            </a:r>
            <a:r>
              <a:rPr lang="en"/>
              <a:t> or </a:t>
            </a:r>
            <a:r>
              <a:rPr b="1" lang="en"/>
              <a:t>one</a:t>
            </a:r>
            <a:r>
              <a:rPr lang="en"/>
              <a:t> of a</a:t>
            </a:r>
            <a:endParaRPr/>
          </a:p>
          <a:p>
            <a:pPr indent="-311150" lvl="0" marL="457200" rtl="0" algn="l">
              <a:spcBef>
                <a:spcPts val="0"/>
              </a:spcBef>
              <a:spcAft>
                <a:spcPts val="0"/>
              </a:spcAft>
              <a:buSzPts val="1300"/>
              <a:buChar char="●"/>
            </a:pPr>
            <a:r>
              <a:rPr lang="en"/>
              <a:t>a* → </a:t>
            </a:r>
            <a:r>
              <a:rPr b="1" lang="en"/>
              <a:t>zero</a:t>
            </a:r>
            <a:r>
              <a:rPr lang="en"/>
              <a:t> or </a:t>
            </a:r>
            <a:r>
              <a:rPr b="1" lang="en"/>
              <a:t>more</a:t>
            </a:r>
            <a:r>
              <a:rPr lang="en"/>
              <a:t> of a</a:t>
            </a:r>
            <a:endParaRPr/>
          </a:p>
          <a:p>
            <a:pPr indent="-311150" lvl="0" marL="457200" rtl="0" algn="l">
              <a:spcBef>
                <a:spcPts val="0"/>
              </a:spcBef>
              <a:spcAft>
                <a:spcPts val="0"/>
              </a:spcAft>
              <a:buSzPts val="1300"/>
              <a:buChar char="●"/>
            </a:pPr>
            <a:r>
              <a:rPr lang="en"/>
              <a:t>a</a:t>
            </a:r>
            <a:r>
              <a:rPr lang="en"/>
              <a:t>+ → </a:t>
            </a:r>
            <a:r>
              <a:rPr b="1" lang="en"/>
              <a:t>one</a:t>
            </a:r>
            <a:r>
              <a:rPr lang="en"/>
              <a:t> or </a:t>
            </a:r>
            <a:r>
              <a:rPr b="1" lang="en"/>
              <a:t>more</a:t>
            </a:r>
            <a:r>
              <a:rPr lang="en"/>
              <a:t> of a</a:t>
            </a:r>
            <a:endParaRPr/>
          </a:p>
          <a:p>
            <a:pPr indent="-311150" lvl="0" marL="457200" rtl="0" algn="l">
              <a:spcBef>
                <a:spcPts val="0"/>
              </a:spcBef>
              <a:spcAft>
                <a:spcPts val="0"/>
              </a:spcAft>
              <a:buSzPts val="1300"/>
              <a:buChar char="●"/>
            </a:pPr>
            <a:r>
              <a:rPr lang="en"/>
              <a:t>a{3} → </a:t>
            </a:r>
            <a:r>
              <a:rPr b="1" lang="en"/>
              <a:t>exactly three</a:t>
            </a:r>
            <a:r>
              <a:rPr lang="en"/>
              <a:t> of a</a:t>
            </a:r>
            <a:endParaRPr/>
          </a:p>
          <a:p>
            <a:pPr indent="-311150" lvl="0" marL="457200" rtl="0" algn="l">
              <a:spcBef>
                <a:spcPts val="0"/>
              </a:spcBef>
              <a:spcAft>
                <a:spcPts val="0"/>
              </a:spcAft>
              <a:buSzPts val="1300"/>
              <a:buChar char="●"/>
            </a:pPr>
            <a:r>
              <a:rPr lang="en"/>
              <a:t>a</a:t>
            </a:r>
            <a:r>
              <a:rPr lang="en"/>
              <a:t>{3,} → </a:t>
            </a:r>
            <a:r>
              <a:rPr b="1" lang="en"/>
              <a:t>three</a:t>
            </a:r>
            <a:r>
              <a:rPr lang="en"/>
              <a:t> or </a:t>
            </a:r>
            <a:r>
              <a:rPr b="1" lang="en"/>
              <a:t>more</a:t>
            </a:r>
            <a:r>
              <a:rPr lang="en"/>
              <a:t> of a</a:t>
            </a:r>
            <a:endParaRPr/>
          </a:p>
          <a:p>
            <a:pPr indent="-311150" lvl="0" marL="457200" rtl="0" algn="l">
              <a:spcBef>
                <a:spcPts val="0"/>
              </a:spcBef>
              <a:spcAft>
                <a:spcPts val="0"/>
              </a:spcAft>
              <a:buSzPts val="1300"/>
              <a:buChar char="●"/>
            </a:pPr>
            <a:r>
              <a:rPr lang="en"/>
              <a:t>a</a:t>
            </a:r>
            <a:r>
              <a:rPr lang="en"/>
              <a:t>{3,6} → between </a:t>
            </a:r>
            <a:r>
              <a:rPr b="1" lang="en"/>
              <a:t>three to six</a:t>
            </a:r>
            <a:r>
              <a:rPr lang="en"/>
              <a:t> of 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egex: anchors</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 → start of string</a:t>
            </a:r>
            <a:endParaRPr/>
          </a:p>
          <a:p>
            <a:pPr indent="0" lvl="0" marL="0" marR="0" rtl="0" algn="l">
              <a:lnSpc>
                <a:spcPct val="115000"/>
              </a:lnSpc>
              <a:spcBef>
                <a:spcPts val="0"/>
              </a:spcBef>
              <a:spcAft>
                <a:spcPts val="0"/>
              </a:spcAft>
              <a:buNone/>
            </a:pPr>
            <a:r>
              <a:rPr lang="en"/>
              <a:t>$ → end of string</a:t>
            </a:r>
            <a:endParaRPr/>
          </a:p>
          <a:p>
            <a:pPr indent="0" lvl="0" marL="0" marR="0" rtl="0" algn="l">
              <a:lnSpc>
                <a:spcPct val="115000"/>
              </a:lnSpc>
              <a:spcBef>
                <a:spcPts val="0"/>
              </a:spcBef>
              <a:spcAft>
                <a:spcPts val="0"/>
              </a:spcAft>
              <a:buNone/>
            </a:pPr>
            <a:r>
              <a:t/>
            </a:r>
            <a:endParaRPr/>
          </a:p>
          <a:p>
            <a:pPr indent="-311150" lvl="0" marL="457200" rtl="0" algn="l">
              <a:spcBef>
                <a:spcPts val="0"/>
              </a:spcBef>
              <a:spcAft>
                <a:spcPts val="0"/>
              </a:spcAft>
              <a:buSzPts val="1300"/>
              <a:buChar char="●"/>
            </a:pPr>
            <a:r>
              <a:rPr lang="en"/>
              <a:t>^jane → match lines that start with “jane”</a:t>
            </a:r>
            <a:endParaRPr/>
          </a:p>
          <a:p>
            <a:pPr indent="-311150" lvl="0" marL="457200" rtl="0" algn="l">
              <a:spcBef>
                <a:spcPts val="0"/>
              </a:spcBef>
              <a:spcAft>
                <a:spcPts val="0"/>
              </a:spcAft>
              <a:buSzPts val="1300"/>
              <a:buChar char="●"/>
            </a:pPr>
            <a:r>
              <a:rPr lang="en"/>
              <a:t>j</a:t>
            </a:r>
            <a:r>
              <a:rPr lang="en"/>
              <a:t>ane$ → match lines that end with “jane”</a:t>
            </a:r>
            <a:endParaRPr/>
          </a:p>
          <a:p>
            <a:pPr indent="-311150" lvl="0" marL="457200" rtl="0" algn="l">
              <a:spcBef>
                <a:spcPts val="0"/>
              </a:spcBef>
              <a:spcAft>
                <a:spcPts val="0"/>
              </a:spcAft>
              <a:buSzPts val="1300"/>
              <a:buChar char="●"/>
            </a:pPr>
            <a:r>
              <a:rPr lang="en"/>
              <a:t>^jane$ → match lines that start and end with “jane” (so they </a:t>
            </a:r>
            <a:r>
              <a:rPr i="1" lang="en"/>
              <a:t>only</a:t>
            </a:r>
            <a:r>
              <a:rPr lang="en"/>
              <a:t> contain “jane”)</a:t>
            </a:r>
            <a:endParaRPr/>
          </a:p>
          <a:p>
            <a:pPr indent="-311150" lvl="0" marL="457200" rtl="0" algn="l">
              <a:spcBef>
                <a:spcPts val="0"/>
              </a:spcBef>
              <a:spcAft>
                <a:spcPts val="0"/>
              </a:spcAft>
              <a:buSzPts val="1300"/>
              <a:buChar char="●"/>
            </a:pPr>
            <a:r>
              <a:rPr lang="en"/>
              <a:t>j</a:t>
            </a:r>
            <a:r>
              <a:rPr lang="en"/>
              <a:t>ane → match lines with jane anywhere in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