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2f031906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2f031906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2f031906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2f031906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2f031906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2f031906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2f144c8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2f144c8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2f9727f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2f9727f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2f9727f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2f9727f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2f9727fa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2f9727fa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2f144c84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2f144c84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2f031906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2f031906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2f031906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2f031906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2f031906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2f031906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2f031906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2f031906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2f031906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2f031906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2f031906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2f031906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2f031906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2f031906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s://docs.google.com/presentation/d/1g68Z6LlxLpB0m9f7lxHsjx9gVpNaKzoVuAtfv2gkcS8/edit?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mailto:your_username@whatever.edu"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shmenu.sourceforge.net/articles/transparent-mulithop.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gnupg.org/gph/en/manual/c14.html" TargetMode="External"/><Relationship Id="rId4" Type="http://schemas.openxmlformats.org/officeDocument/2006/relationships/hyperlink" Target="https://www.gnupg.org/gph/en/manual/x56.html" TargetMode="External"/><Relationship Id="rId5" Type="http://schemas.openxmlformats.org/officeDocument/2006/relationships/hyperlink" Target="https://www.gnupg.org/gph/en/manual/x135.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ssh &amp; encryption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2</a:t>
            </a:r>
            <a:endParaRPr/>
          </a:p>
        </p:txBody>
      </p:sp>
      <p:pic>
        <p:nvPicPr>
          <p:cNvPr id="88" name="Google Shape;88;p13"/>
          <p:cNvPicPr preferRelativeResize="0"/>
          <p:nvPr/>
        </p:nvPicPr>
        <p:blipFill>
          <a:blip r:embed="rId3">
            <a:alphaModFix/>
          </a:blip>
          <a:stretch>
            <a:fillRect/>
          </a:stretch>
        </p:blipFill>
        <p:spPr>
          <a:xfrm>
            <a:off x="3568324" y="2178250"/>
            <a:ext cx="4570801" cy="2285400"/>
          </a:xfrm>
          <a:prstGeom prst="rect">
            <a:avLst/>
          </a:prstGeom>
          <a:noFill/>
          <a:ln>
            <a:noFill/>
          </a:ln>
        </p:spPr>
      </p:pic>
      <p:sp>
        <p:nvSpPr>
          <p:cNvPr id="89" name="Google Shape;89;p13"/>
          <p:cNvSpPr txBox="1"/>
          <p:nvPr/>
        </p:nvSpPr>
        <p:spPr>
          <a:xfrm>
            <a:off x="729450" y="4586275"/>
            <a:ext cx="73140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4"/>
              </a:rPr>
              <a:t>Google Slides Version</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ymmetric + asymmetric</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Alice needs to send her credit card info to Bob. To make sure her message isn’t intercepted by anyone else, she knows she needs to encrypt it. Alice has a public-private key pair, and Bob has a public-private key pair.</a:t>
            </a:r>
            <a:endParaRPr/>
          </a:p>
          <a:p>
            <a:pPr indent="0" lvl="0" marL="0" rtl="0" algn="l">
              <a:spcBef>
                <a:spcPts val="0"/>
              </a:spcBef>
              <a:spcAft>
                <a:spcPts val="0"/>
              </a:spcAft>
              <a:buNone/>
            </a:pPr>
            <a:r>
              <a:rPr lang="en"/>
              <a:t>	→ Alice creates a </a:t>
            </a:r>
            <a:r>
              <a:rPr b="1" lang="en"/>
              <a:t>secret key</a:t>
            </a:r>
            <a:r>
              <a:rPr lang="en"/>
              <a:t>. She</a:t>
            </a:r>
            <a:r>
              <a:rPr b="1" lang="en"/>
              <a:t> encrypts</a:t>
            </a:r>
            <a:r>
              <a:rPr lang="en"/>
              <a:t> it with Bob’s </a:t>
            </a:r>
            <a:r>
              <a:rPr b="1" lang="en"/>
              <a:t>public key</a:t>
            </a:r>
            <a:r>
              <a:rPr lang="en"/>
              <a:t>.</a:t>
            </a:r>
            <a:endParaRPr/>
          </a:p>
          <a:p>
            <a:pPr indent="0" lvl="0" marL="457200" rtl="0" algn="l">
              <a:spcBef>
                <a:spcPts val="0"/>
              </a:spcBef>
              <a:spcAft>
                <a:spcPts val="0"/>
              </a:spcAft>
              <a:buNone/>
            </a:pPr>
            <a:r>
              <a:rPr lang="en"/>
              <a:t>→ Bob receives an encrypted message from Alice. He </a:t>
            </a:r>
            <a:r>
              <a:rPr b="1" lang="en"/>
              <a:t>decrypts</a:t>
            </a:r>
            <a:r>
              <a:rPr lang="en"/>
              <a:t> it with his private key. He now has a copy of the secret key!</a:t>
            </a:r>
            <a:endParaRPr/>
          </a:p>
          <a:p>
            <a:pPr indent="0" lvl="0" marL="0" rtl="0" algn="l">
              <a:spcBef>
                <a:spcPts val="0"/>
              </a:spcBef>
              <a:spcAft>
                <a:spcPts val="0"/>
              </a:spcAft>
              <a:buNone/>
            </a:pPr>
            <a:r>
              <a:rPr lang="en"/>
              <a:t>	→ Alice now </a:t>
            </a:r>
            <a:r>
              <a:rPr b="1" lang="en"/>
              <a:t>encrypts</a:t>
            </a:r>
            <a:r>
              <a:rPr lang="en"/>
              <a:t> her credit card info with her </a:t>
            </a:r>
            <a:r>
              <a:rPr b="1" lang="en"/>
              <a:t>secret key</a:t>
            </a:r>
            <a:r>
              <a:rPr lang="en"/>
              <a:t> and sends it over to Bob. </a:t>
            </a:r>
            <a:endParaRPr/>
          </a:p>
          <a:p>
            <a:pPr indent="0" lvl="0" marL="0" rtl="0" algn="l">
              <a:spcBef>
                <a:spcPts val="0"/>
              </a:spcBef>
              <a:spcAft>
                <a:spcPts val="0"/>
              </a:spcAft>
              <a:buNone/>
            </a:pPr>
            <a:r>
              <a:rPr lang="en"/>
              <a:t>	→ Bob receives an encrypted message from Alice, and </a:t>
            </a:r>
            <a:r>
              <a:rPr b="1" lang="en"/>
              <a:t>decrypts </a:t>
            </a:r>
            <a:r>
              <a:rPr lang="en"/>
              <a:t>it with the shared </a:t>
            </a:r>
            <a:r>
              <a:rPr b="1" lang="en"/>
              <a:t>secret key</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ecure shell</a:t>
            </a:r>
            <a:endParaRPr/>
          </a:p>
        </p:txBody>
      </p:sp>
      <p:sp>
        <p:nvSpPr>
          <p:cNvPr id="152" name="Google Shape;152;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Provides a </a:t>
            </a:r>
            <a:r>
              <a:rPr i="1" lang="en"/>
              <a:t>secure</a:t>
            </a:r>
            <a:r>
              <a:rPr lang="en"/>
              <a:t> way to connect across an </a:t>
            </a:r>
            <a:r>
              <a:rPr i="1" lang="en"/>
              <a:t>unsecured </a:t>
            </a:r>
            <a:r>
              <a:rPr lang="en"/>
              <a:t>network.</a:t>
            </a:r>
            <a:endParaRPr/>
          </a:p>
          <a:p>
            <a:pPr indent="0" lvl="0" marL="0" rtl="0" algn="l">
              <a:spcBef>
                <a:spcPts val="1600"/>
              </a:spcBef>
              <a:spcAft>
                <a:spcPts val="0"/>
              </a:spcAft>
              <a:buNone/>
            </a:pPr>
            <a:r>
              <a:rPr lang="en"/>
              <a:t>SSH protocol uses the symmetric + asymmetric encryption process, plus some hashing, to generate a secure connection. When two machines are running ssh and connect, the first few messages they exchange will be setup to agree to encryption protocols and exchange keys. </a:t>
            </a:r>
            <a:endParaRPr/>
          </a:p>
          <a:p>
            <a:pPr indent="0" lvl="0" marL="0" rtl="0" algn="l">
              <a:spcBef>
                <a:spcPts val="1600"/>
              </a:spcBef>
              <a:spcAft>
                <a:spcPts val="0"/>
              </a:spcAft>
              <a:buNone/>
            </a:pPr>
            <a:r>
              <a:rPr lang="en"/>
              <a:t>SSH also needs to authenticate a user after keys are given, and usually does so by asking for a password. You can also be authenticated by adding a set of SSH key pairs to prove your identity.</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ssh</a:t>
            </a:r>
            <a:endParaRPr/>
          </a:p>
        </p:txBody>
      </p:sp>
      <p:sp>
        <p:nvSpPr>
          <p:cNvPr id="158" name="Google Shape;158;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SSH is both a protocol and a suite of tools used to run commands from the terminal. </a:t>
            </a:r>
            <a:endParaRPr/>
          </a:p>
          <a:p>
            <a:pPr indent="0" lvl="0" marL="0" rtl="0" algn="l">
              <a:spcBef>
                <a:spcPts val="1600"/>
              </a:spcBef>
              <a:spcAft>
                <a:spcPts val="1600"/>
              </a:spcAft>
              <a:buNone/>
            </a:pPr>
            <a:r>
              <a:rPr lang="en"/>
              <a:t>In your assignment for this week, you’ll use some of these commands to set up slightly more complex ssh connections than you have been doing so far.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 Servers</a:t>
            </a:r>
            <a:endParaRPr/>
          </a:p>
        </p:txBody>
      </p:sp>
      <p:sp>
        <p:nvSpPr>
          <p:cNvPr id="164" name="Google Shape;164;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see graphical displays (instead of just everything in the terminal), you’ll need to download an X server and ssh with that enabled. </a:t>
            </a:r>
            <a:endParaRPr/>
          </a:p>
          <a:p>
            <a:pPr indent="0" lvl="0" marL="0" rtl="0" algn="l">
              <a:spcBef>
                <a:spcPts val="1600"/>
              </a:spcBef>
              <a:spcAft>
                <a:spcPts val="0"/>
              </a:spcAft>
              <a:buNone/>
            </a:pPr>
            <a:r>
              <a:rPr lang="en"/>
              <a:t>→ For Mac users, download XQuartz, and then ssh using </a:t>
            </a:r>
            <a:r>
              <a:rPr b="1" lang="en"/>
              <a:t>ssh -X </a:t>
            </a:r>
            <a:r>
              <a:rPr lang="en"/>
              <a:t>&lt;</a:t>
            </a:r>
            <a:r>
              <a:rPr lang="en" u="sng">
                <a:solidFill>
                  <a:schemeClr val="hlink"/>
                </a:solidFill>
                <a:hlinkClick r:id="rId3"/>
              </a:rPr>
              <a:t>your_username@whatever.edu</a:t>
            </a:r>
            <a:r>
              <a:rPr lang="en"/>
              <a:t>&gt; or </a:t>
            </a:r>
            <a:r>
              <a:rPr b="1" lang="en"/>
              <a:t>ssh -Y </a:t>
            </a:r>
            <a:r>
              <a:rPr lang="en"/>
              <a:t>&lt;your_username&gt;@whatever.edu</a:t>
            </a:r>
            <a:endParaRPr/>
          </a:p>
          <a:p>
            <a:pPr indent="0" lvl="0" marL="0" rtl="0" algn="l">
              <a:spcBef>
                <a:spcPts val="1600"/>
              </a:spcBef>
              <a:spcAft>
                <a:spcPts val="0"/>
              </a:spcAft>
              <a:buNone/>
            </a:pPr>
            <a:r>
              <a:rPr lang="en"/>
              <a:t>→ For Windows users, download XMing. In Putty, or whatever ssh client you’re using, there should be a box in SSH settings to enable X11 forwarding. Check that, and then start your ssh session.</a:t>
            </a:r>
            <a:endParaRPr/>
          </a:p>
          <a:p>
            <a:pPr indent="0" lvl="0" marL="0" rtl="0" algn="l">
              <a:spcBef>
                <a:spcPts val="1600"/>
              </a:spcBef>
              <a:spcAft>
                <a:spcPts val="1600"/>
              </a:spcAft>
              <a:buNone/>
            </a:pPr>
            <a:r>
              <a:rPr lang="en"/>
              <a:t>Check that your X-forwarding worked by typing in the command </a:t>
            </a:r>
            <a:r>
              <a:rPr b="1" lang="en"/>
              <a:t>xeyes</a:t>
            </a:r>
            <a:r>
              <a:rPr lang="en"/>
              <a:t> and seeing if any other window pops up. If you get an error instead, X-forwarding hasn’t been correctly enabled.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2: Lab Hints</a:t>
            </a:r>
            <a:endParaRPr/>
          </a:p>
        </p:txBody>
      </p:sp>
      <p:sp>
        <p:nvSpPr>
          <p:cNvPr id="170" name="Google Shape;170;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1:</a:t>
            </a:r>
            <a:endParaRPr/>
          </a:p>
          <a:p>
            <a:pPr indent="0" lvl="0" marL="0" rtl="0" algn="l">
              <a:spcBef>
                <a:spcPts val="0"/>
              </a:spcBef>
              <a:spcAft>
                <a:spcPts val="0"/>
              </a:spcAft>
              <a:buNone/>
            </a:pPr>
            <a:r>
              <a:rPr lang="en"/>
              <a:t>→ You should be able to generate key pairs on a ‘host’ server, copy your public key to another ‘remote’ server, log out of the SEASnet servers, log back into your host server, start up the ssh-agent and add your private key to the agent, then ssh into the remote server without being asked for your SEASnet password</a:t>
            </a:r>
            <a:endParaRPr/>
          </a:p>
          <a:p>
            <a:pPr indent="0" lvl="0" marL="0" rtl="0" algn="l">
              <a:spcBef>
                <a:spcPts val="0"/>
              </a:spcBef>
              <a:spcAft>
                <a:spcPts val="0"/>
              </a:spcAft>
              <a:buNone/>
            </a:pPr>
            <a:r>
              <a:rPr lang="en"/>
              <a:t>→ For X-forwarding, you should be able to open an ssh connection with X-forwarding, type in </a:t>
            </a:r>
            <a:r>
              <a:rPr b="1" lang="en"/>
              <a:t>xeyes, </a:t>
            </a:r>
            <a:r>
              <a:rPr lang="en"/>
              <a:t>and have another window pop up</a:t>
            </a:r>
            <a:endParaRPr/>
          </a:p>
          <a:p>
            <a:pPr indent="0" lvl="0" marL="0" rtl="0" algn="l">
              <a:spcBef>
                <a:spcPts val="0"/>
              </a:spcBef>
              <a:spcAft>
                <a:spcPts val="0"/>
              </a:spcAft>
              <a:buNone/>
            </a:pPr>
            <a:r>
              <a:rPr lang="en"/>
              <a:t>→ For multi-hopping, you should use one of the two methods discussed </a:t>
            </a:r>
            <a:r>
              <a:rPr lang="en" u="sng">
                <a:solidFill>
                  <a:schemeClr val="hlink"/>
                </a:solidFill>
                <a:hlinkClick r:id="rId3"/>
              </a:rPr>
              <a:t>here</a:t>
            </a:r>
            <a:r>
              <a:rPr lang="en"/>
              <a:t> to hop between three servers.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2 HW Hints</a:t>
            </a:r>
            <a:endParaRPr/>
          </a:p>
        </p:txBody>
      </p:sp>
      <p:sp>
        <p:nvSpPr>
          <p:cNvPr id="176" name="Google Shape;176;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GPG:</a:t>
            </a:r>
            <a:endParaRPr/>
          </a:p>
          <a:p>
            <a:pPr indent="0" lvl="0" marL="0" rtl="0" algn="l">
              <a:spcBef>
                <a:spcPts val="0"/>
              </a:spcBef>
              <a:spcAft>
                <a:spcPts val="0"/>
              </a:spcAft>
              <a:buNone/>
            </a:pPr>
            <a:r>
              <a:rPr lang="en"/>
              <a:t>→ create a key pair using gpg and export public key into file </a:t>
            </a:r>
            <a:r>
              <a:rPr b="1" lang="en"/>
              <a:t>hw-pubkey.asc</a:t>
            </a:r>
            <a:r>
              <a:rPr lang="en"/>
              <a:t>. Use </a:t>
            </a:r>
            <a:r>
              <a:rPr lang="en" u="sng">
                <a:solidFill>
                  <a:schemeClr val="hlink"/>
                </a:solidFill>
                <a:hlinkClick r:id="rId3"/>
              </a:rPr>
              <a:t>this</a:t>
            </a:r>
            <a:r>
              <a:rPr lang="en"/>
              <a:t> link to create the key-pair and </a:t>
            </a:r>
            <a:r>
              <a:rPr lang="en" u="sng">
                <a:solidFill>
                  <a:schemeClr val="hlink"/>
                </a:solidFill>
                <a:hlinkClick r:id="rId4"/>
              </a:rPr>
              <a:t>this</a:t>
            </a:r>
            <a:r>
              <a:rPr lang="en"/>
              <a:t> link to export it.</a:t>
            </a:r>
            <a:endParaRPr/>
          </a:p>
          <a:p>
            <a:pPr indent="0" lvl="0" marL="0" rtl="0" algn="l">
              <a:spcBef>
                <a:spcPts val="0"/>
              </a:spcBef>
              <a:spcAft>
                <a:spcPts val="0"/>
              </a:spcAft>
              <a:buNone/>
            </a:pPr>
            <a:r>
              <a:rPr lang="en"/>
              <a:t>→ Create a detached signature called </a:t>
            </a:r>
            <a:r>
              <a:rPr b="1" lang="en"/>
              <a:t>hw-pubkey.sig</a:t>
            </a:r>
            <a:r>
              <a:rPr lang="en"/>
              <a:t> for </a:t>
            </a:r>
            <a:r>
              <a:rPr b="1" lang="en"/>
              <a:t>hw-pubkey.asc </a:t>
            </a:r>
            <a:r>
              <a:rPr lang="en"/>
              <a:t>and verify it. Use </a:t>
            </a:r>
            <a:r>
              <a:rPr lang="en" u="sng">
                <a:solidFill>
                  <a:schemeClr val="hlink"/>
                </a:solidFill>
                <a:hlinkClick r:id="rId5"/>
              </a:rPr>
              <a:t>this </a:t>
            </a:r>
            <a:r>
              <a:rPr lang="en"/>
              <a:t>link for help on these steps (note that you need to create a </a:t>
            </a:r>
            <a:r>
              <a:rPr i="1" lang="en"/>
              <a:t>detached</a:t>
            </a:r>
            <a:r>
              <a:rPr lang="en"/>
              <a:t> signature).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2 HW Hints</a:t>
            </a:r>
            <a:endParaRPr/>
          </a:p>
        </p:txBody>
      </p:sp>
      <p:sp>
        <p:nvSpPr>
          <p:cNvPr id="182" name="Google Shape;182;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Questions:</a:t>
            </a:r>
            <a:endParaRPr/>
          </a:p>
          <a:p>
            <a:pPr indent="-311150" lvl="0" marL="457200" rtl="0" algn="l">
              <a:spcBef>
                <a:spcPts val="1600"/>
              </a:spcBef>
              <a:spcAft>
                <a:spcPts val="0"/>
              </a:spcAft>
              <a:buSzPts val="1300"/>
              <a:buAutoNum type="arabicPeriod"/>
            </a:pPr>
            <a:r>
              <a:rPr lang="en"/>
              <a:t>“Observing bytes going across network” = reading messages sent between your host and remote machine. In this case, messages are commands you typed and output you received back.</a:t>
            </a:r>
            <a:endParaRPr/>
          </a:p>
          <a:p>
            <a:pPr indent="-298450" lvl="1" marL="914400" rtl="0" algn="l">
              <a:spcBef>
                <a:spcPts val="0"/>
              </a:spcBef>
              <a:spcAft>
                <a:spcPts val="0"/>
              </a:spcAft>
              <a:buSzPts val="1100"/>
              <a:buAutoNum type="alphaLcPeriod"/>
            </a:pPr>
            <a:r>
              <a:rPr lang="en"/>
              <a:t>Tapping keystrokes = they have a record of every keyboard button you entered after you setup your password free ssh connection.</a:t>
            </a:r>
            <a:endParaRPr/>
          </a:p>
          <a:p>
            <a:pPr indent="-298450" lvl="1" marL="914400" rtl="0" algn="l">
              <a:spcBef>
                <a:spcPts val="0"/>
              </a:spcBef>
              <a:spcAft>
                <a:spcPts val="0"/>
              </a:spcAft>
              <a:buSzPts val="1100"/>
              <a:buAutoNum type="alphaLcPeriod"/>
            </a:pPr>
            <a:r>
              <a:rPr lang="en"/>
              <a:t>Booting off USB = they have your live USB - a USB that, when plugged into a computer, contains the entire OS and all of that account’s files. </a:t>
            </a:r>
            <a:endParaRPr/>
          </a:p>
          <a:p>
            <a:pPr indent="-311150" lvl="0" marL="457200" rtl="0" algn="l">
              <a:spcBef>
                <a:spcPts val="0"/>
              </a:spcBef>
              <a:spcAft>
                <a:spcPts val="0"/>
              </a:spcAft>
              <a:buSzPts val="1300"/>
              <a:buAutoNum type="arabicPeriod"/>
            </a:pPr>
            <a:r>
              <a:rPr lang="en"/>
              <a:t>GPG digital signatures tell you that the person that created the file and the person that signed the file are the same person. Think about what information GPG </a:t>
            </a:r>
            <a:r>
              <a:rPr i="1" lang="en"/>
              <a:t>isn’t</a:t>
            </a:r>
            <a:r>
              <a:rPr lang="en"/>
              <a:t> giving you in this case.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lides changelog</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04/07: Added slide on X servers.</a:t>
            </a:r>
            <a:endParaRPr/>
          </a:p>
          <a:p>
            <a:pPr indent="0" lvl="0" marL="0" rtl="0" algn="l">
              <a:spcBef>
                <a:spcPts val="1600"/>
              </a:spcBef>
              <a:spcAft>
                <a:spcPts val="1600"/>
              </a:spcAft>
              <a:buNone/>
            </a:pPr>
            <a:r>
              <a:rPr lang="en"/>
              <a:t>04/09: Added hints for lab and hw (end of slides).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eek 1 review</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we all clear on…</a:t>
            </a:r>
            <a:endParaRPr/>
          </a:p>
          <a:p>
            <a:pPr indent="0" lvl="0" marL="0" rtl="0" algn="l">
              <a:spcBef>
                <a:spcPts val="0"/>
              </a:spcBef>
              <a:spcAft>
                <a:spcPts val="0"/>
              </a:spcAft>
              <a:buNone/>
            </a:pPr>
            <a:r>
              <a:rPr lang="en"/>
              <a:t>→ PATH variable?</a:t>
            </a:r>
            <a:endParaRPr/>
          </a:p>
          <a:p>
            <a:pPr indent="0" lvl="0" marL="0" rtl="0" algn="l">
              <a:spcBef>
                <a:spcPts val="0"/>
              </a:spcBef>
              <a:spcAft>
                <a:spcPts val="0"/>
              </a:spcAft>
              <a:buNone/>
            </a:pPr>
            <a:r>
              <a:rPr lang="en"/>
              <a:t>→ environment variables?</a:t>
            </a:r>
            <a:endParaRPr/>
          </a:p>
          <a:p>
            <a:pPr indent="0" lvl="0" marL="0" rtl="0" algn="l">
              <a:spcBef>
                <a:spcPts val="0"/>
              </a:spcBef>
              <a:spcAft>
                <a:spcPts val="0"/>
              </a:spcAft>
              <a:buNone/>
            </a:pPr>
            <a:r>
              <a:rPr lang="en"/>
              <a:t>→ symbolic vs hard links?</a:t>
            </a:r>
            <a:endParaRPr/>
          </a:p>
          <a:p>
            <a:pPr indent="0" lvl="0" marL="0" rtl="0" algn="l">
              <a:spcBef>
                <a:spcPts val="0"/>
              </a:spcBef>
              <a:spcAft>
                <a:spcPts val="0"/>
              </a:spcAft>
              <a:buNone/>
            </a:pPr>
            <a:r>
              <a:rPr lang="en"/>
              <a:t>→ inodes?</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eek 2 assignment</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next </a:t>
            </a:r>
            <a:r>
              <a:rPr b="1" lang="en"/>
              <a:t>Monday, </a:t>
            </a:r>
            <a:r>
              <a:rPr lang="en"/>
              <a:t>April 13th. </a:t>
            </a:r>
            <a:endParaRPr/>
          </a:p>
          <a:p>
            <a:pPr indent="0" lvl="0" marL="0" rtl="0" algn="l">
              <a:spcBef>
                <a:spcPts val="1600"/>
              </a:spcBef>
              <a:spcAft>
                <a:spcPts val="0"/>
              </a:spcAft>
              <a:buNone/>
            </a:pPr>
            <a:r>
              <a:rPr lang="en"/>
              <a:t>You’ll use a few different ssh commands to do a multi-hop (ssh from one server to the next), digitally sign a key, and answer a few questions on security. </a:t>
            </a:r>
            <a:endParaRPr/>
          </a:p>
          <a:p>
            <a:pPr indent="0" lvl="0" marL="0" rtl="0" algn="l">
              <a:spcBef>
                <a:spcPts val="1600"/>
              </a:spcBef>
              <a:spcAft>
                <a:spcPts val="1600"/>
              </a:spcAft>
              <a:buNone/>
            </a:pPr>
            <a:r>
              <a:rPr lang="en"/>
              <a:t>We’ll go through some of the assignment in class on Thursday.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encryption</a:t>
            </a:r>
            <a:endParaRPr/>
          </a:p>
        </p:txBody>
      </p:sp>
      <p:sp>
        <p:nvSpPr>
          <p:cNvPr id="113" name="Google Shape;113;p17"/>
          <p:cNvSpPr txBox="1"/>
          <p:nvPr>
            <p:ph idx="1" type="body"/>
          </p:nvPr>
        </p:nvSpPr>
        <p:spPr>
          <a:xfrm>
            <a:off x="729450" y="2078875"/>
            <a:ext cx="22281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take original data (</a:t>
            </a:r>
            <a:r>
              <a:rPr b="1" lang="en"/>
              <a:t>plaintext</a:t>
            </a:r>
            <a:r>
              <a:rPr lang="en"/>
              <a:t>) and apply some kind of encryption algorithm - a cipher - to create scrambled data (</a:t>
            </a:r>
            <a:r>
              <a:rPr b="1" lang="en"/>
              <a:t>ciphertext</a:t>
            </a:r>
            <a:r>
              <a:rPr lang="en"/>
              <a:t>). We then use some kind of decryption algorithm to unscramble the data again. To be effective, ciphers use particular variables ( </a:t>
            </a:r>
            <a:r>
              <a:rPr b="1" lang="en"/>
              <a:t>keys)</a:t>
            </a:r>
            <a:r>
              <a:rPr lang="en"/>
              <a:t> that makes output unique. </a:t>
            </a:r>
            <a:r>
              <a:rPr lang="en"/>
              <a:t> </a:t>
            </a:r>
            <a:endParaRPr/>
          </a:p>
        </p:txBody>
      </p:sp>
      <p:pic>
        <p:nvPicPr>
          <p:cNvPr id="114" name="Google Shape;114;p17"/>
          <p:cNvPicPr preferRelativeResize="0"/>
          <p:nvPr/>
        </p:nvPicPr>
        <p:blipFill>
          <a:blip r:embed="rId3">
            <a:alphaModFix/>
          </a:blip>
          <a:stretch>
            <a:fillRect/>
          </a:stretch>
        </p:blipFill>
        <p:spPr>
          <a:xfrm>
            <a:off x="4685150" y="1853850"/>
            <a:ext cx="3662393" cy="298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iphers and keys</a:t>
            </a:r>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xample: Caesar’s cipher, one of the earliest examples of encryption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t>
            </a:r>
            <a:r>
              <a:rPr lang="en"/>
              <a:t>laintext: here’s my credit card info</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cipher</a:t>
            </a:r>
            <a:r>
              <a:rPr lang="en"/>
              <a:t>: shift all letters of the alphabet by some number 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k</a:t>
            </a:r>
            <a:r>
              <a:rPr b="1" lang="en"/>
              <a:t>ey</a:t>
            </a:r>
            <a:r>
              <a:rPr lang="en"/>
              <a:t>: 3 (so a → d, b → e,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
            </a:r>
            <a:r>
              <a:rPr lang="en"/>
              <a:t>iphertext: khuh'v pb fuhglw fdug lqir</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ymmetric encryption</a:t>
            </a:r>
            <a:endParaRPr/>
          </a:p>
        </p:txBody>
      </p:sp>
      <p:sp>
        <p:nvSpPr>
          <p:cNvPr id="126" name="Google Shape;126;p19"/>
          <p:cNvSpPr txBox="1"/>
          <p:nvPr>
            <p:ph idx="1" type="body"/>
          </p:nvPr>
        </p:nvSpPr>
        <p:spPr>
          <a:xfrm>
            <a:off x="729450" y="2078875"/>
            <a:ext cx="3085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parties (senders and receivers) share the same secret key, so they can all encrypt and decrypt messages sent to each other. </a:t>
            </a:r>
            <a:endParaRPr/>
          </a:p>
          <a:p>
            <a:pPr indent="0" lvl="0" marL="0" rtl="0" algn="l">
              <a:spcBef>
                <a:spcPts val="1600"/>
              </a:spcBef>
              <a:spcAft>
                <a:spcPts val="0"/>
              </a:spcAft>
              <a:buNone/>
            </a:pPr>
            <a:r>
              <a:rPr lang="en"/>
              <a:t>pros: fast</a:t>
            </a:r>
            <a:endParaRPr/>
          </a:p>
          <a:p>
            <a:pPr indent="0" lvl="0" marL="0" rtl="0" algn="l">
              <a:spcBef>
                <a:spcPts val="1600"/>
              </a:spcBef>
              <a:spcAft>
                <a:spcPts val="1600"/>
              </a:spcAft>
              <a:buNone/>
            </a:pPr>
            <a:r>
              <a:rPr lang="en"/>
              <a:t>cons: how does everyone get this shared key?</a:t>
            </a:r>
            <a:endParaRPr/>
          </a:p>
        </p:txBody>
      </p:sp>
      <p:pic>
        <p:nvPicPr>
          <p:cNvPr id="127" name="Google Shape;127;p19"/>
          <p:cNvPicPr preferRelativeResize="0"/>
          <p:nvPr/>
        </p:nvPicPr>
        <p:blipFill>
          <a:blip r:embed="rId3">
            <a:alphaModFix/>
          </a:blip>
          <a:stretch>
            <a:fillRect/>
          </a:stretch>
        </p:blipFill>
        <p:spPr>
          <a:xfrm>
            <a:off x="4293150" y="2078875"/>
            <a:ext cx="4522199" cy="226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symmetric encryption</a:t>
            </a:r>
            <a:endParaRPr/>
          </a:p>
        </p:txBody>
      </p:sp>
      <p:sp>
        <p:nvSpPr>
          <p:cNvPr id="133" name="Google Shape;133;p20"/>
          <p:cNvSpPr txBox="1"/>
          <p:nvPr>
            <p:ph idx="1" type="body"/>
          </p:nvPr>
        </p:nvSpPr>
        <p:spPr>
          <a:xfrm>
            <a:off x="729450" y="2078875"/>
            <a:ext cx="3010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different, linked keys are used to encrypt and decrypt data. You can encrypt and send using a public key, but you can only decrypt messages sent by the public key using your linked private key. </a:t>
            </a:r>
            <a:endParaRPr/>
          </a:p>
          <a:p>
            <a:pPr indent="0" lvl="0" marL="0" rtl="0" algn="l">
              <a:spcBef>
                <a:spcPts val="1600"/>
              </a:spcBef>
              <a:spcAft>
                <a:spcPts val="0"/>
              </a:spcAft>
              <a:buNone/>
            </a:pPr>
            <a:r>
              <a:rPr lang="en"/>
              <a:t>p</a:t>
            </a:r>
            <a:r>
              <a:rPr lang="en"/>
              <a:t>ros: no longer reliant on a single point of failure</a:t>
            </a:r>
            <a:endParaRPr/>
          </a:p>
          <a:p>
            <a:pPr indent="0" lvl="0" marL="0" rtl="0" algn="l">
              <a:spcBef>
                <a:spcPts val="1600"/>
              </a:spcBef>
              <a:spcAft>
                <a:spcPts val="1600"/>
              </a:spcAft>
              <a:buNone/>
            </a:pPr>
            <a:r>
              <a:rPr lang="en"/>
              <a:t>c</a:t>
            </a:r>
            <a:r>
              <a:rPr lang="en"/>
              <a:t>ons: slower than symmetric</a:t>
            </a:r>
            <a:endParaRPr/>
          </a:p>
        </p:txBody>
      </p:sp>
      <p:pic>
        <p:nvPicPr>
          <p:cNvPr id="134" name="Google Shape;134;p20"/>
          <p:cNvPicPr preferRelativeResize="0"/>
          <p:nvPr/>
        </p:nvPicPr>
        <p:blipFill>
          <a:blip r:embed="rId3">
            <a:alphaModFix/>
          </a:blip>
          <a:stretch>
            <a:fillRect/>
          </a:stretch>
        </p:blipFill>
        <p:spPr>
          <a:xfrm>
            <a:off x="4324127" y="2006250"/>
            <a:ext cx="4667474" cy="2333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ymmetric + asymmetric</a:t>
            </a:r>
            <a:endParaRPr/>
          </a:p>
        </p:txBody>
      </p:sp>
      <p:sp>
        <p:nvSpPr>
          <p:cNvPr id="140" name="Google Shape;140;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a lot of encryption uses a combination of both - a symmetric algorithm to encrypt data, and an asymmetric algorithm to exchange the shared secret key safely.</a:t>
            </a:r>
            <a:endParaRPr/>
          </a:p>
          <a:p>
            <a:pPr indent="0" lvl="0" marL="0" rtl="0" algn="l">
              <a:spcBef>
                <a:spcPts val="1600"/>
              </a:spcBef>
              <a:spcAft>
                <a:spcPts val="0"/>
              </a:spcAft>
              <a:buNone/>
            </a:pPr>
            <a:r>
              <a:rPr lang="en"/>
              <a:t>Large prime numbers are often used to generate these keys, because it’s computationally difficult for most computers to factor these and reverse engineer keys in that way. RSA, the most common asymmetric encryption, uses this.</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