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Marhey" panose="020B0604020202020204" charset="-78"/>
      <p:regular r:id="rId20"/>
    </p:embeddedFont>
    <p:embeddedFont>
      <p:font typeface="Marhey Bold" panose="020B0604020202020204" charset="-78"/>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1028700" y="3105129"/>
            <a:ext cx="15036165" cy="1879716"/>
          </a:xfrm>
          <a:prstGeom prst="rect">
            <a:avLst/>
          </a:prstGeom>
        </p:spPr>
        <p:txBody>
          <a:bodyPr lIns="0" tIns="0" rIns="0" bIns="0" rtlCol="0" anchor="t">
            <a:spAutoFit/>
          </a:bodyPr>
          <a:lstStyle/>
          <a:p>
            <a:pPr algn="ctr">
              <a:lnSpc>
                <a:spcPts val="13360"/>
              </a:lnSpc>
            </a:pPr>
            <a:r>
              <a:rPr lang="en-US" sz="15905" b="1">
                <a:solidFill>
                  <a:srgbClr val="01504E"/>
                </a:solidFill>
                <a:latin typeface="Marhey Bold"/>
                <a:ea typeface="Marhey Bold"/>
                <a:cs typeface="Marhey Bold"/>
                <a:sym typeface="Marhey Bold"/>
              </a:rPr>
              <a:t>SAGE</a:t>
            </a:r>
          </a:p>
        </p:txBody>
      </p:sp>
      <p:sp>
        <p:nvSpPr>
          <p:cNvPr id="3" name="TextBox 3"/>
          <p:cNvSpPr txBox="1"/>
          <p:nvPr/>
        </p:nvSpPr>
        <p:spPr>
          <a:xfrm>
            <a:off x="4272922" y="4536535"/>
            <a:ext cx="8547721" cy="448310"/>
          </a:xfrm>
          <a:prstGeom prst="rect">
            <a:avLst/>
          </a:prstGeom>
        </p:spPr>
        <p:txBody>
          <a:bodyPr lIns="0" tIns="0" rIns="0" bIns="0" rtlCol="0" anchor="t">
            <a:spAutoFit/>
          </a:bodyPr>
          <a:lstStyle/>
          <a:p>
            <a:pPr algn="ctr">
              <a:lnSpc>
                <a:spcPts val="3399"/>
              </a:lnSpc>
            </a:pPr>
            <a:r>
              <a:rPr lang="en-US" sz="3399">
                <a:solidFill>
                  <a:srgbClr val="01504E"/>
                </a:solidFill>
                <a:latin typeface="Marhey"/>
                <a:ea typeface="Marhey"/>
                <a:cs typeface="Marhey"/>
                <a:sym typeface="Marhey"/>
              </a:rPr>
              <a:t> Desktop automation Assistant </a:t>
            </a:r>
          </a:p>
        </p:txBody>
      </p:sp>
      <p:sp>
        <p:nvSpPr>
          <p:cNvPr id="4" name="TextBox 4"/>
          <p:cNvSpPr txBox="1"/>
          <p:nvPr/>
        </p:nvSpPr>
        <p:spPr>
          <a:xfrm>
            <a:off x="1324332" y="5067300"/>
            <a:ext cx="15639336" cy="712469"/>
          </a:xfrm>
          <a:prstGeom prst="rect">
            <a:avLst/>
          </a:prstGeom>
        </p:spPr>
        <p:txBody>
          <a:bodyPr lIns="0" tIns="0" rIns="0" bIns="0" rtlCol="0" anchor="t">
            <a:spAutoFit/>
          </a:bodyPr>
          <a:lstStyle/>
          <a:p>
            <a:pPr algn="ctr">
              <a:lnSpc>
                <a:spcPts val="5880"/>
              </a:lnSpc>
            </a:pPr>
            <a:r>
              <a:rPr lang="en-US" sz="4200" b="1">
                <a:solidFill>
                  <a:srgbClr val="01504E"/>
                </a:solidFill>
                <a:latin typeface="Marhey Bold"/>
                <a:ea typeface="Marhey Bold"/>
                <a:cs typeface="Marhey Bold"/>
                <a:sym typeface="Marhey Bold"/>
              </a:rPr>
              <a:t>BALASORE COLLEGE OF ENGINEERING &amp;TECHNOLOGY </a:t>
            </a:r>
          </a:p>
        </p:txBody>
      </p:sp>
      <p:sp>
        <p:nvSpPr>
          <p:cNvPr id="5" name="TextBox 5"/>
          <p:cNvSpPr txBox="1"/>
          <p:nvPr/>
        </p:nvSpPr>
        <p:spPr>
          <a:xfrm>
            <a:off x="6388482" y="6083078"/>
            <a:ext cx="5498717" cy="615553"/>
          </a:xfrm>
          <a:prstGeom prst="rect">
            <a:avLst/>
          </a:prstGeom>
        </p:spPr>
        <p:txBody>
          <a:bodyPr wrap="square" lIns="0" tIns="0" rIns="0" bIns="0" rtlCol="0" anchor="t">
            <a:spAutoFit/>
          </a:bodyPr>
          <a:lstStyle/>
          <a:p>
            <a:pPr algn="ctr">
              <a:lnSpc>
                <a:spcPts val="4759"/>
              </a:lnSpc>
            </a:pPr>
            <a:r>
              <a:rPr lang="en-US" sz="3399" dirty="0">
                <a:solidFill>
                  <a:srgbClr val="01504E"/>
                </a:solidFill>
                <a:latin typeface="Marhey"/>
                <a:ea typeface="Marhey"/>
                <a:cs typeface="Marhey"/>
                <a:sym typeface="Marhey"/>
              </a:rPr>
              <a:t> Department  of CSE &amp;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rot="-5400000">
            <a:off x="5064058" y="371223"/>
            <a:ext cx="7432340" cy="11891744"/>
          </a:xfrm>
          <a:custGeom>
            <a:avLst/>
            <a:gdLst/>
            <a:ahLst/>
            <a:cxnLst/>
            <a:rect l="l" t="t" r="r" b="b"/>
            <a:pathLst>
              <a:path w="7432340" h="11891744">
                <a:moveTo>
                  <a:pt x="0" y="0"/>
                </a:moveTo>
                <a:lnTo>
                  <a:pt x="7432340" y="0"/>
                </a:lnTo>
                <a:lnTo>
                  <a:pt x="7432340" y="11891744"/>
                </a:lnTo>
                <a:lnTo>
                  <a:pt x="0" y="11891744"/>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2834356" y="1133312"/>
            <a:ext cx="12203668" cy="1852032"/>
          </a:xfrm>
          <a:prstGeom prst="rect">
            <a:avLst/>
          </a:prstGeom>
        </p:spPr>
        <p:txBody>
          <a:bodyPr lIns="0" tIns="0" rIns="0" bIns="0" rtlCol="0" anchor="t">
            <a:spAutoFit/>
          </a:bodyPr>
          <a:lstStyle/>
          <a:p>
            <a:pPr algn="ctr">
              <a:lnSpc>
                <a:spcPts val="6901"/>
              </a:lnSpc>
            </a:pPr>
            <a:r>
              <a:rPr lang="en-US" sz="8216" b="1">
                <a:solidFill>
                  <a:srgbClr val="01504E"/>
                </a:solidFill>
                <a:latin typeface="Marhey Bold"/>
                <a:ea typeface="Marhey Bold"/>
                <a:cs typeface="Marhey Bold"/>
                <a:sym typeface="Marhey Bold"/>
              </a:rPr>
              <a:t>COMAND FLOW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2102017" y="1839849"/>
            <a:ext cx="14083967" cy="8309540"/>
          </a:xfrm>
          <a:custGeom>
            <a:avLst/>
            <a:gdLst/>
            <a:ahLst/>
            <a:cxnLst/>
            <a:rect l="l" t="t" r="r" b="b"/>
            <a:pathLst>
              <a:path w="14083967" h="8309540">
                <a:moveTo>
                  <a:pt x="0" y="0"/>
                </a:moveTo>
                <a:lnTo>
                  <a:pt x="14083966" y="0"/>
                </a:lnTo>
                <a:lnTo>
                  <a:pt x="14083966" y="8309541"/>
                </a:lnTo>
                <a:lnTo>
                  <a:pt x="0" y="8309541"/>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2740421" y="427101"/>
            <a:ext cx="12203668" cy="1412749"/>
          </a:xfrm>
          <a:prstGeom prst="rect">
            <a:avLst/>
          </a:prstGeom>
        </p:spPr>
        <p:txBody>
          <a:bodyPr lIns="0" tIns="0" rIns="0" bIns="0" rtlCol="0" anchor="t">
            <a:spAutoFit/>
          </a:bodyPr>
          <a:lstStyle/>
          <a:p>
            <a:pPr algn="ctr">
              <a:lnSpc>
                <a:spcPts val="5306"/>
              </a:lnSpc>
            </a:pPr>
            <a:r>
              <a:rPr lang="en-US" sz="6316" b="1">
                <a:solidFill>
                  <a:srgbClr val="01504E"/>
                </a:solidFill>
                <a:latin typeface="Marhey Bold"/>
                <a:ea typeface="Marhey Bold"/>
                <a:cs typeface="Marhey Bold"/>
                <a:sym typeface="Marhey Bold"/>
              </a:rPr>
              <a:t>SAMPLE INTERACTION SEQUENCE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4148144" y="1408108"/>
            <a:ext cx="9991712" cy="8705279"/>
          </a:xfrm>
          <a:custGeom>
            <a:avLst/>
            <a:gdLst/>
            <a:ahLst/>
            <a:cxnLst/>
            <a:rect l="l" t="t" r="r" b="b"/>
            <a:pathLst>
              <a:path w="9991712" h="8705279">
                <a:moveTo>
                  <a:pt x="0" y="0"/>
                </a:moveTo>
                <a:lnTo>
                  <a:pt x="9991712" y="0"/>
                </a:lnTo>
                <a:lnTo>
                  <a:pt x="9991712" y="8705279"/>
                </a:lnTo>
                <a:lnTo>
                  <a:pt x="0" y="870527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2784752" y="723329"/>
            <a:ext cx="12203668" cy="858392"/>
          </a:xfrm>
          <a:prstGeom prst="rect">
            <a:avLst/>
          </a:prstGeom>
        </p:spPr>
        <p:txBody>
          <a:bodyPr lIns="0" tIns="0" rIns="0" bIns="0" rtlCol="0" anchor="t">
            <a:spAutoFit/>
          </a:bodyPr>
          <a:lstStyle/>
          <a:p>
            <a:pPr algn="ctr">
              <a:lnSpc>
                <a:spcPts val="6145"/>
              </a:lnSpc>
            </a:pPr>
            <a:r>
              <a:rPr lang="en-US" sz="7316" b="1">
                <a:solidFill>
                  <a:srgbClr val="01504E"/>
                </a:solidFill>
                <a:latin typeface="Marhey Bold"/>
                <a:ea typeface="Marhey Bold"/>
                <a:cs typeface="Marhey Bold"/>
                <a:sym typeface="Marhey Bold"/>
              </a:rPr>
              <a:t>LOGIC DIAGRAM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003426" y="2129261"/>
            <a:ext cx="12144939" cy="1889749"/>
          </a:xfrm>
          <a:prstGeom prst="rect">
            <a:avLst/>
          </a:prstGeom>
        </p:spPr>
        <p:txBody>
          <a:bodyPr lIns="0" tIns="0" rIns="0" bIns="0" rtlCol="0" anchor="t">
            <a:spAutoFit/>
          </a:bodyPr>
          <a:lstStyle/>
          <a:p>
            <a:pPr algn="ctr">
              <a:lnSpc>
                <a:spcPts val="7069"/>
              </a:lnSpc>
            </a:pPr>
            <a:r>
              <a:rPr lang="en-US" sz="8416" b="1">
                <a:solidFill>
                  <a:srgbClr val="01504E"/>
                </a:solidFill>
                <a:latin typeface="Marhey Bold"/>
                <a:ea typeface="Marhey Bold"/>
                <a:cs typeface="Marhey Bold"/>
                <a:sym typeface="Marhey Bold"/>
              </a:rPr>
              <a:t>SYSTEM ARCHITECTURE</a:t>
            </a:r>
          </a:p>
        </p:txBody>
      </p:sp>
      <p:sp>
        <p:nvSpPr>
          <p:cNvPr id="3" name="TextBox 3"/>
          <p:cNvSpPr txBox="1"/>
          <p:nvPr/>
        </p:nvSpPr>
        <p:spPr>
          <a:xfrm>
            <a:off x="3091021" y="3801288"/>
            <a:ext cx="12105957" cy="5477510"/>
          </a:xfrm>
          <a:prstGeom prst="rect">
            <a:avLst/>
          </a:prstGeom>
        </p:spPr>
        <p:txBody>
          <a:bodyPr lIns="0" tIns="0" rIns="0" bIns="0" rtlCol="0" anchor="t">
            <a:spAutoFit/>
          </a:bodyPr>
          <a:lstStyle/>
          <a:p>
            <a:pPr algn="just">
              <a:lnSpc>
                <a:spcPts val="3640"/>
              </a:lnSpc>
            </a:pPr>
            <a:endParaRPr/>
          </a:p>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Initialization:</a:t>
            </a:r>
          </a:p>
          <a:p>
            <a:pPr marL="1122688" lvl="2" indent="-374229" algn="just">
              <a:lnSpc>
                <a:spcPts val="3640"/>
              </a:lnSpc>
              <a:buFont typeface="Arial"/>
              <a:buChar char="⚬"/>
            </a:pPr>
            <a:r>
              <a:rPr lang="en-US" sz="2600">
                <a:solidFill>
                  <a:srgbClr val="01504E"/>
                </a:solidFill>
                <a:latin typeface="Marhey"/>
                <a:ea typeface="Marhey"/>
                <a:cs typeface="Marhey"/>
                <a:sym typeface="Marhey"/>
              </a:rPr>
              <a:t>Set up TTS engine, speech recognizer, and command patterns.</a:t>
            </a:r>
          </a:p>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User Interaction Loop:</a:t>
            </a:r>
          </a:p>
          <a:p>
            <a:pPr marL="1122688" lvl="2" indent="-374229" algn="just">
              <a:lnSpc>
                <a:spcPts val="3640"/>
              </a:lnSpc>
              <a:buFont typeface="Arial"/>
              <a:buChar char="⚬"/>
            </a:pPr>
            <a:r>
              <a:rPr lang="en-US" sz="2600">
                <a:solidFill>
                  <a:srgbClr val="01504E"/>
                </a:solidFill>
                <a:latin typeface="Marhey"/>
                <a:ea typeface="Marhey"/>
                <a:cs typeface="Marhey"/>
                <a:sym typeface="Marhey"/>
              </a:rPr>
              <a:t>Greet user and capture voice input.</a:t>
            </a:r>
          </a:p>
          <a:p>
            <a:pPr marL="1122688" lvl="2" indent="-374229" algn="just">
              <a:lnSpc>
                <a:spcPts val="3640"/>
              </a:lnSpc>
              <a:buFont typeface="Arial"/>
              <a:buChar char="⚬"/>
            </a:pPr>
            <a:r>
              <a:rPr lang="en-US" sz="2600">
                <a:solidFill>
                  <a:srgbClr val="01504E"/>
                </a:solidFill>
                <a:latin typeface="Marhey"/>
                <a:ea typeface="Marhey"/>
                <a:cs typeface="Marhey"/>
                <a:sym typeface="Marhey"/>
              </a:rPr>
              <a:t>Convert input to lowercase and match against registered commands.</a:t>
            </a:r>
          </a:p>
          <a:p>
            <a:pPr marL="1122688" lvl="2" indent="-374229" algn="just">
              <a:lnSpc>
                <a:spcPts val="3640"/>
              </a:lnSpc>
              <a:buFont typeface="Arial"/>
              <a:buChar char="⚬"/>
            </a:pPr>
            <a:r>
              <a:rPr lang="en-US" sz="2600">
                <a:solidFill>
                  <a:srgbClr val="01504E"/>
                </a:solidFill>
                <a:latin typeface="Marhey"/>
                <a:ea typeface="Marhey"/>
                <a:cs typeface="Marhey"/>
                <a:sym typeface="Marhey"/>
              </a:rPr>
              <a:t>Execute the corresponding handler and provide audible feedback.</a:t>
            </a:r>
          </a:p>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Continuous Operation:</a:t>
            </a:r>
          </a:p>
          <a:p>
            <a:pPr marL="1122688" lvl="2" indent="-374229" algn="just">
              <a:lnSpc>
                <a:spcPts val="3640"/>
              </a:lnSpc>
              <a:buFont typeface="Arial"/>
              <a:buChar char="⚬"/>
            </a:pPr>
            <a:r>
              <a:rPr lang="en-US" sz="2600">
                <a:solidFill>
                  <a:srgbClr val="01504E"/>
                </a:solidFill>
                <a:latin typeface="Marhey"/>
                <a:ea typeface="Marhey"/>
                <a:cs typeface="Marhey"/>
                <a:sym typeface="Marhey"/>
              </a:rPr>
              <a:t>Loop persists until an exit command is received.</a:t>
            </a:r>
          </a:p>
          <a:p>
            <a:pPr algn="just">
              <a:lnSpc>
                <a:spcPts val="3640"/>
              </a:lnSpc>
            </a:pPr>
            <a:r>
              <a:rPr lang="en-US" sz="2600">
                <a:solidFill>
                  <a:srgbClr val="01504E"/>
                </a:solidFill>
                <a:latin typeface="Marhey"/>
                <a:ea typeface="Marhey"/>
                <a:cs typeface="Marhey"/>
                <a:sym typeface="Marhey"/>
              </a:rPr>
              <a:t>This streamlined design ensures effective user interaction, accurate command recognition, and a natural conversational flow.</a:t>
            </a:r>
          </a:p>
          <a:p>
            <a:pPr algn="just">
              <a:lnSpc>
                <a:spcPts val="3640"/>
              </a:lnSpc>
            </a:pPr>
            <a:endParaRPr lang="en-US" sz="2600">
              <a:solidFill>
                <a:srgbClr val="01504E"/>
              </a:solidFill>
              <a:latin typeface="Marhey"/>
              <a:ea typeface="Marhey"/>
              <a:cs typeface="Marhey"/>
              <a:sym typeface="Marhe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rot="-5400000">
            <a:off x="3737933" y="-397892"/>
            <a:ext cx="9035083" cy="11888267"/>
          </a:xfrm>
          <a:custGeom>
            <a:avLst/>
            <a:gdLst/>
            <a:ahLst/>
            <a:cxnLst/>
            <a:rect l="l" t="t" r="r" b="b"/>
            <a:pathLst>
              <a:path w="9035083" h="11888267">
                <a:moveTo>
                  <a:pt x="0" y="0"/>
                </a:moveTo>
                <a:lnTo>
                  <a:pt x="9035083" y="0"/>
                </a:lnTo>
                <a:lnTo>
                  <a:pt x="9035083" y="11888267"/>
                </a:lnTo>
                <a:lnTo>
                  <a:pt x="0" y="11888267"/>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2805011" y="366531"/>
            <a:ext cx="12144939" cy="717805"/>
          </a:xfrm>
          <a:prstGeom prst="rect">
            <a:avLst/>
          </a:prstGeom>
        </p:spPr>
        <p:txBody>
          <a:bodyPr lIns="0" tIns="0" rIns="0" bIns="0" rtlCol="0" anchor="t">
            <a:spAutoFit/>
          </a:bodyPr>
          <a:lstStyle/>
          <a:p>
            <a:pPr algn="ctr">
              <a:lnSpc>
                <a:spcPts val="5138"/>
              </a:lnSpc>
            </a:pPr>
            <a:r>
              <a:rPr lang="en-US" sz="6116" b="1">
                <a:solidFill>
                  <a:srgbClr val="01504E"/>
                </a:solidFill>
                <a:latin typeface="Marhey Bold"/>
                <a:ea typeface="Marhey Bold"/>
                <a:cs typeface="Marhey Bold"/>
                <a:sym typeface="Marhey Bold"/>
              </a:rPr>
              <a:t>SYSTEM ARCHITECTURE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2630024" y="1867222"/>
            <a:ext cx="12144939" cy="1629917"/>
          </a:xfrm>
          <a:prstGeom prst="rect">
            <a:avLst/>
          </a:prstGeom>
        </p:spPr>
        <p:txBody>
          <a:bodyPr lIns="0" tIns="0" rIns="0" bIns="0" rtlCol="0" anchor="t">
            <a:spAutoFit/>
          </a:bodyPr>
          <a:lstStyle/>
          <a:p>
            <a:pPr algn="ctr">
              <a:lnSpc>
                <a:spcPts val="6145"/>
              </a:lnSpc>
            </a:pPr>
            <a:r>
              <a:rPr lang="en-US" sz="7316" b="1">
                <a:solidFill>
                  <a:srgbClr val="01504E"/>
                </a:solidFill>
                <a:latin typeface="Marhey Bold"/>
                <a:ea typeface="Marhey Bold"/>
                <a:cs typeface="Marhey Bold"/>
                <a:sym typeface="Marhey Bold"/>
              </a:rPr>
              <a:t>PERFORMANCE OPTIMIZATION</a:t>
            </a:r>
          </a:p>
        </p:txBody>
      </p:sp>
      <p:sp>
        <p:nvSpPr>
          <p:cNvPr id="3" name="TextBox 3"/>
          <p:cNvSpPr txBox="1"/>
          <p:nvPr/>
        </p:nvSpPr>
        <p:spPr>
          <a:xfrm>
            <a:off x="1028700" y="4124749"/>
            <a:ext cx="9599518" cy="3843844"/>
          </a:xfrm>
          <a:prstGeom prst="rect">
            <a:avLst/>
          </a:prstGeom>
        </p:spPr>
        <p:txBody>
          <a:bodyPr lIns="0" tIns="0" rIns="0" bIns="0" rtlCol="0" anchor="t">
            <a:spAutoFit/>
          </a:bodyPr>
          <a:lstStyle/>
          <a:p>
            <a:pPr marL="521952" lvl="1" indent="-260976" algn="just">
              <a:lnSpc>
                <a:spcPts val="3384"/>
              </a:lnSpc>
              <a:buFont typeface="Arial"/>
              <a:buChar char="•"/>
            </a:pPr>
            <a:r>
              <a:rPr lang="en-US" sz="2417" b="1">
                <a:solidFill>
                  <a:srgbClr val="01504E"/>
                </a:solidFill>
                <a:latin typeface="Marhey Bold"/>
                <a:ea typeface="Marhey Bold"/>
                <a:cs typeface="Marhey Bold"/>
                <a:sym typeface="Marhey Bold"/>
              </a:rPr>
              <a:t>Efficient Command Matching:</a:t>
            </a:r>
            <a:r>
              <a:rPr lang="en-US" sz="2417">
                <a:solidFill>
                  <a:srgbClr val="01504E"/>
                </a:solidFill>
                <a:latin typeface="Marhey"/>
                <a:ea typeface="Marhey"/>
                <a:cs typeface="Marhey"/>
                <a:sym typeface="Marhey"/>
              </a:rPr>
              <a:t> Optimized regex patterns for quick command identification.</a:t>
            </a:r>
          </a:p>
          <a:p>
            <a:pPr marL="521952" lvl="1" indent="-260976" algn="just">
              <a:lnSpc>
                <a:spcPts val="3384"/>
              </a:lnSpc>
              <a:buFont typeface="Arial"/>
              <a:buChar char="•"/>
            </a:pPr>
            <a:r>
              <a:rPr lang="en-US" sz="2417" b="1">
                <a:solidFill>
                  <a:srgbClr val="01504E"/>
                </a:solidFill>
                <a:latin typeface="Marhey Bold"/>
                <a:ea typeface="Marhey Bold"/>
                <a:cs typeface="Marhey Bold"/>
                <a:sym typeface="Marhey Bold"/>
              </a:rPr>
              <a:t>Multi-threading: </a:t>
            </a:r>
            <a:r>
              <a:rPr lang="en-US" sz="2417">
                <a:solidFill>
                  <a:srgbClr val="01504E"/>
                </a:solidFill>
                <a:latin typeface="Marhey"/>
                <a:ea typeface="Marhey"/>
                <a:cs typeface="Marhey"/>
                <a:sym typeface="Marhey"/>
              </a:rPr>
              <a:t>Asynchronous processing for smooth, responsive interactions.</a:t>
            </a:r>
          </a:p>
          <a:p>
            <a:pPr marL="521952" lvl="1" indent="-260976" algn="just">
              <a:lnSpc>
                <a:spcPts val="3384"/>
              </a:lnSpc>
              <a:buFont typeface="Arial"/>
              <a:buChar char="•"/>
            </a:pPr>
            <a:r>
              <a:rPr lang="en-US" sz="2417" b="1">
                <a:solidFill>
                  <a:srgbClr val="01504E"/>
                </a:solidFill>
                <a:latin typeface="Marhey Bold"/>
                <a:ea typeface="Marhey Bold"/>
                <a:cs typeface="Marhey Bold"/>
                <a:sym typeface="Marhey Bold"/>
              </a:rPr>
              <a:t>Resource Management:</a:t>
            </a:r>
            <a:r>
              <a:rPr lang="en-US" sz="2417">
                <a:solidFill>
                  <a:srgbClr val="01504E"/>
                </a:solidFill>
                <a:latin typeface="Marhey"/>
                <a:ea typeface="Marhey"/>
                <a:cs typeface="Marhey"/>
                <a:sym typeface="Marhey"/>
              </a:rPr>
              <a:t> Effective logging, error handling, and system monitoring (e.g., psutil).</a:t>
            </a:r>
          </a:p>
          <a:p>
            <a:pPr marL="521952" lvl="1" indent="-260976" algn="just">
              <a:lnSpc>
                <a:spcPts val="3384"/>
              </a:lnSpc>
              <a:buFont typeface="Arial"/>
              <a:buChar char="•"/>
            </a:pPr>
            <a:r>
              <a:rPr lang="en-US" sz="2417" b="1">
                <a:solidFill>
                  <a:srgbClr val="01504E"/>
                </a:solidFill>
                <a:latin typeface="Marhey Bold"/>
                <a:ea typeface="Marhey Bold"/>
                <a:cs typeface="Marhey Bold"/>
                <a:sym typeface="Marhey Bold"/>
              </a:rPr>
              <a:t>Profiling &amp; Testing:</a:t>
            </a:r>
            <a:r>
              <a:rPr lang="en-US" sz="2417">
                <a:solidFill>
                  <a:srgbClr val="01504E"/>
                </a:solidFill>
                <a:latin typeface="Marhey"/>
                <a:ea typeface="Marhey"/>
                <a:cs typeface="Marhey"/>
                <a:sym typeface="Marhey"/>
              </a:rPr>
              <a:t> Continuous performance tuning to ensure low latency.</a:t>
            </a:r>
          </a:p>
          <a:p>
            <a:pPr algn="just">
              <a:lnSpc>
                <a:spcPts val="3384"/>
              </a:lnSpc>
            </a:pPr>
            <a:endParaRPr lang="en-US" sz="2417">
              <a:solidFill>
                <a:srgbClr val="01504E"/>
              </a:solidFill>
              <a:latin typeface="Marhey"/>
              <a:ea typeface="Marhey"/>
              <a:cs typeface="Marhey"/>
              <a:sym typeface="Marhey"/>
            </a:endParaRPr>
          </a:p>
        </p:txBody>
      </p:sp>
      <p:pic>
        <p:nvPicPr>
          <p:cNvPr id="4" name="Picture 4"/>
          <p:cNvPicPr>
            <a:picLocks noChangeAspect="1"/>
          </p:cNvPicPr>
          <p:nvPr/>
        </p:nvPicPr>
        <p:blipFill>
          <a:blip r:embed="rId2"/>
          <a:stretch>
            <a:fillRect/>
          </a:stretch>
        </p:blipFill>
        <p:spPr>
          <a:xfrm>
            <a:off x="10928812" y="3930634"/>
            <a:ext cx="5675276" cy="45432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071530" y="2573632"/>
            <a:ext cx="12144939" cy="1629917"/>
          </a:xfrm>
          <a:prstGeom prst="rect">
            <a:avLst/>
          </a:prstGeom>
        </p:spPr>
        <p:txBody>
          <a:bodyPr lIns="0" tIns="0" rIns="0" bIns="0" rtlCol="0" anchor="t">
            <a:spAutoFit/>
          </a:bodyPr>
          <a:lstStyle/>
          <a:p>
            <a:pPr algn="ctr">
              <a:lnSpc>
                <a:spcPts val="6145"/>
              </a:lnSpc>
            </a:pPr>
            <a:r>
              <a:rPr lang="en-US" sz="7316" b="1">
                <a:solidFill>
                  <a:srgbClr val="01504E"/>
                </a:solidFill>
                <a:latin typeface="Marhey Bold"/>
                <a:ea typeface="Marhey Bold"/>
                <a:cs typeface="Marhey Bold"/>
                <a:sym typeface="Marhey Bold"/>
              </a:rPr>
              <a:t>FUTURE ENHANCEMENTS</a:t>
            </a:r>
          </a:p>
        </p:txBody>
      </p:sp>
      <p:sp>
        <p:nvSpPr>
          <p:cNvPr id="3" name="TextBox 3"/>
          <p:cNvSpPr txBox="1"/>
          <p:nvPr/>
        </p:nvSpPr>
        <p:spPr>
          <a:xfrm>
            <a:off x="1138530" y="4155924"/>
            <a:ext cx="16010941" cy="5694045"/>
          </a:xfrm>
          <a:prstGeom prst="rect">
            <a:avLst/>
          </a:prstGeom>
        </p:spPr>
        <p:txBody>
          <a:bodyPr lIns="0" tIns="0" rIns="0" bIns="0" rtlCol="0" anchor="t">
            <a:spAutoFit/>
          </a:bodyPr>
          <a:lstStyle/>
          <a:p>
            <a:pPr algn="just">
              <a:lnSpc>
                <a:spcPts val="3780"/>
              </a:lnSpc>
            </a:pPr>
            <a:endParaRPr/>
          </a:p>
          <a:p>
            <a:pPr marL="582933" lvl="1" indent="-291467" algn="just">
              <a:lnSpc>
                <a:spcPts val="3780"/>
              </a:lnSpc>
              <a:buFont typeface="Arial"/>
              <a:buChar char="•"/>
            </a:pPr>
            <a:r>
              <a:rPr lang="en-US" sz="2700" b="1">
                <a:solidFill>
                  <a:srgbClr val="01504E"/>
                </a:solidFill>
                <a:latin typeface="Marhey Bold"/>
                <a:ea typeface="Marhey Bold"/>
                <a:cs typeface="Marhey Bold"/>
                <a:sym typeface="Marhey Bold"/>
              </a:rPr>
              <a:t>Advanced NLP:</a:t>
            </a:r>
          </a:p>
          <a:p>
            <a:pPr algn="just">
              <a:lnSpc>
                <a:spcPts val="3780"/>
              </a:lnSpc>
            </a:pPr>
            <a:r>
              <a:rPr lang="en-US" sz="2700" b="1">
                <a:solidFill>
                  <a:srgbClr val="01504E"/>
                </a:solidFill>
                <a:latin typeface="Marhey Bold"/>
                <a:ea typeface="Marhey Bold"/>
                <a:cs typeface="Marhey Bold"/>
                <a:sym typeface="Marhey Bold"/>
              </a:rPr>
              <a:t>             </a:t>
            </a:r>
            <a:r>
              <a:rPr lang="en-US" sz="2700">
                <a:solidFill>
                  <a:srgbClr val="01504E"/>
                </a:solidFill>
                <a:latin typeface="Marhey"/>
                <a:ea typeface="Marhey"/>
                <a:cs typeface="Marhey"/>
                <a:sym typeface="Marhey"/>
              </a:rPr>
              <a:t>Integrate machine learning for deeper context and intent recognition.</a:t>
            </a:r>
          </a:p>
          <a:p>
            <a:pPr marL="582933" lvl="1" indent="-291467" algn="just">
              <a:lnSpc>
                <a:spcPts val="3780"/>
              </a:lnSpc>
              <a:buFont typeface="Arial"/>
              <a:buChar char="•"/>
            </a:pPr>
            <a:r>
              <a:rPr lang="en-US" sz="2700" b="1">
                <a:solidFill>
                  <a:srgbClr val="01504E"/>
                </a:solidFill>
                <a:latin typeface="Marhey Bold"/>
                <a:ea typeface="Marhey Bold"/>
                <a:cs typeface="Marhey Bold"/>
                <a:sym typeface="Marhey Bold"/>
              </a:rPr>
              <a:t>Expanded Integrations:</a:t>
            </a:r>
          </a:p>
          <a:p>
            <a:pPr algn="just">
              <a:lnSpc>
                <a:spcPts val="3780"/>
              </a:lnSpc>
            </a:pPr>
            <a:r>
              <a:rPr lang="en-US" sz="2700">
                <a:solidFill>
                  <a:srgbClr val="01504E"/>
                </a:solidFill>
                <a:latin typeface="Marhey"/>
                <a:ea typeface="Marhey"/>
                <a:cs typeface="Marhey"/>
                <a:sym typeface="Marhey"/>
              </a:rPr>
              <a:t>             Connect with additional APIs, smart devices, and third-party services.</a:t>
            </a:r>
          </a:p>
          <a:p>
            <a:pPr marL="582933" lvl="1" indent="-291467" algn="just">
              <a:lnSpc>
                <a:spcPts val="3780"/>
              </a:lnSpc>
              <a:buFont typeface="Arial"/>
              <a:buChar char="•"/>
            </a:pPr>
            <a:r>
              <a:rPr lang="en-US" sz="2700" b="1">
                <a:solidFill>
                  <a:srgbClr val="01504E"/>
                </a:solidFill>
                <a:latin typeface="Marhey Bold"/>
                <a:ea typeface="Marhey Bold"/>
                <a:cs typeface="Marhey Bold"/>
                <a:sym typeface="Marhey Bold"/>
              </a:rPr>
              <a:t>Enhanced Personalization:</a:t>
            </a:r>
          </a:p>
          <a:p>
            <a:pPr algn="just">
              <a:lnSpc>
                <a:spcPts val="3780"/>
              </a:lnSpc>
            </a:pPr>
            <a:r>
              <a:rPr lang="en-US" sz="2700">
                <a:solidFill>
                  <a:srgbClr val="01504E"/>
                </a:solidFill>
                <a:latin typeface="Marhey"/>
                <a:ea typeface="Marhey"/>
                <a:cs typeface="Marhey"/>
                <a:sym typeface="Marhey"/>
              </a:rPr>
              <a:t>              Enable customizable commands and adaptive user interfaces.</a:t>
            </a:r>
          </a:p>
          <a:p>
            <a:pPr marL="582933" lvl="1" indent="-291467" algn="just">
              <a:lnSpc>
                <a:spcPts val="3780"/>
              </a:lnSpc>
              <a:buFont typeface="Arial"/>
              <a:buChar char="•"/>
            </a:pPr>
            <a:r>
              <a:rPr lang="en-US" sz="2700" b="1">
                <a:solidFill>
                  <a:srgbClr val="01504E"/>
                </a:solidFill>
                <a:latin typeface="Marhey Bold"/>
                <a:ea typeface="Marhey Bold"/>
                <a:cs typeface="Marhey Bold"/>
                <a:sym typeface="Marhey Bold"/>
              </a:rPr>
              <a:t>Improved Security:</a:t>
            </a:r>
          </a:p>
          <a:p>
            <a:pPr algn="just">
              <a:lnSpc>
                <a:spcPts val="3780"/>
              </a:lnSpc>
            </a:pPr>
            <a:r>
              <a:rPr lang="en-US" sz="2700">
                <a:solidFill>
                  <a:srgbClr val="01504E"/>
                </a:solidFill>
                <a:latin typeface="Marhey"/>
                <a:ea typeface="Marhey"/>
                <a:cs typeface="Marhey"/>
                <a:sym typeface="Marhey"/>
              </a:rPr>
              <a:t>              Strengthen authentication and error recovery mechanisms.</a:t>
            </a:r>
          </a:p>
          <a:p>
            <a:pPr marL="582933" lvl="1" indent="-291467" algn="just">
              <a:lnSpc>
                <a:spcPts val="3780"/>
              </a:lnSpc>
              <a:buFont typeface="Arial"/>
              <a:buChar char="•"/>
            </a:pPr>
            <a:r>
              <a:rPr lang="en-US" sz="2700" b="1">
                <a:solidFill>
                  <a:srgbClr val="01504E"/>
                </a:solidFill>
                <a:latin typeface="Marhey Bold"/>
                <a:ea typeface="Marhey Bold"/>
                <a:cs typeface="Marhey Bold"/>
                <a:sym typeface="Marhey Bold"/>
              </a:rPr>
              <a:t>User Feedback Loop:</a:t>
            </a:r>
          </a:p>
          <a:p>
            <a:pPr algn="just">
              <a:lnSpc>
                <a:spcPts val="3780"/>
              </a:lnSpc>
            </a:pPr>
            <a:r>
              <a:rPr lang="en-US" sz="2700">
                <a:solidFill>
                  <a:srgbClr val="01504E"/>
                </a:solidFill>
                <a:latin typeface="Marhey"/>
                <a:ea typeface="Marhey"/>
                <a:cs typeface="Marhey"/>
                <a:sym typeface="Marhey"/>
              </a:rPr>
              <a:t>               Leverage analytics and user insights for continuous improvement.</a:t>
            </a:r>
          </a:p>
          <a:p>
            <a:pPr algn="just">
              <a:lnSpc>
                <a:spcPts val="3780"/>
              </a:lnSpc>
            </a:pPr>
            <a:endParaRPr lang="en-US" sz="2700">
              <a:solidFill>
                <a:srgbClr val="01504E"/>
              </a:solidFill>
              <a:latin typeface="Marhey"/>
              <a:ea typeface="Marhey"/>
              <a:cs typeface="Marhey"/>
              <a:sym typeface="Marhe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720008" y="2706465"/>
            <a:ext cx="10847985" cy="1074229"/>
          </a:xfrm>
          <a:prstGeom prst="rect">
            <a:avLst/>
          </a:prstGeom>
        </p:spPr>
        <p:txBody>
          <a:bodyPr lIns="0" tIns="0" rIns="0" bIns="0" rtlCol="0" anchor="t">
            <a:spAutoFit/>
          </a:bodyPr>
          <a:lstStyle/>
          <a:p>
            <a:pPr algn="ctr">
              <a:lnSpc>
                <a:spcPts val="7657"/>
              </a:lnSpc>
            </a:pPr>
            <a:r>
              <a:rPr lang="en-US" sz="9116" b="1">
                <a:solidFill>
                  <a:srgbClr val="01504E"/>
                </a:solidFill>
                <a:latin typeface="Marhey Bold"/>
                <a:ea typeface="Marhey Bold"/>
                <a:cs typeface="Marhey Bold"/>
                <a:sym typeface="Marhey Bold"/>
              </a:rPr>
              <a:t>CONCLUSION</a:t>
            </a:r>
          </a:p>
        </p:txBody>
      </p:sp>
      <p:sp>
        <p:nvSpPr>
          <p:cNvPr id="3" name="TextBox 3"/>
          <p:cNvSpPr txBox="1"/>
          <p:nvPr/>
        </p:nvSpPr>
        <p:spPr>
          <a:xfrm>
            <a:off x="2600761" y="4645942"/>
            <a:ext cx="13441894" cy="3580765"/>
          </a:xfrm>
          <a:prstGeom prst="rect">
            <a:avLst/>
          </a:prstGeom>
        </p:spPr>
        <p:txBody>
          <a:bodyPr lIns="0" tIns="0" rIns="0" bIns="0" rtlCol="0" anchor="t">
            <a:spAutoFit/>
          </a:bodyPr>
          <a:lstStyle/>
          <a:p>
            <a:pPr algn="just">
              <a:lnSpc>
                <a:spcPts val="4759"/>
              </a:lnSpc>
            </a:pPr>
            <a:r>
              <a:rPr lang="en-US" sz="3399">
                <a:solidFill>
                  <a:srgbClr val="01504E"/>
                </a:solidFill>
                <a:latin typeface="Marhey"/>
                <a:ea typeface="Marhey"/>
                <a:cs typeface="Marhey"/>
                <a:sym typeface="Marhey"/>
              </a:rPr>
              <a:t>Sage is a cutting-edge voice assistant that redefines user interaction by seamlessly integrating speech recognition, text-to-speech, and automation. Its robust, modular design not only ensures efficient desktop control and intuitive feedback but also lays the groundwork for continuous improvement and future innovation based on user insights and emerging technologies.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4058344" y="3627379"/>
            <a:ext cx="10171313" cy="3575166"/>
          </a:xfrm>
          <a:prstGeom prst="rect">
            <a:avLst/>
          </a:prstGeom>
        </p:spPr>
        <p:txBody>
          <a:bodyPr lIns="0" tIns="0" rIns="0" bIns="0" rtlCol="0" anchor="t">
            <a:spAutoFit/>
          </a:bodyPr>
          <a:lstStyle/>
          <a:p>
            <a:pPr algn="ctr">
              <a:lnSpc>
                <a:spcPts val="13360"/>
              </a:lnSpc>
            </a:pPr>
            <a:r>
              <a:rPr lang="en-US" sz="15905" b="1">
                <a:solidFill>
                  <a:srgbClr val="01504E"/>
                </a:solidFill>
                <a:latin typeface="Marhey Bold"/>
                <a:ea typeface="Marhey Bold"/>
                <a:cs typeface="Marhey Bold"/>
                <a:sym typeface="Marhey Bold"/>
              </a:rPr>
              <a:t>THANK</a:t>
            </a:r>
          </a:p>
          <a:p>
            <a:pPr algn="ctr">
              <a:lnSpc>
                <a:spcPts val="13360"/>
              </a:lnSpc>
            </a:pPr>
            <a:r>
              <a:rPr lang="en-US" sz="15905" b="1">
                <a:solidFill>
                  <a:srgbClr val="01504E"/>
                </a:solidFill>
                <a:latin typeface="Marhey Bold"/>
                <a:ea typeface="Marhey Bold"/>
                <a:cs typeface="Marhey Bold"/>
                <a:sym typeface="Marhey 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5239435" y="3476701"/>
            <a:ext cx="7809129" cy="1074229"/>
          </a:xfrm>
          <a:prstGeom prst="rect">
            <a:avLst/>
          </a:prstGeom>
        </p:spPr>
        <p:txBody>
          <a:bodyPr lIns="0" tIns="0" rIns="0" bIns="0" rtlCol="0" anchor="t">
            <a:spAutoFit/>
          </a:bodyPr>
          <a:lstStyle/>
          <a:p>
            <a:pPr algn="ctr">
              <a:lnSpc>
                <a:spcPts val="7657"/>
              </a:lnSpc>
            </a:pPr>
            <a:r>
              <a:rPr lang="en-US" sz="9116" b="1">
                <a:solidFill>
                  <a:srgbClr val="01504E"/>
                </a:solidFill>
                <a:latin typeface="Marhey Bold"/>
                <a:ea typeface="Marhey Bold"/>
                <a:cs typeface="Marhey Bold"/>
                <a:sym typeface="Marhey Bold"/>
              </a:rPr>
              <a:t>OUR TEAM</a:t>
            </a:r>
          </a:p>
        </p:txBody>
      </p:sp>
      <p:sp>
        <p:nvSpPr>
          <p:cNvPr id="3" name="TextBox 3"/>
          <p:cNvSpPr txBox="1"/>
          <p:nvPr/>
        </p:nvSpPr>
        <p:spPr>
          <a:xfrm>
            <a:off x="7457271" y="5070388"/>
            <a:ext cx="3373459" cy="448310"/>
          </a:xfrm>
          <a:prstGeom prst="rect">
            <a:avLst/>
          </a:prstGeom>
        </p:spPr>
        <p:txBody>
          <a:bodyPr lIns="0" tIns="0" rIns="0" bIns="0" rtlCol="0" anchor="t">
            <a:spAutoFit/>
          </a:bodyPr>
          <a:lstStyle/>
          <a:p>
            <a:pPr algn="ctr">
              <a:lnSpc>
                <a:spcPts val="3399"/>
              </a:lnSpc>
            </a:pPr>
            <a:r>
              <a:rPr lang="en-US" sz="3399">
                <a:solidFill>
                  <a:srgbClr val="01504E"/>
                </a:solidFill>
                <a:latin typeface="Marhey"/>
                <a:ea typeface="Marhey"/>
                <a:cs typeface="Marhey"/>
                <a:sym typeface="Marhey"/>
              </a:rPr>
              <a:t>Dibyajyoti Ash</a:t>
            </a:r>
          </a:p>
        </p:txBody>
      </p:sp>
      <p:sp>
        <p:nvSpPr>
          <p:cNvPr id="4" name="TextBox 4"/>
          <p:cNvSpPr txBox="1"/>
          <p:nvPr/>
        </p:nvSpPr>
        <p:spPr>
          <a:xfrm>
            <a:off x="7084891" y="5792828"/>
            <a:ext cx="4118219" cy="448310"/>
          </a:xfrm>
          <a:prstGeom prst="rect">
            <a:avLst/>
          </a:prstGeom>
        </p:spPr>
        <p:txBody>
          <a:bodyPr lIns="0" tIns="0" rIns="0" bIns="0" rtlCol="0" anchor="t">
            <a:spAutoFit/>
          </a:bodyPr>
          <a:lstStyle/>
          <a:p>
            <a:pPr algn="ctr">
              <a:lnSpc>
                <a:spcPts val="3399"/>
              </a:lnSpc>
            </a:pPr>
            <a:r>
              <a:rPr lang="en-US" sz="3399">
                <a:solidFill>
                  <a:srgbClr val="01504E"/>
                </a:solidFill>
                <a:latin typeface="Marhey"/>
                <a:ea typeface="Marhey"/>
                <a:cs typeface="Marhey"/>
                <a:sym typeface="Marhey"/>
              </a:rPr>
              <a:t>Swetleena Mallick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5008004" y="2627380"/>
            <a:ext cx="7809129" cy="1074020"/>
          </a:xfrm>
          <a:prstGeom prst="rect">
            <a:avLst/>
          </a:prstGeom>
        </p:spPr>
        <p:txBody>
          <a:bodyPr lIns="0" tIns="0" rIns="0" bIns="0" rtlCol="0" anchor="t">
            <a:spAutoFit/>
          </a:bodyPr>
          <a:lstStyle/>
          <a:p>
            <a:pPr algn="ctr">
              <a:lnSpc>
                <a:spcPts val="7657"/>
              </a:lnSpc>
            </a:pPr>
            <a:r>
              <a:rPr lang="en-US" sz="9116" b="1" u="sng">
                <a:solidFill>
                  <a:srgbClr val="01504E"/>
                </a:solidFill>
                <a:latin typeface="Marhey Bold"/>
                <a:ea typeface="Marhey Bold"/>
                <a:cs typeface="Marhey Bold"/>
                <a:sym typeface="Marhey Bold"/>
              </a:rPr>
              <a:t>CONTENT</a:t>
            </a:r>
          </a:p>
        </p:txBody>
      </p:sp>
      <p:sp>
        <p:nvSpPr>
          <p:cNvPr id="3" name="TextBox 3"/>
          <p:cNvSpPr txBox="1"/>
          <p:nvPr/>
        </p:nvSpPr>
        <p:spPr>
          <a:xfrm>
            <a:off x="5484528" y="4193940"/>
            <a:ext cx="7152659" cy="4665446"/>
          </a:xfrm>
          <a:prstGeom prst="rect">
            <a:avLst/>
          </a:prstGeom>
        </p:spPr>
        <p:txBody>
          <a:bodyPr lIns="0" tIns="0" rIns="0" bIns="0" rtlCol="0" anchor="t">
            <a:spAutoFit/>
          </a:bodyPr>
          <a:lstStyle/>
          <a:p>
            <a:pPr algn="just">
              <a:lnSpc>
                <a:spcPts val="2871"/>
              </a:lnSpc>
            </a:pPr>
            <a:endParaRPr/>
          </a:p>
          <a:p>
            <a:pPr marL="619959" lvl="1" indent="-309979" algn="just">
              <a:lnSpc>
                <a:spcPts val="2871"/>
              </a:lnSpc>
              <a:buAutoNum type="arabicPeriod"/>
            </a:pPr>
            <a:r>
              <a:rPr lang="en-US" sz="2871">
                <a:solidFill>
                  <a:srgbClr val="01504E"/>
                </a:solidFill>
                <a:latin typeface="Marhey"/>
                <a:ea typeface="Marhey"/>
                <a:cs typeface="Marhey"/>
                <a:sym typeface="Marhey"/>
              </a:rPr>
              <a:t>Introduction</a:t>
            </a:r>
          </a:p>
          <a:p>
            <a:pPr marL="619959" lvl="1" indent="-309979" algn="just">
              <a:lnSpc>
                <a:spcPts val="2871"/>
              </a:lnSpc>
              <a:buAutoNum type="arabicPeriod"/>
            </a:pPr>
            <a:r>
              <a:rPr lang="en-US" sz="2871">
                <a:solidFill>
                  <a:srgbClr val="01504E"/>
                </a:solidFill>
                <a:latin typeface="Marhey"/>
                <a:ea typeface="Marhey"/>
                <a:cs typeface="Marhey"/>
                <a:sym typeface="Marhey"/>
              </a:rPr>
              <a:t>Overview</a:t>
            </a:r>
          </a:p>
          <a:p>
            <a:pPr marL="619959" lvl="1" indent="-309979" algn="just">
              <a:lnSpc>
                <a:spcPts val="2871"/>
              </a:lnSpc>
              <a:buAutoNum type="arabicPeriod"/>
            </a:pPr>
            <a:r>
              <a:rPr lang="en-US" sz="2871">
                <a:solidFill>
                  <a:srgbClr val="01504E"/>
                </a:solidFill>
                <a:latin typeface="Marhey"/>
                <a:ea typeface="Marhey"/>
                <a:cs typeface="Marhey"/>
                <a:sym typeface="Marhey"/>
              </a:rPr>
              <a:t>Key Features</a:t>
            </a:r>
          </a:p>
          <a:p>
            <a:pPr marL="619959" lvl="1" indent="-309979" algn="just">
              <a:lnSpc>
                <a:spcPts val="2871"/>
              </a:lnSpc>
              <a:buAutoNum type="arabicPeriod"/>
            </a:pPr>
            <a:r>
              <a:rPr lang="en-US" sz="2871">
                <a:solidFill>
                  <a:srgbClr val="01504E"/>
                </a:solidFill>
                <a:latin typeface="Marhey"/>
                <a:ea typeface="Marhey"/>
                <a:cs typeface="Marhey"/>
                <a:sym typeface="Marhey"/>
              </a:rPr>
              <a:t>User Experience</a:t>
            </a:r>
          </a:p>
          <a:p>
            <a:pPr marL="619959" lvl="1" indent="-309979" algn="just">
              <a:lnSpc>
                <a:spcPts val="2871"/>
              </a:lnSpc>
              <a:buAutoNum type="arabicPeriod"/>
            </a:pPr>
            <a:r>
              <a:rPr lang="en-US" sz="2871">
                <a:solidFill>
                  <a:srgbClr val="01504E"/>
                </a:solidFill>
                <a:latin typeface="Marhey"/>
                <a:ea typeface="Marhey"/>
                <a:cs typeface="Marhey"/>
                <a:sym typeface="Marhey"/>
              </a:rPr>
              <a:t>Technology </a:t>
            </a:r>
          </a:p>
          <a:p>
            <a:pPr marL="619959" lvl="1" indent="-309979" algn="just">
              <a:lnSpc>
                <a:spcPts val="2871"/>
              </a:lnSpc>
              <a:buAutoNum type="arabicPeriod"/>
            </a:pPr>
            <a:r>
              <a:rPr lang="en-US" sz="2871">
                <a:solidFill>
                  <a:srgbClr val="01504E"/>
                </a:solidFill>
                <a:latin typeface="Marhey"/>
                <a:ea typeface="Marhey"/>
                <a:cs typeface="Marhey"/>
                <a:sym typeface="Marhey"/>
              </a:rPr>
              <a:t>Comand Flow Diagrams </a:t>
            </a:r>
          </a:p>
          <a:p>
            <a:pPr marL="619959" lvl="1" indent="-309979" algn="just">
              <a:lnSpc>
                <a:spcPts val="2871"/>
              </a:lnSpc>
              <a:buAutoNum type="arabicPeriod"/>
            </a:pPr>
            <a:r>
              <a:rPr lang="en-US" sz="2871">
                <a:solidFill>
                  <a:srgbClr val="01504E"/>
                </a:solidFill>
                <a:latin typeface="Marhey"/>
                <a:ea typeface="Marhey"/>
                <a:cs typeface="Marhey"/>
                <a:sym typeface="Marhey"/>
              </a:rPr>
              <a:t>Sample Interaction Sequence </a:t>
            </a:r>
          </a:p>
          <a:p>
            <a:pPr marL="619959" lvl="1" indent="-309979" algn="just">
              <a:lnSpc>
                <a:spcPts val="2871"/>
              </a:lnSpc>
              <a:buAutoNum type="arabicPeriod"/>
            </a:pPr>
            <a:r>
              <a:rPr lang="en-US" sz="2871">
                <a:solidFill>
                  <a:srgbClr val="01504E"/>
                </a:solidFill>
                <a:latin typeface="Marhey"/>
                <a:ea typeface="Marhey"/>
                <a:cs typeface="Marhey"/>
                <a:sym typeface="Marhey"/>
              </a:rPr>
              <a:t>Architecture</a:t>
            </a:r>
          </a:p>
          <a:p>
            <a:pPr marL="619959" lvl="1" indent="-309979" algn="just">
              <a:lnSpc>
                <a:spcPts val="2871"/>
              </a:lnSpc>
              <a:buAutoNum type="arabicPeriod"/>
            </a:pPr>
            <a:r>
              <a:rPr lang="en-US" sz="2871">
                <a:solidFill>
                  <a:srgbClr val="01504E"/>
                </a:solidFill>
                <a:latin typeface="Marhey"/>
                <a:ea typeface="Marhey"/>
                <a:cs typeface="Marhey"/>
                <a:sym typeface="Marhey"/>
              </a:rPr>
              <a:t>Performance Optimization</a:t>
            </a:r>
          </a:p>
          <a:p>
            <a:pPr marL="619959" lvl="1" indent="-309979" algn="just">
              <a:lnSpc>
                <a:spcPts val="2871"/>
              </a:lnSpc>
              <a:buAutoNum type="arabicPeriod"/>
            </a:pPr>
            <a:r>
              <a:rPr lang="en-US" sz="2871">
                <a:solidFill>
                  <a:srgbClr val="01504E"/>
                </a:solidFill>
                <a:latin typeface="Marhey"/>
                <a:ea typeface="Marhey"/>
                <a:cs typeface="Marhey"/>
                <a:sym typeface="Marhey"/>
              </a:rPr>
              <a:t>Future Enhancements</a:t>
            </a:r>
          </a:p>
          <a:p>
            <a:pPr marL="619959" lvl="1" indent="-309979" algn="just">
              <a:lnSpc>
                <a:spcPts val="2871"/>
              </a:lnSpc>
              <a:buAutoNum type="arabicPeriod"/>
            </a:pPr>
            <a:r>
              <a:rPr lang="en-US" sz="2871">
                <a:solidFill>
                  <a:srgbClr val="01504E"/>
                </a:solidFill>
                <a:latin typeface="Marhey"/>
                <a:ea typeface="Marhey"/>
                <a:cs typeface="Marhey"/>
                <a:sym typeface="Marhey"/>
              </a:rPr>
              <a:t>Conclusion </a:t>
            </a:r>
          </a:p>
          <a:p>
            <a:pPr algn="ctr">
              <a:lnSpc>
                <a:spcPts val="2871"/>
              </a:lnSpc>
            </a:pPr>
            <a:endParaRPr lang="en-US" sz="2871">
              <a:solidFill>
                <a:srgbClr val="01504E"/>
              </a:solidFill>
              <a:latin typeface="Marhey"/>
              <a:ea typeface="Marhey"/>
              <a:cs typeface="Marhey"/>
              <a:sym typeface="Marhe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720008" y="2706465"/>
            <a:ext cx="10847985" cy="1074229"/>
          </a:xfrm>
          <a:prstGeom prst="rect">
            <a:avLst/>
          </a:prstGeom>
        </p:spPr>
        <p:txBody>
          <a:bodyPr lIns="0" tIns="0" rIns="0" bIns="0" rtlCol="0" anchor="t">
            <a:spAutoFit/>
          </a:bodyPr>
          <a:lstStyle/>
          <a:p>
            <a:pPr algn="ctr">
              <a:lnSpc>
                <a:spcPts val="7657"/>
              </a:lnSpc>
            </a:pPr>
            <a:r>
              <a:rPr lang="en-US" sz="9116" b="1">
                <a:solidFill>
                  <a:srgbClr val="01504E"/>
                </a:solidFill>
                <a:latin typeface="Marhey Bold"/>
                <a:ea typeface="Marhey Bold"/>
                <a:cs typeface="Marhey Bold"/>
                <a:sym typeface="Marhey Bold"/>
              </a:rPr>
              <a:t>ABSTRACT</a:t>
            </a:r>
          </a:p>
        </p:txBody>
      </p:sp>
      <p:sp>
        <p:nvSpPr>
          <p:cNvPr id="3" name="TextBox 3"/>
          <p:cNvSpPr txBox="1"/>
          <p:nvPr/>
        </p:nvSpPr>
        <p:spPr>
          <a:xfrm>
            <a:off x="2423053" y="3723545"/>
            <a:ext cx="13441894" cy="3583940"/>
          </a:xfrm>
          <a:prstGeom prst="rect">
            <a:avLst/>
          </a:prstGeom>
        </p:spPr>
        <p:txBody>
          <a:bodyPr lIns="0" tIns="0" rIns="0" bIns="0" rtlCol="0" anchor="t">
            <a:spAutoFit/>
          </a:bodyPr>
          <a:lstStyle/>
          <a:p>
            <a:pPr algn="just">
              <a:lnSpc>
                <a:spcPts val="4060"/>
              </a:lnSpc>
            </a:pPr>
            <a:r>
              <a:rPr lang="en-US" sz="2900">
                <a:solidFill>
                  <a:srgbClr val="01504E"/>
                </a:solidFill>
                <a:latin typeface="Marhey"/>
                <a:ea typeface="Marhey"/>
                <a:cs typeface="Marhey"/>
                <a:sym typeface="Marhey"/>
              </a:rPr>
              <a:t>The project aims to address limitations in traditional voice assistants, such as limited desktop control, lack of automation, and high internet dependency, by providing offline functionality, deep system integration, and multi-modal interaction. Sage can open and close applications, control system functions, extract text from images, search the web, and monitor system resources.  </a:t>
            </a:r>
          </a:p>
          <a:p>
            <a:pPr algn="just">
              <a:lnSpc>
                <a:spcPts val="4060"/>
              </a:lnSpc>
            </a:pPr>
            <a:endParaRPr lang="en-US" sz="2900">
              <a:solidFill>
                <a:srgbClr val="01504E"/>
              </a:solidFill>
              <a:latin typeface="Marhey"/>
              <a:ea typeface="Marhey"/>
              <a:cs typeface="Marhey"/>
              <a:sym typeface="Marhe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720008" y="2044207"/>
            <a:ext cx="10847985" cy="1074229"/>
          </a:xfrm>
          <a:prstGeom prst="rect">
            <a:avLst/>
          </a:prstGeom>
        </p:spPr>
        <p:txBody>
          <a:bodyPr lIns="0" tIns="0" rIns="0" bIns="0" rtlCol="0" anchor="t">
            <a:spAutoFit/>
          </a:bodyPr>
          <a:lstStyle/>
          <a:p>
            <a:pPr algn="ctr">
              <a:lnSpc>
                <a:spcPts val="7657"/>
              </a:lnSpc>
            </a:pPr>
            <a:r>
              <a:rPr lang="en-US" sz="9116" b="1">
                <a:solidFill>
                  <a:srgbClr val="01504E"/>
                </a:solidFill>
                <a:latin typeface="Marhey Bold"/>
                <a:ea typeface="Marhey Bold"/>
                <a:cs typeface="Marhey Bold"/>
                <a:sym typeface="Marhey Bold"/>
              </a:rPr>
              <a:t>INTRODUCTION</a:t>
            </a:r>
          </a:p>
        </p:txBody>
      </p:sp>
      <p:sp>
        <p:nvSpPr>
          <p:cNvPr id="3" name="TextBox 3"/>
          <p:cNvSpPr txBox="1"/>
          <p:nvPr/>
        </p:nvSpPr>
        <p:spPr>
          <a:xfrm>
            <a:off x="2423053" y="3723545"/>
            <a:ext cx="13441894" cy="3683000"/>
          </a:xfrm>
          <a:prstGeom prst="rect">
            <a:avLst/>
          </a:prstGeom>
        </p:spPr>
        <p:txBody>
          <a:bodyPr lIns="0" tIns="0" rIns="0" bIns="0" rtlCol="0" anchor="t">
            <a:spAutoFit/>
          </a:bodyPr>
          <a:lstStyle/>
          <a:p>
            <a:pPr algn="just">
              <a:lnSpc>
                <a:spcPts val="4899"/>
              </a:lnSpc>
            </a:pPr>
            <a:r>
              <a:rPr lang="en-US" sz="3499">
                <a:solidFill>
                  <a:srgbClr val="01504E"/>
                </a:solidFill>
                <a:latin typeface="Marhey"/>
                <a:ea typeface="Marhey"/>
                <a:cs typeface="Marhey"/>
                <a:sym typeface="Marhey"/>
              </a:rPr>
              <a:t>Sage is an intelligent assistant that understands natural language and automates a variety of desktop tasks. It leverages advanced NLP and robust automation tools to streamline your digital workflow, making everyday tasks more efficient and enjoyable.</a:t>
            </a:r>
          </a:p>
          <a:p>
            <a:pPr algn="just">
              <a:lnSpc>
                <a:spcPts val="4899"/>
              </a:lnSpc>
            </a:pPr>
            <a:endParaRPr lang="en-US" sz="3499">
              <a:solidFill>
                <a:srgbClr val="01504E"/>
              </a:solidFill>
              <a:latin typeface="Marhey"/>
              <a:ea typeface="Marhey"/>
              <a:cs typeface="Marhey"/>
              <a:sym typeface="Marhe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720008" y="1674154"/>
            <a:ext cx="10847985" cy="1074229"/>
          </a:xfrm>
          <a:prstGeom prst="rect">
            <a:avLst/>
          </a:prstGeom>
        </p:spPr>
        <p:txBody>
          <a:bodyPr lIns="0" tIns="0" rIns="0" bIns="0" rtlCol="0" anchor="t">
            <a:spAutoFit/>
          </a:bodyPr>
          <a:lstStyle/>
          <a:p>
            <a:pPr algn="ctr">
              <a:lnSpc>
                <a:spcPts val="7657"/>
              </a:lnSpc>
            </a:pPr>
            <a:r>
              <a:rPr lang="en-US" sz="9116" b="1">
                <a:solidFill>
                  <a:srgbClr val="01504E"/>
                </a:solidFill>
                <a:latin typeface="Marhey Bold"/>
                <a:ea typeface="Marhey Bold"/>
                <a:cs typeface="Marhey Bold"/>
                <a:sym typeface="Marhey Bold"/>
              </a:rPr>
              <a:t>OVERVIEW</a:t>
            </a:r>
          </a:p>
        </p:txBody>
      </p:sp>
      <p:sp>
        <p:nvSpPr>
          <p:cNvPr id="3" name="TextBox 3"/>
          <p:cNvSpPr txBox="1"/>
          <p:nvPr/>
        </p:nvSpPr>
        <p:spPr>
          <a:xfrm>
            <a:off x="1028700" y="3126018"/>
            <a:ext cx="15889794" cy="5380990"/>
          </a:xfrm>
          <a:prstGeom prst="rect">
            <a:avLst/>
          </a:prstGeom>
        </p:spPr>
        <p:txBody>
          <a:bodyPr lIns="0" tIns="0" rIns="0" bIns="0" rtlCol="0" anchor="t">
            <a:spAutoFit/>
          </a:bodyPr>
          <a:lstStyle/>
          <a:p>
            <a:pPr algn="just">
              <a:lnSpc>
                <a:spcPts val="4759"/>
              </a:lnSpc>
            </a:pPr>
            <a:r>
              <a:rPr lang="en-US" sz="3399">
                <a:solidFill>
                  <a:srgbClr val="01504E"/>
                </a:solidFill>
                <a:latin typeface="Marhey"/>
                <a:ea typeface="Marhey"/>
                <a:cs typeface="Marhey"/>
                <a:sym typeface="Marhey"/>
              </a:rPr>
              <a:t> Sage is a comprehensive voice assistant designed as a unified, single-class solution for seamless voice interaction. The system greets users, listens for commands through a dedicated microphone, and accurately interprets spoken input using robust regex pattern matching. Commands are efficiently dispatched to appropriate handlers—whether to launch applications, perform web searches, or execute other tasks—while users receive clear, audible feedback via text-to-speech synthesis. Its modular architecture facilitates effortless integration of new commands and functionalities, ensuring ongoing adaptability and scalability.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562778" y="1865653"/>
            <a:ext cx="10847985" cy="1074229"/>
          </a:xfrm>
          <a:prstGeom prst="rect">
            <a:avLst/>
          </a:prstGeom>
        </p:spPr>
        <p:txBody>
          <a:bodyPr lIns="0" tIns="0" rIns="0" bIns="0" rtlCol="0" anchor="t">
            <a:spAutoFit/>
          </a:bodyPr>
          <a:lstStyle/>
          <a:p>
            <a:pPr algn="ctr">
              <a:lnSpc>
                <a:spcPts val="7657"/>
              </a:lnSpc>
            </a:pPr>
            <a:r>
              <a:rPr lang="en-US" sz="9116" b="1">
                <a:solidFill>
                  <a:srgbClr val="01504E"/>
                </a:solidFill>
                <a:latin typeface="Marhey Bold"/>
                <a:ea typeface="Marhey Bold"/>
                <a:cs typeface="Marhey Bold"/>
                <a:sym typeface="Marhey Bold"/>
              </a:rPr>
              <a:t>KEY FEATURES</a:t>
            </a:r>
          </a:p>
        </p:txBody>
      </p:sp>
      <p:sp>
        <p:nvSpPr>
          <p:cNvPr id="3" name="TextBox 3"/>
          <p:cNvSpPr txBox="1"/>
          <p:nvPr/>
        </p:nvSpPr>
        <p:spPr>
          <a:xfrm>
            <a:off x="3148540" y="3176854"/>
            <a:ext cx="11990920" cy="5033356"/>
          </a:xfrm>
          <a:prstGeom prst="rect">
            <a:avLst/>
          </a:prstGeom>
        </p:spPr>
        <p:txBody>
          <a:bodyPr lIns="0" tIns="0" rIns="0" bIns="0" rtlCol="0" anchor="t">
            <a:spAutoFit/>
          </a:bodyPr>
          <a:lstStyle/>
          <a:p>
            <a:pPr marL="693337" lvl="1" indent="-346668" algn="just">
              <a:lnSpc>
                <a:spcPts val="4495"/>
              </a:lnSpc>
              <a:buFont typeface="Arial"/>
              <a:buChar char="•"/>
            </a:pPr>
            <a:r>
              <a:rPr lang="en-US" sz="3211" b="1">
                <a:solidFill>
                  <a:srgbClr val="01504E"/>
                </a:solidFill>
                <a:latin typeface="Marhey Bold"/>
                <a:ea typeface="Marhey Bold"/>
                <a:cs typeface="Marhey Bold"/>
                <a:sym typeface="Marhey Bold"/>
              </a:rPr>
              <a:t>Speech-to-Text:</a:t>
            </a:r>
            <a:r>
              <a:rPr lang="en-US" sz="3211">
                <a:solidFill>
                  <a:srgbClr val="01504E"/>
                </a:solidFill>
                <a:latin typeface="Marhey"/>
                <a:ea typeface="Marhey"/>
                <a:cs typeface="Marhey"/>
                <a:sym typeface="Marhey"/>
              </a:rPr>
              <a:t> Accurate voice transcription.  </a:t>
            </a:r>
          </a:p>
          <a:p>
            <a:pPr algn="just">
              <a:lnSpc>
                <a:spcPts val="4495"/>
              </a:lnSpc>
            </a:pPr>
            <a:endParaRPr lang="en-US" sz="3211">
              <a:solidFill>
                <a:srgbClr val="01504E"/>
              </a:solidFill>
              <a:latin typeface="Marhey"/>
              <a:ea typeface="Marhey"/>
              <a:cs typeface="Marhey"/>
              <a:sym typeface="Marhey"/>
            </a:endParaRPr>
          </a:p>
          <a:p>
            <a:pPr marL="693337" lvl="1" indent="-346668" algn="just">
              <a:lnSpc>
                <a:spcPts val="4495"/>
              </a:lnSpc>
              <a:buFont typeface="Arial"/>
              <a:buChar char="•"/>
            </a:pPr>
            <a:r>
              <a:rPr lang="en-US" sz="3211" b="1">
                <a:solidFill>
                  <a:srgbClr val="01504E"/>
                </a:solidFill>
                <a:latin typeface="Marhey Bold"/>
                <a:ea typeface="Marhey Bold"/>
                <a:cs typeface="Marhey Bold"/>
                <a:sym typeface="Marhey Bold"/>
              </a:rPr>
              <a:t>Text-to-Speech:</a:t>
            </a:r>
            <a:r>
              <a:rPr lang="en-US" sz="3211">
                <a:solidFill>
                  <a:srgbClr val="01504E"/>
                </a:solidFill>
                <a:latin typeface="Marhey"/>
                <a:ea typeface="Marhey"/>
                <a:cs typeface="Marhey"/>
                <a:sym typeface="Marhey"/>
              </a:rPr>
              <a:t> Natural audio responses.  </a:t>
            </a:r>
          </a:p>
          <a:p>
            <a:pPr algn="just">
              <a:lnSpc>
                <a:spcPts val="4495"/>
              </a:lnSpc>
            </a:pPr>
            <a:endParaRPr lang="en-US" sz="3211">
              <a:solidFill>
                <a:srgbClr val="01504E"/>
              </a:solidFill>
              <a:latin typeface="Marhey"/>
              <a:ea typeface="Marhey"/>
              <a:cs typeface="Marhey"/>
              <a:sym typeface="Marhey"/>
            </a:endParaRPr>
          </a:p>
          <a:p>
            <a:pPr marL="693337" lvl="1" indent="-346668" algn="just">
              <a:lnSpc>
                <a:spcPts val="4495"/>
              </a:lnSpc>
              <a:buFont typeface="Arial"/>
              <a:buChar char="•"/>
            </a:pPr>
            <a:r>
              <a:rPr lang="en-US" sz="3211" b="1">
                <a:solidFill>
                  <a:srgbClr val="01504E"/>
                </a:solidFill>
                <a:latin typeface="Marhey Bold"/>
                <a:ea typeface="Marhey Bold"/>
                <a:cs typeface="Marhey Bold"/>
                <a:sym typeface="Marhey Bold"/>
              </a:rPr>
              <a:t>Command Processing:</a:t>
            </a:r>
            <a:r>
              <a:rPr lang="en-US" sz="3211">
                <a:solidFill>
                  <a:srgbClr val="01504E"/>
                </a:solidFill>
                <a:latin typeface="Marhey"/>
                <a:ea typeface="Marhey"/>
                <a:cs typeface="Marhey"/>
                <a:sym typeface="Marhey"/>
              </a:rPr>
              <a:t> Flexible regex matching. </a:t>
            </a:r>
          </a:p>
          <a:p>
            <a:pPr algn="just">
              <a:lnSpc>
                <a:spcPts val="4495"/>
              </a:lnSpc>
            </a:pPr>
            <a:r>
              <a:rPr lang="en-US" sz="3211">
                <a:solidFill>
                  <a:srgbClr val="01504E"/>
                </a:solidFill>
                <a:latin typeface="Marhey"/>
                <a:ea typeface="Marhey"/>
                <a:cs typeface="Marhey"/>
                <a:sym typeface="Marhey"/>
              </a:rPr>
              <a:t> </a:t>
            </a:r>
          </a:p>
          <a:p>
            <a:pPr marL="693337" lvl="1" indent="-346668" algn="just">
              <a:lnSpc>
                <a:spcPts val="4495"/>
              </a:lnSpc>
              <a:buFont typeface="Arial"/>
              <a:buChar char="•"/>
            </a:pPr>
            <a:r>
              <a:rPr lang="en-US" sz="3211" b="1">
                <a:solidFill>
                  <a:srgbClr val="01504E"/>
                </a:solidFill>
                <a:latin typeface="Marhey Bold"/>
                <a:ea typeface="Marhey Bold"/>
                <a:cs typeface="Marhey Bold"/>
                <a:sym typeface="Marhey Bold"/>
              </a:rPr>
              <a:t>Desktop Automation:</a:t>
            </a:r>
            <a:r>
              <a:rPr lang="en-US" sz="3211">
                <a:solidFill>
                  <a:srgbClr val="01504E"/>
                </a:solidFill>
                <a:latin typeface="Marhey"/>
                <a:ea typeface="Marhey"/>
                <a:cs typeface="Marhey"/>
                <a:sym typeface="Marhey"/>
              </a:rPr>
              <a:t> Efficient UI &amp; process control.</a:t>
            </a:r>
          </a:p>
          <a:p>
            <a:pPr algn="just">
              <a:lnSpc>
                <a:spcPts val="4495"/>
              </a:lnSpc>
            </a:pPr>
            <a:r>
              <a:rPr lang="en-US" sz="3211">
                <a:solidFill>
                  <a:srgbClr val="01504E"/>
                </a:solidFill>
                <a:latin typeface="Marhey"/>
                <a:ea typeface="Marhey"/>
                <a:cs typeface="Marhey"/>
                <a:sym typeface="Marhey"/>
              </a:rPr>
              <a:t> </a:t>
            </a:r>
            <a:r>
              <a:rPr lang="en-US" sz="3211" b="1">
                <a:solidFill>
                  <a:srgbClr val="01504E"/>
                </a:solidFill>
                <a:latin typeface="Marhey Bold"/>
                <a:ea typeface="Marhey Bold"/>
                <a:cs typeface="Marhey Bold"/>
                <a:sym typeface="Marhey Bold"/>
              </a:rPr>
              <a:t> </a:t>
            </a:r>
          </a:p>
          <a:p>
            <a:pPr marL="693337" lvl="1" indent="-346668" algn="just">
              <a:lnSpc>
                <a:spcPts val="4495"/>
              </a:lnSpc>
              <a:buFont typeface="Arial"/>
              <a:buChar char="•"/>
            </a:pPr>
            <a:r>
              <a:rPr lang="en-US" sz="3211" b="1">
                <a:solidFill>
                  <a:srgbClr val="01504E"/>
                </a:solidFill>
                <a:latin typeface="Marhey Bold"/>
                <a:ea typeface="Marhey Bold"/>
                <a:cs typeface="Marhey Bold"/>
                <a:sym typeface="Marhey Bold"/>
              </a:rPr>
              <a:t>Web Interactions:</a:t>
            </a:r>
            <a:r>
              <a:rPr lang="en-US" sz="3211">
                <a:solidFill>
                  <a:srgbClr val="01504E"/>
                </a:solidFill>
                <a:latin typeface="Marhey"/>
                <a:ea typeface="Marhey"/>
                <a:cs typeface="Marhey"/>
                <a:sym typeface="Marhey"/>
              </a:rPr>
              <a:t> Real-time searches and summaries.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2754644" y="1736241"/>
            <a:ext cx="12144939" cy="1074229"/>
          </a:xfrm>
          <a:prstGeom prst="rect">
            <a:avLst/>
          </a:prstGeom>
        </p:spPr>
        <p:txBody>
          <a:bodyPr lIns="0" tIns="0" rIns="0" bIns="0" rtlCol="0" anchor="t">
            <a:spAutoFit/>
          </a:bodyPr>
          <a:lstStyle/>
          <a:p>
            <a:pPr algn="ctr">
              <a:lnSpc>
                <a:spcPts val="7657"/>
              </a:lnSpc>
            </a:pPr>
            <a:r>
              <a:rPr lang="en-US" sz="9116" b="1">
                <a:solidFill>
                  <a:srgbClr val="01504E"/>
                </a:solidFill>
                <a:latin typeface="Marhey Bold"/>
                <a:ea typeface="Marhey Bold"/>
                <a:cs typeface="Marhey Bold"/>
                <a:sym typeface="Marhey Bold"/>
              </a:rPr>
              <a:t>USER EXPERIENCE</a:t>
            </a:r>
          </a:p>
        </p:txBody>
      </p:sp>
      <p:sp>
        <p:nvSpPr>
          <p:cNvPr id="3" name="TextBox 3"/>
          <p:cNvSpPr txBox="1"/>
          <p:nvPr/>
        </p:nvSpPr>
        <p:spPr>
          <a:xfrm>
            <a:off x="2016770" y="3185750"/>
            <a:ext cx="13898277" cy="7212802"/>
          </a:xfrm>
          <a:prstGeom prst="rect">
            <a:avLst/>
          </a:prstGeom>
        </p:spPr>
        <p:txBody>
          <a:bodyPr lIns="0" tIns="0" rIns="0" bIns="0" rtlCol="0" anchor="t">
            <a:spAutoFit/>
          </a:bodyPr>
          <a:lstStyle/>
          <a:p>
            <a:pPr marL="708610" lvl="1" indent="-354305" algn="just">
              <a:lnSpc>
                <a:spcPts val="4069"/>
              </a:lnSpc>
              <a:buFont typeface="Arial"/>
              <a:buChar char="•"/>
            </a:pPr>
            <a:r>
              <a:rPr lang="en-US" sz="3282" b="1">
                <a:solidFill>
                  <a:srgbClr val="01504E"/>
                </a:solidFill>
                <a:latin typeface="Marhey Bold"/>
                <a:ea typeface="Marhey Bold"/>
                <a:cs typeface="Marhey Bold"/>
                <a:sym typeface="Marhey Bold"/>
              </a:rPr>
              <a:t>Intuitive Interaction:</a:t>
            </a:r>
            <a:r>
              <a:rPr lang="en-US" sz="3282">
                <a:solidFill>
                  <a:srgbClr val="01504E"/>
                </a:solidFill>
                <a:latin typeface="Marhey"/>
                <a:ea typeface="Marhey"/>
                <a:cs typeface="Marhey"/>
                <a:sym typeface="Marhey"/>
              </a:rPr>
              <a:t> Sage’s natural language interface lets users interact seamlessly without needing to learn complex commands.</a:t>
            </a:r>
          </a:p>
          <a:p>
            <a:pPr algn="just">
              <a:lnSpc>
                <a:spcPts val="4069"/>
              </a:lnSpc>
            </a:pPr>
            <a:endParaRPr lang="en-US" sz="3282">
              <a:solidFill>
                <a:srgbClr val="01504E"/>
              </a:solidFill>
              <a:latin typeface="Marhey"/>
              <a:ea typeface="Marhey"/>
              <a:cs typeface="Marhey"/>
              <a:sym typeface="Marhey"/>
            </a:endParaRPr>
          </a:p>
          <a:p>
            <a:pPr marL="708610" lvl="1" indent="-354305" algn="just">
              <a:lnSpc>
                <a:spcPts val="4069"/>
              </a:lnSpc>
              <a:buFont typeface="Arial"/>
              <a:buChar char="•"/>
            </a:pPr>
            <a:r>
              <a:rPr lang="en-US" sz="3282" b="1">
                <a:solidFill>
                  <a:srgbClr val="01504E"/>
                </a:solidFill>
                <a:latin typeface="Marhey Bold"/>
                <a:ea typeface="Marhey Bold"/>
                <a:cs typeface="Marhey Bold"/>
                <a:sym typeface="Marhey Bold"/>
              </a:rPr>
              <a:t>Responsive Feedback:</a:t>
            </a:r>
            <a:r>
              <a:rPr lang="en-US" sz="3282">
                <a:solidFill>
                  <a:srgbClr val="01504E"/>
                </a:solidFill>
                <a:latin typeface="Marhey"/>
                <a:ea typeface="Marhey"/>
                <a:cs typeface="Marhey"/>
                <a:sym typeface="Marhey"/>
              </a:rPr>
              <a:t> Immediate verbal confirmations and on-screen cues ensure users always know what action is being taken.</a:t>
            </a:r>
          </a:p>
          <a:p>
            <a:pPr algn="just">
              <a:lnSpc>
                <a:spcPts val="4069"/>
              </a:lnSpc>
            </a:pPr>
            <a:endParaRPr lang="en-US" sz="3282">
              <a:solidFill>
                <a:srgbClr val="01504E"/>
              </a:solidFill>
              <a:latin typeface="Marhey"/>
              <a:ea typeface="Marhey"/>
              <a:cs typeface="Marhey"/>
              <a:sym typeface="Marhey"/>
            </a:endParaRPr>
          </a:p>
          <a:p>
            <a:pPr marL="708610" lvl="1" indent="-354305" algn="just">
              <a:lnSpc>
                <a:spcPts val="4069"/>
              </a:lnSpc>
              <a:buFont typeface="Arial"/>
              <a:buChar char="•"/>
            </a:pPr>
            <a:r>
              <a:rPr lang="en-US" sz="3282" b="1">
                <a:solidFill>
                  <a:srgbClr val="01504E"/>
                </a:solidFill>
                <a:latin typeface="Marhey Bold"/>
                <a:ea typeface="Marhey Bold"/>
                <a:cs typeface="Marhey Bold"/>
                <a:sym typeface="Marhey Bold"/>
              </a:rPr>
              <a:t>Accessibility Focus:</a:t>
            </a:r>
            <a:r>
              <a:rPr lang="en-US" sz="3282">
                <a:solidFill>
                  <a:srgbClr val="01504E"/>
                </a:solidFill>
                <a:latin typeface="Marhey"/>
                <a:ea typeface="Marhey"/>
                <a:cs typeface="Marhey"/>
                <a:sym typeface="Marhey"/>
              </a:rPr>
              <a:t> Designed for hands-free operation, Sage supports users with disabilities and those seeking convenience during multitasking.</a:t>
            </a:r>
          </a:p>
          <a:p>
            <a:pPr algn="just">
              <a:lnSpc>
                <a:spcPts val="4312"/>
              </a:lnSpc>
            </a:pPr>
            <a:endParaRPr lang="en-US" sz="3282">
              <a:solidFill>
                <a:srgbClr val="01504E"/>
              </a:solidFill>
              <a:latin typeface="Marhey"/>
              <a:ea typeface="Marhey"/>
              <a:cs typeface="Marhey"/>
              <a:sym typeface="Marhey"/>
            </a:endParaRPr>
          </a:p>
          <a:p>
            <a:pPr algn="just">
              <a:lnSpc>
                <a:spcPts val="4069"/>
              </a:lnSpc>
            </a:pPr>
            <a:endParaRPr lang="en-US" sz="3282">
              <a:solidFill>
                <a:srgbClr val="01504E"/>
              </a:solidFill>
              <a:latin typeface="Marhey"/>
              <a:ea typeface="Marhey"/>
              <a:cs typeface="Marhey"/>
              <a:sym typeface="Marhey"/>
            </a:endParaRPr>
          </a:p>
          <a:p>
            <a:pPr algn="just">
              <a:lnSpc>
                <a:spcPts val="4069"/>
              </a:lnSpc>
            </a:pPr>
            <a:endParaRPr lang="en-US" sz="3282">
              <a:solidFill>
                <a:srgbClr val="01504E"/>
              </a:solidFill>
              <a:latin typeface="Marhey"/>
              <a:ea typeface="Marhey"/>
              <a:cs typeface="Marhey"/>
              <a:sym typeface="Marhe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3003426" y="2129261"/>
            <a:ext cx="12144939" cy="1036687"/>
          </a:xfrm>
          <a:prstGeom prst="rect">
            <a:avLst/>
          </a:prstGeom>
        </p:spPr>
        <p:txBody>
          <a:bodyPr lIns="0" tIns="0" rIns="0" bIns="0" rtlCol="0" anchor="t">
            <a:spAutoFit/>
          </a:bodyPr>
          <a:lstStyle/>
          <a:p>
            <a:pPr algn="ctr">
              <a:lnSpc>
                <a:spcPts val="7321"/>
              </a:lnSpc>
            </a:pPr>
            <a:r>
              <a:rPr lang="en-US" sz="8716" b="1">
                <a:solidFill>
                  <a:srgbClr val="01504E"/>
                </a:solidFill>
                <a:latin typeface="Marhey Bold"/>
                <a:ea typeface="Marhey Bold"/>
                <a:cs typeface="Marhey Bold"/>
                <a:sym typeface="Marhey Bold"/>
              </a:rPr>
              <a:t>TECHNOLOGY </a:t>
            </a:r>
          </a:p>
        </p:txBody>
      </p:sp>
      <p:sp>
        <p:nvSpPr>
          <p:cNvPr id="3" name="TextBox 3"/>
          <p:cNvSpPr txBox="1"/>
          <p:nvPr/>
        </p:nvSpPr>
        <p:spPr>
          <a:xfrm>
            <a:off x="1028700" y="3108797"/>
            <a:ext cx="15880832" cy="5934710"/>
          </a:xfrm>
          <a:prstGeom prst="rect">
            <a:avLst/>
          </a:prstGeom>
        </p:spPr>
        <p:txBody>
          <a:bodyPr lIns="0" tIns="0" rIns="0" bIns="0" rtlCol="0" anchor="t">
            <a:spAutoFit/>
          </a:bodyPr>
          <a:lstStyle/>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Python-Based: </a:t>
            </a:r>
            <a:r>
              <a:rPr lang="en-US" sz="2600">
                <a:solidFill>
                  <a:srgbClr val="01504E"/>
                </a:solidFill>
                <a:latin typeface="Marhey"/>
                <a:ea typeface="Marhey"/>
                <a:cs typeface="Marhey"/>
                <a:sym typeface="Marhey"/>
              </a:rPr>
              <a:t>Core development using Python for rapid prototyping and extensive library support.</a:t>
            </a:r>
          </a:p>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Speech &amp; Audio:</a:t>
            </a:r>
            <a:r>
              <a:rPr lang="en-US" sz="2600">
                <a:solidFill>
                  <a:srgbClr val="01504E"/>
                </a:solidFill>
                <a:latin typeface="Marhey"/>
                <a:ea typeface="Marhey"/>
                <a:cs typeface="Marhey"/>
                <a:sym typeface="Marhey"/>
              </a:rPr>
              <a:t> Utilizes `speech_recognition` for voice input and `pyttsx3` for natural-sounding TTS.</a:t>
            </a:r>
          </a:p>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Desktop Automation:</a:t>
            </a:r>
            <a:r>
              <a:rPr lang="en-US" sz="2600">
                <a:solidFill>
                  <a:srgbClr val="01504E"/>
                </a:solidFill>
                <a:latin typeface="Marhey"/>
                <a:ea typeface="Marhey"/>
                <a:cs typeface="Marhey"/>
                <a:sym typeface="Marhey"/>
              </a:rPr>
              <a:t> Integrates `pyautogui`, `pywinauto`, and `win32com.client` to control applications and windows.</a:t>
            </a:r>
          </a:p>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API Integrations:</a:t>
            </a:r>
            <a:r>
              <a:rPr lang="en-US" sz="2600">
                <a:solidFill>
                  <a:srgbClr val="01504E"/>
                </a:solidFill>
                <a:latin typeface="Marhey"/>
                <a:ea typeface="Marhey"/>
                <a:cs typeface="Marhey"/>
                <a:sym typeface="Marhey"/>
              </a:rPr>
              <a:t> Connects to YouTube (via Google API), Wikipedia, and web search services for dynamic data retrieval.</a:t>
            </a:r>
          </a:p>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OCR &amp; Image Processing:</a:t>
            </a:r>
            <a:r>
              <a:rPr lang="en-US" sz="2600">
                <a:solidFill>
                  <a:srgbClr val="01504E"/>
                </a:solidFill>
                <a:latin typeface="Marhey"/>
                <a:ea typeface="Marhey"/>
                <a:cs typeface="Marhey"/>
                <a:sym typeface="Marhey"/>
              </a:rPr>
              <a:t> Implements `pytesseract` with PIL to extract and process text from screen captures.</a:t>
            </a:r>
          </a:p>
          <a:p>
            <a:pPr marL="561344" lvl="1" indent="-280672" algn="just">
              <a:lnSpc>
                <a:spcPts val="3640"/>
              </a:lnSpc>
              <a:buFont typeface="Arial"/>
              <a:buChar char="•"/>
            </a:pPr>
            <a:r>
              <a:rPr lang="en-US" sz="2600" b="1">
                <a:solidFill>
                  <a:srgbClr val="01504E"/>
                </a:solidFill>
                <a:latin typeface="Marhey Bold"/>
                <a:ea typeface="Marhey Bold"/>
                <a:cs typeface="Marhey Bold"/>
                <a:sym typeface="Marhey Bold"/>
              </a:rPr>
              <a:t>System Control &amp; Performance:</a:t>
            </a:r>
            <a:r>
              <a:rPr lang="en-US" sz="2600">
                <a:solidFill>
                  <a:srgbClr val="01504E"/>
                </a:solidFill>
                <a:latin typeface="Marhey"/>
                <a:ea typeface="Marhey"/>
                <a:cs typeface="Marhey"/>
                <a:sym typeface="Marhey"/>
              </a:rPr>
              <a:t> Uses OS commands and `psutil` for resource management and system-level operations. slides and distilled the core components relevant to a Python-based voice assistant into a clear, bullet-point format for an impactful presentation.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751</Words>
  <Application>Microsoft Office PowerPoint</Application>
  <PresentationFormat>Custom</PresentationFormat>
  <Paragraphs>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Marhey Bold</vt:lpstr>
      <vt:lpstr>Marhey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Green Simple Group Project Presentation</dc:title>
  <cp:lastModifiedBy>Dibyajyoti Ash</cp:lastModifiedBy>
  <cp:revision>3</cp:revision>
  <dcterms:created xsi:type="dcterms:W3CDTF">2006-08-16T00:00:00Z</dcterms:created>
  <dcterms:modified xsi:type="dcterms:W3CDTF">2025-02-17T04:23:27Z</dcterms:modified>
  <dc:identifier>DAGfJ90ZL4c</dc:identifier>
</cp:coreProperties>
</file>