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7" r:id="rId1"/>
  </p:sldMasterIdLst>
  <p:notesMasterIdLst>
    <p:notesMasterId r:id="rId9"/>
  </p:notesMasterIdLst>
  <p:sldIdLst>
    <p:sldId id="256" r:id="rId2"/>
    <p:sldId id="259" r:id="rId3"/>
    <p:sldId id="262" r:id="rId4"/>
    <p:sldId id="257" r:id="rId5"/>
    <p:sldId id="258" r:id="rId6"/>
    <p:sldId id="263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46576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D060-B207-4AD4-B4C6-00EC6ECF8DF3}" type="datetimeFigureOut">
              <a:rPr lang="es-CO" smtClean="0"/>
              <a:t>29/05/2017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x-none" sz="1000" smtClean="0">
                <a:solidFill>
                  <a:schemeClr val="dk2"/>
                </a:solidFill>
              </a:rPr>
              <a:t>‹Nº›</a:t>
            </a:fld>
            <a:endParaRPr lang="x-none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396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D060-B207-4AD4-B4C6-00EC6ECF8DF3}" type="datetimeFigureOut">
              <a:rPr lang="es-CO" smtClean="0"/>
              <a:t>29/05/2017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x-none" sz="1000" smtClean="0">
                <a:solidFill>
                  <a:schemeClr val="dk2"/>
                </a:solidFill>
              </a:rPr>
              <a:t>‹Nº›</a:t>
            </a:fld>
            <a:endParaRPr lang="x-none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3271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D060-B207-4AD4-B4C6-00EC6ECF8DF3}" type="datetimeFigureOut">
              <a:rPr lang="es-CO" smtClean="0"/>
              <a:t>29/05/2017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x-none" sz="1000" smtClean="0">
                <a:solidFill>
                  <a:schemeClr val="dk2"/>
                </a:solidFill>
              </a:rPr>
              <a:t>‹Nº›</a:t>
            </a:fld>
            <a:endParaRPr lang="x-none" sz="1000">
              <a:solidFill>
                <a:schemeClr val="dk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6516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D060-B207-4AD4-B4C6-00EC6ECF8DF3}" type="datetimeFigureOut">
              <a:rPr lang="es-CO" smtClean="0"/>
              <a:t>29/05/2017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x-none" sz="1000" smtClean="0">
                <a:solidFill>
                  <a:schemeClr val="dk2"/>
                </a:solidFill>
              </a:rPr>
              <a:t>‹Nº›</a:t>
            </a:fld>
            <a:endParaRPr lang="x-none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6806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D060-B207-4AD4-B4C6-00EC6ECF8DF3}" type="datetimeFigureOut">
              <a:rPr lang="es-CO" smtClean="0"/>
              <a:t>29/05/2017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x-none" sz="1000" smtClean="0">
                <a:solidFill>
                  <a:schemeClr val="dk2"/>
                </a:solidFill>
              </a:rPr>
              <a:t>‹Nº›</a:t>
            </a:fld>
            <a:endParaRPr lang="x-none" sz="1000">
              <a:solidFill>
                <a:schemeClr val="dk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2235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D060-B207-4AD4-B4C6-00EC6ECF8DF3}" type="datetimeFigureOut">
              <a:rPr lang="es-CO" smtClean="0"/>
              <a:t>29/05/2017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x-none" sz="1000" smtClean="0">
                <a:solidFill>
                  <a:schemeClr val="dk2"/>
                </a:solidFill>
              </a:rPr>
              <a:t>‹Nº›</a:t>
            </a:fld>
            <a:endParaRPr lang="x-none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796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D060-B207-4AD4-B4C6-00EC6ECF8DF3}" type="datetimeFigureOut">
              <a:rPr lang="es-CO" smtClean="0"/>
              <a:t>29/05/2017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x-none" sz="1000" smtClean="0">
                <a:solidFill>
                  <a:schemeClr val="dk2"/>
                </a:solidFill>
              </a:rPr>
              <a:t>‹Nº›</a:t>
            </a:fld>
            <a:endParaRPr lang="x-none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3081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D060-B207-4AD4-B4C6-00EC6ECF8DF3}" type="datetimeFigureOut">
              <a:rPr lang="es-CO" smtClean="0"/>
              <a:t>29/05/2017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x-none" sz="1000" smtClean="0">
                <a:solidFill>
                  <a:schemeClr val="dk2"/>
                </a:solidFill>
              </a:rPr>
              <a:t>‹Nº›</a:t>
            </a:fld>
            <a:endParaRPr lang="x-none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8167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3110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D060-B207-4AD4-B4C6-00EC6ECF8DF3}" type="datetimeFigureOut">
              <a:rPr lang="es-CO" smtClean="0"/>
              <a:t>29/05/2017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x-none" sz="1000" smtClean="0">
                <a:solidFill>
                  <a:schemeClr val="dk2"/>
                </a:solidFill>
              </a:rPr>
              <a:t>‹Nº›</a:t>
            </a:fld>
            <a:endParaRPr lang="x-none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2711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D060-B207-4AD4-B4C6-00EC6ECF8DF3}" type="datetimeFigureOut">
              <a:rPr lang="es-CO" smtClean="0"/>
              <a:t>29/05/2017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x-none" sz="1000" smtClean="0">
                <a:solidFill>
                  <a:schemeClr val="dk2"/>
                </a:solidFill>
              </a:rPr>
              <a:t>‹Nº›</a:t>
            </a:fld>
            <a:endParaRPr lang="x-none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9876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D060-B207-4AD4-B4C6-00EC6ECF8DF3}" type="datetimeFigureOut">
              <a:rPr lang="es-CO" smtClean="0"/>
              <a:t>29/05/2017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x-none" sz="1000" smtClean="0">
                <a:solidFill>
                  <a:schemeClr val="dk2"/>
                </a:solidFill>
              </a:rPr>
              <a:t>‹Nº›</a:t>
            </a:fld>
            <a:endParaRPr lang="x-none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9332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D060-B207-4AD4-B4C6-00EC6ECF8DF3}" type="datetimeFigureOut">
              <a:rPr lang="es-CO" smtClean="0"/>
              <a:t>29/05/2017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x-none" sz="1000" smtClean="0">
                <a:solidFill>
                  <a:schemeClr val="dk2"/>
                </a:solidFill>
              </a:rPr>
              <a:t>‹Nº›</a:t>
            </a:fld>
            <a:endParaRPr lang="x-none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309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D060-B207-4AD4-B4C6-00EC6ECF8DF3}" type="datetimeFigureOut">
              <a:rPr lang="es-CO" smtClean="0"/>
              <a:t>29/05/2017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x-none" sz="1000" smtClean="0">
                <a:solidFill>
                  <a:schemeClr val="dk2"/>
                </a:solidFill>
              </a:rPr>
              <a:t>‹Nº›</a:t>
            </a:fld>
            <a:endParaRPr lang="x-none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70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D060-B207-4AD4-B4C6-00EC6ECF8DF3}" type="datetimeFigureOut">
              <a:rPr lang="es-CO" smtClean="0"/>
              <a:t>29/05/2017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x-none" sz="1000" smtClean="0">
                <a:solidFill>
                  <a:schemeClr val="dk2"/>
                </a:solidFill>
              </a:rPr>
              <a:t>‹Nº›</a:t>
            </a:fld>
            <a:endParaRPr lang="x-none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522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D060-B207-4AD4-B4C6-00EC6ECF8DF3}" type="datetimeFigureOut">
              <a:rPr lang="es-CO" smtClean="0"/>
              <a:t>29/05/2017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x-none" sz="1000" smtClean="0">
                <a:solidFill>
                  <a:schemeClr val="dk2"/>
                </a:solidFill>
              </a:rPr>
              <a:t>‹Nº›</a:t>
            </a:fld>
            <a:endParaRPr lang="x-none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5376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x-none" sz="1000" smtClean="0">
                <a:solidFill>
                  <a:schemeClr val="dk2"/>
                </a:solidFill>
              </a:rPr>
              <a:t>‹Nº›</a:t>
            </a:fld>
            <a:endParaRPr lang="x-none" sz="1000">
              <a:solidFill>
                <a:schemeClr val="dk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D060-B207-4AD4-B4C6-00EC6ECF8DF3}" type="datetimeFigureOut">
              <a:rPr lang="es-CO" smtClean="0"/>
              <a:t>29/05/2017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41800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0D060-B207-4AD4-B4C6-00EC6ECF8DF3}" type="datetimeFigureOut">
              <a:rPr lang="es-CO" smtClean="0"/>
              <a:t>29/05/2017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x-none" sz="1000" smtClean="0">
                <a:solidFill>
                  <a:schemeClr val="dk2"/>
                </a:solidFill>
              </a:rPr>
              <a:t>‹Nº›</a:t>
            </a:fld>
            <a:endParaRPr lang="x-none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8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ce.unal.edu.co/unidades-de-apoyo/organizacional/bienestar" TargetMode="External"/><Relationship Id="rId2" Type="http://schemas.openxmlformats.org/officeDocument/2006/relationships/hyperlink" Target="http://www.onp.unal.edu.co/ADMON_ONP/ADJUNTOS/20141211_112012_2013%20Revista%20Indicadores%20y%20estadisticas%202014dic1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 b="1" dirty="0"/>
              <a:t>Proyecto POO:</a:t>
            </a:r>
          </a:p>
          <a:p>
            <a:pPr lvl="0">
              <a:spcBef>
                <a:spcPts val="0"/>
              </a:spcBef>
              <a:buNone/>
            </a:pPr>
            <a:r>
              <a:rPr lang="x-none" b="1" dirty="0"/>
              <a:t> “EMPLEANDO UN”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578900"/>
            <a:ext cx="8520600" cy="116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x-none" sz="1800" b="1" i="1" dirty="0"/>
              <a:t>WILDER OFREY BELLO HERRERA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x-none" sz="1800" b="1" i="1" dirty="0"/>
              <a:t>DIEGO ANDRÉS BERMÚDEZ NIÑO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001" y="186431"/>
            <a:ext cx="6447501" cy="887767"/>
          </a:xfrm>
        </p:spPr>
        <p:txBody>
          <a:bodyPr/>
          <a:lstStyle/>
          <a:p>
            <a:r>
              <a:rPr lang="es-CO" dirty="0"/>
              <a:t>Problemática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7453" y="710214"/>
            <a:ext cx="4030462" cy="4172504"/>
          </a:xfrm>
        </p:spPr>
        <p:txBody>
          <a:bodyPr/>
          <a:lstStyle/>
          <a:p>
            <a:pPr marL="0" indent="0">
              <a:buNone/>
            </a:pPr>
            <a:endParaRPr lang="es-CO" dirty="0"/>
          </a:p>
          <a:p>
            <a:r>
              <a:rPr lang="es-CO" dirty="0"/>
              <a:t>La situación económica de los estudiantes de la UN no siempre es la mejor.</a:t>
            </a:r>
          </a:p>
          <a:p>
            <a:r>
              <a:rPr lang="es-CO" dirty="0"/>
              <a:t>Deserción asociada a factores económicos.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algn="just"/>
            <a:r>
              <a:rPr lang="es-CO" dirty="0"/>
              <a:t>Convocatorias: integración con el resto de la Universidad, con condiciones sociales, </a:t>
            </a:r>
            <a:r>
              <a:rPr lang="es-CO" b="1" dirty="0"/>
              <a:t>económicas</a:t>
            </a:r>
            <a:r>
              <a:rPr lang="es-CO" dirty="0"/>
              <a:t> y culturales que sustenten e impulsen el desarrollo cotidiano de la actividad académica.</a:t>
            </a:r>
          </a:p>
          <a:p>
            <a:pPr algn="just"/>
            <a:endParaRPr lang="es-CO" dirty="0"/>
          </a:p>
        </p:txBody>
      </p:sp>
      <p:pic>
        <p:nvPicPr>
          <p:cNvPr id="1027" name="Picture 3" descr="C:\Users\CALL05\Desktop\est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086" y="834501"/>
            <a:ext cx="4856085" cy="423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305670" y="311281"/>
            <a:ext cx="4789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Aspirantes, admitidos y matriculados primera vez en programas de pregrado por sede y estrato, 2013 </a:t>
            </a:r>
          </a:p>
        </p:txBody>
      </p:sp>
    </p:spTree>
    <p:extLst>
      <p:ext uri="{BB962C8B-B14F-4D97-AF65-F5344CB8AC3E}">
        <p14:creationId xmlns:p14="http://schemas.microsoft.com/office/powerpoint/2010/main" val="369034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770467"/>
          </a:xfrm>
        </p:spPr>
        <p:txBody>
          <a:bodyPr/>
          <a:lstStyle/>
          <a:p>
            <a:r>
              <a:rPr lang="es-CO" dirty="0"/>
              <a:t>Actualmente…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999" y="965200"/>
            <a:ext cx="7371292" cy="3581400"/>
          </a:xfrm>
        </p:spPr>
      </p:pic>
    </p:spTree>
    <p:extLst>
      <p:ext uri="{BB962C8B-B14F-4D97-AF65-F5344CB8AC3E}">
        <p14:creationId xmlns:p14="http://schemas.microsoft.com/office/powerpoint/2010/main" val="60657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363239" y="175221"/>
            <a:ext cx="8520600" cy="1058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x-none" dirty="0"/>
              <a:t>“EMPLEANDO UN”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11700" y="1808200"/>
            <a:ext cx="8520600" cy="292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</a:pPr>
            <a:r>
              <a:rPr lang="es-CO" sz="1600" dirty="0">
                <a:solidFill>
                  <a:srgbClr val="333333"/>
                </a:solidFill>
              </a:rPr>
              <a:t>Aplicación</a:t>
            </a:r>
            <a:r>
              <a:rPr lang="x-none" sz="1600" dirty="0">
                <a:solidFill>
                  <a:srgbClr val="333333"/>
                </a:solidFill>
              </a:rPr>
              <a:t> para facilitar la búsqueda de </a:t>
            </a:r>
            <a:r>
              <a:rPr lang="es-CO" sz="1600" dirty="0">
                <a:solidFill>
                  <a:srgbClr val="333333"/>
                </a:solidFill>
              </a:rPr>
              <a:t>Convocatorias para selección y vinculación de estudiantes auxiliares en </a:t>
            </a:r>
            <a:r>
              <a:rPr lang="x-none" sz="1600" dirty="0">
                <a:solidFill>
                  <a:srgbClr val="333333"/>
                </a:solidFill>
              </a:rPr>
              <a:t>la Universidad Nacional de Colombia</a:t>
            </a:r>
            <a:r>
              <a:rPr lang="es-CO" sz="1600" dirty="0">
                <a:solidFill>
                  <a:srgbClr val="333333"/>
                </a:solidFill>
              </a:rPr>
              <a:t>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endParaRPr lang="es-CO" sz="1600" dirty="0">
              <a:solidFill>
                <a:srgbClr val="333333"/>
              </a:solidFill>
            </a:endParaRPr>
          </a:p>
          <a:p>
            <a:pPr marL="285750" indent="-285750"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rgbClr val="333333"/>
                </a:solidFill>
              </a:rPr>
              <a:t>¿A quién está dirigida?: Perfil</a:t>
            </a:r>
          </a:p>
          <a:p>
            <a:pPr marL="285750" indent="-285750"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rgbClr val="333333"/>
                </a:solidFill>
              </a:rPr>
              <a:t>Requisitos generales: P.A.P.A, % de avance en el programa.</a:t>
            </a:r>
          </a:p>
          <a:p>
            <a:pPr marL="285750" indent="-285750"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rgbClr val="333333"/>
                </a:solidFill>
              </a:rPr>
              <a:t>Disponibilidad de tiempo.</a:t>
            </a:r>
          </a:p>
          <a:p>
            <a:pPr marL="285750" indent="-285750"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rgbClr val="333333"/>
                </a:solidFill>
              </a:rPr>
              <a:t>Duración de la vinculación.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endParaRPr lang="x-none" sz="1600" dirty="0">
              <a:solidFill>
                <a:srgbClr val="333333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</a:endParaRPr>
          </a:p>
          <a:p>
            <a:pPr lvl="0" algn="just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6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38423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 dirty="0"/>
              <a:t>Clases 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/>
          <a:srcRect l="18206" t="10484" r="38846" b="55328"/>
          <a:stretch/>
        </p:blipFill>
        <p:spPr>
          <a:xfrm>
            <a:off x="3294186" y="128502"/>
            <a:ext cx="5702238" cy="255324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4"/>
          <a:srcRect l="20513" t="15727" r="47692" b="66951"/>
          <a:stretch/>
        </p:blipFill>
        <p:spPr>
          <a:xfrm>
            <a:off x="112408" y="2414954"/>
            <a:ext cx="5049560" cy="1547446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785446" y="4466492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Librerías: ControlP5, Java </a:t>
            </a:r>
            <a:r>
              <a:rPr lang="es-CO" dirty="0" err="1"/>
              <a:t>Util</a:t>
            </a:r>
            <a:r>
              <a:rPr lang="es-CO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Conclusiones y Estado actual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655433" cy="3416400"/>
          </a:xfrm>
        </p:spPr>
        <p:txBody>
          <a:bodyPr/>
          <a:lstStyle/>
          <a:p>
            <a:pPr algn="just"/>
            <a:endParaRPr lang="es-CO" dirty="0"/>
          </a:p>
          <a:p>
            <a:pPr algn="just"/>
            <a:r>
              <a:rPr lang="es-CO" dirty="0"/>
              <a:t>Proyecto en el cual se puede continuar trabajando, de manera que se logre integrar convocatorias de pregrado y posgrado.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Continuar trabajando para lograr que el programa filtre la información de manera correcta.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Actualmente, muestra las convocatorias de pregrado de manera general, pero aún no conseguimos filtrar las que se ofrecen para un programa curricular específico.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308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>
                <a:hlinkClick r:id="rId2"/>
              </a:rPr>
              <a:t>http://www.onp.unal.edu.co/ADMON_ONP/ADJUNTOS/20141211_112012_2013%20Revista%20Indicadores%20y%20estadisticas%202014dic11.pdf</a:t>
            </a:r>
            <a:endParaRPr lang="es-CO" dirty="0"/>
          </a:p>
          <a:p>
            <a:pPr algn="just"/>
            <a:r>
              <a:rPr lang="es-CO" dirty="0">
                <a:hlinkClick r:id="rId3"/>
              </a:rPr>
              <a:t>http://www.fce.unal.edu.co/unidades-de-apoyo/organizacional/bienestar</a:t>
            </a:r>
            <a:endParaRPr lang="es-CO" dirty="0"/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43869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</TotalTime>
  <Words>219</Words>
  <Application>Microsoft Office PowerPoint</Application>
  <PresentationFormat>Presentación en pantalla (16:9)</PresentationFormat>
  <Paragraphs>38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Proyecto POO:  “EMPLEANDO UN”</vt:lpstr>
      <vt:lpstr>Problemática</vt:lpstr>
      <vt:lpstr>Actualmente…</vt:lpstr>
      <vt:lpstr>“EMPLEANDO UN”</vt:lpstr>
      <vt:lpstr>Clases </vt:lpstr>
      <vt:lpstr>Conclusiones y Estado actual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POO:  “EMPLEANDO UN”</dc:title>
  <dc:creator>Diego Bermúdez Niño</dc:creator>
  <cp:lastModifiedBy>Diego Bermúdez Niño</cp:lastModifiedBy>
  <cp:revision>17</cp:revision>
  <dcterms:modified xsi:type="dcterms:W3CDTF">2017-05-30T00:28:57Z</dcterms:modified>
</cp:coreProperties>
</file>