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8" r:id="rId2"/>
    <p:sldId id="281" r:id="rId3"/>
    <p:sldId id="288" r:id="rId4"/>
    <p:sldId id="287" r:id="rId5"/>
    <p:sldId id="267" r:id="rId6"/>
    <p:sldId id="282" r:id="rId7"/>
    <p:sldId id="270" r:id="rId8"/>
    <p:sldId id="268" r:id="rId9"/>
    <p:sldId id="269" r:id="rId10"/>
    <p:sldId id="271" r:id="rId11"/>
    <p:sldId id="272" r:id="rId12"/>
    <p:sldId id="289" r:id="rId13"/>
    <p:sldId id="290" r:id="rId14"/>
    <p:sldId id="29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3" r:id="rId24"/>
    <p:sldId id="284" r:id="rId25"/>
    <p:sldId id="285" r:id="rId26"/>
    <p:sldId id="286" r:id="rId27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D93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8" autoAdjust="0"/>
    <p:restoredTop sz="94660"/>
  </p:normalViewPr>
  <p:slideViewPr>
    <p:cSldViewPr snapToGrid="0">
      <p:cViewPr varScale="1">
        <p:scale>
          <a:sx n="68" d="100"/>
          <a:sy n="68" d="100"/>
        </p:scale>
        <p:origin x="6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198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E419-4554-4381-B538-B448A2D44A69}" type="datetimeFigureOut">
              <a:rPr lang="es-BO" smtClean="0"/>
              <a:t>17/8/2022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12BC-196E-439C-A8F4-745FE5FBC4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7985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E419-4554-4381-B538-B448A2D44A69}" type="datetimeFigureOut">
              <a:rPr lang="es-BO" smtClean="0"/>
              <a:t>17/8/2022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12BC-196E-439C-A8F4-745FE5FBC4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06781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rátul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378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E419-4554-4381-B538-B448A2D44A69}" type="datetimeFigureOut">
              <a:rPr lang="es-BO" smtClean="0"/>
              <a:t>17/8/2022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12BC-196E-439C-A8F4-745FE5FBC4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1838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E419-4554-4381-B538-B448A2D44A69}" type="datetimeFigureOut">
              <a:rPr lang="es-BO" smtClean="0"/>
              <a:t>17/8/2022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12BC-196E-439C-A8F4-745FE5FBC4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9879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E419-4554-4381-B538-B448A2D44A69}" type="datetimeFigureOut">
              <a:rPr lang="es-BO" smtClean="0"/>
              <a:t>17/8/2022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12BC-196E-439C-A8F4-745FE5FBC4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5701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E419-4554-4381-B538-B448A2D44A69}" type="datetimeFigureOut">
              <a:rPr lang="es-BO" smtClean="0"/>
              <a:t>17/8/2022</a:t>
            </a:fld>
            <a:endParaRPr lang="es-B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12BC-196E-439C-A8F4-745FE5FBC4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5610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E419-4554-4381-B538-B448A2D44A69}" type="datetimeFigureOut">
              <a:rPr lang="es-BO" smtClean="0"/>
              <a:t>17/8/2022</a:t>
            </a:fld>
            <a:endParaRPr lang="es-B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12BC-196E-439C-A8F4-745FE5FBC4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7966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E419-4554-4381-B538-B448A2D44A69}" type="datetimeFigureOut">
              <a:rPr lang="es-BO" smtClean="0"/>
              <a:t>17/8/2022</a:t>
            </a:fld>
            <a:endParaRPr lang="es-B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12BC-196E-439C-A8F4-745FE5FBC4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1463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E419-4554-4381-B538-B448A2D44A69}" type="datetimeFigureOut">
              <a:rPr lang="es-BO" smtClean="0"/>
              <a:t>17/8/2022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12BC-196E-439C-A8F4-745FE5FBC4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7605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E419-4554-4381-B538-B448A2D44A69}" type="datetimeFigureOut">
              <a:rPr lang="es-BO" smtClean="0"/>
              <a:t>17/8/2022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12BC-196E-439C-A8F4-745FE5FBC4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295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3E419-4554-4381-B538-B448A2D44A69}" type="datetimeFigureOut">
              <a:rPr lang="es-BO" smtClean="0"/>
              <a:t>17/8/2022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112BC-196E-439C-A8F4-745FE5FBC4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8241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7DD93">
            <a:alpha val="3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6" t="25260" r="6630" b="26113"/>
          <a:stretch/>
        </p:blipFill>
        <p:spPr>
          <a:xfrm>
            <a:off x="3690726" y="1033135"/>
            <a:ext cx="4948084" cy="210164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295627" y="4129856"/>
            <a:ext cx="77382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latin typeface="Book Antiqua" panose="02040602050305030304" pitchFamily="18" charset="0"/>
              </a:rPr>
              <a:t>Proyecto Final Minería de Datos II</a:t>
            </a:r>
          </a:p>
          <a:p>
            <a:pPr algn="ctr"/>
            <a:endParaRPr lang="es-BO" sz="2800" dirty="0">
              <a:latin typeface="Book Antiqua" panose="02040602050305030304" pitchFamily="18" charset="0"/>
            </a:endParaRPr>
          </a:p>
          <a:p>
            <a:pPr algn="ctr"/>
            <a:r>
              <a:rPr lang="es-ES" sz="2800" dirty="0">
                <a:latin typeface="Book Antiqua" panose="02040602050305030304" pitchFamily="18" charset="0"/>
              </a:rPr>
              <a:t>Maestrante: Wilder Serdán C.</a:t>
            </a:r>
          </a:p>
        </p:txBody>
      </p:sp>
    </p:spTree>
    <p:extLst>
      <p:ext uri="{BB962C8B-B14F-4D97-AF65-F5344CB8AC3E}">
        <p14:creationId xmlns:p14="http://schemas.microsoft.com/office/powerpoint/2010/main" val="3824773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7DD93">
            <a:alpha val="3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396387"/>
            <a:ext cx="2783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>
                <a:latin typeface="Book Antiqua" panose="02040602050305030304" pitchFamily="18" charset="0"/>
              </a:rPr>
              <a:t>Dataset</a:t>
            </a:r>
            <a:endParaRPr lang="es-ES" sz="2800" b="1" dirty="0">
              <a:latin typeface="Book Antiqua" panose="0204060205030503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87642" y="1075118"/>
            <a:ext cx="112686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latin typeface="Book Antiqua" panose="02040602050305030304" pitchFamily="18" charset="0"/>
              </a:rPr>
              <a:t>Almacenaremos algunos datos del entrenamiento y métricas para su posterior análisis.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755" y="3633948"/>
            <a:ext cx="9362411" cy="247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98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7DD93">
            <a:alpha val="3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6477" y="361252"/>
            <a:ext cx="3970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latin typeface="Book Antiqua" panose="02040602050305030304" pitchFamily="18" charset="0"/>
              </a:rPr>
              <a:t>Regresión logística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341194" y="1962223"/>
            <a:ext cx="34392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latin typeface="Book Antiqua" panose="02040602050305030304" pitchFamily="18" charset="0"/>
              </a:rPr>
              <a:t>Debido a la categorización de los textos basado en el criterio de diferentes analistas, se determinó un valor C=0,1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219" y="1451871"/>
            <a:ext cx="4075511" cy="504487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5547832-FDF2-46F0-A183-F6662DAE1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730" y="1438825"/>
            <a:ext cx="3970364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8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7DD93">
            <a:alpha val="3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5630" y="743389"/>
            <a:ext cx="3970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>
                <a:latin typeface="Book Antiqua" panose="02040602050305030304" pitchFamily="18" charset="0"/>
              </a:rPr>
              <a:t>Naive</a:t>
            </a:r>
            <a:r>
              <a:rPr lang="es-ES" sz="2800" b="1" dirty="0">
                <a:latin typeface="Book Antiqua" panose="02040602050305030304" pitchFamily="18" charset="0"/>
              </a:rPr>
              <a:t> Bayes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341194" y="1962223"/>
            <a:ext cx="3439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latin typeface="Book Antiqua" panose="02040602050305030304" pitchFamily="18" charset="0"/>
              </a:rPr>
              <a:t>f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9AF49AA-1B65-47A6-B535-312F358E8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743" y="1146611"/>
            <a:ext cx="3758516" cy="473557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0AC7A70-15F0-450B-93CE-97DBE4F11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008" y="1146611"/>
            <a:ext cx="3739442" cy="473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8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7DD93">
            <a:alpha val="3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5630" y="743389"/>
            <a:ext cx="3970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latin typeface="Book Antiqua" panose="02040602050305030304" pitchFamily="18" charset="0"/>
              </a:rPr>
              <a:t>SVM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92455" y="1839394"/>
            <a:ext cx="39703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solidFill>
                  <a:srgbClr val="FF0000"/>
                </a:solidFill>
                <a:latin typeface="Book Antiqua" panose="02040602050305030304" pitchFamily="18" charset="0"/>
              </a:rPr>
              <a:t>Se estableció la tasa de aprendizaje en 0,0001 (predeterminado), que es una constante que se multiplica por el término de regularización.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6023036-DA48-4C6E-AD79-C2C8C806A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501" y="1493833"/>
            <a:ext cx="3673158" cy="458001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A498A6D-D7BA-4EDA-8127-84BF7479A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659" y="1516695"/>
            <a:ext cx="3581710" cy="45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80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7DD93">
            <a:alpha val="3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5630" y="743389"/>
            <a:ext cx="3970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>
                <a:latin typeface="Book Antiqua" panose="02040602050305030304" pitchFamily="18" charset="0"/>
              </a:rPr>
              <a:t>Random</a:t>
            </a:r>
            <a:r>
              <a:rPr lang="es-ES" sz="2800" b="1" dirty="0">
                <a:latin typeface="Book Antiqua" panose="02040602050305030304" pitchFamily="18" charset="0"/>
              </a:rPr>
              <a:t> Forest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83524" y="1880337"/>
            <a:ext cx="39703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latin typeface="Book Antiqua" panose="02040602050305030304" pitchFamily="18" charset="0"/>
              </a:rPr>
              <a:t>El número de arboles se determinó por prueba y error en 50 y 60, para las matrices BOW y TFIDF, respectivamente.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A9D2BA4-D854-4051-A07E-75833BAF0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549" y="1481779"/>
            <a:ext cx="3635055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78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7DD93">
            <a:alpha val="3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10988" y="396387"/>
            <a:ext cx="4620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latin typeface="Book Antiqua" panose="02040602050305030304" pitchFamily="18" charset="0"/>
              </a:rPr>
              <a:t>Tiempos de entrenamiento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6524" y="1116126"/>
            <a:ext cx="112686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latin typeface="Book Antiqua" panose="02040602050305030304" pitchFamily="18" charset="0"/>
              </a:rPr>
              <a:t>Naturalmente, </a:t>
            </a:r>
            <a:r>
              <a:rPr lang="es-ES" sz="2800" dirty="0" err="1">
                <a:latin typeface="Book Antiqua" panose="02040602050305030304" pitchFamily="18" charset="0"/>
              </a:rPr>
              <a:t>RandomForest</a:t>
            </a:r>
            <a:r>
              <a:rPr lang="es-ES" sz="2800" dirty="0">
                <a:latin typeface="Book Antiqua" panose="02040602050305030304" pitchFamily="18" charset="0"/>
              </a:rPr>
              <a:t> consume más recursos en su entrenamiento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932" y="2087530"/>
            <a:ext cx="9008448" cy="451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68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7DD93">
            <a:alpha val="3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10989" y="952289"/>
            <a:ext cx="112686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latin typeface="Book Antiqua" panose="02040602050305030304" pitchFamily="18" charset="0"/>
              </a:rPr>
              <a:t>90 86. Solamente el modelo de </a:t>
            </a:r>
            <a:r>
              <a:rPr lang="es-ES" sz="2800" dirty="0" err="1">
                <a:latin typeface="Book Antiqua" panose="02040602050305030304" pitchFamily="18" charset="0"/>
              </a:rPr>
              <a:t>RandomForest</a:t>
            </a:r>
            <a:r>
              <a:rPr lang="es-ES" sz="2800" dirty="0">
                <a:latin typeface="Book Antiqua" panose="02040602050305030304" pitchFamily="18" charset="0"/>
              </a:rPr>
              <a:t> presenta tiempos que en una aplicación en tiempo real no serían aceptables.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16" y="2112733"/>
            <a:ext cx="9050013" cy="449642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C50142B-DFA0-4062-976A-BE29B90BD4DF}"/>
              </a:ext>
            </a:extLst>
          </p:cNvPr>
          <p:cNvSpPr txBox="1"/>
          <p:nvPr/>
        </p:nvSpPr>
        <p:spPr>
          <a:xfrm>
            <a:off x="510988" y="396387"/>
            <a:ext cx="4620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Book Antiqua" panose="02040602050305030304" pitchFamily="18" charset="0"/>
              </a:rPr>
              <a:t>Tiempos de predicción</a:t>
            </a:r>
          </a:p>
        </p:txBody>
      </p:sp>
    </p:spTree>
    <p:extLst>
      <p:ext uri="{BB962C8B-B14F-4D97-AF65-F5344CB8AC3E}">
        <p14:creationId xmlns:p14="http://schemas.microsoft.com/office/powerpoint/2010/main" val="892200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7DD93">
            <a:alpha val="3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10989" y="396387"/>
            <a:ext cx="2272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Book Antiqua" panose="02040602050305030304" pitchFamily="18" charset="0"/>
              </a:rPr>
              <a:t>Precisión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-3343558" y="952289"/>
            <a:ext cx="11268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latin typeface="Book Antiqua" panose="02040602050305030304" pitchFamily="18" charset="0"/>
              </a:rPr>
              <a:t>Glosa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08C86CEF-DA8D-4F1B-8713-1439DBC756FB}"/>
              </a:ext>
            </a:extLst>
          </p:cNvPr>
          <p:cNvGrpSpPr/>
          <p:nvPr/>
        </p:nvGrpSpPr>
        <p:grpSpPr>
          <a:xfrm>
            <a:off x="1505754" y="2461846"/>
            <a:ext cx="9180491" cy="3714896"/>
            <a:chOff x="2067951" y="2658794"/>
            <a:chExt cx="9180491" cy="3714896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9CDF3EFC-689E-438E-A004-91CA1D7F52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2" t="14925" r="92539"/>
            <a:stretch/>
          </p:blipFill>
          <p:spPr>
            <a:xfrm>
              <a:off x="2067951" y="2658794"/>
              <a:ext cx="715804" cy="3714896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B0703431-6A94-4ECA-A36F-041B4E9214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169" t="14925"/>
            <a:stretch/>
          </p:blipFill>
          <p:spPr>
            <a:xfrm>
              <a:off x="2783755" y="2658794"/>
              <a:ext cx="8464687" cy="3714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4634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7DD93">
            <a:alpha val="3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396387"/>
            <a:ext cx="2783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>
                <a:latin typeface="Book Antiqua" panose="02040602050305030304" pitchFamily="18" charset="0"/>
              </a:rPr>
              <a:t>Dataset</a:t>
            </a:r>
            <a:endParaRPr lang="es-ES" sz="2800" b="1" dirty="0">
              <a:latin typeface="Book Antiqua" panose="0204060205030503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10989" y="952289"/>
            <a:ext cx="11268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latin typeface="Book Antiqua" panose="02040602050305030304" pitchFamily="18" charset="0"/>
              </a:rPr>
              <a:t>Glosa</a:t>
            </a:r>
          </a:p>
        </p:txBody>
      </p:sp>
    </p:spTree>
    <p:extLst>
      <p:ext uri="{BB962C8B-B14F-4D97-AF65-F5344CB8AC3E}">
        <p14:creationId xmlns:p14="http://schemas.microsoft.com/office/powerpoint/2010/main" val="1671630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7DD93">
            <a:alpha val="3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396387"/>
            <a:ext cx="2783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>
                <a:latin typeface="Book Antiqua" panose="02040602050305030304" pitchFamily="18" charset="0"/>
              </a:rPr>
              <a:t>Dataset</a:t>
            </a:r>
            <a:endParaRPr lang="es-ES" sz="2800" b="1" dirty="0">
              <a:latin typeface="Book Antiqua" panose="0204060205030503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10989" y="952289"/>
            <a:ext cx="11268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latin typeface="Book Antiqua" panose="02040602050305030304" pitchFamily="18" charset="0"/>
              </a:rPr>
              <a:t>Glosa</a:t>
            </a:r>
          </a:p>
        </p:txBody>
      </p:sp>
    </p:spTree>
    <p:extLst>
      <p:ext uri="{BB962C8B-B14F-4D97-AF65-F5344CB8AC3E}">
        <p14:creationId xmlns:p14="http://schemas.microsoft.com/office/powerpoint/2010/main" val="130223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7DD93">
            <a:alpha val="3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3694" y="819468"/>
            <a:ext cx="2783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Book Antiqua" panose="02040602050305030304" pitchFamily="18" charset="0"/>
              </a:rPr>
              <a:t>Contexto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996287" y="1669643"/>
            <a:ext cx="107340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ES" sz="2800" dirty="0">
              <a:latin typeface="Book Antiqua" panose="02040602050305030304" pitchFamily="18" charset="0"/>
            </a:endParaRPr>
          </a:p>
          <a:p>
            <a:pPr algn="just"/>
            <a:r>
              <a:rPr lang="es-ES" sz="2800" dirty="0">
                <a:latin typeface="Book Antiqua" panose="02040602050305030304" pitchFamily="18" charset="0"/>
              </a:rPr>
              <a:t>Glosa transferencias al exterior cliente banco sistema financiero para estadísticas de Balanza de Pagos</a:t>
            </a:r>
          </a:p>
        </p:txBody>
      </p:sp>
    </p:spTree>
    <p:extLst>
      <p:ext uri="{BB962C8B-B14F-4D97-AF65-F5344CB8AC3E}">
        <p14:creationId xmlns:p14="http://schemas.microsoft.com/office/powerpoint/2010/main" val="1188657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7DD93">
            <a:alpha val="3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396387"/>
            <a:ext cx="2783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>
                <a:latin typeface="Book Antiqua" panose="02040602050305030304" pitchFamily="18" charset="0"/>
              </a:rPr>
              <a:t>Dataset</a:t>
            </a:r>
            <a:endParaRPr lang="es-ES" sz="2800" b="1" dirty="0">
              <a:latin typeface="Book Antiqua" panose="0204060205030503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10989" y="952289"/>
            <a:ext cx="11268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latin typeface="Book Antiqua" panose="02040602050305030304" pitchFamily="18" charset="0"/>
              </a:rPr>
              <a:t>Glosa</a:t>
            </a:r>
          </a:p>
        </p:txBody>
      </p:sp>
    </p:spTree>
    <p:extLst>
      <p:ext uri="{BB962C8B-B14F-4D97-AF65-F5344CB8AC3E}">
        <p14:creationId xmlns:p14="http://schemas.microsoft.com/office/powerpoint/2010/main" val="759681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7DD93">
            <a:alpha val="3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396387"/>
            <a:ext cx="2783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>
                <a:latin typeface="Book Antiqua" panose="02040602050305030304" pitchFamily="18" charset="0"/>
              </a:rPr>
              <a:t>Dataset</a:t>
            </a:r>
            <a:endParaRPr lang="es-ES" sz="2800" b="1" dirty="0">
              <a:latin typeface="Book Antiqua" panose="0204060205030503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10989" y="952289"/>
            <a:ext cx="11268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latin typeface="Book Antiqua" panose="02040602050305030304" pitchFamily="18" charset="0"/>
              </a:rPr>
              <a:t>Glosa</a:t>
            </a:r>
          </a:p>
        </p:txBody>
      </p:sp>
    </p:spTree>
    <p:extLst>
      <p:ext uri="{BB962C8B-B14F-4D97-AF65-F5344CB8AC3E}">
        <p14:creationId xmlns:p14="http://schemas.microsoft.com/office/powerpoint/2010/main" val="1718781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7DD93">
            <a:alpha val="3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396387"/>
            <a:ext cx="2783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>
                <a:latin typeface="Book Antiqua" panose="02040602050305030304" pitchFamily="18" charset="0"/>
              </a:rPr>
              <a:t>Dataset</a:t>
            </a:r>
            <a:endParaRPr lang="es-ES" sz="2800" b="1" dirty="0">
              <a:latin typeface="Book Antiqua" panose="0204060205030503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10989" y="952289"/>
            <a:ext cx="11268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latin typeface="Book Antiqua" panose="02040602050305030304" pitchFamily="18" charset="0"/>
              </a:rPr>
              <a:t>Glosa</a:t>
            </a:r>
          </a:p>
        </p:txBody>
      </p:sp>
    </p:spTree>
    <p:extLst>
      <p:ext uri="{BB962C8B-B14F-4D97-AF65-F5344CB8AC3E}">
        <p14:creationId xmlns:p14="http://schemas.microsoft.com/office/powerpoint/2010/main" val="2919612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DC13DCA-2BF0-4F87-961D-68238EBD9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8" y="2073228"/>
            <a:ext cx="6729043" cy="34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58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5C45915-A8AB-40FE-82AF-B6681D176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18" y="1068050"/>
            <a:ext cx="9260950" cy="420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19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55FA54D-0F3A-420A-92F4-308BBFA4D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050" y="1154272"/>
            <a:ext cx="6148468" cy="400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83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613E159-3EB5-46BB-97DF-45DE58D69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702" y="2228746"/>
            <a:ext cx="6416596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90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7DD93">
            <a:alpha val="3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396387"/>
            <a:ext cx="2783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>
                <a:latin typeface="Book Antiqua" panose="02040602050305030304" pitchFamily="18" charset="0"/>
              </a:rPr>
              <a:t>Dataset</a:t>
            </a:r>
            <a:endParaRPr lang="es-ES" sz="2800" b="1" dirty="0">
              <a:latin typeface="Book Antiqua" panose="0204060205030503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61682" y="1669643"/>
            <a:ext cx="112686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latin typeface="Book Antiqua" panose="02040602050305030304" pitchFamily="18" charset="0"/>
              </a:rPr>
              <a:t>Glosa transferencias al exterior cliente banco sistema financiero para estadísticas de Balanza de Pagos</a:t>
            </a:r>
          </a:p>
        </p:txBody>
      </p:sp>
    </p:spTree>
    <p:extLst>
      <p:ext uri="{BB962C8B-B14F-4D97-AF65-F5344CB8AC3E}">
        <p14:creationId xmlns:p14="http://schemas.microsoft.com/office/powerpoint/2010/main" val="2210937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7DD93">
            <a:alpha val="3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396387"/>
            <a:ext cx="2783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>
                <a:latin typeface="Book Antiqua" panose="02040602050305030304" pitchFamily="18" charset="0"/>
              </a:rPr>
              <a:t>Dataset</a:t>
            </a:r>
            <a:endParaRPr lang="es-ES" sz="2800" b="1" dirty="0">
              <a:latin typeface="Book Antiqua" panose="0204060205030503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310" y="2404272"/>
            <a:ext cx="6122173" cy="387550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91671" y="1041846"/>
            <a:ext cx="112686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latin typeface="Book Antiqua" panose="02040602050305030304" pitchFamily="18" charset="0"/>
              </a:rPr>
              <a:t>Glosa transferencias al exterior cliente banco sistema financiero para estadísticas de Balanza de Pagos</a:t>
            </a:r>
          </a:p>
        </p:txBody>
      </p:sp>
    </p:spTree>
    <p:extLst>
      <p:ext uri="{BB962C8B-B14F-4D97-AF65-F5344CB8AC3E}">
        <p14:creationId xmlns:p14="http://schemas.microsoft.com/office/powerpoint/2010/main" val="2684989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7DD93">
            <a:alpha val="3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429069"/>
            <a:ext cx="2393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>
                <a:latin typeface="Book Antiqua" panose="02040602050305030304" pitchFamily="18" charset="0"/>
              </a:rPr>
              <a:t>Dataset</a:t>
            </a:r>
            <a:endParaRPr lang="es-ES" sz="2800" b="1" dirty="0">
              <a:latin typeface="Book Antiqua" panose="0204060205030503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10989" y="952289"/>
            <a:ext cx="11268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latin typeface="Book Antiqua" panose="02040602050305030304" pitchFamily="18" charset="0"/>
              </a:rPr>
              <a:t>La mayoría de los textos muestran baja frecuencia de palabras.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009" y="1883174"/>
            <a:ext cx="8616074" cy="449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7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7DD93">
            <a:alpha val="3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03947" y="1507242"/>
            <a:ext cx="312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latin typeface="Book Antiqua" panose="02040602050305030304" pitchFamily="18" charset="0"/>
              </a:rPr>
              <a:t>Visualización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2" y="1059192"/>
            <a:ext cx="6458851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9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7DD93">
            <a:alpha val="3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396387"/>
            <a:ext cx="2783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>
                <a:latin typeface="Book Antiqua" panose="02040602050305030304" pitchFamily="18" charset="0"/>
              </a:rPr>
              <a:t>Dataset</a:t>
            </a:r>
            <a:endParaRPr lang="es-ES" sz="2800" b="1" dirty="0">
              <a:latin typeface="Book Antiqua" panose="0204060205030503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29353" y="1061471"/>
            <a:ext cx="112686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latin typeface="Book Antiqua" panose="02040602050305030304" pitchFamily="18" charset="0"/>
              </a:rPr>
              <a:t>Se analizarán diferentes clasificadores sobre la vectorización de los texto mediante BOW y TFIDF.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4F1FF9C-4E40-4C9E-BA11-5E01965DC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651" y="2338836"/>
            <a:ext cx="6896698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7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7DD93">
            <a:alpha val="3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396387"/>
            <a:ext cx="2783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>
                <a:latin typeface="Book Antiqua" panose="02040602050305030304" pitchFamily="18" charset="0"/>
              </a:rPr>
              <a:t>Dataset</a:t>
            </a:r>
            <a:endParaRPr lang="es-ES" sz="2800" b="1" dirty="0">
              <a:latin typeface="Book Antiqua" panose="0204060205030503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10988" y="1225059"/>
            <a:ext cx="11268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err="1">
                <a:latin typeface="Book Antiqua" panose="02040602050305030304" pitchFamily="18" charset="0"/>
              </a:rPr>
              <a:t>Dataframe</a:t>
            </a:r>
            <a:r>
              <a:rPr lang="es-ES" sz="2800" dirty="0">
                <a:latin typeface="Book Antiqua" panose="02040602050305030304" pitchFamily="18" charset="0"/>
              </a:rPr>
              <a:t> </a:t>
            </a:r>
            <a:r>
              <a:rPr lang="es-ES" sz="2800" dirty="0" err="1">
                <a:latin typeface="Book Antiqua" panose="02040602050305030304" pitchFamily="18" charset="0"/>
              </a:rPr>
              <a:t>tokenizado</a:t>
            </a:r>
            <a:r>
              <a:rPr lang="es-ES" sz="2800" dirty="0">
                <a:latin typeface="Book Antiqua" panose="02040602050305030304" pitchFamily="18" charset="0"/>
              </a:rPr>
              <a:t>, sin </a:t>
            </a:r>
            <a:r>
              <a:rPr lang="es-ES" sz="2800" dirty="0" err="1">
                <a:latin typeface="Book Antiqua" panose="02040602050305030304" pitchFamily="18" charset="0"/>
              </a:rPr>
              <a:t>stopwords</a:t>
            </a:r>
            <a:r>
              <a:rPr lang="es-ES" sz="2800" dirty="0">
                <a:latin typeface="Book Antiqua" panose="02040602050305030304" pitchFamily="18" charset="0"/>
              </a:rPr>
              <a:t> y lematizado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148" y="2053732"/>
            <a:ext cx="7982316" cy="445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33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7DD93">
            <a:alpha val="3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396387"/>
            <a:ext cx="2783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>
                <a:latin typeface="Book Antiqua" panose="02040602050305030304" pitchFamily="18" charset="0"/>
              </a:rPr>
              <a:t>Dataset</a:t>
            </a:r>
            <a:endParaRPr lang="es-ES" sz="2800" b="1" dirty="0">
              <a:latin typeface="Book Antiqua" panose="0204060205030503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15705" y="1036831"/>
            <a:ext cx="112686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latin typeface="Book Antiqua" panose="02040602050305030304" pitchFamily="18" charset="0"/>
              </a:rPr>
              <a:t>En virtud de que el </a:t>
            </a:r>
            <a:r>
              <a:rPr lang="es-ES" sz="2800" dirty="0" err="1">
                <a:latin typeface="Book Antiqua" panose="02040602050305030304" pitchFamily="18" charset="0"/>
              </a:rPr>
              <a:t>Dataset</a:t>
            </a:r>
            <a:r>
              <a:rPr lang="es-ES" sz="2800" dirty="0">
                <a:latin typeface="Book Antiqua" panose="02040602050305030304" pitchFamily="18" charset="0"/>
              </a:rPr>
              <a:t> no esta balanceado, utilizamos SMOTE (</a:t>
            </a:r>
            <a:r>
              <a:rPr lang="es-ES" sz="2800" dirty="0" err="1">
                <a:latin typeface="Book Antiqua" panose="02040602050305030304" pitchFamily="18" charset="0"/>
              </a:rPr>
              <a:t>Synthetic</a:t>
            </a:r>
            <a:r>
              <a:rPr lang="es-ES" sz="2800" dirty="0">
                <a:latin typeface="Book Antiqua" panose="02040602050305030304" pitchFamily="18" charset="0"/>
              </a:rPr>
              <a:t> </a:t>
            </a:r>
            <a:r>
              <a:rPr lang="es-ES" sz="2800" dirty="0" err="1">
                <a:latin typeface="Book Antiqua" panose="02040602050305030304" pitchFamily="18" charset="0"/>
              </a:rPr>
              <a:t>Minority</a:t>
            </a:r>
            <a:r>
              <a:rPr lang="es-ES" sz="2800" dirty="0">
                <a:latin typeface="Book Antiqua" panose="02040602050305030304" pitchFamily="18" charset="0"/>
              </a:rPr>
              <a:t> </a:t>
            </a:r>
            <a:r>
              <a:rPr lang="es-ES" sz="2800" dirty="0" err="1">
                <a:latin typeface="Book Antiqua" panose="02040602050305030304" pitchFamily="18" charset="0"/>
              </a:rPr>
              <a:t>Oversampling</a:t>
            </a:r>
            <a:r>
              <a:rPr lang="es-ES" sz="2800" dirty="0">
                <a:latin typeface="Book Antiqua" panose="02040602050305030304" pitchFamily="18" charset="0"/>
              </a:rPr>
              <a:t> </a:t>
            </a:r>
            <a:r>
              <a:rPr lang="es-ES" sz="2800" dirty="0" err="1">
                <a:latin typeface="Book Antiqua" panose="02040602050305030304" pitchFamily="18" charset="0"/>
              </a:rPr>
              <a:t>Technique</a:t>
            </a:r>
            <a:r>
              <a:rPr lang="es-ES" sz="2800" dirty="0">
                <a:latin typeface="Book Antiqua" panose="02040602050305030304" pitchFamily="18" charset="0"/>
              </a:rPr>
              <a:t>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7124" b="2061"/>
          <a:stretch/>
        </p:blipFill>
        <p:spPr>
          <a:xfrm>
            <a:off x="1021977" y="2450357"/>
            <a:ext cx="2984568" cy="282430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712" y="1990938"/>
            <a:ext cx="6269489" cy="469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07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BCB4-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BCB4-3" id="{5FDC62F2-40E2-4C37-BADA-078EC5266932}" vid="{777CB1C0-6E97-4EBF-B84D-50D1051684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TemaBCB4-3</Template>
  <TotalTime>485</TotalTime>
  <Words>252</Words>
  <Application>Microsoft Office PowerPoint</Application>
  <PresentationFormat>Panorámica</PresentationFormat>
  <Paragraphs>45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Book Antiqua</vt:lpstr>
      <vt:lpstr>Calibri</vt:lpstr>
      <vt:lpstr>Calibri Light</vt:lpstr>
      <vt:lpstr>TemaBCB4-3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Serdan Wilder</dc:creator>
  <cp:lastModifiedBy>Wilder Serdan</cp:lastModifiedBy>
  <cp:revision>8</cp:revision>
  <dcterms:created xsi:type="dcterms:W3CDTF">2022-08-16T15:26:04Z</dcterms:created>
  <dcterms:modified xsi:type="dcterms:W3CDTF">2022-08-17T10:36:47Z</dcterms:modified>
</cp:coreProperties>
</file>