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81" r:id="rId3"/>
    <p:sldId id="288" r:id="rId4"/>
    <p:sldId id="287" r:id="rId5"/>
    <p:sldId id="267" r:id="rId6"/>
    <p:sldId id="282" r:id="rId7"/>
    <p:sldId id="268" r:id="rId8"/>
    <p:sldId id="270" r:id="rId9"/>
    <p:sldId id="269" r:id="rId10"/>
    <p:sldId id="271" r:id="rId11"/>
    <p:sldId id="272" r:id="rId12"/>
    <p:sldId id="289" r:id="rId13"/>
    <p:sldId id="290" r:id="rId14"/>
    <p:sldId id="291" r:id="rId15"/>
    <p:sldId id="273" r:id="rId16"/>
    <p:sldId id="274" r:id="rId17"/>
    <p:sldId id="275" r:id="rId18"/>
    <p:sldId id="292" r:id="rId19"/>
    <p:sldId id="276" r:id="rId20"/>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D9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8" autoAdjust="0"/>
    <p:restoredTop sz="94660"/>
  </p:normalViewPr>
  <p:slideViewPr>
    <p:cSldViewPr snapToGrid="0">
      <p:cViewPr>
        <p:scale>
          <a:sx n="75" d="100"/>
          <a:sy n="75" d="100"/>
        </p:scale>
        <p:origin x="69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98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327985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BO"/>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506781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rátul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78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101838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4500"/>
            </a:lvl1pPr>
          </a:lstStyle>
          <a:p>
            <a:r>
              <a:rPr lang="es-ES"/>
              <a:t>Haga clic para modificar el estilo de título del patrón</a:t>
            </a:r>
            <a:endParaRPr lang="es-BO"/>
          </a:p>
        </p:txBody>
      </p:sp>
      <p:sp>
        <p:nvSpPr>
          <p:cNvPr id="3" name="Marcador de texto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41987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17570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B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p:cNvSpPr>
            <a:spLocks noGrp="1"/>
          </p:cNvSpPr>
          <p:nvPr>
            <p:ph type="dt" sz="half" idx="10"/>
          </p:nvPr>
        </p:nvSpPr>
        <p:spPr/>
        <p:txBody>
          <a:bodyPr/>
          <a:lstStyle/>
          <a:p>
            <a:fld id="{BF63E419-4554-4381-B538-B448A2D44A69}" type="datetimeFigureOut">
              <a:rPr lang="es-BO" smtClean="0"/>
              <a:t>17/8/2022</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295610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BF63E419-4554-4381-B538-B448A2D44A69}" type="datetimeFigureOut">
              <a:rPr lang="es-BO" smtClean="0"/>
              <a:t>17/8/2022</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417966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F63E419-4554-4381-B538-B448A2D44A69}" type="datetimeFigureOut">
              <a:rPr lang="es-BO" smtClean="0"/>
              <a:t>17/8/2022</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9146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endParaRPr lang="es-BO"/>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2376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endParaRPr lang="es-BO"/>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37295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63E419-4554-4381-B538-B448A2D44A69}" type="datetimeFigureOut">
              <a:rPr lang="es-BO" smtClean="0"/>
              <a:t>17/8/2022</a:t>
            </a:fld>
            <a:endParaRPr lang="es-BO"/>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3112BC-196E-439C-A8F4-745FE5FBC499}" type="slidenum">
              <a:rPr lang="es-BO" smtClean="0"/>
              <a:t>‹Nº›</a:t>
            </a:fld>
            <a:endParaRPr lang="es-BO"/>
          </a:p>
        </p:txBody>
      </p:sp>
    </p:spTree>
    <p:extLst>
      <p:ext uri="{BB962C8B-B14F-4D97-AF65-F5344CB8AC3E}">
        <p14:creationId xmlns:p14="http://schemas.microsoft.com/office/powerpoint/2010/main" val="11824109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B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print">
            <a:extLst>
              <a:ext uri="{28A0092B-C50C-407E-A947-70E740481C1C}">
                <a14:useLocalDpi xmlns:a14="http://schemas.microsoft.com/office/drawing/2010/main" val="0"/>
              </a:ext>
            </a:extLst>
          </a:blip>
          <a:srcRect l="8246" t="25260" r="6630" b="26113"/>
          <a:stretch/>
        </p:blipFill>
        <p:spPr>
          <a:xfrm>
            <a:off x="3690726" y="1033135"/>
            <a:ext cx="4948084" cy="2101645"/>
          </a:xfrm>
          <a:prstGeom prst="rect">
            <a:avLst/>
          </a:prstGeom>
        </p:spPr>
      </p:pic>
      <p:sp>
        <p:nvSpPr>
          <p:cNvPr id="7" name="CuadroTexto 6"/>
          <p:cNvSpPr txBox="1"/>
          <p:nvPr/>
        </p:nvSpPr>
        <p:spPr>
          <a:xfrm>
            <a:off x="2295627" y="4129856"/>
            <a:ext cx="7738281" cy="1384995"/>
          </a:xfrm>
          <a:prstGeom prst="rect">
            <a:avLst/>
          </a:prstGeom>
          <a:noFill/>
        </p:spPr>
        <p:txBody>
          <a:bodyPr wrap="square" rtlCol="0">
            <a:spAutoFit/>
          </a:bodyPr>
          <a:lstStyle/>
          <a:p>
            <a:pPr algn="ctr"/>
            <a:r>
              <a:rPr lang="es-ES" sz="2800" dirty="0">
                <a:latin typeface="Book Antiqua" panose="02040602050305030304" pitchFamily="18" charset="0"/>
              </a:rPr>
              <a:t>Proyecto </a:t>
            </a:r>
            <a:r>
              <a:rPr lang="es-ES" sz="2800" dirty="0" smtClean="0">
                <a:latin typeface="Book Antiqua" panose="02040602050305030304" pitchFamily="18" charset="0"/>
              </a:rPr>
              <a:t>Final, </a:t>
            </a:r>
            <a:r>
              <a:rPr lang="es-ES" sz="2800" dirty="0">
                <a:latin typeface="Book Antiqua" panose="02040602050305030304" pitchFamily="18" charset="0"/>
              </a:rPr>
              <a:t>Minería de Datos II</a:t>
            </a:r>
          </a:p>
          <a:p>
            <a:pPr algn="ctr"/>
            <a:endParaRPr lang="es-BO" sz="2800" dirty="0">
              <a:latin typeface="Book Antiqua" panose="02040602050305030304" pitchFamily="18" charset="0"/>
            </a:endParaRPr>
          </a:p>
          <a:p>
            <a:pPr algn="ctr"/>
            <a:r>
              <a:rPr lang="es-ES" sz="2800" dirty="0">
                <a:latin typeface="Book Antiqua" panose="02040602050305030304" pitchFamily="18" charset="0"/>
              </a:rPr>
              <a:t>Maestrante: Wilder Serdán C.</a:t>
            </a:r>
          </a:p>
        </p:txBody>
      </p:sp>
    </p:spTree>
    <p:extLst>
      <p:ext uri="{BB962C8B-B14F-4D97-AF65-F5344CB8AC3E}">
        <p14:creationId xmlns:p14="http://schemas.microsoft.com/office/powerpoint/2010/main" val="382477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687642" y="1075118"/>
            <a:ext cx="11268635" cy="954107"/>
          </a:xfrm>
          <a:prstGeom prst="rect">
            <a:avLst/>
          </a:prstGeom>
          <a:noFill/>
        </p:spPr>
        <p:txBody>
          <a:bodyPr wrap="square" rtlCol="0">
            <a:spAutoFit/>
          </a:bodyPr>
          <a:lstStyle/>
          <a:p>
            <a:pPr algn="just"/>
            <a:r>
              <a:rPr lang="es-ES" sz="2800" dirty="0">
                <a:latin typeface="Book Antiqua" panose="02040602050305030304" pitchFamily="18" charset="0"/>
              </a:rPr>
              <a:t>Almacenaremos algunos datos del entrenamiento y métricas para su posterior análisis.</a:t>
            </a:r>
          </a:p>
        </p:txBody>
      </p:sp>
      <p:pic>
        <p:nvPicPr>
          <p:cNvPr id="3" name="Imagen 2"/>
          <p:cNvPicPr>
            <a:picLocks noChangeAspect="1"/>
          </p:cNvPicPr>
          <p:nvPr/>
        </p:nvPicPr>
        <p:blipFill>
          <a:blip r:embed="rId2"/>
          <a:stretch>
            <a:fillRect/>
          </a:stretch>
        </p:blipFill>
        <p:spPr>
          <a:xfrm>
            <a:off x="1640755" y="3633948"/>
            <a:ext cx="9362411" cy="2471017"/>
          </a:xfrm>
          <a:prstGeom prst="rect">
            <a:avLst/>
          </a:prstGeom>
        </p:spPr>
      </p:pic>
    </p:spTree>
    <p:extLst>
      <p:ext uri="{BB962C8B-B14F-4D97-AF65-F5344CB8AC3E}">
        <p14:creationId xmlns:p14="http://schemas.microsoft.com/office/powerpoint/2010/main" val="293949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136477" y="361252"/>
            <a:ext cx="3970364" cy="523220"/>
          </a:xfrm>
          <a:prstGeom prst="rect">
            <a:avLst/>
          </a:prstGeom>
          <a:noFill/>
        </p:spPr>
        <p:txBody>
          <a:bodyPr wrap="square" rtlCol="0">
            <a:spAutoFit/>
          </a:bodyPr>
          <a:lstStyle/>
          <a:p>
            <a:pPr algn="ctr"/>
            <a:r>
              <a:rPr lang="es-ES" sz="2800" b="1" dirty="0">
                <a:latin typeface="Book Antiqua" panose="02040602050305030304" pitchFamily="18" charset="0"/>
              </a:rPr>
              <a:t>Regresión logística</a:t>
            </a:r>
          </a:p>
        </p:txBody>
      </p:sp>
      <p:sp>
        <p:nvSpPr>
          <p:cNvPr id="5" name="CuadroTexto 4"/>
          <p:cNvSpPr txBox="1"/>
          <p:nvPr/>
        </p:nvSpPr>
        <p:spPr>
          <a:xfrm>
            <a:off x="341194" y="1962223"/>
            <a:ext cx="3439236" cy="3108543"/>
          </a:xfrm>
          <a:prstGeom prst="rect">
            <a:avLst/>
          </a:prstGeom>
          <a:noFill/>
        </p:spPr>
        <p:txBody>
          <a:bodyPr wrap="square" rtlCol="0">
            <a:spAutoFit/>
          </a:bodyPr>
          <a:lstStyle/>
          <a:p>
            <a:pPr algn="just"/>
            <a:r>
              <a:rPr lang="es-ES" sz="2800" dirty="0">
                <a:latin typeface="Book Antiqua" panose="02040602050305030304" pitchFamily="18" charset="0"/>
              </a:rPr>
              <a:t>Debido a la categorización de los textos basado en el criterio de diferentes analistas, se determinó un valor C=0,1</a:t>
            </a:r>
          </a:p>
        </p:txBody>
      </p:sp>
      <p:grpSp>
        <p:nvGrpSpPr>
          <p:cNvPr id="2" name="Grupo 1"/>
          <p:cNvGrpSpPr/>
          <p:nvPr/>
        </p:nvGrpSpPr>
        <p:grpSpPr>
          <a:xfrm>
            <a:off x="3952219" y="1438825"/>
            <a:ext cx="8045875" cy="5057923"/>
            <a:chOff x="3952219" y="1438825"/>
            <a:chExt cx="8045875" cy="5057923"/>
          </a:xfrm>
        </p:grpSpPr>
        <p:pic>
          <p:nvPicPr>
            <p:cNvPr id="3" name="Imagen 2"/>
            <p:cNvPicPr>
              <a:picLocks noChangeAspect="1"/>
            </p:cNvPicPr>
            <p:nvPr/>
          </p:nvPicPr>
          <p:blipFill>
            <a:blip r:embed="rId2"/>
            <a:stretch>
              <a:fillRect/>
            </a:stretch>
          </p:blipFill>
          <p:spPr>
            <a:xfrm>
              <a:off x="3952219" y="1451871"/>
              <a:ext cx="4075511" cy="5044877"/>
            </a:xfrm>
            <a:prstGeom prst="rect">
              <a:avLst/>
            </a:prstGeom>
          </p:spPr>
        </p:pic>
        <p:pic>
          <p:nvPicPr>
            <p:cNvPr id="8" name="Imagen 7">
              <a:extLst>
                <a:ext uri="{FF2B5EF4-FFF2-40B4-BE49-F238E27FC236}">
                  <a16:creationId xmlns:a16="http://schemas.microsoft.com/office/drawing/2014/main" id="{25547832-FDF2-46F0-A183-F6662DAE1740}"/>
                </a:ext>
              </a:extLst>
            </p:cNvPr>
            <p:cNvPicPr>
              <a:picLocks noChangeAspect="1"/>
            </p:cNvPicPr>
            <p:nvPr/>
          </p:nvPicPr>
          <p:blipFill>
            <a:blip r:embed="rId3"/>
            <a:stretch>
              <a:fillRect/>
            </a:stretch>
          </p:blipFill>
          <p:spPr>
            <a:xfrm>
              <a:off x="8027730" y="1438825"/>
              <a:ext cx="3970364" cy="5044877"/>
            </a:xfrm>
            <a:prstGeom prst="rect">
              <a:avLst/>
            </a:prstGeom>
          </p:spPr>
        </p:pic>
      </p:grpSp>
    </p:spTree>
    <p:extLst>
      <p:ext uri="{BB962C8B-B14F-4D97-AF65-F5344CB8AC3E}">
        <p14:creationId xmlns:p14="http://schemas.microsoft.com/office/powerpoint/2010/main" val="34844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err="1">
                <a:latin typeface="Book Antiqua" panose="02040602050305030304" pitchFamily="18" charset="0"/>
              </a:rPr>
              <a:t>Naive</a:t>
            </a:r>
            <a:r>
              <a:rPr lang="es-ES" sz="2800" b="1" dirty="0">
                <a:latin typeface="Book Antiqua" panose="02040602050305030304" pitchFamily="18" charset="0"/>
              </a:rPr>
              <a:t> Bayes</a:t>
            </a:r>
          </a:p>
        </p:txBody>
      </p:sp>
      <p:sp>
        <p:nvSpPr>
          <p:cNvPr id="5" name="CuadroTexto 4"/>
          <p:cNvSpPr txBox="1"/>
          <p:nvPr/>
        </p:nvSpPr>
        <p:spPr>
          <a:xfrm>
            <a:off x="341194" y="1962223"/>
            <a:ext cx="3704800" cy="1384995"/>
          </a:xfrm>
          <a:prstGeom prst="rect">
            <a:avLst/>
          </a:prstGeom>
          <a:noFill/>
        </p:spPr>
        <p:txBody>
          <a:bodyPr wrap="square" rtlCol="0">
            <a:spAutoFit/>
          </a:bodyPr>
          <a:lstStyle/>
          <a:p>
            <a:pPr algn="just"/>
            <a:r>
              <a:rPr lang="es-ES" sz="2800" dirty="0" smtClean="0">
                <a:latin typeface="Book Antiqua" panose="02040602050305030304" pitchFamily="18" charset="0"/>
              </a:rPr>
              <a:t>Los </a:t>
            </a:r>
            <a:r>
              <a:rPr lang="es-ES" sz="2800" dirty="0" err="1" smtClean="0">
                <a:latin typeface="Book Antiqua" panose="02040602050305030304" pitchFamily="18" charset="0"/>
              </a:rPr>
              <a:t>hiperparámentros</a:t>
            </a:r>
            <a:r>
              <a:rPr lang="es-ES" sz="2800" dirty="0" smtClean="0">
                <a:latin typeface="Book Antiqua" panose="02040602050305030304" pitchFamily="18" charset="0"/>
              </a:rPr>
              <a:t> son los default de esta técnica</a:t>
            </a:r>
            <a:endParaRPr lang="es-ES" sz="2800" dirty="0">
              <a:latin typeface="Book Antiqua" panose="02040602050305030304" pitchFamily="18" charset="0"/>
            </a:endParaRPr>
          </a:p>
        </p:txBody>
      </p:sp>
      <p:grpSp>
        <p:nvGrpSpPr>
          <p:cNvPr id="2" name="Grupo 1"/>
          <p:cNvGrpSpPr/>
          <p:nvPr/>
        </p:nvGrpSpPr>
        <p:grpSpPr>
          <a:xfrm>
            <a:off x="4318343" y="1146611"/>
            <a:ext cx="7497958" cy="4735573"/>
            <a:chOff x="4318343" y="1146611"/>
            <a:chExt cx="7497958" cy="4735573"/>
          </a:xfrm>
        </p:grpSpPr>
        <p:pic>
          <p:nvPicPr>
            <p:cNvPr id="6" name="Imagen 5">
              <a:extLst>
                <a:ext uri="{FF2B5EF4-FFF2-40B4-BE49-F238E27FC236}">
                  <a16:creationId xmlns:a16="http://schemas.microsoft.com/office/drawing/2014/main" id="{A9AF49AA-1B65-47A6-B535-312F358E8297}"/>
                </a:ext>
              </a:extLst>
            </p:cNvPr>
            <p:cNvPicPr>
              <a:picLocks noChangeAspect="1"/>
            </p:cNvPicPr>
            <p:nvPr/>
          </p:nvPicPr>
          <p:blipFill>
            <a:blip r:embed="rId2"/>
            <a:stretch>
              <a:fillRect/>
            </a:stretch>
          </p:blipFill>
          <p:spPr>
            <a:xfrm>
              <a:off x="4318343" y="1146611"/>
              <a:ext cx="3758516" cy="4735573"/>
            </a:xfrm>
            <a:prstGeom prst="rect">
              <a:avLst/>
            </a:prstGeom>
          </p:spPr>
        </p:pic>
        <p:pic>
          <p:nvPicPr>
            <p:cNvPr id="9" name="Imagen 8">
              <a:extLst>
                <a:ext uri="{FF2B5EF4-FFF2-40B4-BE49-F238E27FC236}">
                  <a16:creationId xmlns:a16="http://schemas.microsoft.com/office/drawing/2014/main" id="{C0AC7A70-15F0-450B-93CE-97DBE4F11060}"/>
                </a:ext>
              </a:extLst>
            </p:cNvPr>
            <p:cNvPicPr>
              <a:picLocks noChangeAspect="1"/>
            </p:cNvPicPr>
            <p:nvPr/>
          </p:nvPicPr>
          <p:blipFill>
            <a:blip r:embed="rId3"/>
            <a:stretch>
              <a:fillRect/>
            </a:stretch>
          </p:blipFill>
          <p:spPr>
            <a:xfrm>
              <a:off x="8076859" y="1146611"/>
              <a:ext cx="3739442" cy="4735573"/>
            </a:xfrm>
            <a:prstGeom prst="rect">
              <a:avLst/>
            </a:prstGeom>
          </p:spPr>
        </p:pic>
      </p:grpSp>
    </p:spTree>
    <p:extLst>
      <p:ext uri="{BB962C8B-B14F-4D97-AF65-F5344CB8AC3E}">
        <p14:creationId xmlns:p14="http://schemas.microsoft.com/office/powerpoint/2010/main" val="19615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a:latin typeface="Book Antiqua" panose="02040602050305030304" pitchFamily="18" charset="0"/>
              </a:rPr>
              <a:t>SVM</a:t>
            </a:r>
          </a:p>
        </p:txBody>
      </p:sp>
      <p:sp>
        <p:nvSpPr>
          <p:cNvPr id="5" name="CuadroTexto 4"/>
          <p:cNvSpPr txBox="1"/>
          <p:nvPr/>
        </p:nvSpPr>
        <p:spPr>
          <a:xfrm>
            <a:off x="365455" y="2118794"/>
            <a:ext cx="3970364" cy="1384995"/>
          </a:xfrm>
          <a:prstGeom prst="rect">
            <a:avLst/>
          </a:prstGeom>
          <a:noFill/>
        </p:spPr>
        <p:txBody>
          <a:bodyPr wrap="square" rtlCol="0">
            <a:spAutoFit/>
          </a:bodyPr>
          <a:lstStyle/>
          <a:p>
            <a:pPr algn="just"/>
            <a:r>
              <a:rPr lang="es-ES" sz="2800" dirty="0">
                <a:latin typeface="Book Antiqua" panose="02040602050305030304" pitchFamily="18" charset="0"/>
              </a:rPr>
              <a:t>Se estableció la tasa de aprendizaje en 0,0001 (</a:t>
            </a:r>
            <a:r>
              <a:rPr lang="es-ES" sz="2800" dirty="0" smtClean="0">
                <a:latin typeface="Book Antiqua" panose="02040602050305030304" pitchFamily="18" charset="0"/>
              </a:rPr>
              <a:t>predeterminado).</a:t>
            </a:r>
            <a:endParaRPr lang="es-ES" sz="2800" dirty="0">
              <a:latin typeface="Book Antiqua" panose="02040602050305030304" pitchFamily="18" charset="0"/>
            </a:endParaRPr>
          </a:p>
        </p:txBody>
      </p:sp>
      <p:pic>
        <p:nvPicPr>
          <p:cNvPr id="3" name="Imagen 2">
            <a:extLst>
              <a:ext uri="{FF2B5EF4-FFF2-40B4-BE49-F238E27FC236}">
                <a16:creationId xmlns:a16="http://schemas.microsoft.com/office/drawing/2014/main" id="{36023036-DA48-4C6E-AD79-C2C8C806A05B}"/>
              </a:ext>
            </a:extLst>
          </p:cNvPr>
          <p:cNvPicPr>
            <a:picLocks noChangeAspect="1"/>
          </p:cNvPicPr>
          <p:nvPr/>
        </p:nvPicPr>
        <p:blipFill>
          <a:blip r:embed="rId2"/>
          <a:stretch>
            <a:fillRect/>
          </a:stretch>
        </p:blipFill>
        <p:spPr>
          <a:xfrm>
            <a:off x="4682501" y="1493833"/>
            <a:ext cx="3673158" cy="4580017"/>
          </a:xfrm>
          <a:prstGeom prst="rect">
            <a:avLst/>
          </a:prstGeom>
        </p:spPr>
      </p:pic>
      <p:pic>
        <p:nvPicPr>
          <p:cNvPr id="8" name="Imagen 7">
            <a:extLst>
              <a:ext uri="{FF2B5EF4-FFF2-40B4-BE49-F238E27FC236}">
                <a16:creationId xmlns:a16="http://schemas.microsoft.com/office/drawing/2014/main" id="{6A498A6D-D7BA-4EDA-8127-84BF7479A33C}"/>
              </a:ext>
            </a:extLst>
          </p:cNvPr>
          <p:cNvPicPr>
            <a:picLocks noChangeAspect="1"/>
          </p:cNvPicPr>
          <p:nvPr/>
        </p:nvPicPr>
        <p:blipFill>
          <a:blip r:embed="rId3"/>
          <a:stretch>
            <a:fillRect/>
          </a:stretch>
        </p:blipFill>
        <p:spPr>
          <a:xfrm>
            <a:off x="8355659" y="1516695"/>
            <a:ext cx="3581710" cy="4557155"/>
          </a:xfrm>
          <a:prstGeom prst="rect">
            <a:avLst/>
          </a:prstGeom>
        </p:spPr>
      </p:pic>
    </p:spTree>
    <p:extLst>
      <p:ext uri="{BB962C8B-B14F-4D97-AF65-F5344CB8AC3E}">
        <p14:creationId xmlns:p14="http://schemas.microsoft.com/office/powerpoint/2010/main" val="261848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err="1">
                <a:latin typeface="Book Antiqua" panose="02040602050305030304" pitchFamily="18" charset="0"/>
              </a:rPr>
              <a:t>Random</a:t>
            </a:r>
            <a:r>
              <a:rPr lang="es-ES" sz="2800" b="1" dirty="0">
                <a:latin typeface="Book Antiqua" panose="02040602050305030304" pitchFamily="18" charset="0"/>
              </a:rPr>
              <a:t> Forest</a:t>
            </a:r>
          </a:p>
        </p:txBody>
      </p:sp>
      <p:sp>
        <p:nvSpPr>
          <p:cNvPr id="5" name="CuadroTexto 4"/>
          <p:cNvSpPr txBox="1"/>
          <p:nvPr/>
        </p:nvSpPr>
        <p:spPr>
          <a:xfrm>
            <a:off x="442224" y="2096237"/>
            <a:ext cx="3970364" cy="1815882"/>
          </a:xfrm>
          <a:prstGeom prst="rect">
            <a:avLst/>
          </a:prstGeom>
          <a:noFill/>
        </p:spPr>
        <p:txBody>
          <a:bodyPr wrap="square" rtlCol="0">
            <a:spAutoFit/>
          </a:bodyPr>
          <a:lstStyle/>
          <a:p>
            <a:pPr algn="just"/>
            <a:r>
              <a:rPr lang="es-ES" sz="2800" dirty="0">
                <a:latin typeface="Book Antiqua" panose="02040602050305030304" pitchFamily="18" charset="0"/>
              </a:rPr>
              <a:t>El número de arboles se determinó por prueba y error en </a:t>
            </a:r>
            <a:r>
              <a:rPr lang="es-ES" sz="2800" dirty="0" smtClean="0">
                <a:latin typeface="Book Antiqua" panose="02040602050305030304" pitchFamily="18" charset="0"/>
              </a:rPr>
              <a:t>60, </a:t>
            </a:r>
            <a:r>
              <a:rPr lang="es-ES" sz="2800" dirty="0">
                <a:latin typeface="Book Antiqua" panose="02040602050305030304" pitchFamily="18" charset="0"/>
              </a:rPr>
              <a:t>para las matrices BOW y </a:t>
            </a:r>
            <a:r>
              <a:rPr lang="es-ES" sz="2800" dirty="0" smtClean="0">
                <a:latin typeface="Book Antiqua" panose="02040602050305030304" pitchFamily="18" charset="0"/>
              </a:rPr>
              <a:t>TFIDF.</a:t>
            </a:r>
            <a:endParaRPr lang="es-ES" sz="2800" dirty="0">
              <a:latin typeface="Book Antiqua" panose="02040602050305030304" pitchFamily="18" charset="0"/>
            </a:endParaRPr>
          </a:p>
        </p:txBody>
      </p:sp>
      <p:pic>
        <p:nvPicPr>
          <p:cNvPr id="6" name="Imagen 5">
            <a:extLst>
              <a:ext uri="{FF2B5EF4-FFF2-40B4-BE49-F238E27FC236}">
                <a16:creationId xmlns:a16="http://schemas.microsoft.com/office/drawing/2014/main" id="{2A9D2BA4-D854-4051-A07E-75833BAF0371}"/>
              </a:ext>
            </a:extLst>
          </p:cNvPr>
          <p:cNvPicPr>
            <a:picLocks noChangeAspect="1"/>
          </p:cNvPicPr>
          <p:nvPr/>
        </p:nvPicPr>
        <p:blipFill>
          <a:blip r:embed="rId2"/>
          <a:stretch>
            <a:fillRect/>
          </a:stretch>
        </p:blipFill>
        <p:spPr>
          <a:xfrm>
            <a:off x="8402749" y="1507179"/>
            <a:ext cx="3635055" cy="4549534"/>
          </a:xfrm>
          <a:prstGeom prst="rect">
            <a:avLst/>
          </a:prstGeom>
        </p:spPr>
      </p:pic>
      <p:pic>
        <p:nvPicPr>
          <p:cNvPr id="2" name="Imagen 1"/>
          <p:cNvPicPr>
            <a:picLocks noChangeAspect="1"/>
          </p:cNvPicPr>
          <p:nvPr/>
        </p:nvPicPr>
        <p:blipFill>
          <a:blip r:embed="rId3"/>
          <a:stretch>
            <a:fillRect/>
          </a:stretch>
        </p:blipFill>
        <p:spPr>
          <a:xfrm>
            <a:off x="4684323" y="1531707"/>
            <a:ext cx="3591426" cy="4525006"/>
          </a:xfrm>
          <a:prstGeom prst="rect">
            <a:avLst/>
          </a:prstGeom>
        </p:spPr>
      </p:pic>
    </p:spTree>
    <p:extLst>
      <p:ext uri="{BB962C8B-B14F-4D97-AF65-F5344CB8AC3E}">
        <p14:creationId xmlns:p14="http://schemas.microsoft.com/office/powerpoint/2010/main" val="258287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7"/>
            <a:ext cx="4620569" cy="523220"/>
          </a:xfrm>
          <a:prstGeom prst="rect">
            <a:avLst/>
          </a:prstGeom>
          <a:noFill/>
        </p:spPr>
        <p:txBody>
          <a:bodyPr wrap="square" rtlCol="0">
            <a:spAutoFit/>
          </a:bodyPr>
          <a:lstStyle/>
          <a:p>
            <a:pPr algn="ctr"/>
            <a:r>
              <a:rPr lang="es-ES" sz="2800" b="1" dirty="0">
                <a:latin typeface="Book Antiqua" panose="02040602050305030304" pitchFamily="18" charset="0"/>
              </a:rPr>
              <a:t>Tiempos de entrenamiento</a:t>
            </a:r>
          </a:p>
        </p:txBody>
      </p:sp>
      <p:sp>
        <p:nvSpPr>
          <p:cNvPr id="5" name="CuadroTexto 4"/>
          <p:cNvSpPr txBox="1"/>
          <p:nvPr/>
        </p:nvSpPr>
        <p:spPr>
          <a:xfrm>
            <a:off x="606524" y="1116126"/>
            <a:ext cx="11268635" cy="954107"/>
          </a:xfrm>
          <a:prstGeom prst="rect">
            <a:avLst/>
          </a:prstGeom>
          <a:noFill/>
        </p:spPr>
        <p:txBody>
          <a:bodyPr wrap="square" rtlCol="0">
            <a:spAutoFit/>
          </a:bodyPr>
          <a:lstStyle/>
          <a:p>
            <a:pPr algn="just"/>
            <a:r>
              <a:rPr lang="es-ES" sz="2800" dirty="0">
                <a:latin typeface="Book Antiqua" panose="02040602050305030304" pitchFamily="18" charset="0"/>
              </a:rPr>
              <a:t>Naturalmente, </a:t>
            </a:r>
            <a:r>
              <a:rPr lang="es-ES" sz="2800" dirty="0" err="1">
                <a:latin typeface="Book Antiqua" panose="02040602050305030304" pitchFamily="18" charset="0"/>
              </a:rPr>
              <a:t>RandomForest</a:t>
            </a:r>
            <a:r>
              <a:rPr lang="es-ES" sz="2800" dirty="0">
                <a:latin typeface="Book Antiqua" panose="02040602050305030304" pitchFamily="18" charset="0"/>
              </a:rPr>
              <a:t> consume más recursos en su entrenamiento</a:t>
            </a:r>
          </a:p>
        </p:txBody>
      </p:sp>
      <p:pic>
        <p:nvPicPr>
          <p:cNvPr id="2" name="Imagen 1"/>
          <p:cNvPicPr>
            <a:picLocks noChangeAspect="1"/>
          </p:cNvPicPr>
          <p:nvPr/>
        </p:nvPicPr>
        <p:blipFill>
          <a:blip r:embed="rId2"/>
          <a:stretch>
            <a:fillRect/>
          </a:stretch>
        </p:blipFill>
        <p:spPr>
          <a:xfrm>
            <a:off x="1786932" y="2087530"/>
            <a:ext cx="9008448" cy="4513869"/>
          </a:xfrm>
          <a:prstGeom prst="rect">
            <a:avLst/>
          </a:prstGeom>
        </p:spPr>
      </p:pic>
    </p:spTree>
    <p:extLst>
      <p:ext uri="{BB962C8B-B14F-4D97-AF65-F5344CB8AC3E}">
        <p14:creationId xmlns:p14="http://schemas.microsoft.com/office/powerpoint/2010/main" val="104186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5" name="CuadroTexto 4"/>
          <p:cNvSpPr txBox="1"/>
          <p:nvPr/>
        </p:nvSpPr>
        <p:spPr>
          <a:xfrm>
            <a:off x="510989" y="952289"/>
            <a:ext cx="11268635" cy="954107"/>
          </a:xfrm>
          <a:prstGeom prst="rect">
            <a:avLst/>
          </a:prstGeom>
          <a:noFill/>
        </p:spPr>
        <p:txBody>
          <a:bodyPr wrap="square" rtlCol="0">
            <a:spAutoFit/>
          </a:bodyPr>
          <a:lstStyle/>
          <a:p>
            <a:pPr algn="just"/>
            <a:r>
              <a:rPr lang="es-ES" sz="2800" dirty="0" smtClean="0">
                <a:latin typeface="Book Antiqua" panose="02040602050305030304" pitchFamily="18" charset="0"/>
              </a:rPr>
              <a:t>Solamente </a:t>
            </a:r>
            <a:r>
              <a:rPr lang="es-ES" sz="2800" dirty="0">
                <a:latin typeface="Book Antiqua" panose="02040602050305030304" pitchFamily="18" charset="0"/>
              </a:rPr>
              <a:t>el modelo de </a:t>
            </a:r>
            <a:r>
              <a:rPr lang="es-ES" sz="2800" dirty="0" err="1">
                <a:latin typeface="Book Antiqua" panose="02040602050305030304" pitchFamily="18" charset="0"/>
              </a:rPr>
              <a:t>RandomForest</a:t>
            </a:r>
            <a:r>
              <a:rPr lang="es-ES" sz="2800" dirty="0">
                <a:latin typeface="Book Antiqua" panose="02040602050305030304" pitchFamily="18" charset="0"/>
              </a:rPr>
              <a:t> presenta tiempos que en una aplicación en tiempo real no serían aceptables.</a:t>
            </a:r>
          </a:p>
        </p:txBody>
      </p:sp>
      <p:pic>
        <p:nvPicPr>
          <p:cNvPr id="2" name="Imagen 1"/>
          <p:cNvPicPr>
            <a:picLocks noChangeAspect="1"/>
          </p:cNvPicPr>
          <p:nvPr/>
        </p:nvPicPr>
        <p:blipFill>
          <a:blip r:embed="rId2"/>
          <a:stretch>
            <a:fillRect/>
          </a:stretch>
        </p:blipFill>
        <p:spPr>
          <a:xfrm>
            <a:off x="1838316" y="2112733"/>
            <a:ext cx="9050013" cy="4496427"/>
          </a:xfrm>
          <a:prstGeom prst="rect">
            <a:avLst/>
          </a:prstGeom>
        </p:spPr>
      </p:pic>
      <p:sp>
        <p:nvSpPr>
          <p:cNvPr id="6" name="CuadroTexto 5">
            <a:extLst>
              <a:ext uri="{FF2B5EF4-FFF2-40B4-BE49-F238E27FC236}">
                <a16:creationId xmlns:a16="http://schemas.microsoft.com/office/drawing/2014/main" id="{4C50142B-DFA0-4062-976A-BE29B90BD4DF}"/>
              </a:ext>
            </a:extLst>
          </p:cNvPr>
          <p:cNvSpPr txBox="1"/>
          <p:nvPr/>
        </p:nvSpPr>
        <p:spPr>
          <a:xfrm>
            <a:off x="510988" y="396387"/>
            <a:ext cx="4620569" cy="523220"/>
          </a:xfrm>
          <a:prstGeom prst="rect">
            <a:avLst/>
          </a:prstGeom>
          <a:noFill/>
        </p:spPr>
        <p:txBody>
          <a:bodyPr wrap="square" rtlCol="0">
            <a:spAutoFit/>
          </a:bodyPr>
          <a:lstStyle/>
          <a:p>
            <a:r>
              <a:rPr lang="es-ES" sz="2800" b="1" dirty="0">
                <a:latin typeface="Book Antiqua" panose="02040602050305030304" pitchFamily="18" charset="0"/>
              </a:rPr>
              <a:t>Tiempos de predicción</a:t>
            </a:r>
          </a:p>
        </p:txBody>
      </p:sp>
    </p:spTree>
    <p:extLst>
      <p:ext uri="{BB962C8B-B14F-4D97-AF65-F5344CB8AC3E}">
        <p14:creationId xmlns:p14="http://schemas.microsoft.com/office/powerpoint/2010/main" val="89220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9" y="396387"/>
            <a:ext cx="2272766" cy="523220"/>
          </a:xfrm>
          <a:prstGeom prst="rect">
            <a:avLst/>
          </a:prstGeom>
          <a:noFill/>
        </p:spPr>
        <p:txBody>
          <a:bodyPr wrap="square" rtlCol="0">
            <a:spAutoFit/>
          </a:bodyPr>
          <a:lstStyle/>
          <a:p>
            <a:r>
              <a:rPr lang="es-ES" sz="2800" b="1" dirty="0">
                <a:latin typeface="Book Antiqua" panose="02040602050305030304" pitchFamily="18" charset="0"/>
              </a:rPr>
              <a:t>Precisión</a:t>
            </a:r>
          </a:p>
        </p:txBody>
      </p:sp>
      <p:sp>
        <p:nvSpPr>
          <p:cNvPr id="5" name="CuadroTexto 4"/>
          <p:cNvSpPr txBox="1"/>
          <p:nvPr/>
        </p:nvSpPr>
        <p:spPr>
          <a:xfrm>
            <a:off x="510989" y="919607"/>
            <a:ext cx="11268635" cy="954107"/>
          </a:xfrm>
          <a:prstGeom prst="rect">
            <a:avLst/>
          </a:prstGeom>
          <a:noFill/>
        </p:spPr>
        <p:txBody>
          <a:bodyPr wrap="square" rtlCol="0">
            <a:spAutoFit/>
          </a:bodyPr>
          <a:lstStyle/>
          <a:p>
            <a:pPr algn="just"/>
            <a:r>
              <a:rPr lang="es-ES" sz="2800" dirty="0" smtClean="0">
                <a:latin typeface="Book Antiqua" panose="02040602050305030304" pitchFamily="18" charset="0"/>
              </a:rPr>
              <a:t>En un análisis tiempo de predicción vs precisión se optaría por SVM sobre TFIDF.</a:t>
            </a:r>
            <a:endParaRPr lang="es-ES" sz="2800" dirty="0">
              <a:latin typeface="Book Antiqua" panose="02040602050305030304" pitchFamily="18" charset="0"/>
            </a:endParaRPr>
          </a:p>
        </p:txBody>
      </p:sp>
      <p:grpSp>
        <p:nvGrpSpPr>
          <p:cNvPr id="8" name="Grupo 7">
            <a:extLst>
              <a:ext uri="{FF2B5EF4-FFF2-40B4-BE49-F238E27FC236}">
                <a16:creationId xmlns:a16="http://schemas.microsoft.com/office/drawing/2014/main" id="{08C86CEF-DA8D-4F1B-8713-1439DBC756FB}"/>
              </a:ext>
            </a:extLst>
          </p:cNvPr>
          <p:cNvGrpSpPr/>
          <p:nvPr/>
        </p:nvGrpSpPr>
        <p:grpSpPr>
          <a:xfrm>
            <a:off x="1505754" y="2461846"/>
            <a:ext cx="9180491" cy="3714896"/>
            <a:chOff x="2067951" y="2658794"/>
            <a:chExt cx="9180491" cy="3714896"/>
          </a:xfrm>
        </p:grpSpPr>
        <p:pic>
          <p:nvPicPr>
            <p:cNvPr id="6" name="Imagen 5">
              <a:extLst>
                <a:ext uri="{FF2B5EF4-FFF2-40B4-BE49-F238E27FC236}">
                  <a16:creationId xmlns:a16="http://schemas.microsoft.com/office/drawing/2014/main" id="{9CDF3EFC-689E-438E-A004-91CA1D7F5251}"/>
                </a:ext>
              </a:extLst>
            </p:cNvPr>
            <p:cNvPicPr>
              <a:picLocks noChangeAspect="1"/>
            </p:cNvPicPr>
            <p:nvPr/>
          </p:nvPicPr>
          <p:blipFill rotWithShape="1">
            <a:blip r:embed="rId2"/>
            <a:srcRect l="372" t="14925" r="92539"/>
            <a:stretch/>
          </p:blipFill>
          <p:spPr>
            <a:xfrm>
              <a:off x="2067951" y="2658794"/>
              <a:ext cx="715804" cy="3714896"/>
            </a:xfrm>
            <a:prstGeom prst="rect">
              <a:avLst/>
            </a:prstGeom>
          </p:spPr>
        </p:pic>
        <p:pic>
          <p:nvPicPr>
            <p:cNvPr id="7" name="Imagen 6">
              <a:extLst>
                <a:ext uri="{FF2B5EF4-FFF2-40B4-BE49-F238E27FC236}">
                  <a16:creationId xmlns:a16="http://schemas.microsoft.com/office/drawing/2014/main" id="{B0703431-6A94-4ECA-A36F-041B4E921461}"/>
                </a:ext>
              </a:extLst>
            </p:cNvPr>
            <p:cNvPicPr>
              <a:picLocks noChangeAspect="1"/>
            </p:cNvPicPr>
            <p:nvPr/>
          </p:nvPicPr>
          <p:blipFill rotWithShape="1">
            <a:blip r:embed="rId2"/>
            <a:srcRect l="16169" t="14925"/>
            <a:stretch/>
          </p:blipFill>
          <p:spPr>
            <a:xfrm>
              <a:off x="2783755" y="2658794"/>
              <a:ext cx="8464687" cy="3714896"/>
            </a:xfrm>
            <a:prstGeom prst="rect">
              <a:avLst/>
            </a:prstGeom>
          </p:spPr>
        </p:pic>
      </p:grpSp>
    </p:spTree>
    <p:extLst>
      <p:ext uri="{BB962C8B-B14F-4D97-AF65-F5344CB8AC3E}">
        <p14:creationId xmlns:p14="http://schemas.microsoft.com/office/powerpoint/2010/main" val="145463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9" y="624987"/>
            <a:ext cx="2272766" cy="523220"/>
          </a:xfrm>
          <a:prstGeom prst="rect">
            <a:avLst/>
          </a:prstGeom>
          <a:noFill/>
        </p:spPr>
        <p:txBody>
          <a:bodyPr wrap="square" rtlCol="0">
            <a:spAutoFit/>
          </a:bodyPr>
          <a:lstStyle/>
          <a:p>
            <a:r>
              <a:rPr lang="es-ES" sz="2800" b="1" dirty="0" err="1" smtClean="0">
                <a:latin typeface="Book Antiqua" panose="02040602050305030304" pitchFamily="18" charset="0"/>
              </a:rPr>
              <a:t>Clustering</a:t>
            </a:r>
            <a:endParaRPr lang="es-ES" sz="2800" b="1" dirty="0">
              <a:latin typeface="Book Antiqua" panose="02040602050305030304" pitchFamily="18" charset="0"/>
            </a:endParaRPr>
          </a:p>
        </p:txBody>
      </p:sp>
      <p:sp>
        <p:nvSpPr>
          <p:cNvPr id="5" name="CuadroTexto 4"/>
          <p:cNvSpPr txBox="1"/>
          <p:nvPr/>
        </p:nvSpPr>
        <p:spPr>
          <a:xfrm>
            <a:off x="510989" y="1974147"/>
            <a:ext cx="5292911" cy="3539430"/>
          </a:xfrm>
          <a:prstGeom prst="rect">
            <a:avLst/>
          </a:prstGeom>
          <a:noFill/>
        </p:spPr>
        <p:txBody>
          <a:bodyPr wrap="square" rtlCol="0">
            <a:spAutoFit/>
          </a:bodyPr>
          <a:lstStyle/>
          <a:p>
            <a:pPr algn="just"/>
            <a:r>
              <a:rPr lang="es-ES" sz="2800" dirty="0" smtClean="0">
                <a:latin typeface="Book Antiqua" panose="02040602050305030304" pitchFamily="18" charset="0"/>
              </a:rPr>
              <a:t>Gráficamente el Método </a:t>
            </a:r>
            <a:r>
              <a:rPr lang="es-ES" sz="2800" dirty="0" err="1" smtClean="0">
                <a:latin typeface="Book Antiqua" panose="02040602050305030304" pitchFamily="18" charset="0"/>
              </a:rPr>
              <a:t>Elbow</a:t>
            </a:r>
            <a:r>
              <a:rPr lang="es-ES" sz="2800" dirty="0" smtClean="0">
                <a:latin typeface="Book Antiqua" panose="02040602050305030304" pitchFamily="18" charset="0"/>
              </a:rPr>
              <a:t> indicaría que el número de </a:t>
            </a:r>
            <a:r>
              <a:rPr lang="es-ES" sz="2800" dirty="0" err="1" smtClean="0">
                <a:latin typeface="Book Antiqua" panose="02040602050305030304" pitchFamily="18" charset="0"/>
              </a:rPr>
              <a:t>clusters</a:t>
            </a:r>
            <a:r>
              <a:rPr lang="es-ES" sz="2800" dirty="0" smtClean="0">
                <a:latin typeface="Book Antiqua" panose="02040602050305030304" pitchFamily="18" charset="0"/>
              </a:rPr>
              <a:t> es 7 posiblemente debido a que las categorías Transferencias Personales, Transferencias entre cuentas y Remesas tendrían palabras en común.</a:t>
            </a:r>
            <a:endParaRPr lang="es-ES" sz="2800" dirty="0">
              <a:latin typeface="Book Antiqua" panose="02040602050305030304" pitchFamily="18" charset="0"/>
            </a:endParaRPr>
          </a:p>
        </p:txBody>
      </p:sp>
      <p:pic>
        <p:nvPicPr>
          <p:cNvPr id="3" name="Imagen 2"/>
          <p:cNvPicPr>
            <a:picLocks noChangeAspect="1"/>
          </p:cNvPicPr>
          <p:nvPr/>
        </p:nvPicPr>
        <p:blipFill>
          <a:blip r:embed="rId2"/>
          <a:stretch>
            <a:fillRect/>
          </a:stretch>
        </p:blipFill>
        <p:spPr>
          <a:xfrm>
            <a:off x="6273475" y="1103411"/>
            <a:ext cx="5639125" cy="5280902"/>
          </a:xfrm>
          <a:prstGeom prst="rect">
            <a:avLst/>
          </a:prstGeom>
        </p:spPr>
      </p:pic>
      <p:cxnSp>
        <p:nvCxnSpPr>
          <p:cNvPr id="11" name="Conector recto de flecha 10"/>
          <p:cNvCxnSpPr/>
          <p:nvPr/>
        </p:nvCxnSpPr>
        <p:spPr>
          <a:xfrm flipV="1">
            <a:off x="7696200" y="5334000"/>
            <a:ext cx="914400" cy="508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5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7"/>
            <a:ext cx="3045011" cy="523220"/>
          </a:xfrm>
          <a:prstGeom prst="rect">
            <a:avLst/>
          </a:prstGeom>
          <a:noFill/>
        </p:spPr>
        <p:txBody>
          <a:bodyPr wrap="square" rtlCol="0">
            <a:spAutoFit/>
          </a:bodyPr>
          <a:lstStyle/>
          <a:p>
            <a:r>
              <a:rPr lang="es-ES" sz="2800" b="1" dirty="0" smtClean="0">
                <a:latin typeface="Book Antiqua" panose="02040602050305030304" pitchFamily="18" charset="0"/>
              </a:rPr>
              <a:t>Conclusiones</a:t>
            </a:r>
            <a:endParaRPr lang="es-ES" sz="2800" b="1" dirty="0">
              <a:latin typeface="Book Antiqua" panose="02040602050305030304" pitchFamily="18" charset="0"/>
            </a:endParaRPr>
          </a:p>
        </p:txBody>
      </p:sp>
      <p:sp>
        <p:nvSpPr>
          <p:cNvPr id="5" name="CuadroTexto 4"/>
          <p:cNvSpPr txBox="1"/>
          <p:nvPr/>
        </p:nvSpPr>
        <p:spPr>
          <a:xfrm>
            <a:off x="688789" y="1841289"/>
            <a:ext cx="11268635" cy="2246769"/>
          </a:xfrm>
          <a:prstGeom prst="rect">
            <a:avLst/>
          </a:prstGeom>
          <a:noFill/>
        </p:spPr>
        <p:txBody>
          <a:bodyPr wrap="square" rtlCol="0">
            <a:spAutoFit/>
          </a:bodyPr>
          <a:lstStyle/>
          <a:p>
            <a:pPr algn="just"/>
            <a:r>
              <a:rPr lang="es-ES" sz="2800" dirty="0" smtClean="0">
                <a:latin typeface="Book Antiqua" panose="02040602050305030304" pitchFamily="18" charset="0"/>
              </a:rPr>
              <a:t>Se ha logrado implementar 8 modelos de clasificación de textos siendo </a:t>
            </a:r>
            <a:r>
              <a:rPr lang="es-ES" sz="2800" dirty="0" err="1" smtClean="0">
                <a:latin typeface="Book Antiqua" panose="02040602050305030304" pitchFamily="18" charset="0"/>
              </a:rPr>
              <a:t>RandomForest</a:t>
            </a:r>
            <a:r>
              <a:rPr lang="es-ES" sz="2800" dirty="0" smtClean="0">
                <a:latin typeface="Book Antiqua" panose="02040602050305030304" pitchFamily="18" charset="0"/>
              </a:rPr>
              <a:t> sobre TFIDF el qu</a:t>
            </a:r>
            <a:r>
              <a:rPr lang="es-ES" sz="2800" dirty="0" smtClean="0">
                <a:latin typeface="Book Antiqua" panose="02040602050305030304" pitchFamily="18" charset="0"/>
              </a:rPr>
              <a:t>e presenta mayor precisión.</a:t>
            </a:r>
          </a:p>
          <a:p>
            <a:pPr algn="just"/>
            <a:endParaRPr lang="es-ES" sz="2800" dirty="0">
              <a:latin typeface="Book Antiqua" panose="02040602050305030304" pitchFamily="18" charset="0"/>
            </a:endParaRPr>
          </a:p>
          <a:p>
            <a:pPr algn="just"/>
            <a:r>
              <a:rPr lang="es-ES" sz="2800" dirty="0" smtClean="0">
                <a:latin typeface="Book Antiqua" panose="02040602050305030304" pitchFamily="18" charset="0"/>
              </a:rPr>
              <a:t>Para la puesta en producción se utilizará el model</a:t>
            </a:r>
            <a:r>
              <a:rPr lang="es-ES" sz="2800" dirty="0" smtClean="0">
                <a:latin typeface="Book Antiqua" panose="02040602050305030304" pitchFamily="18" charset="0"/>
              </a:rPr>
              <a:t>o SVM sobre TFIDF por su bajo tiempo de entrenamiento y predicción, y su alta precisión.</a:t>
            </a:r>
          </a:p>
        </p:txBody>
      </p:sp>
    </p:spTree>
    <p:extLst>
      <p:ext uri="{BB962C8B-B14F-4D97-AF65-F5344CB8AC3E}">
        <p14:creationId xmlns:p14="http://schemas.microsoft.com/office/powerpoint/2010/main" val="167163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858794" y="1828265"/>
            <a:ext cx="2783755" cy="461665"/>
          </a:xfrm>
          <a:prstGeom prst="rect">
            <a:avLst/>
          </a:prstGeom>
          <a:noFill/>
        </p:spPr>
        <p:txBody>
          <a:bodyPr wrap="square" rtlCol="0">
            <a:spAutoFit/>
          </a:bodyPr>
          <a:lstStyle/>
          <a:p>
            <a:r>
              <a:rPr lang="es-ES" sz="2400" b="1" dirty="0" smtClean="0">
                <a:latin typeface="Book Antiqua" panose="02040602050305030304" pitchFamily="18" charset="0"/>
              </a:rPr>
              <a:t>Problema</a:t>
            </a:r>
            <a:endParaRPr lang="es-ES" sz="2400" b="1" dirty="0">
              <a:latin typeface="Book Antiqua" panose="02040602050305030304" pitchFamily="18" charset="0"/>
            </a:endParaRPr>
          </a:p>
        </p:txBody>
      </p:sp>
      <p:sp>
        <p:nvSpPr>
          <p:cNvPr id="5" name="CuadroTexto 4"/>
          <p:cNvSpPr txBox="1"/>
          <p:nvPr/>
        </p:nvSpPr>
        <p:spPr>
          <a:xfrm>
            <a:off x="970887" y="2351485"/>
            <a:ext cx="10734030" cy="3785652"/>
          </a:xfrm>
          <a:prstGeom prst="rect">
            <a:avLst/>
          </a:prstGeom>
          <a:noFill/>
        </p:spPr>
        <p:txBody>
          <a:bodyPr wrap="square" rtlCol="0">
            <a:spAutoFit/>
          </a:bodyPr>
          <a:lstStyle/>
          <a:p>
            <a:pPr algn="just"/>
            <a:r>
              <a:rPr lang="es-ES" sz="2000" dirty="0" smtClean="0">
                <a:latin typeface="Book Antiqua" panose="02040602050305030304" pitchFamily="18" charset="0"/>
              </a:rPr>
              <a:t>En la Balanza </a:t>
            </a:r>
            <a:r>
              <a:rPr lang="es-ES" sz="2000" dirty="0">
                <a:latin typeface="Book Antiqua" panose="02040602050305030304" pitchFamily="18" charset="0"/>
              </a:rPr>
              <a:t>de </a:t>
            </a:r>
            <a:r>
              <a:rPr lang="es-ES" sz="2000" dirty="0" smtClean="0">
                <a:latin typeface="Book Antiqua" panose="02040602050305030304" pitchFamily="18" charset="0"/>
              </a:rPr>
              <a:t>Pagos de un país se registran las transacciones con el resto del mundo en diferentes cuentas. En particular, las transferencias al exterior del sector privado (familias) se considera de forma agrupada. Sin embargo, la información generada por cada banco sirve para apropiar cada transacción en cuentas externas (Comercio de Bienes, Servicios, Ingreso Primario y Ingreso Secundario, Inversión de cartera y Otra inversión)</a:t>
            </a:r>
            <a:endParaRPr lang="es-ES" sz="2000" dirty="0" smtClean="0">
              <a:latin typeface="Book Antiqua" panose="02040602050305030304" pitchFamily="18" charset="0"/>
            </a:endParaRPr>
          </a:p>
          <a:p>
            <a:pPr algn="just"/>
            <a:endParaRPr lang="es-ES" sz="2000" dirty="0">
              <a:latin typeface="Book Antiqua" panose="02040602050305030304" pitchFamily="18" charset="0"/>
            </a:endParaRPr>
          </a:p>
          <a:p>
            <a:pPr algn="just"/>
            <a:r>
              <a:rPr lang="es-ES" sz="2000" dirty="0" smtClean="0">
                <a:latin typeface="Book Antiqua" panose="02040602050305030304" pitchFamily="18" charset="0"/>
              </a:rPr>
              <a:t>Clasificar transacciones de transferencias al exterior </a:t>
            </a:r>
            <a:r>
              <a:rPr lang="es-ES" sz="2000" dirty="0" smtClean="0">
                <a:latin typeface="Book Antiqua" panose="02040602050305030304" pitchFamily="18" charset="0"/>
              </a:rPr>
              <a:t>de clientes de bancos comerciales utilizando </a:t>
            </a:r>
            <a:r>
              <a:rPr lang="es-ES" sz="2000" dirty="0" smtClean="0">
                <a:latin typeface="Book Antiqua" panose="02040602050305030304" pitchFamily="18" charset="0"/>
              </a:rPr>
              <a:t>textos libres adjuntos a cada operación bancaria para una correcta compilación de estadísticas de Balanza de Pagos.</a:t>
            </a:r>
          </a:p>
          <a:p>
            <a:pPr algn="just"/>
            <a:endParaRPr lang="es-ES" sz="2000" dirty="0">
              <a:latin typeface="Book Antiqua" panose="02040602050305030304" pitchFamily="18" charset="0"/>
            </a:endParaRPr>
          </a:p>
          <a:p>
            <a:pPr algn="just"/>
            <a:r>
              <a:rPr lang="es-ES" sz="2000" dirty="0" smtClean="0">
                <a:latin typeface="Book Antiqua" panose="02040602050305030304" pitchFamily="18" charset="0"/>
              </a:rPr>
              <a:t>El proceso actual es manual con intentos de implementación de soluciones en Excel mediante búsqueda de palabras clave.</a:t>
            </a:r>
          </a:p>
        </p:txBody>
      </p:sp>
      <p:sp>
        <p:nvSpPr>
          <p:cNvPr id="2" name="Rectángulo 1"/>
          <p:cNvSpPr/>
          <p:nvPr/>
        </p:nvSpPr>
        <p:spPr>
          <a:xfrm>
            <a:off x="1793471" y="331371"/>
            <a:ext cx="8788400" cy="1200329"/>
          </a:xfrm>
          <a:prstGeom prst="rect">
            <a:avLst/>
          </a:prstGeom>
        </p:spPr>
        <p:txBody>
          <a:bodyPr wrap="square">
            <a:spAutoFit/>
          </a:bodyPr>
          <a:lstStyle/>
          <a:p>
            <a:pPr algn="ctr"/>
            <a:r>
              <a:rPr lang="es-ES" sz="2400" b="1" dirty="0">
                <a:latin typeface="Book Antiqua" panose="02040602050305030304" pitchFamily="18" charset="0"/>
              </a:rPr>
              <a:t>CLASIFICACIÓN DE TRANSFERENCIAS AL EXTERIOR DE CLIENTES DE ENTIDADES FINANCIERAS EN LA BALANZA DE PAGOS DE BOLIVIA</a:t>
            </a:r>
            <a:endParaRPr lang="es-BO" sz="2400" b="1" dirty="0">
              <a:latin typeface="Book Antiqua" panose="02040602050305030304" pitchFamily="18" charset="0"/>
            </a:endParaRPr>
          </a:p>
        </p:txBody>
      </p:sp>
    </p:spTree>
    <p:extLst>
      <p:ext uri="{BB962C8B-B14F-4D97-AF65-F5344CB8AC3E}">
        <p14:creationId xmlns:p14="http://schemas.microsoft.com/office/powerpoint/2010/main" val="118865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715682" y="919607"/>
            <a:ext cx="11268635" cy="5693866"/>
          </a:xfrm>
          <a:prstGeom prst="rect">
            <a:avLst/>
          </a:prstGeom>
          <a:noFill/>
        </p:spPr>
        <p:txBody>
          <a:bodyPr wrap="square" rtlCol="0">
            <a:spAutoFit/>
          </a:bodyPr>
          <a:lstStyle/>
          <a:p>
            <a:pPr algn="just"/>
            <a:r>
              <a:rPr lang="es-ES" sz="2800" dirty="0" smtClean="0">
                <a:latin typeface="Book Antiqua" panose="02040602050305030304" pitchFamily="18" charset="0"/>
              </a:rPr>
              <a:t>Se trabajó con 26.000 instancias de transacciones de frecuencia diaria desde junio de 2021 a marzo de 2022. </a:t>
            </a:r>
          </a:p>
          <a:p>
            <a:pPr algn="just"/>
            <a:endParaRPr lang="es-ES" sz="2800" dirty="0" smtClean="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smtClean="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smtClean="0">
              <a:latin typeface="Book Antiqua" panose="02040602050305030304" pitchFamily="18" charset="0"/>
            </a:endParaRPr>
          </a:p>
          <a:p>
            <a:pPr algn="just"/>
            <a:endParaRPr lang="es-ES" sz="2800" dirty="0" smtClean="0">
              <a:latin typeface="Book Antiqua" panose="02040602050305030304" pitchFamily="18" charset="0"/>
            </a:endParaRPr>
          </a:p>
          <a:p>
            <a:pPr algn="just"/>
            <a:endParaRPr lang="es-ES" sz="2800" dirty="0" smtClean="0">
              <a:latin typeface="Book Antiqua" panose="02040602050305030304" pitchFamily="18" charset="0"/>
            </a:endParaRPr>
          </a:p>
          <a:p>
            <a:pPr algn="just"/>
            <a:endParaRPr lang="es-ES" sz="2800" dirty="0">
              <a:latin typeface="Book Antiqua" panose="02040602050305030304" pitchFamily="18" charset="0"/>
            </a:endParaRPr>
          </a:p>
          <a:p>
            <a:pPr algn="just"/>
            <a:r>
              <a:rPr lang="es-ES" sz="2800" dirty="0" smtClean="0">
                <a:latin typeface="Book Antiqua" panose="02040602050305030304" pitchFamily="18" charset="0"/>
              </a:rPr>
              <a:t>Si bien el cliente de la EIF expresa el motivo de la transferencia, el registro en el sistema de información la realiza el funcionario bancario con el consiguiente error humano.</a:t>
            </a:r>
            <a:endParaRPr lang="es-ES" sz="2800" dirty="0">
              <a:latin typeface="Book Antiqua" panose="02040602050305030304" pitchFamily="18" charset="0"/>
            </a:endParaRPr>
          </a:p>
        </p:txBody>
      </p:sp>
      <p:graphicFrame>
        <p:nvGraphicFramePr>
          <p:cNvPr id="2" name="Tabla 1"/>
          <p:cNvGraphicFramePr>
            <a:graphicFrameLocks noGrp="1"/>
          </p:cNvGraphicFramePr>
          <p:nvPr>
            <p:extLst>
              <p:ext uri="{D42A27DB-BD31-4B8C-83A1-F6EECF244321}">
                <p14:modId xmlns:p14="http://schemas.microsoft.com/office/powerpoint/2010/main" val="4121456355"/>
              </p:ext>
            </p:extLst>
          </p:nvPr>
        </p:nvGraphicFramePr>
        <p:xfrm>
          <a:off x="4622800" y="1875366"/>
          <a:ext cx="2908300" cy="3132000"/>
        </p:xfrm>
        <a:graphic>
          <a:graphicData uri="http://schemas.openxmlformats.org/drawingml/2006/table">
            <a:tbl>
              <a:tblPr firstRow="1" bandRow="1">
                <a:tableStyleId>{72833802-FEF1-4C79-8D5D-14CF1EAF98D9}</a:tableStyleId>
              </a:tblPr>
              <a:tblGrid>
                <a:gridCol w="702003">
                  <a:extLst>
                    <a:ext uri="{9D8B030D-6E8A-4147-A177-3AD203B41FA5}">
                      <a16:colId xmlns:a16="http://schemas.microsoft.com/office/drawing/2014/main" val="4037342374"/>
                    </a:ext>
                  </a:extLst>
                </a:gridCol>
                <a:gridCol w="2206297">
                  <a:extLst>
                    <a:ext uri="{9D8B030D-6E8A-4147-A177-3AD203B41FA5}">
                      <a16:colId xmlns:a16="http://schemas.microsoft.com/office/drawing/2014/main" val="2077260550"/>
                    </a:ext>
                  </a:extLst>
                </a:gridCol>
              </a:tblGrid>
              <a:tr h="313200">
                <a:tc>
                  <a:txBody>
                    <a:bodyPr/>
                    <a:lstStyle/>
                    <a:p>
                      <a:pPr algn="ctr"/>
                      <a:r>
                        <a:rPr lang="es-ES" dirty="0" err="1" smtClean="0">
                          <a:solidFill>
                            <a:schemeClr val="tx1"/>
                          </a:solidFill>
                        </a:rPr>
                        <a:t>Label</a:t>
                      </a:r>
                      <a:endParaRPr lang="es-BO" dirty="0">
                        <a:solidFill>
                          <a:schemeClr val="tx1"/>
                        </a:solidFill>
                      </a:endParaRPr>
                    </a:p>
                  </a:txBody>
                  <a:tcPr>
                    <a:solidFill>
                      <a:schemeClr val="bg1">
                        <a:lumMod val="85000"/>
                      </a:schemeClr>
                    </a:solidFill>
                  </a:tcPr>
                </a:tc>
                <a:tc>
                  <a:txBody>
                    <a:bodyPr/>
                    <a:lstStyle/>
                    <a:p>
                      <a:pPr algn="ctr"/>
                      <a:r>
                        <a:rPr lang="es-ES" dirty="0" smtClean="0">
                          <a:solidFill>
                            <a:schemeClr val="tx1"/>
                          </a:solidFill>
                        </a:rPr>
                        <a:t>Categoría</a:t>
                      </a:r>
                      <a:endParaRPr lang="es-BO" dirty="0">
                        <a:solidFill>
                          <a:schemeClr val="tx1"/>
                        </a:solidFill>
                      </a:endParaRPr>
                    </a:p>
                  </a:txBody>
                  <a:tcPr>
                    <a:solidFill>
                      <a:schemeClr val="bg1">
                        <a:lumMod val="85000"/>
                      </a:schemeClr>
                    </a:solidFill>
                  </a:tcPr>
                </a:tc>
                <a:extLst>
                  <a:ext uri="{0D108BD9-81ED-4DB2-BD59-A6C34878D82A}">
                    <a16:rowId xmlns:a16="http://schemas.microsoft.com/office/drawing/2014/main" val="3840790718"/>
                  </a:ext>
                </a:extLst>
              </a:tr>
              <a:tr h="313200">
                <a:tc>
                  <a:txBody>
                    <a:bodyPr/>
                    <a:lstStyle/>
                    <a:p>
                      <a:r>
                        <a:rPr lang="es-ES" dirty="0" smtClean="0"/>
                        <a:t>0</a:t>
                      </a:r>
                      <a:endParaRPr lang="es-BO" dirty="0"/>
                    </a:p>
                  </a:txBody>
                  <a:tcPr/>
                </a:tc>
                <a:tc>
                  <a:txBody>
                    <a:bodyPr/>
                    <a:lstStyle/>
                    <a:p>
                      <a:r>
                        <a:rPr lang="es-BO" dirty="0" smtClean="0"/>
                        <a:t>Utilidades</a:t>
                      </a:r>
                      <a:endParaRPr lang="es-BO" dirty="0"/>
                    </a:p>
                  </a:txBody>
                  <a:tcPr/>
                </a:tc>
                <a:extLst>
                  <a:ext uri="{0D108BD9-81ED-4DB2-BD59-A6C34878D82A}">
                    <a16:rowId xmlns:a16="http://schemas.microsoft.com/office/drawing/2014/main" val="888682671"/>
                  </a:ext>
                </a:extLst>
              </a:tr>
              <a:tr h="313200">
                <a:tc>
                  <a:txBody>
                    <a:bodyPr/>
                    <a:lstStyle/>
                    <a:p>
                      <a:r>
                        <a:rPr lang="es-ES" dirty="0" smtClean="0"/>
                        <a:t>1</a:t>
                      </a:r>
                      <a:endParaRPr lang="es-BO" dirty="0"/>
                    </a:p>
                  </a:txBody>
                  <a:tcPr/>
                </a:tc>
                <a:tc>
                  <a:txBody>
                    <a:bodyPr/>
                    <a:lstStyle/>
                    <a:p>
                      <a:r>
                        <a:rPr lang="es-BO" dirty="0" smtClean="0"/>
                        <a:t>Deuda</a:t>
                      </a:r>
                      <a:endParaRPr lang="es-BO" dirty="0"/>
                    </a:p>
                  </a:txBody>
                  <a:tcPr/>
                </a:tc>
                <a:extLst>
                  <a:ext uri="{0D108BD9-81ED-4DB2-BD59-A6C34878D82A}">
                    <a16:rowId xmlns:a16="http://schemas.microsoft.com/office/drawing/2014/main" val="3136739669"/>
                  </a:ext>
                </a:extLst>
              </a:tr>
              <a:tr h="313200">
                <a:tc>
                  <a:txBody>
                    <a:bodyPr/>
                    <a:lstStyle/>
                    <a:p>
                      <a:r>
                        <a:rPr lang="es-ES" dirty="0" smtClean="0"/>
                        <a:t>2</a:t>
                      </a:r>
                      <a:endParaRPr lang="es-BO" dirty="0"/>
                    </a:p>
                  </a:txBody>
                  <a:tcPr/>
                </a:tc>
                <a:tc>
                  <a:txBody>
                    <a:bodyPr/>
                    <a:lstStyle/>
                    <a:p>
                      <a:r>
                        <a:rPr lang="es-BO" dirty="0" smtClean="0"/>
                        <a:t>Bienes</a:t>
                      </a:r>
                      <a:endParaRPr lang="es-BO" dirty="0"/>
                    </a:p>
                  </a:txBody>
                  <a:tcPr/>
                </a:tc>
                <a:extLst>
                  <a:ext uri="{0D108BD9-81ED-4DB2-BD59-A6C34878D82A}">
                    <a16:rowId xmlns:a16="http://schemas.microsoft.com/office/drawing/2014/main" val="158304532"/>
                  </a:ext>
                </a:extLst>
              </a:tr>
              <a:tr h="313200">
                <a:tc>
                  <a:txBody>
                    <a:bodyPr/>
                    <a:lstStyle/>
                    <a:p>
                      <a:r>
                        <a:rPr lang="es-ES" dirty="0" smtClean="0"/>
                        <a:t>3</a:t>
                      </a:r>
                      <a:endParaRPr lang="es-BO" dirty="0"/>
                    </a:p>
                  </a:txBody>
                  <a:tcPr/>
                </a:tc>
                <a:tc>
                  <a:txBody>
                    <a:bodyPr/>
                    <a:lstStyle/>
                    <a:p>
                      <a:r>
                        <a:rPr lang="es-BO" dirty="0" smtClean="0"/>
                        <a:t>Servicios</a:t>
                      </a:r>
                      <a:endParaRPr lang="es-BO" dirty="0"/>
                    </a:p>
                  </a:txBody>
                  <a:tcPr/>
                </a:tc>
                <a:extLst>
                  <a:ext uri="{0D108BD9-81ED-4DB2-BD59-A6C34878D82A}">
                    <a16:rowId xmlns:a16="http://schemas.microsoft.com/office/drawing/2014/main" val="605659610"/>
                  </a:ext>
                </a:extLst>
              </a:tr>
              <a:tr h="313200">
                <a:tc>
                  <a:txBody>
                    <a:bodyPr/>
                    <a:lstStyle/>
                    <a:p>
                      <a:r>
                        <a:rPr lang="es-ES" dirty="0" smtClean="0"/>
                        <a:t>4</a:t>
                      </a:r>
                      <a:endParaRPr lang="es-BO" dirty="0"/>
                    </a:p>
                  </a:txBody>
                  <a:tcPr/>
                </a:tc>
                <a:tc>
                  <a:txBody>
                    <a:bodyPr/>
                    <a:lstStyle/>
                    <a:p>
                      <a:r>
                        <a:rPr lang="es-BO" dirty="0" smtClean="0"/>
                        <a:t>Remesas</a:t>
                      </a:r>
                      <a:endParaRPr lang="es-BO" dirty="0"/>
                    </a:p>
                  </a:txBody>
                  <a:tcPr/>
                </a:tc>
                <a:extLst>
                  <a:ext uri="{0D108BD9-81ED-4DB2-BD59-A6C34878D82A}">
                    <a16:rowId xmlns:a16="http://schemas.microsoft.com/office/drawing/2014/main" val="877975684"/>
                  </a:ext>
                </a:extLst>
              </a:tr>
              <a:tr h="313200">
                <a:tc>
                  <a:txBody>
                    <a:bodyPr/>
                    <a:lstStyle/>
                    <a:p>
                      <a:r>
                        <a:rPr lang="es-ES" dirty="0" smtClean="0"/>
                        <a:t>5</a:t>
                      </a:r>
                      <a:endParaRPr lang="es-BO" dirty="0"/>
                    </a:p>
                  </a:txBody>
                  <a:tcPr/>
                </a:tc>
                <a:tc>
                  <a:txBody>
                    <a:bodyPr/>
                    <a:lstStyle/>
                    <a:p>
                      <a:r>
                        <a:rPr lang="es-BO" dirty="0" smtClean="0"/>
                        <a:t>Transferencias Personales</a:t>
                      </a:r>
                      <a:endParaRPr lang="es-BO" dirty="0"/>
                    </a:p>
                  </a:txBody>
                  <a:tcPr/>
                </a:tc>
                <a:extLst>
                  <a:ext uri="{0D108BD9-81ED-4DB2-BD59-A6C34878D82A}">
                    <a16:rowId xmlns:a16="http://schemas.microsoft.com/office/drawing/2014/main" val="2987649520"/>
                  </a:ext>
                </a:extLst>
              </a:tr>
              <a:tr h="313200">
                <a:tc>
                  <a:txBody>
                    <a:bodyPr/>
                    <a:lstStyle/>
                    <a:p>
                      <a:r>
                        <a:rPr lang="es-ES" dirty="0" smtClean="0"/>
                        <a:t>6</a:t>
                      </a:r>
                      <a:endParaRPr lang="es-BO" dirty="0"/>
                    </a:p>
                  </a:txBody>
                  <a:tcPr/>
                </a:tc>
                <a:tc>
                  <a:txBody>
                    <a:bodyPr/>
                    <a:lstStyle/>
                    <a:p>
                      <a:r>
                        <a:rPr lang="es-BO" dirty="0" smtClean="0"/>
                        <a:t>Renta</a:t>
                      </a:r>
                      <a:endParaRPr lang="es-BO" dirty="0"/>
                    </a:p>
                  </a:txBody>
                  <a:tcPr/>
                </a:tc>
                <a:extLst>
                  <a:ext uri="{0D108BD9-81ED-4DB2-BD59-A6C34878D82A}">
                    <a16:rowId xmlns:a16="http://schemas.microsoft.com/office/drawing/2014/main" val="2725205535"/>
                  </a:ext>
                </a:extLst>
              </a:tr>
              <a:tr h="313200">
                <a:tc>
                  <a:txBody>
                    <a:bodyPr/>
                    <a:lstStyle/>
                    <a:p>
                      <a:r>
                        <a:rPr lang="es-ES" dirty="0" smtClean="0"/>
                        <a:t>7</a:t>
                      </a:r>
                      <a:endParaRPr lang="es-BO" dirty="0"/>
                    </a:p>
                  </a:txBody>
                  <a:tcPr/>
                </a:tc>
                <a:tc>
                  <a:txBody>
                    <a:bodyPr/>
                    <a:lstStyle/>
                    <a:p>
                      <a:r>
                        <a:rPr lang="es-BO" dirty="0" smtClean="0"/>
                        <a:t>Inversión en el Exterior</a:t>
                      </a:r>
                      <a:endParaRPr lang="es-BO" dirty="0"/>
                    </a:p>
                  </a:txBody>
                  <a:tcPr/>
                </a:tc>
                <a:extLst>
                  <a:ext uri="{0D108BD9-81ED-4DB2-BD59-A6C34878D82A}">
                    <a16:rowId xmlns:a16="http://schemas.microsoft.com/office/drawing/2014/main" val="4193554191"/>
                  </a:ext>
                </a:extLst>
              </a:tr>
              <a:tr h="313200">
                <a:tc>
                  <a:txBody>
                    <a:bodyPr/>
                    <a:lstStyle/>
                    <a:p>
                      <a:r>
                        <a:rPr lang="es-ES" dirty="0" smtClean="0"/>
                        <a:t>8</a:t>
                      </a:r>
                      <a:endParaRPr lang="es-BO" dirty="0"/>
                    </a:p>
                  </a:txBody>
                  <a:tcPr/>
                </a:tc>
                <a:tc>
                  <a:txBody>
                    <a:bodyPr/>
                    <a:lstStyle/>
                    <a:p>
                      <a:r>
                        <a:rPr lang="es-BO" dirty="0" smtClean="0"/>
                        <a:t>'Transferencia</a:t>
                      </a:r>
                      <a:r>
                        <a:rPr lang="es-BO" baseline="0" dirty="0" smtClean="0"/>
                        <a:t> e</a:t>
                      </a:r>
                      <a:r>
                        <a:rPr lang="es-BO" dirty="0" smtClean="0"/>
                        <a:t>ntre cuentas</a:t>
                      </a:r>
                      <a:endParaRPr lang="es-BO" dirty="0"/>
                    </a:p>
                  </a:txBody>
                  <a:tcPr/>
                </a:tc>
                <a:extLst>
                  <a:ext uri="{0D108BD9-81ED-4DB2-BD59-A6C34878D82A}">
                    <a16:rowId xmlns:a16="http://schemas.microsoft.com/office/drawing/2014/main" val="4146640731"/>
                  </a:ext>
                </a:extLst>
              </a:tr>
            </a:tbl>
          </a:graphicData>
        </a:graphic>
      </p:graphicFrame>
    </p:spTree>
    <p:extLst>
      <p:ext uri="{BB962C8B-B14F-4D97-AF65-F5344CB8AC3E}">
        <p14:creationId xmlns:p14="http://schemas.microsoft.com/office/powerpoint/2010/main" val="221093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518626"/>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pic>
        <p:nvPicPr>
          <p:cNvPr id="2" name="Imagen 1"/>
          <p:cNvPicPr>
            <a:picLocks noChangeAspect="1"/>
          </p:cNvPicPr>
          <p:nvPr/>
        </p:nvPicPr>
        <p:blipFill>
          <a:blip r:embed="rId2"/>
          <a:stretch>
            <a:fillRect/>
          </a:stretch>
        </p:blipFill>
        <p:spPr>
          <a:xfrm>
            <a:off x="3567310" y="2404272"/>
            <a:ext cx="6122173" cy="3875504"/>
          </a:xfrm>
          <a:prstGeom prst="rect">
            <a:avLst/>
          </a:prstGeom>
        </p:spPr>
      </p:pic>
    </p:spTree>
    <p:extLst>
      <p:ext uri="{BB962C8B-B14F-4D97-AF65-F5344CB8AC3E}">
        <p14:creationId xmlns:p14="http://schemas.microsoft.com/office/powerpoint/2010/main" val="268498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429069"/>
            <a:ext cx="2393790"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510989" y="952289"/>
            <a:ext cx="11268635" cy="523220"/>
          </a:xfrm>
          <a:prstGeom prst="rect">
            <a:avLst/>
          </a:prstGeom>
          <a:noFill/>
        </p:spPr>
        <p:txBody>
          <a:bodyPr wrap="square" rtlCol="0">
            <a:spAutoFit/>
          </a:bodyPr>
          <a:lstStyle/>
          <a:p>
            <a:pPr algn="just"/>
            <a:r>
              <a:rPr lang="es-ES" sz="2800" dirty="0">
                <a:latin typeface="Book Antiqua" panose="02040602050305030304" pitchFamily="18" charset="0"/>
              </a:rPr>
              <a:t>La mayoría de los textos muestran baja frecuencia de palabras.</a:t>
            </a:r>
          </a:p>
        </p:txBody>
      </p:sp>
      <p:pic>
        <p:nvPicPr>
          <p:cNvPr id="3" name="Imagen 2"/>
          <p:cNvPicPr>
            <a:picLocks noChangeAspect="1"/>
          </p:cNvPicPr>
          <p:nvPr/>
        </p:nvPicPr>
        <p:blipFill>
          <a:blip r:embed="rId2"/>
          <a:stretch>
            <a:fillRect/>
          </a:stretch>
        </p:blipFill>
        <p:spPr>
          <a:xfrm>
            <a:off x="2009009" y="1883174"/>
            <a:ext cx="8616074" cy="4490731"/>
          </a:xfrm>
          <a:prstGeom prst="rect">
            <a:avLst/>
          </a:prstGeom>
        </p:spPr>
      </p:pic>
    </p:spTree>
    <p:extLst>
      <p:ext uri="{BB962C8B-B14F-4D97-AF65-F5344CB8AC3E}">
        <p14:creationId xmlns:p14="http://schemas.microsoft.com/office/powerpoint/2010/main" val="146017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67447" y="2881645"/>
            <a:ext cx="3125337" cy="1384995"/>
          </a:xfrm>
          <a:prstGeom prst="rect">
            <a:avLst/>
          </a:prstGeom>
          <a:noFill/>
        </p:spPr>
        <p:txBody>
          <a:bodyPr wrap="square" rtlCol="0">
            <a:spAutoFit/>
          </a:bodyPr>
          <a:lstStyle/>
          <a:p>
            <a:pPr algn="ctr"/>
            <a:r>
              <a:rPr lang="es-ES" sz="2800" b="1" dirty="0" smtClean="0">
                <a:latin typeface="Book Antiqua" panose="02040602050305030304" pitchFamily="18" charset="0"/>
              </a:rPr>
              <a:t>Visualización de palabras mas frecuentes</a:t>
            </a:r>
            <a:endParaRPr lang="es-ES" sz="2800" b="1" dirty="0">
              <a:latin typeface="Book Antiqua" panose="02040602050305030304" pitchFamily="18" charset="0"/>
            </a:endParaRPr>
          </a:p>
        </p:txBody>
      </p:sp>
      <p:pic>
        <p:nvPicPr>
          <p:cNvPr id="2" name="Imagen 1"/>
          <p:cNvPicPr>
            <a:picLocks noChangeAspect="1"/>
          </p:cNvPicPr>
          <p:nvPr/>
        </p:nvPicPr>
        <p:blipFill>
          <a:blip r:embed="rId2"/>
          <a:stretch>
            <a:fillRect/>
          </a:stretch>
        </p:blipFill>
        <p:spPr>
          <a:xfrm>
            <a:off x="4330702" y="563892"/>
            <a:ext cx="7397272" cy="5760708"/>
          </a:xfrm>
          <a:prstGeom prst="rect">
            <a:avLst/>
          </a:prstGeom>
        </p:spPr>
      </p:pic>
    </p:spTree>
    <p:extLst>
      <p:ext uri="{BB962C8B-B14F-4D97-AF65-F5344CB8AC3E}">
        <p14:creationId xmlns:p14="http://schemas.microsoft.com/office/powerpoint/2010/main" val="354129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6"/>
            <a:ext cx="3680012" cy="523220"/>
          </a:xfrm>
          <a:prstGeom prst="rect">
            <a:avLst/>
          </a:prstGeom>
          <a:noFill/>
        </p:spPr>
        <p:txBody>
          <a:bodyPr wrap="square" rtlCol="0">
            <a:spAutoFit/>
          </a:bodyPr>
          <a:lstStyle/>
          <a:p>
            <a:r>
              <a:rPr lang="es-ES" sz="2800" b="1" dirty="0" smtClean="0">
                <a:latin typeface="Book Antiqua" panose="02040602050305030304" pitchFamily="18" charset="0"/>
              </a:rPr>
              <a:t>Limpieza de Datos</a:t>
            </a:r>
            <a:endParaRPr lang="es-ES" sz="2800" b="1" dirty="0">
              <a:latin typeface="Book Antiqua" panose="02040602050305030304" pitchFamily="18" charset="0"/>
            </a:endParaRPr>
          </a:p>
        </p:txBody>
      </p:sp>
      <p:sp>
        <p:nvSpPr>
          <p:cNvPr id="5" name="CuadroTexto 4"/>
          <p:cNvSpPr txBox="1"/>
          <p:nvPr/>
        </p:nvSpPr>
        <p:spPr>
          <a:xfrm>
            <a:off x="510988" y="1225059"/>
            <a:ext cx="11268635" cy="523220"/>
          </a:xfrm>
          <a:prstGeom prst="rect">
            <a:avLst/>
          </a:prstGeom>
          <a:noFill/>
        </p:spPr>
        <p:txBody>
          <a:bodyPr wrap="square" rtlCol="0">
            <a:spAutoFit/>
          </a:bodyPr>
          <a:lstStyle/>
          <a:p>
            <a:pPr algn="just"/>
            <a:r>
              <a:rPr lang="es-ES" sz="2800" dirty="0" smtClean="0">
                <a:latin typeface="Book Antiqua" panose="02040602050305030304" pitchFamily="18" charset="0"/>
              </a:rPr>
              <a:t>Se </a:t>
            </a:r>
            <a:r>
              <a:rPr lang="es-ES" sz="2800" dirty="0" err="1" smtClean="0">
                <a:latin typeface="Book Antiqua" panose="02040602050305030304" pitchFamily="18" charset="0"/>
              </a:rPr>
              <a:t>tokenizó</a:t>
            </a:r>
            <a:r>
              <a:rPr lang="es-ES" sz="2800" dirty="0" smtClean="0">
                <a:latin typeface="Book Antiqua" panose="02040602050305030304" pitchFamily="18" charset="0"/>
              </a:rPr>
              <a:t> el texto, se eliminaron palabras irrelevantes (</a:t>
            </a:r>
            <a:r>
              <a:rPr lang="es-ES" sz="2800" dirty="0" err="1" smtClean="0">
                <a:latin typeface="Book Antiqua" panose="02040602050305030304" pitchFamily="18" charset="0"/>
              </a:rPr>
              <a:t>stopwords</a:t>
            </a:r>
            <a:r>
              <a:rPr lang="es-ES" sz="2800" dirty="0" smtClean="0">
                <a:latin typeface="Book Antiqua" panose="02040602050305030304" pitchFamily="18" charset="0"/>
              </a:rPr>
              <a:t>)</a:t>
            </a:r>
            <a:endParaRPr lang="es-ES" sz="2800" dirty="0">
              <a:latin typeface="Book Antiqua" panose="02040602050305030304" pitchFamily="18" charset="0"/>
            </a:endParaRPr>
          </a:p>
        </p:txBody>
      </p:sp>
      <p:pic>
        <p:nvPicPr>
          <p:cNvPr id="2" name="Imagen 1"/>
          <p:cNvPicPr>
            <a:picLocks noChangeAspect="1"/>
          </p:cNvPicPr>
          <p:nvPr/>
        </p:nvPicPr>
        <p:blipFill>
          <a:blip r:embed="rId2"/>
          <a:stretch>
            <a:fillRect/>
          </a:stretch>
        </p:blipFill>
        <p:spPr>
          <a:xfrm>
            <a:off x="2154148" y="2053732"/>
            <a:ext cx="7982316" cy="4455629"/>
          </a:xfrm>
          <a:prstGeom prst="rect">
            <a:avLst/>
          </a:prstGeom>
        </p:spPr>
      </p:pic>
    </p:spTree>
    <p:extLst>
      <p:ext uri="{BB962C8B-B14F-4D97-AF65-F5344CB8AC3E}">
        <p14:creationId xmlns:p14="http://schemas.microsoft.com/office/powerpoint/2010/main" val="290633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5" name="CuadroTexto 4"/>
          <p:cNvSpPr txBox="1"/>
          <p:nvPr/>
        </p:nvSpPr>
        <p:spPr>
          <a:xfrm>
            <a:off x="729353" y="1061471"/>
            <a:ext cx="11268635" cy="954107"/>
          </a:xfrm>
          <a:prstGeom prst="rect">
            <a:avLst/>
          </a:prstGeom>
          <a:noFill/>
        </p:spPr>
        <p:txBody>
          <a:bodyPr wrap="square" rtlCol="0">
            <a:spAutoFit/>
          </a:bodyPr>
          <a:lstStyle/>
          <a:p>
            <a:pPr algn="just"/>
            <a:r>
              <a:rPr lang="es-ES" sz="2800" dirty="0">
                <a:latin typeface="Book Antiqua" panose="02040602050305030304" pitchFamily="18" charset="0"/>
              </a:rPr>
              <a:t>Se analizarán diferentes clasificadores sobre la vectorización de los texto mediante BOW </a:t>
            </a:r>
            <a:r>
              <a:rPr lang="es-ES" sz="2800" dirty="0" smtClean="0">
                <a:latin typeface="Book Antiqua" panose="02040602050305030304" pitchFamily="18" charset="0"/>
              </a:rPr>
              <a:t>(</a:t>
            </a:r>
            <a:r>
              <a:rPr lang="es-ES" sz="2800" dirty="0" err="1" smtClean="0">
                <a:latin typeface="Book Antiqua" panose="02040602050305030304" pitchFamily="18" charset="0"/>
              </a:rPr>
              <a:t>count</a:t>
            </a:r>
            <a:r>
              <a:rPr lang="es-ES" sz="2800" dirty="0" smtClean="0">
                <a:latin typeface="Book Antiqua" panose="02040602050305030304" pitchFamily="18" charset="0"/>
              </a:rPr>
              <a:t> </a:t>
            </a:r>
            <a:r>
              <a:rPr lang="es-ES" sz="2800" dirty="0" err="1" smtClean="0">
                <a:latin typeface="Book Antiqua" panose="02040602050305030304" pitchFamily="18" charset="0"/>
              </a:rPr>
              <a:t>vectorizer</a:t>
            </a:r>
            <a:r>
              <a:rPr lang="es-ES" sz="2800" dirty="0" smtClean="0">
                <a:latin typeface="Book Antiqua" panose="02040602050305030304" pitchFamily="18" charset="0"/>
              </a:rPr>
              <a:t>) y TFIDF.</a:t>
            </a:r>
            <a:endParaRPr lang="es-ES" sz="2800" dirty="0">
              <a:latin typeface="Book Antiqua" panose="02040602050305030304" pitchFamily="18" charset="0"/>
            </a:endParaRPr>
          </a:p>
        </p:txBody>
      </p:sp>
      <p:pic>
        <p:nvPicPr>
          <p:cNvPr id="3" name="Imagen 2">
            <a:extLst>
              <a:ext uri="{FF2B5EF4-FFF2-40B4-BE49-F238E27FC236}">
                <a16:creationId xmlns:a16="http://schemas.microsoft.com/office/drawing/2014/main" id="{84F1FF9C-4E40-4C9E-BA11-5E01965DC33E}"/>
              </a:ext>
            </a:extLst>
          </p:cNvPr>
          <p:cNvPicPr>
            <a:picLocks noChangeAspect="1"/>
          </p:cNvPicPr>
          <p:nvPr/>
        </p:nvPicPr>
        <p:blipFill>
          <a:blip r:embed="rId2"/>
          <a:stretch>
            <a:fillRect/>
          </a:stretch>
        </p:blipFill>
        <p:spPr>
          <a:xfrm>
            <a:off x="2647651" y="2338836"/>
            <a:ext cx="6896698" cy="4122777"/>
          </a:xfrm>
          <a:prstGeom prst="rect">
            <a:avLst/>
          </a:prstGeom>
        </p:spPr>
      </p:pic>
    </p:spTree>
    <p:extLst>
      <p:ext uri="{BB962C8B-B14F-4D97-AF65-F5344CB8AC3E}">
        <p14:creationId xmlns:p14="http://schemas.microsoft.com/office/powerpoint/2010/main" val="81147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715705" y="1036831"/>
            <a:ext cx="11268635" cy="954107"/>
          </a:xfrm>
          <a:prstGeom prst="rect">
            <a:avLst/>
          </a:prstGeom>
          <a:noFill/>
        </p:spPr>
        <p:txBody>
          <a:bodyPr wrap="square" rtlCol="0">
            <a:spAutoFit/>
          </a:bodyPr>
          <a:lstStyle/>
          <a:p>
            <a:pPr algn="just"/>
            <a:r>
              <a:rPr lang="es-ES" sz="2800" dirty="0">
                <a:latin typeface="Book Antiqua" panose="02040602050305030304" pitchFamily="18" charset="0"/>
              </a:rPr>
              <a:t>En virtud de que el </a:t>
            </a:r>
            <a:r>
              <a:rPr lang="es-ES" sz="2800" dirty="0" err="1">
                <a:latin typeface="Book Antiqua" panose="02040602050305030304" pitchFamily="18" charset="0"/>
              </a:rPr>
              <a:t>Dataset</a:t>
            </a:r>
            <a:r>
              <a:rPr lang="es-ES" sz="2800" dirty="0">
                <a:latin typeface="Book Antiqua" panose="02040602050305030304" pitchFamily="18" charset="0"/>
              </a:rPr>
              <a:t> no esta balanceado, utilizamos SMOTE (</a:t>
            </a:r>
            <a:r>
              <a:rPr lang="es-ES" sz="2800" dirty="0" err="1">
                <a:latin typeface="Book Antiqua" panose="02040602050305030304" pitchFamily="18" charset="0"/>
              </a:rPr>
              <a:t>Synthetic</a:t>
            </a:r>
            <a:r>
              <a:rPr lang="es-ES" sz="2800" dirty="0">
                <a:latin typeface="Book Antiqua" panose="02040602050305030304" pitchFamily="18" charset="0"/>
              </a:rPr>
              <a:t> </a:t>
            </a:r>
            <a:r>
              <a:rPr lang="es-ES" sz="2800" dirty="0" err="1">
                <a:latin typeface="Book Antiqua" panose="02040602050305030304" pitchFamily="18" charset="0"/>
              </a:rPr>
              <a:t>Minority</a:t>
            </a:r>
            <a:r>
              <a:rPr lang="es-ES" sz="2800" dirty="0">
                <a:latin typeface="Book Antiqua" panose="02040602050305030304" pitchFamily="18" charset="0"/>
              </a:rPr>
              <a:t> </a:t>
            </a:r>
            <a:r>
              <a:rPr lang="es-ES" sz="2800" dirty="0" err="1">
                <a:latin typeface="Book Antiqua" panose="02040602050305030304" pitchFamily="18" charset="0"/>
              </a:rPr>
              <a:t>Oversampling</a:t>
            </a:r>
            <a:r>
              <a:rPr lang="es-ES" sz="2800" dirty="0">
                <a:latin typeface="Book Antiqua" panose="02040602050305030304" pitchFamily="18" charset="0"/>
              </a:rPr>
              <a:t> </a:t>
            </a:r>
            <a:r>
              <a:rPr lang="es-ES" sz="2800" dirty="0" err="1">
                <a:latin typeface="Book Antiqua" panose="02040602050305030304" pitchFamily="18" charset="0"/>
              </a:rPr>
              <a:t>Technique</a:t>
            </a:r>
            <a:r>
              <a:rPr lang="es-ES" sz="2800" dirty="0">
                <a:latin typeface="Book Antiqua" panose="02040602050305030304" pitchFamily="18" charset="0"/>
              </a:rPr>
              <a:t>)</a:t>
            </a:r>
          </a:p>
        </p:txBody>
      </p:sp>
      <p:pic>
        <p:nvPicPr>
          <p:cNvPr id="2" name="Imagen 1"/>
          <p:cNvPicPr>
            <a:picLocks noChangeAspect="1"/>
          </p:cNvPicPr>
          <p:nvPr/>
        </p:nvPicPr>
        <p:blipFill rotWithShape="1">
          <a:blip r:embed="rId2"/>
          <a:srcRect l="17124" b="2061"/>
          <a:stretch/>
        </p:blipFill>
        <p:spPr>
          <a:xfrm>
            <a:off x="1021977" y="2450357"/>
            <a:ext cx="2984568" cy="2824301"/>
          </a:xfrm>
          <a:prstGeom prst="rect">
            <a:avLst/>
          </a:prstGeom>
        </p:spPr>
      </p:pic>
      <p:pic>
        <p:nvPicPr>
          <p:cNvPr id="3" name="Imagen 2"/>
          <p:cNvPicPr>
            <a:picLocks noChangeAspect="1"/>
          </p:cNvPicPr>
          <p:nvPr/>
        </p:nvPicPr>
        <p:blipFill>
          <a:blip r:embed="rId3"/>
          <a:stretch>
            <a:fillRect/>
          </a:stretch>
        </p:blipFill>
        <p:spPr>
          <a:xfrm>
            <a:off x="5050712" y="1990938"/>
            <a:ext cx="6269489" cy="4696291"/>
          </a:xfrm>
          <a:prstGeom prst="rect">
            <a:avLst/>
          </a:prstGeom>
        </p:spPr>
      </p:pic>
    </p:spTree>
    <p:extLst>
      <p:ext uri="{BB962C8B-B14F-4D97-AF65-F5344CB8AC3E}">
        <p14:creationId xmlns:p14="http://schemas.microsoft.com/office/powerpoint/2010/main" val="3145207946"/>
      </p:ext>
    </p:extLst>
  </p:cSld>
  <p:clrMapOvr>
    <a:masterClrMapping/>
  </p:clrMapOvr>
</p:sld>
</file>

<file path=ppt/theme/theme1.xml><?xml version="1.0" encoding="utf-8"?>
<a:theme xmlns:a="http://schemas.openxmlformats.org/drawingml/2006/main" name="TemaBCB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BCB4-3" id="{5FDC62F2-40E2-4C37-BADA-078EC5266932}" vid="{777CB1C0-6E97-4EBF-B84D-50D1051684FA}"/>
    </a:ext>
  </a:extLst>
</a:theme>
</file>

<file path=docProps/app.xml><?xml version="1.0" encoding="utf-8"?>
<Properties xmlns="http://schemas.openxmlformats.org/officeDocument/2006/extended-properties" xmlns:vt="http://schemas.openxmlformats.org/officeDocument/2006/docPropsVTypes">
  <Template>TemaBCB4-3</Template>
  <TotalTime>946</TotalTime>
  <Words>513</Words>
  <Application>Microsoft Office PowerPoint</Application>
  <PresentationFormat>Panorámica</PresentationFormat>
  <Paragraphs>72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Book Antiqua</vt:lpstr>
      <vt:lpstr>Calibri</vt:lpstr>
      <vt:lpstr>Calibri Light</vt:lpstr>
      <vt:lpstr>TemaBCB4-3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Serdan Wilder</dc:creator>
  <cp:lastModifiedBy>Serdan Wilder</cp:lastModifiedBy>
  <cp:revision>23</cp:revision>
  <dcterms:created xsi:type="dcterms:W3CDTF">2022-08-16T15:26:04Z</dcterms:created>
  <dcterms:modified xsi:type="dcterms:W3CDTF">2022-08-17T22:44:50Z</dcterms:modified>
</cp:coreProperties>
</file>