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702" r:id="rId2"/>
    <p:sldId id="703" r:id="rId3"/>
    <p:sldId id="704" r:id="rId4"/>
    <p:sldId id="705" r:id="rId5"/>
    <p:sldId id="706" r:id="rId6"/>
    <p:sldId id="707" r:id="rId7"/>
    <p:sldId id="711" r:id="rId8"/>
    <p:sldId id="716" r:id="rId9"/>
    <p:sldId id="717" r:id="rId10"/>
    <p:sldId id="718" r:id="rId11"/>
    <p:sldId id="708" r:id="rId12"/>
    <p:sldId id="709" r:id="rId13"/>
    <p:sldId id="710" r:id="rId14"/>
    <p:sldId id="712" r:id="rId15"/>
    <p:sldId id="713" r:id="rId16"/>
    <p:sldId id="714" r:id="rId17"/>
    <p:sldId id="715" r:id="rId18"/>
    <p:sldId id="720" r:id="rId19"/>
    <p:sldId id="719" r:id="rId20"/>
    <p:sldId id="721" r:id="rId21"/>
    <p:sldId id="723" r:id="rId22"/>
    <p:sldId id="72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6C1A8-949D-4494-95F1-1D95A7D081EB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3A3C0-16FC-47C1-8088-6B3A43F676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50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FFA49-A7CA-47B6-9908-7E1A149514A4}" type="slidenum">
              <a:rPr lang="es-BO" smtClean="0"/>
              <a:t>1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0223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BAB14-258B-4030-ABEC-A9A1A659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486A36-4688-4D3B-A76F-22DE1644D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FEAA6C-ACDF-4D78-B660-2B5BD76A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0577-A43E-49B3-9565-CB47936B187D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0819EC-F67A-4D6B-BF64-2F485221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62179B-29E5-4A5A-8F6B-EE1D1F43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4BF8-1A41-4B42-8E26-B72101721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5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B46A7-F852-4734-B237-C377E9E8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9F0862-1F17-429C-988A-4A5A26130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24B2E2-57FC-467D-BE36-8147A3BE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0577-A43E-49B3-9565-CB47936B187D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A1213B-C61E-4169-8C6C-E423012B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97D7E-ECFB-486A-BD36-93FC15BB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4BF8-1A41-4B42-8E26-B72101721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3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415554-298F-4C71-84EE-15C2728BC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B7CC73-A23D-468D-B1DC-733A8A7A7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680982-F4E0-49FC-B1A1-1B4E4113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0577-A43E-49B3-9565-CB47936B187D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E9DB1F-0B9E-4F1C-A8D3-2F3DA9EA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68C3A5-2645-40B1-B8C5-898D00D0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4BF8-1A41-4B42-8E26-B72101721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EB1C6-A97C-427B-8935-0ECDAF5C9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170782-4CCA-4D21-93D3-ED05C111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A8AC32-4399-4662-ACB9-7AF58494A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0577-A43E-49B3-9565-CB47936B187D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494923-8426-46AD-B592-6CB95792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FDFFF1-EB75-4C9F-8846-9D5DC6C9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4BF8-1A41-4B42-8E26-B72101721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6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339F8-0B06-40E2-8C46-9307DE4E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763B8B-9983-44DA-A5EE-092CEBD98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0C9B96-44B7-4A18-B960-AAB5E7FF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0577-A43E-49B3-9565-CB47936B187D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B0D88D-A2D9-4E50-99BB-42E6AFDDE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D23939-8996-452C-BBCC-C1A9BB6C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4BF8-1A41-4B42-8E26-B72101721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2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FF534-BBE1-45A1-AFDA-95E4ADC98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308954-FCC3-4563-BB66-A9712E71C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95C3E0-CD73-436C-B901-0740434E7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07EAB5-4754-4F94-936D-99E83946D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0577-A43E-49B3-9565-CB47936B187D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2F5A5C-9ABB-4723-9571-8033C7F7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0D7381-479E-4B7F-80F5-D8D943F6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4BF8-1A41-4B42-8E26-B72101721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9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227A6-E899-4258-A7E9-BEA0B88F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0E3E70-4170-4C60-83F2-FB1888BC2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44C6BE-404A-4A92-9F0F-2A36C4353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F85D574-7945-4439-A7D5-6BFED5EA0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C59FC25-7BAD-4B6F-9DEF-CECAF29DD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7C83D1-06E3-4E29-9094-739A1B68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0577-A43E-49B3-9565-CB47936B187D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B3604CD-3A9E-4C05-B34B-9D0086D8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1F16191-F8B1-4CBA-8A4B-515E5D4FC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4BF8-1A41-4B42-8E26-B72101721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3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0334C-0ADA-462D-A9E0-3DA8CE31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315DEC0-F172-4097-82AC-8E4AD33C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0577-A43E-49B3-9565-CB47936B187D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CF78BC-F240-46D4-B979-50F95701B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1745162-3AB1-4405-8F04-6F33E359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4BF8-1A41-4B42-8E26-B72101721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9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0F59C69-6A69-4275-BC30-88B97764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0577-A43E-49B3-9565-CB47936B187D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2DADCA1-C97B-4B97-98D4-D26BBC52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8FB435-DFB8-4277-854E-E636E7EC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4BF8-1A41-4B42-8E26-B72101721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5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3B455-4B3C-4502-BAFB-7A705ED5A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D6215D-F899-4B2B-8282-B337D730F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A6145F-3576-40C5-B923-2BAEF9FA0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190CA2-FFDB-4B61-BDDA-2D3A8A11F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0577-A43E-49B3-9565-CB47936B187D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324D62-DA82-4B81-96E8-BEC1FE37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52E0A1-B75C-4814-87D6-6FDA675F3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4BF8-1A41-4B42-8E26-B72101721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7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5619C-BD0F-499F-9601-D7A32D39C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5437955-B5ED-49D3-88DA-281ED92BE6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5387E4-E957-4910-ACEB-E58BD7683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486C77-ABF1-4053-9135-49BA89321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0577-A43E-49B3-9565-CB47936B187D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D55D4-969A-4AB4-A8B4-E693DE6B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B331A9-3C76-48D9-85A5-844AF0A55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4BF8-1A41-4B42-8E26-B72101721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7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7EA2002-6778-4DE7-A720-E007D34EC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F0A70C-CC24-4F4C-AAA7-C8C9D3952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B611EE-844C-40BE-898B-8880FFB7C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30577-A43E-49B3-9565-CB47936B187D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76E184-B921-47FD-B25C-3288815B5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D2352C-99A2-42BC-8351-7B9884115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34BF8-1A41-4B42-8E26-B72101721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4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A9mZivQ22kkzPrMHN-pjUPD11-a5yjnb?usp=sharing" TargetMode="External"/><Relationship Id="rId2" Type="http://schemas.openxmlformats.org/officeDocument/2006/relationships/hyperlink" Target="https://colab.research.google.com/drive/1rbKK8zv3wsCIZgOT1CttKOu6bE4niEaM?usp=sharing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lYFDSE-e-qCg1uHAz1wgGupV0p2UT7IF?usp=sharing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01AD444-1092-4557-9542-5E4583D6D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747" y="540174"/>
            <a:ext cx="10108679" cy="494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48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B6E42D4-E5F1-4FED-BD50-EBDFA2FE7C6B}"/>
              </a:ext>
            </a:extLst>
          </p:cNvPr>
          <p:cNvSpPr txBox="1"/>
          <p:nvPr/>
        </p:nvSpPr>
        <p:spPr>
          <a:xfrm>
            <a:off x="927704" y="653981"/>
            <a:ext cx="4327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70C0"/>
                </a:solidFill>
              </a:rPr>
              <a:t>Planteamiento</a:t>
            </a:r>
            <a:r>
              <a:rPr lang="en-US" sz="2800" dirty="0">
                <a:solidFill>
                  <a:srgbClr val="0070C0"/>
                </a:solidFill>
              </a:rPr>
              <a:t> del </a:t>
            </a:r>
            <a:r>
              <a:rPr lang="en-US" sz="2800" dirty="0" err="1">
                <a:solidFill>
                  <a:srgbClr val="0070C0"/>
                </a:solidFill>
              </a:rPr>
              <a:t>Problema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7AD633D-732E-4E2A-B6EE-2D77148DFDDA}"/>
              </a:ext>
            </a:extLst>
          </p:cNvPr>
          <p:cNvSpPr txBox="1"/>
          <p:nvPr/>
        </p:nvSpPr>
        <p:spPr>
          <a:xfrm>
            <a:off x="811560" y="1588397"/>
            <a:ext cx="10568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2400" dirty="0"/>
              <a:t>Análisis de leyes y decretos de la legislación boliviana mediante </a:t>
            </a:r>
            <a:r>
              <a:rPr lang="es-BO" sz="2400" dirty="0" err="1"/>
              <a:t>Named</a:t>
            </a:r>
            <a:r>
              <a:rPr lang="es-BO" sz="2400" dirty="0"/>
              <a:t> </a:t>
            </a:r>
            <a:r>
              <a:rPr lang="es-BO" sz="2400" dirty="0" err="1"/>
              <a:t>Entity</a:t>
            </a:r>
            <a:r>
              <a:rPr lang="es-BO" sz="2400" dirty="0"/>
              <a:t> </a:t>
            </a:r>
            <a:r>
              <a:rPr lang="es-BO" sz="2400" dirty="0" err="1"/>
              <a:t>Recognition</a:t>
            </a:r>
            <a:r>
              <a:rPr lang="es-BO" sz="2400" dirty="0"/>
              <a:t>.</a:t>
            </a:r>
            <a:endParaRPr lang="en-US" sz="2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3D108D2-6174-4ECF-B0EF-D6B0EC8452FC}"/>
              </a:ext>
            </a:extLst>
          </p:cNvPr>
          <p:cNvSpPr txBox="1"/>
          <p:nvPr/>
        </p:nvSpPr>
        <p:spPr>
          <a:xfrm>
            <a:off x="927703" y="3613557"/>
            <a:ext cx="2205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Base de </a:t>
            </a:r>
            <a:r>
              <a:rPr lang="en-US" sz="2800" dirty="0" err="1">
                <a:solidFill>
                  <a:srgbClr val="0070C0"/>
                </a:solidFill>
              </a:rPr>
              <a:t>datos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D862125-6D3E-4ED8-80C0-AC9E6D65E19C}"/>
              </a:ext>
            </a:extLst>
          </p:cNvPr>
          <p:cNvSpPr txBox="1"/>
          <p:nvPr/>
        </p:nvSpPr>
        <p:spPr>
          <a:xfrm>
            <a:off x="927703" y="4136777"/>
            <a:ext cx="10568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Gaceta</a:t>
            </a:r>
            <a:r>
              <a:rPr lang="en-US" sz="2400" dirty="0"/>
              <a:t> </a:t>
            </a:r>
            <a:r>
              <a:rPr lang="en-US" sz="2400" dirty="0" err="1"/>
              <a:t>Oficial</a:t>
            </a:r>
            <a:r>
              <a:rPr lang="en-US" sz="2400" dirty="0"/>
              <a:t> de Bolivia (</a:t>
            </a:r>
            <a:r>
              <a:rPr lang="en-US" sz="2400" dirty="0" err="1"/>
              <a:t>leyes</a:t>
            </a:r>
            <a:r>
              <a:rPr lang="en-US" sz="2400" dirty="0"/>
              <a:t> y </a:t>
            </a:r>
            <a:r>
              <a:rPr lang="en-US" sz="2400" dirty="0" err="1"/>
              <a:t>decretos</a:t>
            </a:r>
            <a:r>
              <a:rPr lang="en-US" sz="2400" dirty="0"/>
              <a:t> supremos </a:t>
            </a:r>
            <a:r>
              <a:rPr lang="en-US" sz="2400" dirty="0" err="1"/>
              <a:t>en</a:t>
            </a:r>
            <a:r>
              <a:rPr lang="en-US" sz="2400" dirty="0"/>
              <a:t> pdf)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2377235-2693-4EB6-8818-97BD1BBDF19A}"/>
              </a:ext>
            </a:extLst>
          </p:cNvPr>
          <p:cNvSpPr txBox="1"/>
          <p:nvPr/>
        </p:nvSpPr>
        <p:spPr>
          <a:xfrm>
            <a:off x="927703" y="5496133"/>
            <a:ext cx="2068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70C0"/>
                </a:solidFill>
              </a:rPr>
              <a:t>Contribuci</a:t>
            </a:r>
            <a:r>
              <a:rPr lang="es-BO" sz="2800" dirty="0" err="1">
                <a:solidFill>
                  <a:srgbClr val="0070C0"/>
                </a:solidFill>
              </a:rPr>
              <a:t>ón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F84CB9-2F8D-45E6-BAAA-1A2D73551890}"/>
              </a:ext>
            </a:extLst>
          </p:cNvPr>
          <p:cNvSpPr txBox="1"/>
          <p:nvPr/>
        </p:nvSpPr>
        <p:spPr>
          <a:xfrm>
            <a:off x="10200443" y="275208"/>
            <a:ext cx="878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600" dirty="0"/>
              <a:t>3</a:t>
            </a:r>
            <a:endParaRPr lang="en-US" sz="36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7AA5D49-F874-449C-B98A-4C7E321A8662}"/>
              </a:ext>
            </a:extLst>
          </p:cNvPr>
          <p:cNvSpPr txBox="1"/>
          <p:nvPr/>
        </p:nvSpPr>
        <p:spPr>
          <a:xfrm>
            <a:off x="927703" y="6019353"/>
            <a:ext cx="10568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Named Entity Recognition para </a:t>
            </a:r>
            <a:r>
              <a:rPr lang="en-US" sz="2400" dirty="0" err="1"/>
              <a:t>Análsis</a:t>
            </a:r>
            <a:r>
              <a:rPr lang="en-US" sz="2400" dirty="0"/>
              <a:t> de </a:t>
            </a:r>
            <a:r>
              <a:rPr lang="en-US" sz="2400" dirty="0" err="1"/>
              <a:t>relaciones</a:t>
            </a:r>
            <a:r>
              <a:rPr lang="en-US" sz="2400" dirty="0"/>
              <a:t> (</a:t>
            </a:r>
            <a:r>
              <a:rPr lang="en-US" sz="2400" dirty="0" err="1"/>
              <a:t>graphos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17593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5C45915-A8AB-40FE-82AF-B6681D176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18" y="1068050"/>
            <a:ext cx="9260950" cy="420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68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55FA54D-0F3A-420A-92F4-308BBFA4D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050" y="1154272"/>
            <a:ext cx="6148468" cy="400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5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613E159-3EB5-46BB-97DF-45DE58D69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702" y="2228746"/>
            <a:ext cx="6416596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58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BD3B812-1374-413A-9337-EFFAD5B7D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23" y="913278"/>
            <a:ext cx="11487517" cy="452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89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CA80AA2-D7FF-44EC-8DE5-7CF52CFE0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109" y="1072683"/>
            <a:ext cx="9784418" cy="396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97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0C2080B-3D62-4A61-A4D7-6B92532153EA}"/>
              </a:ext>
            </a:extLst>
          </p:cNvPr>
          <p:cNvSpPr txBox="1"/>
          <p:nvPr/>
        </p:nvSpPr>
        <p:spPr>
          <a:xfrm>
            <a:off x="3047260" y="32465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hugo.jair@gmail.com</a:t>
            </a:r>
          </a:p>
        </p:txBody>
      </p:sp>
    </p:spTree>
    <p:extLst>
      <p:ext uri="{BB962C8B-B14F-4D97-AF65-F5344CB8AC3E}">
        <p14:creationId xmlns:p14="http://schemas.microsoft.com/office/powerpoint/2010/main" val="2018273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E9F44D6-5F83-4B93-A1BC-21801BBDC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29" y="643648"/>
            <a:ext cx="11560542" cy="55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51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F72B79F-4C24-4604-8B29-1950F2424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642" y="1184166"/>
            <a:ext cx="6719061" cy="456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46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E726624-F7EC-48F4-B428-080F152ED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527" y="1531455"/>
            <a:ext cx="5364945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7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018DBBE-40FB-4F5F-A72E-427590E04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99" y="331423"/>
            <a:ext cx="3459780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86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AB96671-70AC-4A03-BE68-AF2AA118E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003" y="543716"/>
            <a:ext cx="7020837" cy="556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93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665F0C7-291D-4B9E-8B58-F746F6D5CDA3}"/>
              </a:ext>
            </a:extLst>
          </p:cNvPr>
          <p:cNvSpPr txBox="1"/>
          <p:nvPr/>
        </p:nvSpPr>
        <p:spPr>
          <a:xfrm>
            <a:off x="3047260" y="3108054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https://colab.research.google.com/drive/1vWekierXxQPqx432uHmDXVwZuDykl4sy?usp=sharing</a:t>
            </a:r>
          </a:p>
        </p:txBody>
      </p:sp>
    </p:spTree>
    <p:extLst>
      <p:ext uri="{BB962C8B-B14F-4D97-AF65-F5344CB8AC3E}">
        <p14:creationId xmlns:p14="http://schemas.microsoft.com/office/powerpoint/2010/main" val="2764084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E37E101-2051-40EA-9BA3-99FDBCF25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418" y="1068638"/>
            <a:ext cx="9464537" cy="399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4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B3B65FB-FE9B-49C9-B7EB-3FD7B56AAF0A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Regresion-basico-1.ipynb - </a:t>
            </a:r>
            <a:r>
              <a:rPr lang="en-US" dirty="0" err="1">
                <a:hlinkClick r:id="rId2"/>
              </a:rPr>
              <a:t>Colaboratory</a:t>
            </a:r>
            <a:r>
              <a:rPr lang="en-US" dirty="0">
                <a:hlinkClick r:id="rId2"/>
              </a:rPr>
              <a:t> (google.com)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1BA3667-C44A-4BE5-86AD-E2D309E81B7B}"/>
              </a:ext>
            </a:extLst>
          </p:cNvPr>
          <p:cNvSpPr txBox="1"/>
          <p:nvPr/>
        </p:nvSpPr>
        <p:spPr>
          <a:xfrm>
            <a:off x="3131191" y="421116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Clasificación-intro-1.ipynb - </a:t>
            </a:r>
            <a:r>
              <a:rPr lang="es-ES" dirty="0" err="1">
                <a:hlinkClick r:id="rId3"/>
              </a:rPr>
              <a:t>Colaboratory</a:t>
            </a:r>
            <a:r>
              <a:rPr lang="es-ES" dirty="0">
                <a:hlinkClick r:id="rId3"/>
              </a:rPr>
              <a:t> (google.com)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7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120F3DC-3AA5-4A93-9E31-224BC688A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527" y="1006523"/>
            <a:ext cx="9368945" cy="417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7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271D11C-EC63-4A75-AE25-12812E65A2D6}"/>
              </a:ext>
            </a:extLst>
          </p:cNvPr>
          <p:cNvSpPr txBox="1"/>
          <p:nvPr/>
        </p:nvSpPr>
        <p:spPr>
          <a:xfrm>
            <a:off x="3047301" y="3107932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https://colab.research.google.com/drive/1lYFDSE-e-qCg1uHAz1wgGupV0p2UT7IF?usp=sharing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65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3B426CB-372E-4A78-B132-84C844D7A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946" y="602332"/>
            <a:ext cx="10651108" cy="503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9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DC13DCA-2BF0-4F87-961D-68238EBD9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8" y="2073228"/>
            <a:ext cx="6729043" cy="34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9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B6E42D4-E5F1-4FED-BD50-EBDFA2FE7C6B}"/>
              </a:ext>
            </a:extLst>
          </p:cNvPr>
          <p:cNvSpPr txBox="1"/>
          <p:nvPr/>
        </p:nvSpPr>
        <p:spPr>
          <a:xfrm>
            <a:off x="927704" y="653981"/>
            <a:ext cx="4327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70C0"/>
                </a:solidFill>
              </a:rPr>
              <a:t>Planteamiento</a:t>
            </a:r>
            <a:r>
              <a:rPr lang="en-US" sz="2800" dirty="0">
                <a:solidFill>
                  <a:srgbClr val="0070C0"/>
                </a:solidFill>
              </a:rPr>
              <a:t> del </a:t>
            </a:r>
            <a:r>
              <a:rPr lang="en-US" sz="2800" dirty="0" err="1">
                <a:solidFill>
                  <a:srgbClr val="0070C0"/>
                </a:solidFill>
              </a:rPr>
              <a:t>Problema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7AD633D-732E-4E2A-B6EE-2D77148DFDDA}"/>
              </a:ext>
            </a:extLst>
          </p:cNvPr>
          <p:cNvSpPr txBox="1"/>
          <p:nvPr/>
        </p:nvSpPr>
        <p:spPr>
          <a:xfrm>
            <a:off x="927703" y="1606859"/>
            <a:ext cx="10568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2400" dirty="0"/>
              <a:t>El tiempo destinado en la apropiación de transacciones diarias es aproximadamente 1 hora diaria y con espacio al error humano.</a:t>
            </a:r>
            <a:endParaRPr lang="en-US" sz="2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3D108D2-6174-4ECF-B0EF-D6B0EC8452FC}"/>
              </a:ext>
            </a:extLst>
          </p:cNvPr>
          <p:cNvSpPr txBox="1"/>
          <p:nvPr/>
        </p:nvSpPr>
        <p:spPr>
          <a:xfrm>
            <a:off x="927704" y="3587327"/>
            <a:ext cx="2205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Base de </a:t>
            </a:r>
            <a:r>
              <a:rPr lang="en-US" sz="2800" dirty="0" err="1">
                <a:solidFill>
                  <a:srgbClr val="0070C0"/>
                </a:solidFill>
              </a:rPr>
              <a:t>datos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D862125-6D3E-4ED8-80C0-AC9E6D65E19C}"/>
              </a:ext>
            </a:extLst>
          </p:cNvPr>
          <p:cNvSpPr txBox="1"/>
          <p:nvPr/>
        </p:nvSpPr>
        <p:spPr>
          <a:xfrm>
            <a:off x="927703" y="4172102"/>
            <a:ext cx="10568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5.000 </a:t>
            </a:r>
            <a:r>
              <a:rPr lang="en-US" sz="2400" dirty="0" err="1"/>
              <a:t>transacciones</a:t>
            </a:r>
            <a:r>
              <a:rPr lang="en-US" sz="2400" dirty="0"/>
              <a:t> </a:t>
            </a:r>
            <a:r>
              <a:rPr lang="en-US" sz="2400" dirty="0" err="1"/>
              <a:t>diarias</a:t>
            </a:r>
            <a:r>
              <a:rPr lang="en-US" sz="2400" dirty="0"/>
              <a:t> de las areas </a:t>
            </a:r>
            <a:r>
              <a:rPr lang="en-US" sz="2400" dirty="0" err="1"/>
              <a:t>contables</a:t>
            </a:r>
            <a:r>
              <a:rPr lang="en-US" sz="2400" dirty="0"/>
              <a:t> del banco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bruto</a:t>
            </a:r>
            <a:endParaRPr lang="en-US" sz="2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2377235-2693-4EB6-8818-97BD1BBDF19A}"/>
              </a:ext>
            </a:extLst>
          </p:cNvPr>
          <p:cNvSpPr txBox="1"/>
          <p:nvPr/>
        </p:nvSpPr>
        <p:spPr>
          <a:xfrm>
            <a:off x="927703" y="5496133"/>
            <a:ext cx="2068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70C0"/>
                </a:solidFill>
              </a:rPr>
              <a:t>Contribuci</a:t>
            </a:r>
            <a:r>
              <a:rPr lang="es-BO" sz="2800" dirty="0" err="1">
                <a:solidFill>
                  <a:srgbClr val="0070C0"/>
                </a:solidFill>
              </a:rPr>
              <a:t>ón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BC79BF4-B531-4D20-9743-037079921F93}"/>
              </a:ext>
            </a:extLst>
          </p:cNvPr>
          <p:cNvSpPr txBox="1"/>
          <p:nvPr/>
        </p:nvSpPr>
        <p:spPr>
          <a:xfrm>
            <a:off x="927703" y="6019353"/>
            <a:ext cx="10568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NER para </a:t>
            </a:r>
            <a:r>
              <a:rPr lang="en-US" sz="2400" dirty="0" err="1"/>
              <a:t>Análsis</a:t>
            </a:r>
            <a:r>
              <a:rPr lang="en-US" sz="2400" dirty="0"/>
              <a:t> de </a:t>
            </a:r>
            <a:r>
              <a:rPr lang="en-US" sz="2400" dirty="0" err="1"/>
              <a:t>relaciones</a:t>
            </a:r>
            <a:r>
              <a:rPr lang="en-US" sz="2400" dirty="0"/>
              <a:t> (</a:t>
            </a:r>
            <a:r>
              <a:rPr lang="en-US" sz="2400" dirty="0" err="1"/>
              <a:t>graphos</a:t>
            </a:r>
            <a:r>
              <a:rPr lang="en-US" sz="2400" dirty="0"/>
              <a:t>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DB6B04D-48C3-429E-981D-57D41B2343E7}"/>
              </a:ext>
            </a:extLst>
          </p:cNvPr>
          <p:cNvSpPr txBox="1"/>
          <p:nvPr/>
        </p:nvSpPr>
        <p:spPr>
          <a:xfrm>
            <a:off x="927703" y="2633687"/>
            <a:ext cx="10568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Clasificador</a:t>
            </a:r>
            <a:r>
              <a:rPr lang="en-US" sz="2400" dirty="0"/>
              <a:t> de </a:t>
            </a:r>
            <a:r>
              <a:rPr lang="en-US" sz="2400" dirty="0" err="1"/>
              <a:t>transacciones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base a la </a:t>
            </a:r>
            <a:r>
              <a:rPr lang="en-US" sz="2400" dirty="0" err="1"/>
              <a:t>glosa</a:t>
            </a:r>
            <a:r>
              <a:rPr lang="en-US" sz="2400" dirty="0"/>
              <a:t> de </a:t>
            </a:r>
            <a:r>
              <a:rPr lang="en-US" sz="2400" dirty="0" err="1"/>
              <a:t>comprobantes</a:t>
            </a:r>
            <a:r>
              <a:rPr lang="en-US" sz="2400" dirty="0"/>
              <a:t> </a:t>
            </a:r>
            <a:r>
              <a:rPr lang="en-US" sz="2400" dirty="0" err="1"/>
              <a:t>contables</a:t>
            </a:r>
            <a:endParaRPr lang="en-US" sz="2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2D6EF7A-B43F-4E96-B762-4FB5EF723FB6}"/>
              </a:ext>
            </a:extLst>
          </p:cNvPr>
          <p:cNvSpPr txBox="1"/>
          <p:nvPr/>
        </p:nvSpPr>
        <p:spPr>
          <a:xfrm>
            <a:off x="10200443" y="275208"/>
            <a:ext cx="878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600" dirty="0"/>
              <a:t>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0819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B6E42D4-E5F1-4FED-BD50-EBDFA2FE7C6B}"/>
              </a:ext>
            </a:extLst>
          </p:cNvPr>
          <p:cNvSpPr txBox="1"/>
          <p:nvPr/>
        </p:nvSpPr>
        <p:spPr>
          <a:xfrm>
            <a:off x="927704" y="653981"/>
            <a:ext cx="4327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70C0"/>
                </a:solidFill>
              </a:rPr>
              <a:t>Planteamiento</a:t>
            </a:r>
            <a:r>
              <a:rPr lang="en-US" sz="2800" dirty="0">
                <a:solidFill>
                  <a:srgbClr val="0070C0"/>
                </a:solidFill>
              </a:rPr>
              <a:t> del </a:t>
            </a:r>
            <a:r>
              <a:rPr lang="en-US" sz="2800" dirty="0" err="1">
                <a:solidFill>
                  <a:srgbClr val="0070C0"/>
                </a:solidFill>
              </a:rPr>
              <a:t>Problema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7AD633D-732E-4E2A-B6EE-2D77148DFDDA}"/>
              </a:ext>
            </a:extLst>
          </p:cNvPr>
          <p:cNvSpPr txBox="1"/>
          <p:nvPr/>
        </p:nvSpPr>
        <p:spPr>
          <a:xfrm>
            <a:off x="927703" y="1606859"/>
            <a:ext cx="10568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2400" dirty="0"/>
              <a:t>Indicadores alternativos de actividad económica en base a imágenes satelitales.</a:t>
            </a:r>
            <a:endParaRPr lang="en-US" sz="2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3D108D2-6174-4ECF-B0EF-D6B0EC8452FC}"/>
              </a:ext>
            </a:extLst>
          </p:cNvPr>
          <p:cNvSpPr txBox="1"/>
          <p:nvPr/>
        </p:nvSpPr>
        <p:spPr>
          <a:xfrm>
            <a:off x="927703" y="3613557"/>
            <a:ext cx="2205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Base de </a:t>
            </a:r>
            <a:r>
              <a:rPr lang="en-US" sz="2800" dirty="0" err="1">
                <a:solidFill>
                  <a:srgbClr val="0070C0"/>
                </a:solidFill>
              </a:rPr>
              <a:t>datos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D862125-6D3E-4ED8-80C0-AC9E6D65E19C}"/>
              </a:ext>
            </a:extLst>
          </p:cNvPr>
          <p:cNvSpPr txBox="1"/>
          <p:nvPr/>
        </p:nvSpPr>
        <p:spPr>
          <a:xfrm>
            <a:off x="927703" y="4136777"/>
            <a:ext cx="10568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NASA, web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2377235-2693-4EB6-8818-97BD1BBDF19A}"/>
              </a:ext>
            </a:extLst>
          </p:cNvPr>
          <p:cNvSpPr txBox="1"/>
          <p:nvPr/>
        </p:nvSpPr>
        <p:spPr>
          <a:xfrm>
            <a:off x="927703" y="5496133"/>
            <a:ext cx="2068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70C0"/>
                </a:solidFill>
              </a:rPr>
              <a:t>Contribuci</a:t>
            </a:r>
            <a:r>
              <a:rPr lang="es-BO" sz="2800" dirty="0" err="1">
                <a:solidFill>
                  <a:srgbClr val="0070C0"/>
                </a:solidFill>
              </a:rPr>
              <a:t>ón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BC79BF4-B531-4D20-9743-037079921F93}"/>
              </a:ext>
            </a:extLst>
          </p:cNvPr>
          <p:cNvSpPr txBox="1"/>
          <p:nvPr/>
        </p:nvSpPr>
        <p:spPr>
          <a:xfrm>
            <a:off x="927703" y="6019353"/>
            <a:ext cx="10568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Indicador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tiempo</a:t>
            </a:r>
            <a:r>
              <a:rPr lang="en-US" sz="2400" dirty="0"/>
              <a:t> real. </a:t>
            </a:r>
            <a:r>
              <a:rPr lang="en-US" sz="2400" dirty="0" err="1"/>
              <a:t>Indicador</a:t>
            </a:r>
            <a:r>
              <a:rPr lang="en-US" sz="2400" dirty="0"/>
              <a:t> adelantado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B5EF459-1DAA-4548-9023-2FC787C87DEF}"/>
              </a:ext>
            </a:extLst>
          </p:cNvPr>
          <p:cNvSpPr txBox="1"/>
          <p:nvPr/>
        </p:nvSpPr>
        <p:spPr>
          <a:xfrm>
            <a:off x="927703" y="2210604"/>
            <a:ext cx="10568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2400" dirty="0"/>
              <a:t>Análisis de luminiscencia de imágenes satelitales bajo el supuesto que a mayor luminiscencia, mayor actividad económica.</a:t>
            </a:r>
            <a:endParaRPr lang="en-US" sz="2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4813C33-3400-44EB-B73C-8317A2B1B2DC}"/>
              </a:ext>
            </a:extLst>
          </p:cNvPr>
          <p:cNvSpPr txBox="1"/>
          <p:nvPr/>
        </p:nvSpPr>
        <p:spPr>
          <a:xfrm>
            <a:off x="10200443" y="275208"/>
            <a:ext cx="878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600" dirty="0"/>
              <a:t>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380923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215</Words>
  <Application>Microsoft Office PowerPoint</Application>
  <PresentationFormat>Panorámica</PresentationFormat>
  <Paragraphs>29</Paragraphs>
  <Slides>22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Wilder Serdan</dc:creator>
  <cp:lastModifiedBy>Wilder Serdan</cp:lastModifiedBy>
  <cp:revision>8</cp:revision>
  <dcterms:created xsi:type="dcterms:W3CDTF">2022-06-08T23:37:43Z</dcterms:created>
  <dcterms:modified xsi:type="dcterms:W3CDTF">2022-08-06T20:04:00Z</dcterms:modified>
</cp:coreProperties>
</file>