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8" r:id="rId2"/>
    <p:sldId id="281" r:id="rId3"/>
    <p:sldId id="288" r:id="rId4"/>
    <p:sldId id="287" r:id="rId5"/>
    <p:sldId id="267" r:id="rId6"/>
    <p:sldId id="282" r:id="rId7"/>
    <p:sldId id="268" r:id="rId8"/>
    <p:sldId id="270" r:id="rId9"/>
    <p:sldId id="269" r:id="rId10"/>
    <p:sldId id="271" r:id="rId11"/>
    <p:sldId id="272" r:id="rId12"/>
    <p:sldId id="289" r:id="rId13"/>
    <p:sldId id="290" r:id="rId14"/>
    <p:sldId id="291" r:id="rId15"/>
    <p:sldId id="273" r:id="rId16"/>
    <p:sldId id="274" r:id="rId17"/>
    <p:sldId id="275" r:id="rId18"/>
    <p:sldId id="292" r:id="rId19"/>
    <p:sldId id="276" r:id="rId20"/>
  </p:sldIdLst>
  <p:sldSz cx="12192000" cy="6858000"/>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DD93"/>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99" autoAdjust="0"/>
    <p:restoredTop sz="94660"/>
  </p:normalViewPr>
  <p:slideViewPr>
    <p:cSldViewPr snapToGrid="0">
      <p:cViewPr varScale="1">
        <p:scale>
          <a:sx n="99" d="100"/>
          <a:sy n="99" d="100"/>
        </p:scale>
        <p:origin x="23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1989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B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p:cNvSpPr>
            <a:spLocks noGrp="1"/>
          </p:cNvSpPr>
          <p:nvPr>
            <p:ph type="dt" sz="half" idx="10"/>
          </p:nvPr>
        </p:nvSpPr>
        <p:spPr/>
        <p:txBody>
          <a:bodyPr/>
          <a:lstStyle/>
          <a:p>
            <a:fld id="{BF63E419-4554-4381-B538-B448A2D44A69}" type="datetimeFigureOut">
              <a:rPr lang="es-BO" smtClean="0"/>
              <a:t>17/8/2022</a:t>
            </a:fld>
            <a:endParaRPr lang="es-BO"/>
          </a:p>
        </p:txBody>
      </p:sp>
      <p:sp>
        <p:nvSpPr>
          <p:cNvPr id="5" name="Marcador de pie de página 4"/>
          <p:cNvSpPr>
            <a:spLocks noGrp="1"/>
          </p:cNvSpPr>
          <p:nvPr>
            <p:ph type="ftr" sz="quarter" idx="11"/>
          </p:nvPr>
        </p:nvSpPr>
        <p:spPr/>
        <p:txBody>
          <a:bodyPr/>
          <a:lstStyle/>
          <a:p>
            <a:endParaRPr lang="es-BO"/>
          </a:p>
        </p:txBody>
      </p:sp>
      <p:sp>
        <p:nvSpPr>
          <p:cNvPr id="6" name="Marcador de número de diapositiva 5"/>
          <p:cNvSpPr>
            <a:spLocks noGrp="1"/>
          </p:cNvSpPr>
          <p:nvPr>
            <p:ph type="sldNum" sz="quarter" idx="12"/>
          </p:nvPr>
        </p:nvSpPr>
        <p:spPr/>
        <p:txBody>
          <a:bodyPr/>
          <a:lstStyle/>
          <a:p>
            <a:fld id="{B53112BC-196E-439C-A8F4-745FE5FBC499}" type="slidenum">
              <a:rPr lang="es-BO" smtClean="0"/>
              <a:t>‹Nº›</a:t>
            </a:fld>
            <a:endParaRPr lang="es-BO"/>
          </a:p>
        </p:txBody>
      </p:sp>
    </p:spTree>
    <p:extLst>
      <p:ext uri="{BB962C8B-B14F-4D97-AF65-F5344CB8AC3E}">
        <p14:creationId xmlns:p14="http://schemas.microsoft.com/office/powerpoint/2010/main" val="3279855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1" y="365125"/>
            <a:ext cx="2628900" cy="5811838"/>
          </a:xfrm>
        </p:spPr>
        <p:txBody>
          <a:bodyPr vert="eaVert"/>
          <a:lstStyle/>
          <a:p>
            <a:r>
              <a:rPr lang="es-ES"/>
              <a:t>Haga clic para modificar el estilo de título del patrón</a:t>
            </a:r>
            <a:endParaRPr lang="es-BO"/>
          </a:p>
        </p:txBody>
      </p:sp>
      <p:sp>
        <p:nvSpPr>
          <p:cNvPr id="3" name="Marcador de texto vertical 2"/>
          <p:cNvSpPr>
            <a:spLocks noGrp="1"/>
          </p:cNvSpPr>
          <p:nvPr>
            <p:ph type="body" orient="vert" idx="1"/>
          </p:nvPr>
        </p:nvSpPr>
        <p:spPr>
          <a:xfrm>
            <a:off x="838201"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p:cNvSpPr>
            <a:spLocks noGrp="1"/>
          </p:cNvSpPr>
          <p:nvPr>
            <p:ph type="dt" sz="half" idx="10"/>
          </p:nvPr>
        </p:nvSpPr>
        <p:spPr/>
        <p:txBody>
          <a:bodyPr/>
          <a:lstStyle/>
          <a:p>
            <a:fld id="{BF63E419-4554-4381-B538-B448A2D44A69}" type="datetimeFigureOut">
              <a:rPr lang="es-BO" smtClean="0"/>
              <a:t>17/8/2022</a:t>
            </a:fld>
            <a:endParaRPr lang="es-BO"/>
          </a:p>
        </p:txBody>
      </p:sp>
      <p:sp>
        <p:nvSpPr>
          <p:cNvPr id="5" name="Marcador de pie de página 4"/>
          <p:cNvSpPr>
            <a:spLocks noGrp="1"/>
          </p:cNvSpPr>
          <p:nvPr>
            <p:ph type="ftr" sz="quarter" idx="11"/>
          </p:nvPr>
        </p:nvSpPr>
        <p:spPr/>
        <p:txBody>
          <a:bodyPr/>
          <a:lstStyle/>
          <a:p>
            <a:endParaRPr lang="es-BO"/>
          </a:p>
        </p:txBody>
      </p:sp>
      <p:sp>
        <p:nvSpPr>
          <p:cNvPr id="6" name="Marcador de número de diapositiva 5"/>
          <p:cNvSpPr>
            <a:spLocks noGrp="1"/>
          </p:cNvSpPr>
          <p:nvPr>
            <p:ph type="sldNum" sz="quarter" idx="12"/>
          </p:nvPr>
        </p:nvSpPr>
        <p:spPr/>
        <p:txBody>
          <a:bodyPr/>
          <a:lstStyle/>
          <a:p>
            <a:fld id="{B53112BC-196E-439C-A8F4-745FE5FBC499}" type="slidenum">
              <a:rPr lang="es-BO" smtClean="0"/>
              <a:t>‹Nº›</a:t>
            </a:fld>
            <a:endParaRPr lang="es-BO"/>
          </a:p>
        </p:txBody>
      </p:sp>
    </p:spTree>
    <p:extLst>
      <p:ext uri="{BB962C8B-B14F-4D97-AF65-F5344CB8AC3E}">
        <p14:creationId xmlns:p14="http://schemas.microsoft.com/office/powerpoint/2010/main" val="506781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rátul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3784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B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p:cNvSpPr>
            <a:spLocks noGrp="1"/>
          </p:cNvSpPr>
          <p:nvPr>
            <p:ph type="dt" sz="half" idx="10"/>
          </p:nvPr>
        </p:nvSpPr>
        <p:spPr/>
        <p:txBody>
          <a:bodyPr/>
          <a:lstStyle/>
          <a:p>
            <a:fld id="{BF63E419-4554-4381-B538-B448A2D44A69}" type="datetimeFigureOut">
              <a:rPr lang="es-BO" smtClean="0"/>
              <a:t>17/8/2022</a:t>
            </a:fld>
            <a:endParaRPr lang="es-BO"/>
          </a:p>
        </p:txBody>
      </p:sp>
      <p:sp>
        <p:nvSpPr>
          <p:cNvPr id="5" name="Marcador de pie de página 4"/>
          <p:cNvSpPr>
            <a:spLocks noGrp="1"/>
          </p:cNvSpPr>
          <p:nvPr>
            <p:ph type="ftr" sz="quarter" idx="11"/>
          </p:nvPr>
        </p:nvSpPr>
        <p:spPr/>
        <p:txBody>
          <a:bodyPr/>
          <a:lstStyle/>
          <a:p>
            <a:endParaRPr lang="es-BO"/>
          </a:p>
        </p:txBody>
      </p:sp>
      <p:sp>
        <p:nvSpPr>
          <p:cNvPr id="6" name="Marcador de número de diapositiva 5"/>
          <p:cNvSpPr>
            <a:spLocks noGrp="1"/>
          </p:cNvSpPr>
          <p:nvPr>
            <p:ph type="sldNum" sz="quarter" idx="12"/>
          </p:nvPr>
        </p:nvSpPr>
        <p:spPr/>
        <p:txBody>
          <a:bodyPr/>
          <a:lstStyle/>
          <a:p>
            <a:fld id="{B53112BC-196E-439C-A8F4-745FE5FBC499}" type="slidenum">
              <a:rPr lang="es-BO" smtClean="0"/>
              <a:t>‹Nº›</a:t>
            </a:fld>
            <a:endParaRPr lang="es-BO"/>
          </a:p>
        </p:txBody>
      </p:sp>
    </p:spTree>
    <p:extLst>
      <p:ext uri="{BB962C8B-B14F-4D97-AF65-F5344CB8AC3E}">
        <p14:creationId xmlns:p14="http://schemas.microsoft.com/office/powerpoint/2010/main" val="1018388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1" y="1709740"/>
            <a:ext cx="10515600" cy="2852737"/>
          </a:xfrm>
        </p:spPr>
        <p:txBody>
          <a:bodyPr anchor="b"/>
          <a:lstStyle>
            <a:lvl1pPr>
              <a:defRPr sz="4500"/>
            </a:lvl1pPr>
          </a:lstStyle>
          <a:p>
            <a:r>
              <a:rPr lang="es-ES"/>
              <a:t>Haga clic para modificar el estilo de título del patrón</a:t>
            </a:r>
            <a:endParaRPr lang="es-BO"/>
          </a:p>
        </p:txBody>
      </p:sp>
      <p:sp>
        <p:nvSpPr>
          <p:cNvPr id="3" name="Marcador de texto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BF63E419-4554-4381-B538-B448A2D44A69}" type="datetimeFigureOut">
              <a:rPr lang="es-BO" smtClean="0"/>
              <a:t>17/8/2022</a:t>
            </a:fld>
            <a:endParaRPr lang="es-BO"/>
          </a:p>
        </p:txBody>
      </p:sp>
      <p:sp>
        <p:nvSpPr>
          <p:cNvPr id="5" name="Marcador de pie de página 4"/>
          <p:cNvSpPr>
            <a:spLocks noGrp="1"/>
          </p:cNvSpPr>
          <p:nvPr>
            <p:ph type="ftr" sz="quarter" idx="11"/>
          </p:nvPr>
        </p:nvSpPr>
        <p:spPr/>
        <p:txBody>
          <a:bodyPr/>
          <a:lstStyle/>
          <a:p>
            <a:endParaRPr lang="es-BO"/>
          </a:p>
        </p:txBody>
      </p:sp>
      <p:sp>
        <p:nvSpPr>
          <p:cNvPr id="6" name="Marcador de número de diapositiva 5"/>
          <p:cNvSpPr>
            <a:spLocks noGrp="1"/>
          </p:cNvSpPr>
          <p:nvPr>
            <p:ph type="sldNum" sz="quarter" idx="12"/>
          </p:nvPr>
        </p:nvSpPr>
        <p:spPr/>
        <p:txBody>
          <a:bodyPr/>
          <a:lstStyle/>
          <a:p>
            <a:fld id="{B53112BC-196E-439C-A8F4-745FE5FBC499}" type="slidenum">
              <a:rPr lang="es-BO" smtClean="0"/>
              <a:t>‹Nº›</a:t>
            </a:fld>
            <a:endParaRPr lang="es-BO"/>
          </a:p>
        </p:txBody>
      </p:sp>
    </p:spTree>
    <p:extLst>
      <p:ext uri="{BB962C8B-B14F-4D97-AF65-F5344CB8AC3E}">
        <p14:creationId xmlns:p14="http://schemas.microsoft.com/office/powerpoint/2010/main" val="4198799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B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Marcador de fecha 4"/>
          <p:cNvSpPr>
            <a:spLocks noGrp="1"/>
          </p:cNvSpPr>
          <p:nvPr>
            <p:ph type="dt" sz="half" idx="10"/>
          </p:nvPr>
        </p:nvSpPr>
        <p:spPr/>
        <p:txBody>
          <a:bodyPr/>
          <a:lstStyle/>
          <a:p>
            <a:fld id="{BF63E419-4554-4381-B538-B448A2D44A69}" type="datetimeFigureOut">
              <a:rPr lang="es-BO" smtClean="0"/>
              <a:t>17/8/2022</a:t>
            </a:fld>
            <a:endParaRPr lang="es-BO"/>
          </a:p>
        </p:txBody>
      </p:sp>
      <p:sp>
        <p:nvSpPr>
          <p:cNvPr id="6" name="Marcador de pie de página 5"/>
          <p:cNvSpPr>
            <a:spLocks noGrp="1"/>
          </p:cNvSpPr>
          <p:nvPr>
            <p:ph type="ftr" sz="quarter" idx="11"/>
          </p:nvPr>
        </p:nvSpPr>
        <p:spPr/>
        <p:txBody>
          <a:bodyPr/>
          <a:lstStyle/>
          <a:p>
            <a:endParaRPr lang="es-BO"/>
          </a:p>
        </p:txBody>
      </p:sp>
      <p:sp>
        <p:nvSpPr>
          <p:cNvPr id="7" name="Marcador de número de diapositiva 6"/>
          <p:cNvSpPr>
            <a:spLocks noGrp="1"/>
          </p:cNvSpPr>
          <p:nvPr>
            <p:ph type="sldNum" sz="quarter" idx="12"/>
          </p:nvPr>
        </p:nvSpPr>
        <p:spPr/>
        <p:txBody>
          <a:bodyPr/>
          <a:lstStyle/>
          <a:p>
            <a:fld id="{B53112BC-196E-439C-A8F4-745FE5FBC499}" type="slidenum">
              <a:rPr lang="es-BO" smtClean="0"/>
              <a:t>‹Nº›</a:t>
            </a:fld>
            <a:endParaRPr lang="es-BO"/>
          </a:p>
        </p:txBody>
      </p:sp>
    </p:spTree>
    <p:extLst>
      <p:ext uri="{BB962C8B-B14F-4D97-AF65-F5344CB8AC3E}">
        <p14:creationId xmlns:p14="http://schemas.microsoft.com/office/powerpoint/2010/main" val="1757018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7"/>
            <a:ext cx="10515600" cy="1325563"/>
          </a:xfrm>
        </p:spPr>
        <p:txBody>
          <a:bodyPr/>
          <a:lstStyle/>
          <a:p>
            <a:r>
              <a:rPr lang="es-ES"/>
              <a:t>Haga clic para modificar el estilo de título del patrón</a:t>
            </a:r>
            <a:endParaRPr lang="es-BO"/>
          </a:p>
        </p:txBody>
      </p:sp>
      <p:sp>
        <p:nvSpPr>
          <p:cNvPr id="3" name="Marcador de texto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Marcador de contenido 3"/>
          <p:cNvSpPr>
            <a:spLocks noGrp="1"/>
          </p:cNvSpPr>
          <p:nvPr>
            <p:ph sz="half" idx="2"/>
          </p:nvPr>
        </p:nvSpPr>
        <p:spPr>
          <a:xfrm>
            <a:off x="839789"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Marcador de texto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Marcador de contenido 5"/>
          <p:cNvSpPr>
            <a:spLocks noGrp="1"/>
          </p:cNvSpPr>
          <p:nvPr>
            <p:ph sz="quarter" idx="4"/>
          </p:nvPr>
        </p:nvSpPr>
        <p:spPr>
          <a:xfrm>
            <a:off x="6172201"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7" name="Marcador de fecha 6"/>
          <p:cNvSpPr>
            <a:spLocks noGrp="1"/>
          </p:cNvSpPr>
          <p:nvPr>
            <p:ph type="dt" sz="half" idx="10"/>
          </p:nvPr>
        </p:nvSpPr>
        <p:spPr/>
        <p:txBody>
          <a:bodyPr/>
          <a:lstStyle/>
          <a:p>
            <a:fld id="{BF63E419-4554-4381-B538-B448A2D44A69}" type="datetimeFigureOut">
              <a:rPr lang="es-BO" smtClean="0"/>
              <a:t>17/8/2022</a:t>
            </a:fld>
            <a:endParaRPr lang="es-BO"/>
          </a:p>
        </p:txBody>
      </p:sp>
      <p:sp>
        <p:nvSpPr>
          <p:cNvPr id="8" name="Marcador de pie de página 7"/>
          <p:cNvSpPr>
            <a:spLocks noGrp="1"/>
          </p:cNvSpPr>
          <p:nvPr>
            <p:ph type="ftr" sz="quarter" idx="11"/>
          </p:nvPr>
        </p:nvSpPr>
        <p:spPr/>
        <p:txBody>
          <a:bodyPr/>
          <a:lstStyle/>
          <a:p>
            <a:endParaRPr lang="es-BO"/>
          </a:p>
        </p:txBody>
      </p:sp>
      <p:sp>
        <p:nvSpPr>
          <p:cNvPr id="9" name="Marcador de número de diapositiva 8"/>
          <p:cNvSpPr>
            <a:spLocks noGrp="1"/>
          </p:cNvSpPr>
          <p:nvPr>
            <p:ph type="sldNum" sz="quarter" idx="12"/>
          </p:nvPr>
        </p:nvSpPr>
        <p:spPr/>
        <p:txBody>
          <a:bodyPr/>
          <a:lstStyle/>
          <a:p>
            <a:fld id="{B53112BC-196E-439C-A8F4-745FE5FBC499}" type="slidenum">
              <a:rPr lang="es-BO" smtClean="0"/>
              <a:t>‹Nº›</a:t>
            </a:fld>
            <a:endParaRPr lang="es-BO"/>
          </a:p>
        </p:txBody>
      </p:sp>
    </p:spTree>
    <p:extLst>
      <p:ext uri="{BB962C8B-B14F-4D97-AF65-F5344CB8AC3E}">
        <p14:creationId xmlns:p14="http://schemas.microsoft.com/office/powerpoint/2010/main" val="295610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BO"/>
          </a:p>
        </p:txBody>
      </p:sp>
      <p:sp>
        <p:nvSpPr>
          <p:cNvPr id="3" name="Marcador de fecha 2"/>
          <p:cNvSpPr>
            <a:spLocks noGrp="1"/>
          </p:cNvSpPr>
          <p:nvPr>
            <p:ph type="dt" sz="half" idx="10"/>
          </p:nvPr>
        </p:nvSpPr>
        <p:spPr/>
        <p:txBody>
          <a:bodyPr/>
          <a:lstStyle/>
          <a:p>
            <a:fld id="{BF63E419-4554-4381-B538-B448A2D44A69}" type="datetimeFigureOut">
              <a:rPr lang="es-BO" smtClean="0"/>
              <a:t>17/8/2022</a:t>
            </a:fld>
            <a:endParaRPr lang="es-BO"/>
          </a:p>
        </p:txBody>
      </p:sp>
      <p:sp>
        <p:nvSpPr>
          <p:cNvPr id="4" name="Marcador de pie de página 3"/>
          <p:cNvSpPr>
            <a:spLocks noGrp="1"/>
          </p:cNvSpPr>
          <p:nvPr>
            <p:ph type="ftr" sz="quarter" idx="11"/>
          </p:nvPr>
        </p:nvSpPr>
        <p:spPr/>
        <p:txBody>
          <a:bodyPr/>
          <a:lstStyle/>
          <a:p>
            <a:endParaRPr lang="es-BO"/>
          </a:p>
        </p:txBody>
      </p:sp>
      <p:sp>
        <p:nvSpPr>
          <p:cNvPr id="5" name="Marcador de número de diapositiva 4"/>
          <p:cNvSpPr>
            <a:spLocks noGrp="1"/>
          </p:cNvSpPr>
          <p:nvPr>
            <p:ph type="sldNum" sz="quarter" idx="12"/>
          </p:nvPr>
        </p:nvSpPr>
        <p:spPr/>
        <p:txBody>
          <a:bodyPr/>
          <a:lstStyle/>
          <a:p>
            <a:fld id="{B53112BC-196E-439C-A8F4-745FE5FBC499}" type="slidenum">
              <a:rPr lang="es-BO" smtClean="0"/>
              <a:t>‹Nº›</a:t>
            </a:fld>
            <a:endParaRPr lang="es-BO"/>
          </a:p>
        </p:txBody>
      </p:sp>
    </p:spTree>
    <p:extLst>
      <p:ext uri="{BB962C8B-B14F-4D97-AF65-F5344CB8AC3E}">
        <p14:creationId xmlns:p14="http://schemas.microsoft.com/office/powerpoint/2010/main" val="4179662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F63E419-4554-4381-B538-B448A2D44A69}" type="datetimeFigureOut">
              <a:rPr lang="es-BO" smtClean="0"/>
              <a:t>17/8/2022</a:t>
            </a:fld>
            <a:endParaRPr lang="es-BO"/>
          </a:p>
        </p:txBody>
      </p:sp>
      <p:sp>
        <p:nvSpPr>
          <p:cNvPr id="3" name="Marcador de pie de página 2"/>
          <p:cNvSpPr>
            <a:spLocks noGrp="1"/>
          </p:cNvSpPr>
          <p:nvPr>
            <p:ph type="ftr" sz="quarter" idx="11"/>
          </p:nvPr>
        </p:nvSpPr>
        <p:spPr/>
        <p:txBody>
          <a:bodyPr/>
          <a:lstStyle/>
          <a:p>
            <a:endParaRPr lang="es-BO"/>
          </a:p>
        </p:txBody>
      </p:sp>
      <p:sp>
        <p:nvSpPr>
          <p:cNvPr id="4" name="Marcador de número de diapositiva 3"/>
          <p:cNvSpPr>
            <a:spLocks noGrp="1"/>
          </p:cNvSpPr>
          <p:nvPr>
            <p:ph type="sldNum" sz="quarter" idx="12"/>
          </p:nvPr>
        </p:nvSpPr>
        <p:spPr/>
        <p:txBody>
          <a:bodyPr/>
          <a:lstStyle/>
          <a:p>
            <a:fld id="{B53112BC-196E-439C-A8F4-745FE5FBC499}" type="slidenum">
              <a:rPr lang="es-BO" smtClean="0"/>
              <a:t>‹Nº›</a:t>
            </a:fld>
            <a:endParaRPr lang="es-BO"/>
          </a:p>
        </p:txBody>
      </p:sp>
    </p:spTree>
    <p:extLst>
      <p:ext uri="{BB962C8B-B14F-4D97-AF65-F5344CB8AC3E}">
        <p14:creationId xmlns:p14="http://schemas.microsoft.com/office/powerpoint/2010/main" val="914633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2400"/>
            </a:lvl1pPr>
          </a:lstStyle>
          <a:p>
            <a:r>
              <a:rPr lang="es-ES"/>
              <a:t>Haga clic para modificar el estilo de título del patrón</a:t>
            </a:r>
            <a:endParaRPr lang="es-BO"/>
          </a:p>
        </p:txBody>
      </p:sp>
      <p:sp>
        <p:nvSpPr>
          <p:cNvPr id="3" name="Marcador de contenido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fld id="{BF63E419-4554-4381-B538-B448A2D44A69}" type="datetimeFigureOut">
              <a:rPr lang="es-BO" smtClean="0"/>
              <a:t>17/8/2022</a:t>
            </a:fld>
            <a:endParaRPr lang="es-BO"/>
          </a:p>
        </p:txBody>
      </p:sp>
      <p:sp>
        <p:nvSpPr>
          <p:cNvPr id="6" name="Marcador de pie de página 5"/>
          <p:cNvSpPr>
            <a:spLocks noGrp="1"/>
          </p:cNvSpPr>
          <p:nvPr>
            <p:ph type="ftr" sz="quarter" idx="11"/>
          </p:nvPr>
        </p:nvSpPr>
        <p:spPr/>
        <p:txBody>
          <a:bodyPr/>
          <a:lstStyle/>
          <a:p>
            <a:endParaRPr lang="es-BO"/>
          </a:p>
        </p:txBody>
      </p:sp>
      <p:sp>
        <p:nvSpPr>
          <p:cNvPr id="7" name="Marcador de número de diapositiva 6"/>
          <p:cNvSpPr>
            <a:spLocks noGrp="1"/>
          </p:cNvSpPr>
          <p:nvPr>
            <p:ph type="sldNum" sz="quarter" idx="12"/>
          </p:nvPr>
        </p:nvSpPr>
        <p:spPr/>
        <p:txBody>
          <a:bodyPr/>
          <a:lstStyle/>
          <a:p>
            <a:fld id="{B53112BC-196E-439C-A8F4-745FE5FBC499}" type="slidenum">
              <a:rPr lang="es-BO" smtClean="0"/>
              <a:t>‹Nº›</a:t>
            </a:fld>
            <a:endParaRPr lang="es-BO"/>
          </a:p>
        </p:txBody>
      </p:sp>
    </p:spTree>
    <p:extLst>
      <p:ext uri="{BB962C8B-B14F-4D97-AF65-F5344CB8AC3E}">
        <p14:creationId xmlns:p14="http://schemas.microsoft.com/office/powerpoint/2010/main" val="2376059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2400"/>
            </a:lvl1pPr>
          </a:lstStyle>
          <a:p>
            <a:r>
              <a:rPr lang="es-ES"/>
              <a:t>Haga clic para modificar el estilo de título del patrón</a:t>
            </a:r>
            <a:endParaRPr lang="es-BO"/>
          </a:p>
        </p:txBody>
      </p:sp>
      <p:sp>
        <p:nvSpPr>
          <p:cNvPr id="3" name="Marcador de posición de imagen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s-B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fld id="{BF63E419-4554-4381-B538-B448A2D44A69}" type="datetimeFigureOut">
              <a:rPr lang="es-BO" smtClean="0"/>
              <a:t>17/8/2022</a:t>
            </a:fld>
            <a:endParaRPr lang="es-BO"/>
          </a:p>
        </p:txBody>
      </p:sp>
      <p:sp>
        <p:nvSpPr>
          <p:cNvPr id="6" name="Marcador de pie de página 5"/>
          <p:cNvSpPr>
            <a:spLocks noGrp="1"/>
          </p:cNvSpPr>
          <p:nvPr>
            <p:ph type="ftr" sz="quarter" idx="11"/>
          </p:nvPr>
        </p:nvSpPr>
        <p:spPr/>
        <p:txBody>
          <a:bodyPr/>
          <a:lstStyle/>
          <a:p>
            <a:endParaRPr lang="es-BO"/>
          </a:p>
        </p:txBody>
      </p:sp>
      <p:sp>
        <p:nvSpPr>
          <p:cNvPr id="7" name="Marcador de número de diapositiva 6"/>
          <p:cNvSpPr>
            <a:spLocks noGrp="1"/>
          </p:cNvSpPr>
          <p:nvPr>
            <p:ph type="sldNum" sz="quarter" idx="12"/>
          </p:nvPr>
        </p:nvSpPr>
        <p:spPr/>
        <p:txBody>
          <a:bodyPr/>
          <a:lstStyle/>
          <a:p>
            <a:fld id="{B53112BC-196E-439C-A8F4-745FE5FBC499}" type="slidenum">
              <a:rPr lang="es-BO" smtClean="0"/>
              <a:t>‹Nº›</a:t>
            </a:fld>
            <a:endParaRPr lang="es-BO"/>
          </a:p>
        </p:txBody>
      </p:sp>
    </p:spTree>
    <p:extLst>
      <p:ext uri="{BB962C8B-B14F-4D97-AF65-F5344CB8AC3E}">
        <p14:creationId xmlns:p14="http://schemas.microsoft.com/office/powerpoint/2010/main" val="372951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B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F63E419-4554-4381-B538-B448A2D44A69}" type="datetimeFigureOut">
              <a:rPr lang="es-BO" smtClean="0"/>
              <a:t>17/8/2022</a:t>
            </a:fld>
            <a:endParaRPr lang="es-BO"/>
          </a:p>
        </p:txBody>
      </p:sp>
      <p:sp>
        <p:nvSpPr>
          <p:cNvPr id="5" name="Marcador de pie de página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BO"/>
          </a:p>
        </p:txBody>
      </p:sp>
      <p:sp>
        <p:nvSpPr>
          <p:cNvPr id="6" name="Marcador de número de diapositiva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3112BC-196E-439C-A8F4-745FE5FBC499}" type="slidenum">
              <a:rPr lang="es-BO" smtClean="0"/>
              <a:t>‹Nº›</a:t>
            </a:fld>
            <a:endParaRPr lang="es-BO"/>
          </a:p>
        </p:txBody>
      </p:sp>
    </p:spTree>
    <p:extLst>
      <p:ext uri="{BB962C8B-B14F-4D97-AF65-F5344CB8AC3E}">
        <p14:creationId xmlns:p14="http://schemas.microsoft.com/office/powerpoint/2010/main" val="118241097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BO"/>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7DD93">
            <a:alpha val="38000"/>
          </a:srgbClr>
        </a:solidFill>
        <a:effectLst/>
      </p:bgPr>
    </p:bg>
    <p:spTree>
      <p:nvGrpSpPr>
        <p:cNvPr id="1" name=""/>
        <p:cNvGrpSpPr/>
        <p:nvPr/>
      </p:nvGrpSpPr>
      <p:grpSpPr>
        <a:xfrm>
          <a:off x="0" y="0"/>
          <a:ext cx="0" cy="0"/>
          <a:chOff x="0" y="0"/>
          <a:chExt cx="0" cy="0"/>
        </a:xfrm>
      </p:grpSpPr>
      <p:pic>
        <p:nvPicPr>
          <p:cNvPr id="6" name="Imagen 5"/>
          <p:cNvPicPr>
            <a:picLocks noChangeAspect="1"/>
          </p:cNvPicPr>
          <p:nvPr/>
        </p:nvPicPr>
        <p:blipFill rotWithShape="1">
          <a:blip r:embed="rId2" cstate="print">
            <a:extLst>
              <a:ext uri="{28A0092B-C50C-407E-A947-70E740481C1C}">
                <a14:useLocalDpi xmlns:a14="http://schemas.microsoft.com/office/drawing/2010/main" val="0"/>
              </a:ext>
            </a:extLst>
          </a:blip>
          <a:srcRect l="8246" t="25260" r="6630" b="26113"/>
          <a:stretch/>
        </p:blipFill>
        <p:spPr>
          <a:xfrm>
            <a:off x="3690726" y="1033135"/>
            <a:ext cx="4948084" cy="2101645"/>
          </a:xfrm>
          <a:prstGeom prst="rect">
            <a:avLst/>
          </a:prstGeom>
        </p:spPr>
      </p:pic>
      <p:sp>
        <p:nvSpPr>
          <p:cNvPr id="7" name="CuadroTexto 6"/>
          <p:cNvSpPr txBox="1"/>
          <p:nvPr/>
        </p:nvSpPr>
        <p:spPr>
          <a:xfrm>
            <a:off x="2295627" y="4129856"/>
            <a:ext cx="7738281" cy="1384995"/>
          </a:xfrm>
          <a:prstGeom prst="rect">
            <a:avLst/>
          </a:prstGeom>
          <a:noFill/>
        </p:spPr>
        <p:txBody>
          <a:bodyPr wrap="square" rtlCol="0">
            <a:spAutoFit/>
          </a:bodyPr>
          <a:lstStyle/>
          <a:p>
            <a:pPr algn="ctr"/>
            <a:r>
              <a:rPr lang="es-ES" sz="2800" dirty="0">
                <a:latin typeface="Book Antiqua" panose="02040602050305030304" pitchFamily="18" charset="0"/>
              </a:rPr>
              <a:t>Proyecto Final, Minería de Datos II</a:t>
            </a:r>
          </a:p>
          <a:p>
            <a:pPr algn="ctr"/>
            <a:endParaRPr lang="es-BO" sz="2800" dirty="0">
              <a:latin typeface="Book Antiqua" panose="02040602050305030304" pitchFamily="18" charset="0"/>
            </a:endParaRPr>
          </a:p>
          <a:p>
            <a:pPr algn="ctr"/>
            <a:r>
              <a:rPr lang="es-ES" sz="2800" dirty="0">
                <a:latin typeface="Book Antiqua" panose="02040602050305030304" pitchFamily="18" charset="0"/>
              </a:rPr>
              <a:t>Maestrante: Wilder Serdán C.</a:t>
            </a:r>
          </a:p>
        </p:txBody>
      </p:sp>
    </p:spTree>
    <p:extLst>
      <p:ext uri="{BB962C8B-B14F-4D97-AF65-F5344CB8AC3E}">
        <p14:creationId xmlns:p14="http://schemas.microsoft.com/office/powerpoint/2010/main" val="3824773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F7DD93">
            <a:alpha val="38000"/>
          </a:srgbClr>
        </a:solidFill>
        <a:effectLst/>
      </p:bgPr>
    </p:bg>
    <p:spTree>
      <p:nvGrpSpPr>
        <p:cNvPr id="1" name=""/>
        <p:cNvGrpSpPr/>
        <p:nvPr/>
      </p:nvGrpSpPr>
      <p:grpSpPr>
        <a:xfrm>
          <a:off x="0" y="0"/>
          <a:ext cx="0" cy="0"/>
          <a:chOff x="0" y="0"/>
          <a:chExt cx="0" cy="0"/>
        </a:xfrm>
      </p:grpSpPr>
      <p:sp>
        <p:nvSpPr>
          <p:cNvPr id="4" name="CuadroTexto 3"/>
          <p:cNvSpPr txBox="1"/>
          <p:nvPr/>
        </p:nvSpPr>
        <p:spPr>
          <a:xfrm>
            <a:off x="0" y="396387"/>
            <a:ext cx="2783755" cy="523220"/>
          </a:xfrm>
          <a:prstGeom prst="rect">
            <a:avLst/>
          </a:prstGeom>
          <a:noFill/>
        </p:spPr>
        <p:txBody>
          <a:bodyPr wrap="square" rtlCol="0">
            <a:spAutoFit/>
          </a:bodyPr>
          <a:lstStyle/>
          <a:p>
            <a:pPr algn="ctr"/>
            <a:r>
              <a:rPr lang="es-ES" sz="2800" b="1" dirty="0" err="1">
                <a:latin typeface="Book Antiqua" panose="02040602050305030304" pitchFamily="18" charset="0"/>
              </a:rPr>
              <a:t>Dataset</a:t>
            </a:r>
            <a:endParaRPr lang="es-ES" sz="2800" b="1" dirty="0">
              <a:latin typeface="Book Antiqua" panose="02040602050305030304" pitchFamily="18" charset="0"/>
            </a:endParaRPr>
          </a:p>
        </p:txBody>
      </p:sp>
      <p:sp>
        <p:nvSpPr>
          <p:cNvPr id="5" name="CuadroTexto 4"/>
          <p:cNvSpPr txBox="1"/>
          <p:nvPr/>
        </p:nvSpPr>
        <p:spPr>
          <a:xfrm>
            <a:off x="687642" y="1075118"/>
            <a:ext cx="11268635" cy="954107"/>
          </a:xfrm>
          <a:prstGeom prst="rect">
            <a:avLst/>
          </a:prstGeom>
          <a:noFill/>
        </p:spPr>
        <p:txBody>
          <a:bodyPr wrap="square" rtlCol="0">
            <a:spAutoFit/>
          </a:bodyPr>
          <a:lstStyle/>
          <a:p>
            <a:pPr algn="just"/>
            <a:r>
              <a:rPr lang="es-ES" sz="2800" dirty="0">
                <a:latin typeface="Book Antiqua" panose="02040602050305030304" pitchFamily="18" charset="0"/>
              </a:rPr>
              <a:t>Almacenaremos algunos datos del entrenamiento y métricas para su posterior análisis.</a:t>
            </a:r>
          </a:p>
        </p:txBody>
      </p:sp>
      <p:pic>
        <p:nvPicPr>
          <p:cNvPr id="3" name="Imagen 2"/>
          <p:cNvPicPr>
            <a:picLocks noChangeAspect="1"/>
          </p:cNvPicPr>
          <p:nvPr/>
        </p:nvPicPr>
        <p:blipFill>
          <a:blip r:embed="rId2"/>
          <a:stretch>
            <a:fillRect/>
          </a:stretch>
        </p:blipFill>
        <p:spPr>
          <a:xfrm>
            <a:off x="1640755" y="3633948"/>
            <a:ext cx="9362411" cy="2471017"/>
          </a:xfrm>
          <a:prstGeom prst="rect">
            <a:avLst/>
          </a:prstGeom>
        </p:spPr>
      </p:pic>
    </p:spTree>
    <p:extLst>
      <p:ext uri="{BB962C8B-B14F-4D97-AF65-F5344CB8AC3E}">
        <p14:creationId xmlns:p14="http://schemas.microsoft.com/office/powerpoint/2010/main" val="2939498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F7DD93">
            <a:alpha val="38000"/>
          </a:srgbClr>
        </a:solidFill>
        <a:effectLst/>
      </p:bgPr>
    </p:bg>
    <p:spTree>
      <p:nvGrpSpPr>
        <p:cNvPr id="1" name=""/>
        <p:cNvGrpSpPr/>
        <p:nvPr/>
      </p:nvGrpSpPr>
      <p:grpSpPr>
        <a:xfrm>
          <a:off x="0" y="0"/>
          <a:ext cx="0" cy="0"/>
          <a:chOff x="0" y="0"/>
          <a:chExt cx="0" cy="0"/>
        </a:xfrm>
      </p:grpSpPr>
      <p:sp>
        <p:nvSpPr>
          <p:cNvPr id="4" name="CuadroTexto 3"/>
          <p:cNvSpPr txBox="1"/>
          <p:nvPr/>
        </p:nvSpPr>
        <p:spPr>
          <a:xfrm>
            <a:off x="136477" y="361252"/>
            <a:ext cx="3970364" cy="523220"/>
          </a:xfrm>
          <a:prstGeom prst="rect">
            <a:avLst/>
          </a:prstGeom>
          <a:noFill/>
        </p:spPr>
        <p:txBody>
          <a:bodyPr wrap="square" rtlCol="0">
            <a:spAutoFit/>
          </a:bodyPr>
          <a:lstStyle/>
          <a:p>
            <a:pPr algn="ctr"/>
            <a:r>
              <a:rPr lang="es-ES" sz="2800" b="1" dirty="0">
                <a:latin typeface="Book Antiqua" panose="02040602050305030304" pitchFamily="18" charset="0"/>
              </a:rPr>
              <a:t>Regresión logística</a:t>
            </a:r>
          </a:p>
        </p:txBody>
      </p:sp>
      <p:sp>
        <p:nvSpPr>
          <p:cNvPr id="5" name="CuadroTexto 4"/>
          <p:cNvSpPr txBox="1"/>
          <p:nvPr/>
        </p:nvSpPr>
        <p:spPr>
          <a:xfrm>
            <a:off x="341194" y="1962223"/>
            <a:ext cx="3439236" cy="3108543"/>
          </a:xfrm>
          <a:prstGeom prst="rect">
            <a:avLst/>
          </a:prstGeom>
          <a:noFill/>
        </p:spPr>
        <p:txBody>
          <a:bodyPr wrap="square" rtlCol="0">
            <a:spAutoFit/>
          </a:bodyPr>
          <a:lstStyle/>
          <a:p>
            <a:pPr algn="just"/>
            <a:r>
              <a:rPr lang="es-ES" sz="2800" dirty="0">
                <a:latin typeface="Book Antiqua" panose="02040602050305030304" pitchFamily="18" charset="0"/>
              </a:rPr>
              <a:t>Debido a la categorización de los textos basado en el criterio de diferentes analistas, se determinó un valor C=0,1</a:t>
            </a:r>
          </a:p>
        </p:txBody>
      </p:sp>
      <p:grpSp>
        <p:nvGrpSpPr>
          <p:cNvPr id="2" name="Grupo 1"/>
          <p:cNvGrpSpPr/>
          <p:nvPr/>
        </p:nvGrpSpPr>
        <p:grpSpPr>
          <a:xfrm>
            <a:off x="3952219" y="1438825"/>
            <a:ext cx="8045875" cy="5057923"/>
            <a:chOff x="3952219" y="1438825"/>
            <a:chExt cx="8045875" cy="5057923"/>
          </a:xfrm>
        </p:grpSpPr>
        <p:pic>
          <p:nvPicPr>
            <p:cNvPr id="3" name="Imagen 2"/>
            <p:cNvPicPr>
              <a:picLocks noChangeAspect="1"/>
            </p:cNvPicPr>
            <p:nvPr/>
          </p:nvPicPr>
          <p:blipFill>
            <a:blip r:embed="rId2"/>
            <a:stretch>
              <a:fillRect/>
            </a:stretch>
          </p:blipFill>
          <p:spPr>
            <a:xfrm>
              <a:off x="3952219" y="1451871"/>
              <a:ext cx="4075511" cy="5044877"/>
            </a:xfrm>
            <a:prstGeom prst="rect">
              <a:avLst/>
            </a:prstGeom>
          </p:spPr>
        </p:pic>
        <p:pic>
          <p:nvPicPr>
            <p:cNvPr id="8" name="Imagen 7">
              <a:extLst>
                <a:ext uri="{FF2B5EF4-FFF2-40B4-BE49-F238E27FC236}">
                  <a16:creationId xmlns:a16="http://schemas.microsoft.com/office/drawing/2014/main" id="{25547832-FDF2-46F0-A183-F6662DAE1740}"/>
                </a:ext>
              </a:extLst>
            </p:cNvPr>
            <p:cNvPicPr>
              <a:picLocks noChangeAspect="1"/>
            </p:cNvPicPr>
            <p:nvPr/>
          </p:nvPicPr>
          <p:blipFill>
            <a:blip r:embed="rId3"/>
            <a:stretch>
              <a:fillRect/>
            </a:stretch>
          </p:blipFill>
          <p:spPr>
            <a:xfrm>
              <a:off x="8027730" y="1438825"/>
              <a:ext cx="3970364" cy="5044877"/>
            </a:xfrm>
            <a:prstGeom prst="rect">
              <a:avLst/>
            </a:prstGeom>
          </p:spPr>
        </p:pic>
      </p:grpSp>
    </p:spTree>
    <p:extLst>
      <p:ext uri="{BB962C8B-B14F-4D97-AF65-F5344CB8AC3E}">
        <p14:creationId xmlns:p14="http://schemas.microsoft.com/office/powerpoint/2010/main" val="348448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rgbClr val="F7DD93">
            <a:alpha val="38000"/>
          </a:srgbClr>
        </a:solidFill>
        <a:effectLst/>
      </p:bgPr>
    </p:bg>
    <p:spTree>
      <p:nvGrpSpPr>
        <p:cNvPr id="1" name=""/>
        <p:cNvGrpSpPr/>
        <p:nvPr/>
      </p:nvGrpSpPr>
      <p:grpSpPr>
        <a:xfrm>
          <a:off x="0" y="0"/>
          <a:ext cx="0" cy="0"/>
          <a:chOff x="0" y="0"/>
          <a:chExt cx="0" cy="0"/>
        </a:xfrm>
      </p:grpSpPr>
      <p:sp>
        <p:nvSpPr>
          <p:cNvPr id="4" name="CuadroTexto 3"/>
          <p:cNvSpPr txBox="1"/>
          <p:nvPr/>
        </p:nvSpPr>
        <p:spPr>
          <a:xfrm>
            <a:off x="75630" y="743389"/>
            <a:ext cx="3970364" cy="523220"/>
          </a:xfrm>
          <a:prstGeom prst="rect">
            <a:avLst/>
          </a:prstGeom>
          <a:noFill/>
        </p:spPr>
        <p:txBody>
          <a:bodyPr wrap="square" rtlCol="0">
            <a:spAutoFit/>
          </a:bodyPr>
          <a:lstStyle/>
          <a:p>
            <a:pPr algn="ctr"/>
            <a:r>
              <a:rPr lang="es-ES" sz="2800" b="1" dirty="0" err="1">
                <a:latin typeface="Book Antiqua" panose="02040602050305030304" pitchFamily="18" charset="0"/>
              </a:rPr>
              <a:t>Naive</a:t>
            </a:r>
            <a:r>
              <a:rPr lang="es-ES" sz="2800" b="1" dirty="0">
                <a:latin typeface="Book Antiqua" panose="02040602050305030304" pitchFamily="18" charset="0"/>
              </a:rPr>
              <a:t> Bayes</a:t>
            </a:r>
          </a:p>
        </p:txBody>
      </p:sp>
      <p:sp>
        <p:nvSpPr>
          <p:cNvPr id="5" name="CuadroTexto 4"/>
          <p:cNvSpPr txBox="1"/>
          <p:nvPr/>
        </p:nvSpPr>
        <p:spPr>
          <a:xfrm>
            <a:off x="341194" y="1962223"/>
            <a:ext cx="3704800" cy="1384995"/>
          </a:xfrm>
          <a:prstGeom prst="rect">
            <a:avLst/>
          </a:prstGeom>
          <a:noFill/>
        </p:spPr>
        <p:txBody>
          <a:bodyPr wrap="square" rtlCol="0">
            <a:spAutoFit/>
          </a:bodyPr>
          <a:lstStyle/>
          <a:p>
            <a:pPr algn="just"/>
            <a:r>
              <a:rPr lang="es-ES" sz="2800" dirty="0">
                <a:latin typeface="Book Antiqua" panose="02040602050305030304" pitchFamily="18" charset="0"/>
              </a:rPr>
              <a:t>Los </a:t>
            </a:r>
            <a:r>
              <a:rPr lang="es-ES" sz="2800" dirty="0" err="1">
                <a:latin typeface="Book Antiqua" panose="02040602050305030304" pitchFamily="18" charset="0"/>
              </a:rPr>
              <a:t>hiperparámentros</a:t>
            </a:r>
            <a:r>
              <a:rPr lang="es-ES" sz="2800" dirty="0">
                <a:latin typeface="Book Antiqua" panose="02040602050305030304" pitchFamily="18" charset="0"/>
              </a:rPr>
              <a:t> son los default de esta técnica</a:t>
            </a:r>
          </a:p>
        </p:txBody>
      </p:sp>
      <p:grpSp>
        <p:nvGrpSpPr>
          <p:cNvPr id="2" name="Grupo 1"/>
          <p:cNvGrpSpPr/>
          <p:nvPr/>
        </p:nvGrpSpPr>
        <p:grpSpPr>
          <a:xfrm>
            <a:off x="4318343" y="1146611"/>
            <a:ext cx="7497958" cy="4735573"/>
            <a:chOff x="4318343" y="1146611"/>
            <a:chExt cx="7497958" cy="4735573"/>
          </a:xfrm>
        </p:grpSpPr>
        <p:pic>
          <p:nvPicPr>
            <p:cNvPr id="6" name="Imagen 5">
              <a:extLst>
                <a:ext uri="{FF2B5EF4-FFF2-40B4-BE49-F238E27FC236}">
                  <a16:creationId xmlns:a16="http://schemas.microsoft.com/office/drawing/2014/main" id="{A9AF49AA-1B65-47A6-B535-312F358E8297}"/>
                </a:ext>
              </a:extLst>
            </p:cNvPr>
            <p:cNvPicPr>
              <a:picLocks noChangeAspect="1"/>
            </p:cNvPicPr>
            <p:nvPr/>
          </p:nvPicPr>
          <p:blipFill>
            <a:blip r:embed="rId2"/>
            <a:stretch>
              <a:fillRect/>
            </a:stretch>
          </p:blipFill>
          <p:spPr>
            <a:xfrm>
              <a:off x="4318343" y="1146611"/>
              <a:ext cx="3758516" cy="4735573"/>
            </a:xfrm>
            <a:prstGeom prst="rect">
              <a:avLst/>
            </a:prstGeom>
          </p:spPr>
        </p:pic>
        <p:pic>
          <p:nvPicPr>
            <p:cNvPr id="9" name="Imagen 8">
              <a:extLst>
                <a:ext uri="{FF2B5EF4-FFF2-40B4-BE49-F238E27FC236}">
                  <a16:creationId xmlns:a16="http://schemas.microsoft.com/office/drawing/2014/main" id="{C0AC7A70-15F0-450B-93CE-97DBE4F11060}"/>
                </a:ext>
              </a:extLst>
            </p:cNvPr>
            <p:cNvPicPr>
              <a:picLocks noChangeAspect="1"/>
            </p:cNvPicPr>
            <p:nvPr/>
          </p:nvPicPr>
          <p:blipFill>
            <a:blip r:embed="rId3"/>
            <a:stretch>
              <a:fillRect/>
            </a:stretch>
          </p:blipFill>
          <p:spPr>
            <a:xfrm>
              <a:off x="8076859" y="1146611"/>
              <a:ext cx="3739442" cy="4735573"/>
            </a:xfrm>
            <a:prstGeom prst="rect">
              <a:avLst/>
            </a:prstGeom>
          </p:spPr>
        </p:pic>
      </p:grpSp>
    </p:spTree>
    <p:extLst>
      <p:ext uri="{BB962C8B-B14F-4D97-AF65-F5344CB8AC3E}">
        <p14:creationId xmlns:p14="http://schemas.microsoft.com/office/powerpoint/2010/main" val="196158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rgbClr val="F7DD93">
            <a:alpha val="38000"/>
          </a:srgbClr>
        </a:solidFill>
        <a:effectLst/>
      </p:bgPr>
    </p:bg>
    <p:spTree>
      <p:nvGrpSpPr>
        <p:cNvPr id="1" name=""/>
        <p:cNvGrpSpPr/>
        <p:nvPr/>
      </p:nvGrpSpPr>
      <p:grpSpPr>
        <a:xfrm>
          <a:off x="0" y="0"/>
          <a:ext cx="0" cy="0"/>
          <a:chOff x="0" y="0"/>
          <a:chExt cx="0" cy="0"/>
        </a:xfrm>
      </p:grpSpPr>
      <p:sp>
        <p:nvSpPr>
          <p:cNvPr id="4" name="CuadroTexto 3"/>
          <p:cNvSpPr txBox="1"/>
          <p:nvPr/>
        </p:nvSpPr>
        <p:spPr>
          <a:xfrm>
            <a:off x="75630" y="743389"/>
            <a:ext cx="3970364" cy="523220"/>
          </a:xfrm>
          <a:prstGeom prst="rect">
            <a:avLst/>
          </a:prstGeom>
          <a:noFill/>
        </p:spPr>
        <p:txBody>
          <a:bodyPr wrap="square" rtlCol="0">
            <a:spAutoFit/>
          </a:bodyPr>
          <a:lstStyle/>
          <a:p>
            <a:pPr algn="ctr"/>
            <a:r>
              <a:rPr lang="es-ES" sz="2800" b="1" dirty="0">
                <a:latin typeface="Book Antiqua" panose="02040602050305030304" pitchFamily="18" charset="0"/>
              </a:rPr>
              <a:t>SVM</a:t>
            </a:r>
          </a:p>
        </p:txBody>
      </p:sp>
      <p:sp>
        <p:nvSpPr>
          <p:cNvPr id="5" name="CuadroTexto 4"/>
          <p:cNvSpPr txBox="1"/>
          <p:nvPr/>
        </p:nvSpPr>
        <p:spPr>
          <a:xfrm>
            <a:off x="365455" y="2118794"/>
            <a:ext cx="3970364" cy="1384995"/>
          </a:xfrm>
          <a:prstGeom prst="rect">
            <a:avLst/>
          </a:prstGeom>
          <a:noFill/>
        </p:spPr>
        <p:txBody>
          <a:bodyPr wrap="square" rtlCol="0">
            <a:spAutoFit/>
          </a:bodyPr>
          <a:lstStyle/>
          <a:p>
            <a:pPr algn="just"/>
            <a:r>
              <a:rPr lang="es-ES" sz="2800" dirty="0">
                <a:latin typeface="Book Antiqua" panose="02040602050305030304" pitchFamily="18" charset="0"/>
              </a:rPr>
              <a:t>Se estableció la tasa de aprendizaje en 0,0001 (predeterminado).</a:t>
            </a:r>
          </a:p>
        </p:txBody>
      </p:sp>
      <p:pic>
        <p:nvPicPr>
          <p:cNvPr id="3" name="Imagen 2">
            <a:extLst>
              <a:ext uri="{FF2B5EF4-FFF2-40B4-BE49-F238E27FC236}">
                <a16:creationId xmlns:a16="http://schemas.microsoft.com/office/drawing/2014/main" id="{36023036-DA48-4C6E-AD79-C2C8C806A05B}"/>
              </a:ext>
            </a:extLst>
          </p:cNvPr>
          <p:cNvPicPr>
            <a:picLocks noChangeAspect="1"/>
          </p:cNvPicPr>
          <p:nvPr/>
        </p:nvPicPr>
        <p:blipFill>
          <a:blip r:embed="rId2"/>
          <a:stretch>
            <a:fillRect/>
          </a:stretch>
        </p:blipFill>
        <p:spPr>
          <a:xfrm>
            <a:off x="4682501" y="1493833"/>
            <a:ext cx="3673158" cy="4580017"/>
          </a:xfrm>
          <a:prstGeom prst="rect">
            <a:avLst/>
          </a:prstGeom>
        </p:spPr>
      </p:pic>
      <p:pic>
        <p:nvPicPr>
          <p:cNvPr id="8" name="Imagen 7">
            <a:extLst>
              <a:ext uri="{FF2B5EF4-FFF2-40B4-BE49-F238E27FC236}">
                <a16:creationId xmlns:a16="http://schemas.microsoft.com/office/drawing/2014/main" id="{6A498A6D-D7BA-4EDA-8127-84BF7479A33C}"/>
              </a:ext>
            </a:extLst>
          </p:cNvPr>
          <p:cNvPicPr>
            <a:picLocks noChangeAspect="1"/>
          </p:cNvPicPr>
          <p:nvPr/>
        </p:nvPicPr>
        <p:blipFill>
          <a:blip r:embed="rId3"/>
          <a:stretch>
            <a:fillRect/>
          </a:stretch>
        </p:blipFill>
        <p:spPr>
          <a:xfrm>
            <a:off x="8355659" y="1516695"/>
            <a:ext cx="3581710" cy="4557155"/>
          </a:xfrm>
          <a:prstGeom prst="rect">
            <a:avLst/>
          </a:prstGeom>
        </p:spPr>
      </p:pic>
    </p:spTree>
    <p:extLst>
      <p:ext uri="{BB962C8B-B14F-4D97-AF65-F5344CB8AC3E}">
        <p14:creationId xmlns:p14="http://schemas.microsoft.com/office/powerpoint/2010/main" val="2618480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rgbClr val="F7DD93">
            <a:alpha val="38000"/>
          </a:srgbClr>
        </a:solidFill>
        <a:effectLst/>
      </p:bgPr>
    </p:bg>
    <p:spTree>
      <p:nvGrpSpPr>
        <p:cNvPr id="1" name=""/>
        <p:cNvGrpSpPr/>
        <p:nvPr/>
      </p:nvGrpSpPr>
      <p:grpSpPr>
        <a:xfrm>
          <a:off x="0" y="0"/>
          <a:ext cx="0" cy="0"/>
          <a:chOff x="0" y="0"/>
          <a:chExt cx="0" cy="0"/>
        </a:xfrm>
      </p:grpSpPr>
      <p:sp>
        <p:nvSpPr>
          <p:cNvPr id="4" name="CuadroTexto 3"/>
          <p:cNvSpPr txBox="1"/>
          <p:nvPr/>
        </p:nvSpPr>
        <p:spPr>
          <a:xfrm>
            <a:off x="75630" y="743389"/>
            <a:ext cx="3970364" cy="523220"/>
          </a:xfrm>
          <a:prstGeom prst="rect">
            <a:avLst/>
          </a:prstGeom>
          <a:noFill/>
        </p:spPr>
        <p:txBody>
          <a:bodyPr wrap="square" rtlCol="0">
            <a:spAutoFit/>
          </a:bodyPr>
          <a:lstStyle/>
          <a:p>
            <a:pPr algn="ctr"/>
            <a:r>
              <a:rPr lang="es-ES" sz="2800" b="1" dirty="0" err="1">
                <a:latin typeface="Book Antiqua" panose="02040602050305030304" pitchFamily="18" charset="0"/>
              </a:rPr>
              <a:t>Random</a:t>
            </a:r>
            <a:r>
              <a:rPr lang="es-ES" sz="2800" b="1" dirty="0">
                <a:latin typeface="Book Antiqua" panose="02040602050305030304" pitchFamily="18" charset="0"/>
              </a:rPr>
              <a:t> Forest</a:t>
            </a:r>
          </a:p>
        </p:txBody>
      </p:sp>
      <p:sp>
        <p:nvSpPr>
          <p:cNvPr id="5" name="CuadroTexto 4"/>
          <p:cNvSpPr txBox="1"/>
          <p:nvPr/>
        </p:nvSpPr>
        <p:spPr>
          <a:xfrm>
            <a:off x="442224" y="2096237"/>
            <a:ext cx="3970364" cy="1815882"/>
          </a:xfrm>
          <a:prstGeom prst="rect">
            <a:avLst/>
          </a:prstGeom>
          <a:noFill/>
        </p:spPr>
        <p:txBody>
          <a:bodyPr wrap="square" rtlCol="0">
            <a:spAutoFit/>
          </a:bodyPr>
          <a:lstStyle/>
          <a:p>
            <a:pPr algn="just"/>
            <a:r>
              <a:rPr lang="es-ES" sz="2800" dirty="0">
                <a:latin typeface="Book Antiqua" panose="02040602050305030304" pitchFamily="18" charset="0"/>
              </a:rPr>
              <a:t>El número de arboles se determinó por prueba y error en 60, para las matrices BOW y TFIDF.</a:t>
            </a:r>
          </a:p>
        </p:txBody>
      </p:sp>
      <p:pic>
        <p:nvPicPr>
          <p:cNvPr id="6" name="Imagen 5">
            <a:extLst>
              <a:ext uri="{FF2B5EF4-FFF2-40B4-BE49-F238E27FC236}">
                <a16:creationId xmlns:a16="http://schemas.microsoft.com/office/drawing/2014/main" id="{2A9D2BA4-D854-4051-A07E-75833BAF0371}"/>
              </a:ext>
            </a:extLst>
          </p:cNvPr>
          <p:cNvPicPr>
            <a:picLocks noChangeAspect="1"/>
          </p:cNvPicPr>
          <p:nvPr/>
        </p:nvPicPr>
        <p:blipFill>
          <a:blip r:embed="rId2"/>
          <a:stretch>
            <a:fillRect/>
          </a:stretch>
        </p:blipFill>
        <p:spPr>
          <a:xfrm>
            <a:off x="8402749" y="1507179"/>
            <a:ext cx="3635055" cy="4549534"/>
          </a:xfrm>
          <a:prstGeom prst="rect">
            <a:avLst/>
          </a:prstGeom>
        </p:spPr>
      </p:pic>
      <p:pic>
        <p:nvPicPr>
          <p:cNvPr id="2" name="Imagen 1"/>
          <p:cNvPicPr>
            <a:picLocks noChangeAspect="1"/>
          </p:cNvPicPr>
          <p:nvPr/>
        </p:nvPicPr>
        <p:blipFill>
          <a:blip r:embed="rId3"/>
          <a:stretch>
            <a:fillRect/>
          </a:stretch>
        </p:blipFill>
        <p:spPr>
          <a:xfrm>
            <a:off x="4684323" y="1531707"/>
            <a:ext cx="3591426" cy="4525006"/>
          </a:xfrm>
          <a:prstGeom prst="rect">
            <a:avLst/>
          </a:prstGeom>
        </p:spPr>
      </p:pic>
    </p:spTree>
    <p:extLst>
      <p:ext uri="{BB962C8B-B14F-4D97-AF65-F5344CB8AC3E}">
        <p14:creationId xmlns:p14="http://schemas.microsoft.com/office/powerpoint/2010/main" val="2582878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rgbClr val="F7DD93">
            <a:alpha val="38000"/>
          </a:srgbClr>
        </a:solidFill>
        <a:effectLst/>
      </p:bgPr>
    </p:bg>
    <p:spTree>
      <p:nvGrpSpPr>
        <p:cNvPr id="1" name=""/>
        <p:cNvGrpSpPr/>
        <p:nvPr/>
      </p:nvGrpSpPr>
      <p:grpSpPr>
        <a:xfrm>
          <a:off x="0" y="0"/>
          <a:ext cx="0" cy="0"/>
          <a:chOff x="0" y="0"/>
          <a:chExt cx="0" cy="0"/>
        </a:xfrm>
      </p:grpSpPr>
      <p:sp>
        <p:nvSpPr>
          <p:cNvPr id="4" name="CuadroTexto 3"/>
          <p:cNvSpPr txBox="1"/>
          <p:nvPr/>
        </p:nvSpPr>
        <p:spPr>
          <a:xfrm>
            <a:off x="510988" y="396387"/>
            <a:ext cx="4620569" cy="523220"/>
          </a:xfrm>
          <a:prstGeom prst="rect">
            <a:avLst/>
          </a:prstGeom>
          <a:noFill/>
        </p:spPr>
        <p:txBody>
          <a:bodyPr wrap="square" rtlCol="0">
            <a:spAutoFit/>
          </a:bodyPr>
          <a:lstStyle/>
          <a:p>
            <a:pPr algn="ctr"/>
            <a:r>
              <a:rPr lang="es-ES" sz="2800" b="1" dirty="0">
                <a:latin typeface="Book Antiqua" panose="02040602050305030304" pitchFamily="18" charset="0"/>
              </a:rPr>
              <a:t>Tiempos de entrenamiento</a:t>
            </a:r>
          </a:p>
        </p:txBody>
      </p:sp>
      <p:sp>
        <p:nvSpPr>
          <p:cNvPr id="5" name="CuadroTexto 4"/>
          <p:cNvSpPr txBox="1"/>
          <p:nvPr/>
        </p:nvSpPr>
        <p:spPr>
          <a:xfrm>
            <a:off x="606524" y="1116126"/>
            <a:ext cx="11268635" cy="954107"/>
          </a:xfrm>
          <a:prstGeom prst="rect">
            <a:avLst/>
          </a:prstGeom>
          <a:noFill/>
        </p:spPr>
        <p:txBody>
          <a:bodyPr wrap="square" rtlCol="0">
            <a:spAutoFit/>
          </a:bodyPr>
          <a:lstStyle/>
          <a:p>
            <a:pPr algn="just"/>
            <a:r>
              <a:rPr lang="es-ES" sz="2800" dirty="0">
                <a:latin typeface="Book Antiqua" panose="02040602050305030304" pitchFamily="18" charset="0"/>
              </a:rPr>
              <a:t>Naturalmente, </a:t>
            </a:r>
            <a:r>
              <a:rPr lang="es-ES" sz="2800" dirty="0" err="1">
                <a:latin typeface="Book Antiqua" panose="02040602050305030304" pitchFamily="18" charset="0"/>
              </a:rPr>
              <a:t>RandomForest</a:t>
            </a:r>
            <a:r>
              <a:rPr lang="es-ES" sz="2800" dirty="0">
                <a:latin typeface="Book Antiqua" panose="02040602050305030304" pitchFamily="18" charset="0"/>
              </a:rPr>
              <a:t> consume más recursos en su entrenamiento</a:t>
            </a:r>
          </a:p>
        </p:txBody>
      </p:sp>
      <p:pic>
        <p:nvPicPr>
          <p:cNvPr id="2" name="Imagen 1"/>
          <p:cNvPicPr>
            <a:picLocks noChangeAspect="1"/>
          </p:cNvPicPr>
          <p:nvPr/>
        </p:nvPicPr>
        <p:blipFill>
          <a:blip r:embed="rId2"/>
          <a:stretch>
            <a:fillRect/>
          </a:stretch>
        </p:blipFill>
        <p:spPr>
          <a:xfrm>
            <a:off x="1786932" y="2087530"/>
            <a:ext cx="9008448" cy="4513869"/>
          </a:xfrm>
          <a:prstGeom prst="rect">
            <a:avLst/>
          </a:prstGeom>
        </p:spPr>
      </p:pic>
    </p:spTree>
    <p:extLst>
      <p:ext uri="{BB962C8B-B14F-4D97-AF65-F5344CB8AC3E}">
        <p14:creationId xmlns:p14="http://schemas.microsoft.com/office/powerpoint/2010/main" val="1041868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rgbClr val="F7DD93">
            <a:alpha val="38000"/>
          </a:srgbClr>
        </a:solidFill>
        <a:effectLst/>
      </p:bgPr>
    </p:bg>
    <p:spTree>
      <p:nvGrpSpPr>
        <p:cNvPr id="1" name=""/>
        <p:cNvGrpSpPr/>
        <p:nvPr/>
      </p:nvGrpSpPr>
      <p:grpSpPr>
        <a:xfrm>
          <a:off x="0" y="0"/>
          <a:ext cx="0" cy="0"/>
          <a:chOff x="0" y="0"/>
          <a:chExt cx="0" cy="0"/>
        </a:xfrm>
      </p:grpSpPr>
      <p:sp>
        <p:nvSpPr>
          <p:cNvPr id="5" name="CuadroTexto 4"/>
          <p:cNvSpPr txBox="1"/>
          <p:nvPr/>
        </p:nvSpPr>
        <p:spPr>
          <a:xfrm>
            <a:off x="510989" y="952289"/>
            <a:ext cx="11268635" cy="954107"/>
          </a:xfrm>
          <a:prstGeom prst="rect">
            <a:avLst/>
          </a:prstGeom>
          <a:noFill/>
        </p:spPr>
        <p:txBody>
          <a:bodyPr wrap="square" rtlCol="0">
            <a:spAutoFit/>
          </a:bodyPr>
          <a:lstStyle/>
          <a:p>
            <a:pPr algn="just"/>
            <a:r>
              <a:rPr lang="es-ES" sz="2800" dirty="0">
                <a:latin typeface="Book Antiqua" panose="02040602050305030304" pitchFamily="18" charset="0"/>
              </a:rPr>
              <a:t>Solamente el modelo de </a:t>
            </a:r>
            <a:r>
              <a:rPr lang="es-ES" sz="2800" dirty="0" err="1">
                <a:latin typeface="Book Antiqua" panose="02040602050305030304" pitchFamily="18" charset="0"/>
              </a:rPr>
              <a:t>RandomForest</a:t>
            </a:r>
            <a:r>
              <a:rPr lang="es-ES" sz="2800" dirty="0">
                <a:latin typeface="Book Antiqua" panose="02040602050305030304" pitchFamily="18" charset="0"/>
              </a:rPr>
              <a:t> presenta tiempos que en una aplicación en tiempo real no serían aceptables.</a:t>
            </a:r>
          </a:p>
        </p:txBody>
      </p:sp>
      <p:pic>
        <p:nvPicPr>
          <p:cNvPr id="2" name="Imagen 1"/>
          <p:cNvPicPr>
            <a:picLocks noChangeAspect="1"/>
          </p:cNvPicPr>
          <p:nvPr/>
        </p:nvPicPr>
        <p:blipFill>
          <a:blip r:embed="rId2"/>
          <a:stretch>
            <a:fillRect/>
          </a:stretch>
        </p:blipFill>
        <p:spPr>
          <a:xfrm>
            <a:off x="1838316" y="2112733"/>
            <a:ext cx="9050013" cy="4496427"/>
          </a:xfrm>
          <a:prstGeom prst="rect">
            <a:avLst/>
          </a:prstGeom>
        </p:spPr>
      </p:pic>
      <p:sp>
        <p:nvSpPr>
          <p:cNvPr id="6" name="CuadroTexto 5">
            <a:extLst>
              <a:ext uri="{FF2B5EF4-FFF2-40B4-BE49-F238E27FC236}">
                <a16:creationId xmlns:a16="http://schemas.microsoft.com/office/drawing/2014/main" id="{4C50142B-DFA0-4062-976A-BE29B90BD4DF}"/>
              </a:ext>
            </a:extLst>
          </p:cNvPr>
          <p:cNvSpPr txBox="1"/>
          <p:nvPr/>
        </p:nvSpPr>
        <p:spPr>
          <a:xfrm>
            <a:off x="510988" y="396387"/>
            <a:ext cx="4620569" cy="523220"/>
          </a:xfrm>
          <a:prstGeom prst="rect">
            <a:avLst/>
          </a:prstGeom>
          <a:noFill/>
        </p:spPr>
        <p:txBody>
          <a:bodyPr wrap="square" rtlCol="0">
            <a:spAutoFit/>
          </a:bodyPr>
          <a:lstStyle/>
          <a:p>
            <a:r>
              <a:rPr lang="es-ES" sz="2800" b="1" dirty="0">
                <a:latin typeface="Book Antiqua" panose="02040602050305030304" pitchFamily="18" charset="0"/>
              </a:rPr>
              <a:t>Tiempos de predicción</a:t>
            </a:r>
          </a:p>
        </p:txBody>
      </p:sp>
    </p:spTree>
    <p:extLst>
      <p:ext uri="{BB962C8B-B14F-4D97-AF65-F5344CB8AC3E}">
        <p14:creationId xmlns:p14="http://schemas.microsoft.com/office/powerpoint/2010/main" val="892200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rgbClr val="F7DD93">
            <a:alpha val="38000"/>
          </a:srgbClr>
        </a:solidFill>
        <a:effectLst/>
      </p:bgPr>
    </p:bg>
    <p:spTree>
      <p:nvGrpSpPr>
        <p:cNvPr id="1" name=""/>
        <p:cNvGrpSpPr/>
        <p:nvPr/>
      </p:nvGrpSpPr>
      <p:grpSpPr>
        <a:xfrm>
          <a:off x="0" y="0"/>
          <a:ext cx="0" cy="0"/>
          <a:chOff x="0" y="0"/>
          <a:chExt cx="0" cy="0"/>
        </a:xfrm>
      </p:grpSpPr>
      <p:sp>
        <p:nvSpPr>
          <p:cNvPr id="4" name="CuadroTexto 3"/>
          <p:cNvSpPr txBox="1"/>
          <p:nvPr/>
        </p:nvSpPr>
        <p:spPr>
          <a:xfrm>
            <a:off x="510989" y="396387"/>
            <a:ext cx="2272766" cy="523220"/>
          </a:xfrm>
          <a:prstGeom prst="rect">
            <a:avLst/>
          </a:prstGeom>
          <a:noFill/>
        </p:spPr>
        <p:txBody>
          <a:bodyPr wrap="square" rtlCol="0">
            <a:spAutoFit/>
          </a:bodyPr>
          <a:lstStyle/>
          <a:p>
            <a:r>
              <a:rPr lang="es-ES" sz="2800" b="1" dirty="0">
                <a:latin typeface="Book Antiqua" panose="02040602050305030304" pitchFamily="18" charset="0"/>
              </a:rPr>
              <a:t>Precisión</a:t>
            </a:r>
          </a:p>
        </p:txBody>
      </p:sp>
      <p:sp>
        <p:nvSpPr>
          <p:cNvPr id="5" name="CuadroTexto 4"/>
          <p:cNvSpPr txBox="1"/>
          <p:nvPr/>
        </p:nvSpPr>
        <p:spPr>
          <a:xfrm>
            <a:off x="510989" y="919607"/>
            <a:ext cx="11268635" cy="954107"/>
          </a:xfrm>
          <a:prstGeom prst="rect">
            <a:avLst/>
          </a:prstGeom>
          <a:noFill/>
        </p:spPr>
        <p:txBody>
          <a:bodyPr wrap="square" rtlCol="0">
            <a:spAutoFit/>
          </a:bodyPr>
          <a:lstStyle/>
          <a:p>
            <a:pPr algn="just"/>
            <a:r>
              <a:rPr lang="es-ES" sz="2800" dirty="0">
                <a:latin typeface="Book Antiqua" panose="02040602050305030304" pitchFamily="18" charset="0"/>
              </a:rPr>
              <a:t>En un análisis tiempo de predicción vs precisión se optaría por SVM sobre TFIDF.</a:t>
            </a:r>
          </a:p>
        </p:txBody>
      </p:sp>
      <p:grpSp>
        <p:nvGrpSpPr>
          <p:cNvPr id="8" name="Grupo 7">
            <a:extLst>
              <a:ext uri="{FF2B5EF4-FFF2-40B4-BE49-F238E27FC236}">
                <a16:creationId xmlns:a16="http://schemas.microsoft.com/office/drawing/2014/main" id="{08C86CEF-DA8D-4F1B-8713-1439DBC756FB}"/>
              </a:ext>
            </a:extLst>
          </p:cNvPr>
          <p:cNvGrpSpPr/>
          <p:nvPr/>
        </p:nvGrpSpPr>
        <p:grpSpPr>
          <a:xfrm>
            <a:off x="1505754" y="2461846"/>
            <a:ext cx="9180491" cy="3714896"/>
            <a:chOff x="2067951" y="2658794"/>
            <a:chExt cx="9180491" cy="3714896"/>
          </a:xfrm>
        </p:grpSpPr>
        <p:pic>
          <p:nvPicPr>
            <p:cNvPr id="6" name="Imagen 5">
              <a:extLst>
                <a:ext uri="{FF2B5EF4-FFF2-40B4-BE49-F238E27FC236}">
                  <a16:creationId xmlns:a16="http://schemas.microsoft.com/office/drawing/2014/main" id="{9CDF3EFC-689E-438E-A004-91CA1D7F5251}"/>
                </a:ext>
              </a:extLst>
            </p:cNvPr>
            <p:cNvPicPr>
              <a:picLocks noChangeAspect="1"/>
            </p:cNvPicPr>
            <p:nvPr/>
          </p:nvPicPr>
          <p:blipFill rotWithShape="1">
            <a:blip r:embed="rId2"/>
            <a:srcRect l="372" t="14925" r="92539"/>
            <a:stretch/>
          </p:blipFill>
          <p:spPr>
            <a:xfrm>
              <a:off x="2067951" y="2658794"/>
              <a:ext cx="715804" cy="3714896"/>
            </a:xfrm>
            <a:prstGeom prst="rect">
              <a:avLst/>
            </a:prstGeom>
          </p:spPr>
        </p:pic>
        <p:pic>
          <p:nvPicPr>
            <p:cNvPr id="7" name="Imagen 6">
              <a:extLst>
                <a:ext uri="{FF2B5EF4-FFF2-40B4-BE49-F238E27FC236}">
                  <a16:creationId xmlns:a16="http://schemas.microsoft.com/office/drawing/2014/main" id="{B0703431-6A94-4ECA-A36F-041B4E921461}"/>
                </a:ext>
              </a:extLst>
            </p:cNvPr>
            <p:cNvPicPr>
              <a:picLocks noChangeAspect="1"/>
            </p:cNvPicPr>
            <p:nvPr/>
          </p:nvPicPr>
          <p:blipFill rotWithShape="1">
            <a:blip r:embed="rId2"/>
            <a:srcRect l="16169" t="14925"/>
            <a:stretch/>
          </p:blipFill>
          <p:spPr>
            <a:xfrm>
              <a:off x="2783755" y="2658794"/>
              <a:ext cx="8464687" cy="3714896"/>
            </a:xfrm>
            <a:prstGeom prst="rect">
              <a:avLst/>
            </a:prstGeom>
          </p:spPr>
        </p:pic>
      </p:grpSp>
    </p:spTree>
    <p:extLst>
      <p:ext uri="{BB962C8B-B14F-4D97-AF65-F5344CB8AC3E}">
        <p14:creationId xmlns:p14="http://schemas.microsoft.com/office/powerpoint/2010/main" val="1454634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rgbClr val="F7DD93">
            <a:alpha val="38000"/>
          </a:srgbClr>
        </a:solidFill>
        <a:effectLst/>
      </p:bgPr>
    </p:bg>
    <p:spTree>
      <p:nvGrpSpPr>
        <p:cNvPr id="1" name=""/>
        <p:cNvGrpSpPr/>
        <p:nvPr/>
      </p:nvGrpSpPr>
      <p:grpSpPr>
        <a:xfrm>
          <a:off x="0" y="0"/>
          <a:ext cx="0" cy="0"/>
          <a:chOff x="0" y="0"/>
          <a:chExt cx="0" cy="0"/>
        </a:xfrm>
      </p:grpSpPr>
      <p:sp>
        <p:nvSpPr>
          <p:cNvPr id="4" name="CuadroTexto 3"/>
          <p:cNvSpPr txBox="1"/>
          <p:nvPr/>
        </p:nvSpPr>
        <p:spPr>
          <a:xfrm>
            <a:off x="510989" y="624987"/>
            <a:ext cx="2272766" cy="523220"/>
          </a:xfrm>
          <a:prstGeom prst="rect">
            <a:avLst/>
          </a:prstGeom>
          <a:noFill/>
        </p:spPr>
        <p:txBody>
          <a:bodyPr wrap="square" rtlCol="0">
            <a:spAutoFit/>
          </a:bodyPr>
          <a:lstStyle/>
          <a:p>
            <a:r>
              <a:rPr lang="es-ES" sz="2800" b="1" dirty="0" err="1">
                <a:latin typeface="Book Antiqua" panose="02040602050305030304" pitchFamily="18" charset="0"/>
              </a:rPr>
              <a:t>Clustering</a:t>
            </a:r>
            <a:endParaRPr lang="es-ES" sz="2800" b="1" dirty="0">
              <a:latin typeface="Book Antiqua" panose="02040602050305030304" pitchFamily="18" charset="0"/>
            </a:endParaRPr>
          </a:p>
        </p:txBody>
      </p:sp>
      <p:sp>
        <p:nvSpPr>
          <p:cNvPr id="5" name="CuadroTexto 4"/>
          <p:cNvSpPr txBox="1"/>
          <p:nvPr/>
        </p:nvSpPr>
        <p:spPr>
          <a:xfrm>
            <a:off x="510989" y="1974147"/>
            <a:ext cx="5292911" cy="3539430"/>
          </a:xfrm>
          <a:prstGeom prst="rect">
            <a:avLst/>
          </a:prstGeom>
          <a:noFill/>
        </p:spPr>
        <p:txBody>
          <a:bodyPr wrap="square" rtlCol="0">
            <a:spAutoFit/>
          </a:bodyPr>
          <a:lstStyle/>
          <a:p>
            <a:pPr algn="just"/>
            <a:r>
              <a:rPr lang="es-ES" sz="2800" dirty="0">
                <a:latin typeface="Book Antiqua" panose="02040602050305030304" pitchFamily="18" charset="0"/>
              </a:rPr>
              <a:t>Gráficamente el Método </a:t>
            </a:r>
            <a:r>
              <a:rPr lang="es-ES" sz="2800" dirty="0" err="1">
                <a:latin typeface="Book Antiqua" panose="02040602050305030304" pitchFamily="18" charset="0"/>
              </a:rPr>
              <a:t>Elbow</a:t>
            </a:r>
            <a:r>
              <a:rPr lang="es-ES" sz="2800" dirty="0">
                <a:latin typeface="Book Antiqua" panose="02040602050305030304" pitchFamily="18" charset="0"/>
              </a:rPr>
              <a:t> indicaría que el número de </a:t>
            </a:r>
            <a:r>
              <a:rPr lang="es-ES" sz="2800" dirty="0" err="1">
                <a:latin typeface="Book Antiqua" panose="02040602050305030304" pitchFamily="18" charset="0"/>
              </a:rPr>
              <a:t>clusters</a:t>
            </a:r>
            <a:r>
              <a:rPr lang="es-ES" sz="2800" dirty="0">
                <a:latin typeface="Book Antiqua" panose="02040602050305030304" pitchFamily="18" charset="0"/>
              </a:rPr>
              <a:t> es 7 posiblemente debido a que las categorías Transferencias Personales, Transferencias entre cuentas y Remesas tendrían palabras en común.</a:t>
            </a:r>
          </a:p>
        </p:txBody>
      </p:sp>
      <p:pic>
        <p:nvPicPr>
          <p:cNvPr id="3" name="Imagen 2"/>
          <p:cNvPicPr>
            <a:picLocks noChangeAspect="1"/>
          </p:cNvPicPr>
          <p:nvPr/>
        </p:nvPicPr>
        <p:blipFill>
          <a:blip r:embed="rId2"/>
          <a:stretch>
            <a:fillRect/>
          </a:stretch>
        </p:blipFill>
        <p:spPr>
          <a:xfrm>
            <a:off x="6273475" y="1103411"/>
            <a:ext cx="5639125" cy="5280902"/>
          </a:xfrm>
          <a:prstGeom prst="rect">
            <a:avLst/>
          </a:prstGeom>
        </p:spPr>
      </p:pic>
      <p:cxnSp>
        <p:nvCxnSpPr>
          <p:cNvPr id="11" name="Conector recto de flecha 10"/>
          <p:cNvCxnSpPr/>
          <p:nvPr/>
        </p:nvCxnSpPr>
        <p:spPr>
          <a:xfrm flipV="1">
            <a:off x="7696200" y="5334000"/>
            <a:ext cx="914400" cy="50800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359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rgbClr val="F7DD93">
            <a:alpha val="38000"/>
          </a:srgbClr>
        </a:solidFill>
        <a:effectLst/>
      </p:bgPr>
    </p:bg>
    <p:spTree>
      <p:nvGrpSpPr>
        <p:cNvPr id="1" name=""/>
        <p:cNvGrpSpPr/>
        <p:nvPr/>
      </p:nvGrpSpPr>
      <p:grpSpPr>
        <a:xfrm>
          <a:off x="0" y="0"/>
          <a:ext cx="0" cy="0"/>
          <a:chOff x="0" y="0"/>
          <a:chExt cx="0" cy="0"/>
        </a:xfrm>
      </p:grpSpPr>
      <p:sp>
        <p:nvSpPr>
          <p:cNvPr id="4" name="CuadroTexto 3"/>
          <p:cNvSpPr txBox="1"/>
          <p:nvPr/>
        </p:nvSpPr>
        <p:spPr>
          <a:xfrm>
            <a:off x="510988" y="396387"/>
            <a:ext cx="3045011" cy="523220"/>
          </a:xfrm>
          <a:prstGeom prst="rect">
            <a:avLst/>
          </a:prstGeom>
          <a:noFill/>
        </p:spPr>
        <p:txBody>
          <a:bodyPr wrap="square" rtlCol="0">
            <a:spAutoFit/>
          </a:bodyPr>
          <a:lstStyle/>
          <a:p>
            <a:r>
              <a:rPr lang="es-ES" sz="2800" b="1" dirty="0">
                <a:latin typeface="Book Antiqua" panose="02040602050305030304" pitchFamily="18" charset="0"/>
              </a:rPr>
              <a:t>Conclusiones</a:t>
            </a:r>
          </a:p>
        </p:txBody>
      </p:sp>
      <p:sp>
        <p:nvSpPr>
          <p:cNvPr id="5" name="CuadroTexto 4"/>
          <p:cNvSpPr txBox="1"/>
          <p:nvPr/>
        </p:nvSpPr>
        <p:spPr>
          <a:xfrm>
            <a:off x="688789" y="1841289"/>
            <a:ext cx="11268635" cy="2246769"/>
          </a:xfrm>
          <a:prstGeom prst="rect">
            <a:avLst/>
          </a:prstGeom>
          <a:noFill/>
        </p:spPr>
        <p:txBody>
          <a:bodyPr wrap="square" rtlCol="0">
            <a:spAutoFit/>
          </a:bodyPr>
          <a:lstStyle/>
          <a:p>
            <a:pPr algn="just"/>
            <a:r>
              <a:rPr lang="es-ES" sz="2800" dirty="0">
                <a:latin typeface="Book Antiqua" panose="02040602050305030304" pitchFamily="18" charset="0"/>
              </a:rPr>
              <a:t>Se ha logrado implementar 8 modelos de clasificación de textos siendo </a:t>
            </a:r>
            <a:r>
              <a:rPr lang="es-ES" sz="2800" dirty="0" err="1">
                <a:latin typeface="Book Antiqua" panose="02040602050305030304" pitchFamily="18" charset="0"/>
              </a:rPr>
              <a:t>RandomForest</a:t>
            </a:r>
            <a:r>
              <a:rPr lang="es-ES" sz="2800" dirty="0">
                <a:latin typeface="Book Antiqua" panose="02040602050305030304" pitchFamily="18" charset="0"/>
              </a:rPr>
              <a:t> sobre TFIDF el que presenta mayor precisión.</a:t>
            </a:r>
          </a:p>
          <a:p>
            <a:pPr algn="just"/>
            <a:endParaRPr lang="es-ES" sz="2800" dirty="0">
              <a:latin typeface="Book Antiqua" panose="02040602050305030304" pitchFamily="18" charset="0"/>
            </a:endParaRPr>
          </a:p>
          <a:p>
            <a:pPr algn="just"/>
            <a:r>
              <a:rPr lang="es-ES" sz="2800" dirty="0">
                <a:latin typeface="Book Antiqua" panose="02040602050305030304" pitchFamily="18" charset="0"/>
              </a:rPr>
              <a:t>Para la puesta en producción se utilizará el modelo SVM sobre TFIDF por su bajo tiempo de entrenamiento y predicción, y su alta precisión.</a:t>
            </a:r>
          </a:p>
        </p:txBody>
      </p:sp>
    </p:spTree>
    <p:extLst>
      <p:ext uri="{BB962C8B-B14F-4D97-AF65-F5344CB8AC3E}">
        <p14:creationId xmlns:p14="http://schemas.microsoft.com/office/powerpoint/2010/main" val="1671630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F7DD93">
            <a:alpha val="38000"/>
          </a:srgbClr>
        </a:solidFill>
        <a:effectLst/>
      </p:bgPr>
    </p:bg>
    <p:spTree>
      <p:nvGrpSpPr>
        <p:cNvPr id="1" name=""/>
        <p:cNvGrpSpPr/>
        <p:nvPr/>
      </p:nvGrpSpPr>
      <p:grpSpPr>
        <a:xfrm>
          <a:off x="0" y="0"/>
          <a:ext cx="0" cy="0"/>
          <a:chOff x="0" y="0"/>
          <a:chExt cx="0" cy="0"/>
        </a:xfrm>
      </p:grpSpPr>
      <p:sp>
        <p:nvSpPr>
          <p:cNvPr id="4" name="CuadroTexto 3"/>
          <p:cNvSpPr txBox="1"/>
          <p:nvPr/>
        </p:nvSpPr>
        <p:spPr>
          <a:xfrm>
            <a:off x="772825" y="1628210"/>
            <a:ext cx="2783755" cy="461665"/>
          </a:xfrm>
          <a:prstGeom prst="rect">
            <a:avLst/>
          </a:prstGeom>
          <a:noFill/>
        </p:spPr>
        <p:txBody>
          <a:bodyPr wrap="square" rtlCol="0">
            <a:spAutoFit/>
          </a:bodyPr>
          <a:lstStyle/>
          <a:p>
            <a:r>
              <a:rPr lang="es-ES" sz="2400" b="1" dirty="0">
                <a:latin typeface="Book Antiqua" panose="02040602050305030304" pitchFamily="18" charset="0"/>
              </a:rPr>
              <a:t>Problema</a:t>
            </a:r>
          </a:p>
        </p:txBody>
      </p:sp>
      <p:sp>
        <p:nvSpPr>
          <p:cNvPr id="5" name="CuadroTexto 4"/>
          <p:cNvSpPr txBox="1"/>
          <p:nvPr/>
        </p:nvSpPr>
        <p:spPr>
          <a:xfrm>
            <a:off x="884918" y="2151430"/>
            <a:ext cx="10734030" cy="3170099"/>
          </a:xfrm>
          <a:prstGeom prst="rect">
            <a:avLst/>
          </a:prstGeom>
          <a:noFill/>
        </p:spPr>
        <p:txBody>
          <a:bodyPr wrap="square" rtlCol="0">
            <a:spAutoFit/>
          </a:bodyPr>
          <a:lstStyle/>
          <a:p>
            <a:pPr algn="just"/>
            <a:r>
              <a:rPr lang="es-ES" sz="2000" dirty="0">
                <a:latin typeface="Book Antiqua" panose="02040602050305030304" pitchFamily="18" charset="0"/>
              </a:rPr>
              <a:t>En la Balanza de Pagos de un país se registran las transacciones con el resto del mundo en diferentes cuentas. En particular, las transferencias al exterior del sector privado (familias) se considera de forma agrupada. Sin embargo, la información generada por cada banco sirve para apropiar cada transacción en cuentas externas (Comercio de Bienes, Servicios, Ingreso Primario y Ingreso Secundario, Inversión de cartera y Otra inversión)</a:t>
            </a:r>
          </a:p>
          <a:p>
            <a:pPr algn="just"/>
            <a:endParaRPr lang="es-ES" sz="2000" dirty="0">
              <a:latin typeface="Book Antiqua" panose="02040602050305030304" pitchFamily="18" charset="0"/>
            </a:endParaRPr>
          </a:p>
          <a:p>
            <a:pPr algn="just"/>
            <a:r>
              <a:rPr lang="es-ES" sz="2000" dirty="0">
                <a:latin typeface="Book Antiqua" panose="02040602050305030304" pitchFamily="18" charset="0"/>
              </a:rPr>
              <a:t>Clasificar transacciones de transferencias al exterior de clientes de bancos comerciales utilizando textos libres adjuntos a cada operación bancaria para una correcta compilación de estadísticas de Balanza de Pagos. El proceso actual es manual con intentos de implementación de soluciones en Excel mediante búsqueda de palabras clave.</a:t>
            </a:r>
          </a:p>
        </p:txBody>
      </p:sp>
      <p:sp>
        <p:nvSpPr>
          <p:cNvPr id="2" name="Rectángulo 1"/>
          <p:cNvSpPr/>
          <p:nvPr/>
        </p:nvSpPr>
        <p:spPr>
          <a:xfrm>
            <a:off x="1793471" y="331371"/>
            <a:ext cx="8788400" cy="1200329"/>
          </a:xfrm>
          <a:prstGeom prst="rect">
            <a:avLst/>
          </a:prstGeom>
        </p:spPr>
        <p:txBody>
          <a:bodyPr wrap="square">
            <a:spAutoFit/>
          </a:bodyPr>
          <a:lstStyle/>
          <a:p>
            <a:pPr algn="ctr"/>
            <a:r>
              <a:rPr lang="es-ES" sz="2400" b="1" dirty="0">
                <a:latin typeface="Book Antiqua" panose="02040602050305030304" pitchFamily="18" charset="0"/>
              </a:rPr>
              <a:t>CLASIFICACIÓN DE TRANSFERENCIAS AL EXTERIOR DE CLIENTES DE ENTIDADES FINANCIERAS EN LA BALANZA DE PAGOS DE BOLIVIA</a:t>
            </a:r>
            <a:endParaRPr lang="es-BO" sz="2400" b="1" dirty="0">
              <a:latin typeface="Book Antiqua" panose="02040602050305030304" pitchFamily="18" charset="0"/>
            </a:endParaRPr>
          </a:p>
        </p:txBody>
      </p:sp>
      <p:sp>
        <p:nvSpPr>
          <p:cNvPr id="6" name="CuadroTexto 5">
            <a:extLst>
              <a:ext uri="{FF2B5EF4-FFF2-40B4-BE49-F238E27FC236}">
                <a16:creationId xmlns:a16="http://schemas.microsoft.com/office/drawing/2014/main" id="{D5F034CE-ACF4-4E3F-865D-8AB3C05F6529}"/>
              </a:ext>
            </a:extLst>
          </p:cNvPr>
          <p:cNvSpPr txBox="1"/>
          <p:nvPr/>
        </p:nvSpPr>
        <p:spPr>
          <a:xfrm>
            <a:off x="884918" y="6126519"/>
            <a:ext cx="10734030" cy="400110"/>
          </a:xfrm>
          <a:prstGeom prst="rect">
            <a:avLst/>
          </a:prstGeom>
          <a:noFill/>
        </p:spPr>
        <p:txBody>
          <a:bodyPr wrap="square" rtlCol="0">
            <a:spAutoFit/>
          </a:bodyPr>
          <a:lstStyle/>
          <a:p>
            <a:pPr algn="just"/>
            <a:r>
              <a:rPr lang="es-ES" sz="2000" dirty="0">
                <a:latin typeface="Book Antiqua" panose="02040602050305030304" pitchFamily="18" charset="0"/>
              </a:rPr>
              <a:t>Recomendar un modelo de clasificación para aplicar a </a:t>
            </a:r>
            <a:r>
              <a:rPr lang="es-ES" sz="2000" dirty="0" err="1">
                <a:latin typeface="Book Antiqua" panose="02040602050305030304" pitchFamily="18" charset="0"/>
              </a:rPr>
              <a:t>producci</a:t>
            </a:r>
            <a:r>
              <a:rPr lang="es-BO" sz="2000" dirty="0" err="1">
                <a:latin typeface="Book Antiqua" panose="02040602050305030304" pitchFamily="18" charset="0"/>
              </a:rPr>
              <a:t>ón</a:t>
            </a:r>
            <a:r>
              <a:rPr lang="es-BO" sz="2000" dirty="0">
                <a:latin typeface="Book Antiqua" panose="02040602050305030304" pitchFamily="18" charset="0"/>
              </a:rPr>
              <a:t> mediante NLP</a:t>
            </a:r>
            <a:endParaRPr lang="es-ES" sz="2000" dirty="0">
              <a:latin typeface="Book Antiqua" panose="02040602050305030304" pitchFamily="18" charset="0"/>
            </a:endParaRPr>
          </a:p>
        </p:txBody>
      </p:sp>
      <p:sp>
        <p:nvSpPr>
          <p:cNvPr id="7" name="CuadroTexto 6">
            <a:extLst>
              <a:ext uri="{FF2B5EF4-FFF2-40B4-BE49-F238E27FC236}">
                <a16:creationId xmlns:a16="http://schemas.microsoft.com/office/drawing/2014/main" id="{D2FCAEEA-7B76-4581-A365-F2C45A0ABA51}"/>
              </a:ext>
            </a:extLst>
          </p:cNvPr>
          <p:cNvSpPr txBox="1"/>
          <p:nvPr/>
        </p:nvSpPr>
        <p:spPr>
          <a:xfrm>
            <a:off x="758974" y="5664854"/>
            <a:ext cx="2783755" cy="461665"/>
          </a:xfrm>
          <a:prstGeom prst="rect">
            <a:avLst/>
          </a:prstGeom>
          <a:noFill/>
        </p:spPr>
        <p:txBody>
          <a:bodyPr wrap="square" rtlCol="0">
            <a:spAutoFit/>
          </a:bodyPr>
          <a:lstStyle/>
          <a:p>
            <a:r>
              <a:rPr lang="es-ES" sz="2400" b="1" dirty="0">
                <a:latin typeface="Book Antiqua" panose="02040602050305030304" pitchFamily="18" charset="0"/>
              </a:rPr>
              <a:t>Objetivo</a:t>
            </a:r>
          </a:p>
        </p:txBody>
      </p:sp>
    </p:spTree>
    <p:extLst>
      <p:ext uri="{BB962C8B-B14F-4D97-AF65-F5344CB8AC3E}">
        <p14:creationId xmlns:p14="http://schemas.microsoft.com/office/powerpoint/2010/main" val="1188657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F7DD93">
            <a:alpha val="38000"/>
          </a:srgbClr>
        </a:solidFill>
        <a:effectLst/>
      </p:bgPr>
    </p:bg>
    <p:spTree>
      <p:nvGrpSpPr>
        <p:cNvPr id="1" name=""/>
        <p:cNvGrpSpPr/>
        <p:nvPr/>
      </p:nvGrpSpPr>
      <p:grpSpPr>
        <a:xfrm>
          <a:off x="0" y="0"/>
          <a:ext cx="0" cy="0"/>
          <a:chOff x="0" y="0"/>
          <a:chExt cx="0" cy="0"/>
        </a:xfrm>
      </p:grpSpPr>
      <p:sp>
        <p:nvSpPr>
          <p:cNvPr id="4" name="CuadroTexto 3"/>
          <p:cNvSpPr txBox="1"/>
          <p:nvPr/>
        </p:nvSpPr>
        <p:spPr>
          <a:xfrm>
            <a:off x="0" y="396387"/>
            <a:ext cx="2783755" cy="523220"/>
          </a:xfrm>
          <a:prstGeom prst="rect">
            <a:avLst/>
          </a:prstGeom>
          <a:noFill/>
        </p:spPr>
        <p:txBody>
          <a:bodyPr wrap="square" rtlCol="0">
            <a:spAutoFit/>
          </a:bodyPr>
          <a:lstStyle/>
          <a:p>
            <a:pPr algn="ctr"/>
            <a:r>
              <a:rPr lang="es-ES" sz="2800" b="1" dirty="0" err="1">
                <a:latin typeface="Book Antiqua" panose="02040602050305030304" pitchFamily="18" charset="0"/>
              </a:rPr>
              <a:t>Dataset</a:t>
            </a:r>
            <a:endParaRPr lang="es-ES" sz="2800" b="1" dirty="0">
              <a:latin typeface="Book Antiqua" panose="02040602050305030304" pitchFamily="18" charset="0"/>
            </a:endParaRPr>
          </a:p>
        </p:txBody>
      </p:sp>
      <p:sp>
        <p:nvSpPr>
          <p:cNvPr id="5" name="CuadroTexto 4"/>
          <p:cNvSpPr txBox="1"/>
          <p:nvPr/>
        </p:nvSpPr>
        <p:spPr>
          <a:xfrm>
            <a:off x="715682" y="919607"/>
            <a:ext cx="11268635" cy="5693866"/>
          </a:xfrm>
          <a:prstGeom prst="rect">
            <a:avLst/>
          </a:prstGeom>
          <a:noFill/>
        </p:spPr>
        <p:txBody>
          <a:bodyPr wrap="square" rtlCol="0">
            <a:spAutoFit/>
          </a:bodyPr>
          <a:lstStyle/>
          <a:p>
            <a:pPr algn="just"/>
            <a:r>
              <a:rPr lang="es-ES" sz="2800" dirty="0">
                <a:latin typeface="Book Antiqua" panose="02040602050305030304" pitchFamily="18" charset="0"/>
              </a:rPr>
              <a:t>Se trabajó con 26.000 instancias de transacciones de frecuencia diaria desde junio de 2021 a marzo de 2022 (</a:t>
            </a:r>
            <a:r>
              <a:rPr lang="es-ES" sz="2800" dirty="0" err="1">
                <a:latin typeface="Book Antiqua" panose="02040602050305030304" pitchFamily="18" charset="0"/>
              </a:rPr>
              <a:t>Multilabel</a:t>
            </a:r>
            <a:r>
              <a:rPr lang="es-ES" sz="2800" dirty="0">
                <a:latin typeface="Book Antiqua" panose="02040602050305030304" pitchFamily="18" charset="0"/>
              </a:rPr>
              <a:t>). </a:t>
            </a:r>
          </a:p>
          <a:p>
            <a:pPr algn="just"/>
            <a:endParaRPr lang="es-ES" sz="2800" dirty="0">
              <a:latin typeface="Book Antiqua" panose="02040602050305030304" pitchFamily="18" charset="0"/>
            </a:endParaRPr>
          </a:p>
          <a:p>
            <a:pPr algn="just"/>
            <a:endParaRPr lang="es-ES" sz="2800" dirty="0">
              <a:latin typeface="Book Antiqua" panose="02040602050305030304" pitchFamily="18" charset="0"/>
            </a:endParaRPr>
          </a:p>
          <a:p>
            <a:pPr algn="just"/>
            <a:endParaRPr lang="es-ES" sz="2800" dirty="0">
              <a:latin typeface="Book Antiqua" panose="02040602050305030304" pitchFamily="18" charset="0"/>
            </a:endParaRPr>
          </a:p>
          <a:p>
            <a:pPr algn="just"/>
            <a:endParaRPr lang="es-ES" sz="2800" dirty="0">
              <a:latin typeface="Book Antiqua" panose="02040602050305030304" pitchFamily="18" charset="0"/>
            </a:endParaRPr>
          </a:p>
          <a:p>
            <a:pPr algn="just"/>
            <a:endParaRPr lang="es-ES" sz="2800" dirty="0">
              <a:latin typeface="Book Antiqua" panose="02040602050305030304" pitchFamily="18" charset="0"/>
            </a:endParaRPr>
          </a:p>
          <a:p>
            <a:pPr algn="just"/>
            <a:endParaRPr lang="es-ES" sz="2800" dirty="0">
              <a:latin typeface="Book Antiqua" panose="02040602050305030304" pitchFamily="18" charset="0"/>
            </a:endParaRPr>
          </a:p>
          <a:p>
            <a:pPr algn="just"/>
            <a:endParaRPr lang="es-ES" sz="2800" dirty="0">
              <a:latin typeface="Book Antiqua" panose="02040602050305030304" pitchFamily="18" charset="0"/>
            </a:endParaRPr>
          </a:p>
          <a:p>
            <a:pPr algn="just"/>
            <a:endParaRPr lang="es-ES" sz="2800" dirty="0">
              <a:latin typeface="Book Antiqua" panose="02040602050305030304" pitchFamily="18" charset="0"/>
            </a:endParaRPr>
          </a:p>
          <a:p>
            <a:pPr algn="just"/>
            <a:r>
              <a:rPr lang="es-ES" sz="2800" dirty="0">
                <a:latin typeface="Book Antiqua" panose="02040602050305030304" pitchFamily="18" charset="0"/>
              </a:rPr>
              <a:t>Si bien el cliente de la EIF expresa el motivo de la transferencia, el registro en el sistema de información la realiza el funcionario bancario con el consiguiente error humano.</a:t>
            </a:r>
          </a:p>
        </p:txBody>
      </p:sp>
      <p:graphicFrame>
        <p:nvGraphicFramePr>
          <p:cNvPr id="2" name="Tabla 1"/>
          <p:cNvGraphicFramePr>
            <a:graphicFrameLocks noGrp="1"/>
          </p:cNvGraphicFramePr>
          <p:nvPr>
            <p:extLst>
              <p:ext uri="{D42A27DB-BD31-4B8C-83A1-F6EECF244321}">
                <p14:modId xmlns:p14="http://schemas.microsoft.com/office/powerpoint/2010/main" val="4121456355"/>
              </p:ext>
            </p:extLst>
          </p:nvPr>
        </p:nvGraphicFramePr>
        <p:xfrm>
          <a:off x="4622800" y="1875366"/>
          <a:ext cx="2908300" cy="3132000"/>
        </p:xfrm>
        <a:graphic>
          <a:graphicData uri="http://schemas.openxmlformats.org/drawingml/2006/table">
            <a:tbl>
              <a:tblPr firstRow="1" bandRow="1">
                <a:tableStyleId>{72833802-FEF1-4C79-8D5D-14CF1EAF98D9}</a:tableStyleId>
              </a:tblPr>
              <a:tblGrid>
                <a:gridCol w="702003">
                  <a:extLst>
                    <a:ext uri="{9D8B030D-6E8A-4147-A177-3AD203B41FA5}">
                      <a16:colId xmlns:a16="http://schemas.microsoft.com/office/drawing/2014/main" val="4037342374"/>
                    </a:ext>
                  </a:extLst>
                </a:gridCol>
                <a:gridCol w="2206297">
                  <a:extLst>
                    <a:ext uri="{9D8B030D-6E8A-4147-A177-3AD203B41FA5}">
                      <a16:colId xmlns:a16="http://schemas.microsoft.com/office/drawing/2014/main" val="2077260550"/>
                    </a:ext>
                  </a:extLst>
                </a:gridCol>
              </a:tblGrid>
              <a:tr h="313200">
                <a:tc>
                  <a:txBody>
                    <a:bodyPr/>
                    <a:lstStyle/>
                    <a:p>
                      <a:pPr algn="ctr"/>
                      <a:r>
                        <a:rPr lang="es-ES" dirty="0" err="1">
                          <a:solidFill>
                            <a:schemeClr val="tx1"/>
                          </a:solidFill>
                        </a:rPr>
                        <a:t>Label</a:t>
                      </a:r>
                      <a:endParaRPr lang="es-BO" dirty="0">
                        <a:solidFill>
                          <a:schemeClr val="tx1"/>
                        </a:solidFill>
                      </a:endParaRPr>
                    </a:p>
                  </a:txBody>
                  <a:tcPr>
                    <a:solidFill>
                      <a:schemeClr val="bg1">
                        <a:lumMod val="85000"/>
                      </a:schemeClr>
                    </a:solidFill>
                  </a:tcPr>
                </a:tc>
                <a:tc>
                  <a:txBody>
                    <a:bodyPr/>
                    <a:lstStyle/>
                    <a:p>
                      <a:pPr algn="ctr"/>
                      <a:r>
                        <a:rPr lang="es-ES" dirty="0">
                          <a:solidFill>
                            <a:schemeClr val="tx1"/>
                          </a:solidFill>
                        </a:rPr>
                        <a:t>Categoría</a:t>
                      </a:r>
                      <a:endParaRPr lang="es-BO" dirty="0">
                        <a:solidFill>
                          <a:schemeClr val="tx1"/>
                        </a:solidFill>
                      </a:endParaRPr>
                    </a:p>
                  </a:txBody>
                  <a:tcPr>
                    <a:solidFill>
                      <a:schemeClr val="bg1">
                        <a:lumMod val="85000"/>
                      </a:schemeClr>
                    </a:solidFill>
                  </a:tcPr>
                </a:tc>
                <a:extLst>
                  <a:ext uri="{0D108BD9-81ED-4DB2-BD59-A6C34878D82A}">
                    <a16:rowId xmlns:a16="http://schemas.microsoft.com/office/drawing/2014/main" val="3840790718"/>
                  </a:ext>
                </a:extLst>
              </a:tr>
              <a:tr h="313200">
                <a:tc>
                  <a:txBody>
                    <a:bodyPr/>
                    <a:lstStyle/>
                    <a:p>
                      <a:r>
                        <a:rPr lang="es-ES" dirty="0"/>
                        <a:t>0</a:t>
                      </a:r>
                      <a:endParaRPr lang="es-BO" dirty="0"/>
                    </a:p>
                  </a:txBody>
                  <a:tcPr/>
                </a:tc>
                <a:tc>
                  <a:txBody>
                    <a:bodyPr/>
                    <a:lstStyle/>
                    <a:p>
                      <a:r>
                        <a:rPr lang="es-BO" dirty="0"/>
                        <a:t>Utilidades</a:t>
                      </a:r>
                    </a:p>
                  </a:txBody>
                  <a:tcPr/>
                </a:tc>
                <a:extLst>
                  <a:ext uri="{0D108BD9-81ED-4DB2-BD59-A6C34878D82A}">
                    <a16:rowId xmlns:a16="http://schemas.microsoft.com/office/drawing/2014/main" val="888682671"/>
                  </a:ext>
                </a:extLst>
              </a:tr>
              <a:tr h="313200">
                <a:tc>
                  <a:txBody>
                    <a:bodyPr/>
                    <a:lstStyle/>
                    <a:p>
                      <a:r>
                        <a:rPr lang="es-ES" dirty="0"/>
                        <a:t>1</a:t>
                      </a:r>
                      <a:endParaRPr lang="es-BO" dirty="0"/>
                    </a:p>
                  </a:txBody>
                  <a:tcPr/>
                </a:tc>
                <a:tc>
                  <a:txBody>
                    <a:bodyPr/>
                    <a:lstStyle/>
                    <a:p>
                      <a:r>
                        <a:rPr lang="es-BO" dirty="0"/>
                        <a:t>Deuda</a:t>
                      </a:r>
                    </a:p>
                  </a:txBody>
                  <a:tcPr/>
                </a:tc>
                <a:extLst>
                  <a:ext uri="{0D108BD9-81ED-4DB2-BD59-A6C34878D82A}">
                    <a16:rowId xmlns:a16="http://schemas.microsoft.com/office/drawing/2014/main" val="3136739669"/>
                  </a:ext>
                </a:extLst>
              </a:tr>
              <a:tr h="313200">
                <a:tc>
                  <a:txBody>
                    <a:bodyPr/>
                    <a:lstStyle/>
                    <a:p>
                      <a:r>
                        <a:rPr lang="es-ES" dirty="0"/>
                        <a:t>2</a:t>
                      </a:r>
                      <a:endParaRPr lang="es-BO" dirty="0"/>
                    </a:p>
                  </a:txBody>
                  <a:tcPr/>
                </a:tc>
                <a:tc>
                  <a:txBody>
                    <a:bodyPr/>
                    <a:lstStyle/>
                    <a:p>
                      <a:r>
                        <a:rPr lang="es-BO" dirty="0"/>
                        <a:t>Bienes</a:t>
                      </a:r>
                    </a:p>
                  </a:txBody>
                  <a:tcPr/>
                </a:tc>
                <a:extLst>
                  <a:ext uri="{0D108BD9-81ED-4DB2-BD59-A6C34878D82A}">
                    <a16:rowId xmlns:a16="http://schemas.microsoft.com/office/drawing/2014/main" val="158304532"/>
                  </a:ext>
                </a:extLst>
              </a:tr>
              <a:tr h="313200">
                <a:tc>
                  <a:txBody>
                    <a:bodyPr/>
                    <a:lstStyle/>
                    <a:p>
                      <a:r>
                        <a:rPr lang="es-ES" dirty="0"/>
                        <a:t>3</a:t>
                      </a:r>
                      <a:endParaRPr lang="es-BO" dirty="0"/>
                    </a:p>
                  </a:txBody>
                  <a:tcPr/>
                </a:tc>
                <a:tc>
                  <a:txBody>
                    <a:bodyPr/>
                    <a:lstStyle/>
                    <a:p>
                      <a:r>
                        <a:rPr lang="es-BO" dirty="0"/>
                        <a:t>Servicios</a:t>
                      </a:r>
                    </a:p>
                  </a:txBody>
                  <a:tcPr/>
                </a:tc>
                <a:extLst>
                  <a:ext uri="{0D108BD9-81ED-4DB2-BD59-A6C34878D82A}">
                    <a16:rowId xmlns:a16="http://schemas.microsoft.com/office/drawing/2014/main" val="605659610"/>
                  </a:ext>
                </a:extLst>
              </a:tr>
              <a:tr h="313200">
                <a:tc>
                  <a:txBody>
                    <a:bodyPr/>
                    <a:lstStyle/>
                    <a:p>
                      <a:r>
                        <a:rPr lang="es-ES" dirty="0"/>
                        <a:t>4</a:t>
                      </a:r>
                      <a:endParaRPr lang="es-BO" dirty="0"/>
                    </a:p>
                  </a:txBody>
                  <a:tcPr/>
                </a:tc>
                <a:tc>
                  <a:txBody>
                    <a:bodyPr/>
                    <a:lstStyle/>
                    <a:p>
                      <a:r>
                        <a:rPr lang="es-BO" dirty="0"/>
                        <a:t>Remesas</a:t>
                      </a:r>
                    </a:p>
                  </a:txBody>
                  <a:tcPr/>
                </a:tc>
                <a:extLst>
                  <a:ext uri="{0D108BD9-81ED-4DB2-BD59-A6C34878D82A}">
                    <a16:rowId xmlns:a16="http://schemas.microsoft.com/office/drawing/2014/main" val="877975684"/>
                  </a:ext>
                </a:extLst>
              </a:tr>
              <a:tr h="313200">
                <a:tc>
                  <a:txBody>
                    <a:bodyPr/>
                    <a:lstStyle/>
                    <a:p>
                      <a:r>
                        <a:rPr lang="es-ES" dirty="0"/>
                        <a:t>5</a:t>
                      </a:r>
                      <a:endParaRPr lang="es-BO" dirty="0"/>
                    </a:p>
                  </a:txBody>
                  <a:tcPr/>
                </a:tc>
                <a:tc>
                  <a:txBody>
                    <a:bodyPr/>
                    <a:lstStyle/>
                    <a:p>
                      <a:r>
                        <a:rPr lang="es-BO" dirty="0"/>
                        <a:t>Transferencias Personales</a:t>
                      </a:r>
                    </a:p>
                  </a:txBody>
                  <a:tcPr/>
                </a:tc>
                <a:extLst>
                  <a:ext uri="{0D108BD9-81ED-4DB2-BD59-A6C34878D82A}">
                    <a16:rowId xmlns:a16="http://schemas.microsoft.com/office/drawing/2014/main" val="2987649520"/>
                  </a:ext>
                </a:extLst>
              </a:tr>
              <a:tr h="313200">
                <a:tc>
                  <a:txBody>
                    <a:bodyPr/>
                    <a:lstStyle/>
                    <a:p>
                      <a:r>
                        <a:rPr lang="es-ES" dirty="0"/>
                        <a:t>6</a:t>
                      </a:r>
                      <a:endParaRPr lang="es-BO" dirty="0"/>
                    </a:p>
                  </a:txBody>
                  <a:tcPr/>
                </a:tc>
                <a:tc>
                  <a:txBody>
                    <a:bodyPr/>
                    <a:lstStyle/>
                    <a:p>
                      <a:r>
                        <a:rPr lang="es-BO" dirty="0"/>
                        <a:t>Renta</a:t>
                      </a:r>
                    </a:p>
                  </a:txBody>
                  <a:tcPr/>
                </a:tc>
                <a:extLst>
                  <a:ext uri="{0D108BD9-81ED-4DB2-BD59-A6C34878D82A}">
                    <a16:rowId xmlns:a16="http://schemas.microsoft.com/office/drawing/2014/main" val="2725205535"/>
                  </a:ext>
                </a:extLst>
              </a:tr>
              <a:tr h="313200">
                <a:tc>
                  <a:txBody>
                    <a:bodyPr/>
                    <a:lstStyle/>
                    <a:p>
                      <a:r>
                        <a:rPr lang="es-ES" dirty="0"/>
                        <a:t>7</a:t>
                      </a:r>
                      <a:endParaRPr lang="es-BO" dirty="0"/>
                    </a:p>
                  </a:txBody>
                  <a:tcPr/>
                </a:tc>
                <a:tc>
                  <a:txBody>
                    <a:bodyPr/>
                    <a:lstStyle/>
                    <a:p>
                      <a:r>
                        <a:rPr lang="es-BO" dirty="0"/>
                        <a:t>Inversión en el Exterior</a:t>
                      </a:r>
                    </a:p>
                  </a:txBody>
                  <a:tcPr/>
                </a:tc>
                <a:extLst>
                  <a:ext uri="{0D108BD9-81ED-4DB2-BD59-A6C34878D82A}">
                    <a16:rowId xmlns:a16="http://schemas.microsoft.com/office/drawing/2014/main" val="4193554191"/>
                  </a:ext>
                </a:extLst>
              </a:tr>
              <a:tr h="313200">
                <a:tc>
                  <a:txBody>
                    <a:bodyPr/>
                    <a:lstStyle/>
                    <a:p>
                      <a:r>
                        <a:rPr lang="es-ES" dirty="0"/>
                        <a:t>8</a:t>
                      </a:r>
                      <a:endParaRPr lang="es-BO" dirty="0"/>
                    </a:p>
                  </a:txBody>
                  <a:tcPr/>
                </a:tc>
                <a:tc>
                  <a:txBody>
                    <a:bodyPr/>
                    <a:lstStyle/>
                    <a:p>
                      <a:r>
                        <a:rPr lang="es-BO" dirty="0"/>
                        <a:t>'Transferencia</a:t>
                      </a:r>
                      <a:r>
                        <a:rPr lang="es-BO" baseline="0" dirty="0"/>
                        <a:t> e</a:t>
                      </a:r>
                      <a:r>
                        <a:rPr lang="es-BO" dirty="0"/>
                        <a:t>ntre cuentas</a:t>
                      </a:r>
                    </a:p>
                  </a:txBody>
                  <a:tcPr/>
                </a:tc>
                <a:extLst>
                  <a:ext uri="{0D108BD9-81ED-4DB2-BD59-A6C34878D82A}">
                    <a16:rowId xmlns:a16="http://schemas.microsoft.com/office/drawing/2014/main" val="4146640731"/>
                  </a:ext>
                </a:extLst>
              </a:tr>
            </a:tbl>
          </a:graphicData>
        </a:graphic>
      </p:graphicFrame>
    </p:spTree>
    <p:extLst>
      <p:ext uri="{BB962C8B-B14F-4D97-AF65-F5344CB8AC3E}">
        <p14:creationId xmlns:p14="http://schemas.microsoft.com/office/powerpoint/2010/main" val="2210937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rgbClr val="F7DD93">
            <a:alpha val="38000"/>
          </a:srgbClr>
        </a:solidFill>
        <a:effectLst/>
      </p:bgPr>
    </p:bg>
    <p:spTree>
      <p:nvGrpSpPr>
        <p:cNvPr id="1" name=""/>
        <p:cNvGrpSpPr/>
        <p:nvPr/>
      </p:nvGrpSpPr>
      <p:grpSpPr>
        <a:xfrm>
          <a:off x="0" y="0"/>
          <a:ext cx="0" cy="0"/>
          <a:chOff x="0" y="0"/>
          <a:chExt cx="0" cy="0"/>
        </a:xfrm>
      </p:grpSpPr>
      <p:sp>
        <p:nvSpPr>
          <p:cNvPr id="4" name="CuadroTexto 3"/>
          <p:cNvSpPr txBox="1"/>
          <p:nvPr/>
        </p:nvSpPr>
        <p:spPr>
          <a:xfrm>
            <a:off x="0" y="518626"/>
            <a:ext cx="2783755" cy="523220"/>
          </a:xfrm>
          <a:prstGeom prst="rect">
            <a:avLst/>
          </a:prstGeom>
          <a:noFill/>
        </p:spPr>
        <p:txBody>
          <a:bodyPr wrap="square" rtlCol="0">
            <a:spAutoFit/>
          </a:bodyPr>
          <a:lstStyle/>
          <a:p>
            <a:pPr algn="ctr"/>
            <a:r>
              <a:rPr lang="es-ES" sz="2800" b="1" dirty="0" err="1">
                <a:latin typeface="Book Antiqua" panose="02040602050305030304" pitchFamily="18" charset="0"/>
              </a:rPr>
              <a:t>Dataset</a:t>
            </a:r>
            <a:endParaRPr lang="es-ES" sz="2800" b="1" dirty="0">
              <a:latin typeface="Book Antiqua" panose="02040602050305030304" pitchFamily="18" charset="0"/>
            </a:endParaRPr>
          </a:p>
        </p:txBody>
      </p:sp>
      <p:pic>
        <p:nvPicPr>
          <p:cNvPr id="2" name="Imagen 1"/>
          <p:cNvPicPr>
            <a:picLocks noChangeAspect="1"/>
          </p:cNvPicPr>
          <p:nvPr/>
        </p:nvPicPr>
        <p:blipFill>
          <a:blip r:embed="rId2"/>
          <a:stretch>
            <a:fillRect/>
          </a:stretch>
        </p:blipFill>
        <p:spPr>
          <a:xfrm>
            <a:off x="3457895" y="1880641"/>
            <a:ext cx="6122173" cy="3875504"/>
          </a:xfrm>
          <a:prstGeom prst="rect">
            <a:avLst/>
          </a:prstGeom>
        </p:spPr>
      </p:pic>
    </p:spTree>
    <p:extLst>
      <p:ext uri="{BB962C8B-B14F-4D97-AF65-F5344CB8AC3E}">
        <p14:creationId xmlns:p14="http://schemas.microsoft.com/office/powerpoint/2010/main" val="2684989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F7DD93">
            <a:alpha val="38000"/>
          </a:srgbClr>
        </a:solidFill>
        <a:effectLst/>
      </p:bgPr>
    </p:bg>
    <p:spTree>
      <p:nvGrpSpPr>
        <p:cNvPr id="1" name=""/>
        <p:cNvGrpSpPr/>
        <p:nvPr/>
      </p:nvGrpSpPr>
      <p:grpSpPr>
        <a:xfrm>
          <a:off x="0" y="0"/>
          <a:ext cx="0" cy="0"/>
          <a:chOff x="0" y="0"/>
          <a:chExt cx="0" cy="0"/>
        </a:xfrm>
      </p:grpSpPr>
      <p:sp>
        <p:nvSpPr>
          <p:cNvPr id="4" name="CuadroTexto 3"/>
          <p:cNvSpPr txBox="1"/>
          <p:nvPr/>
        </p:nvSpPr>
        <p:spPr>
          <a:xfrm>
            <a:off x="0" y="429069"/>
            <a:ext cx="2393790" cy="523220"/>
          </a:xfrm>
          <a:prstGeom prst="rect">
            <a:avLst/>
          </a:prstGeom>
          <a:noFill/>
        </p:spPr>
        <p:txBody>
          <a:bodyPr wrap="square" rtlCol="0">
            <a:spAutoFit/>
          </a:bodyPr>
          <a:lstStyle/>
          <a:p>
            <a:pPr algn="ctr"/>
            <a:r>
              <a:rPr lang="es-ES" sz="2800" b="1" dirty="0" err="1">
                <a:latin typeface="Book Antiqua" panose="02040602050305030304" pitchFamily="18" charset="0"/>
              </a:rPr>
              <a:t>Dataset</a:t>
            </a:r>
            <a:endParaRPr lang="es-ES" sz="2800" b="1" dirty="0">
              <a:latin typeface="Book Antiqua" panose="02040602050305030304" pitchFamily="18" charset="0"/>
            </a:endParaRPr>
          </a:p>
        </p:txBody>
      </p:sp>
      <p:sp>
        <p:nvSpPr>
          <p:cNvPr id="5" name="CuadroTexto 4"/>
          <p:cNvSpPr txBox="1"/>
          <p:nvPr/>
        </p:nvSpPr>
        <p:spPr>
          <a:xfrm>
            <a:off x="510989" y="952289"/>
            <a:ext cx="11268635" cy="523220"/>
          </a:xfrm>
          <a:prstGeom prst="rect">
            <a:avLst/>
          </a:prstGeom>
          <a:noFill/>
        </p:spPr>
        <p:txBody>
          <a:bodyPr wrap="square" rtlCol="0">
            <a:spAutoFit/>
          </a:bodyPr>
          <a:lstStyle/>
          <a:p>
            <a:pPr algn="just"/>
            <a:r>
              <a:rPr lang="es-ES" sz="2800" dirty="0">
                <a:latin typeface="Book Antiqua" panose="02040602050305030304" pitchFamily="18" charset="0"/>
              </a:rPr>
              <a:t>La mayoría de los textos muestran baja frecuencia de palabras.</a:t>
            </a:r>
          </a:p>
        </p:txBody>
      </p:sp>
      <p:pic>
        <p:nvPicPr>
          <p:cNvPr id="3" name="Imagen 2"/>
          <p:cNvPicPr>
            <a:picLocks noChangeAspect="1"/>
          </p:cNvPicPr>
          <p:nvPr/>
        </p:nvPicPr>
        <p:blipFill>
          <a:blip r:embed="rId2"/>
          <a:stretch>
            <a:fillRect/>
          </a:stretch>
        </p:blipFill>
        <p:spPr>
          <a:xfrm>
            <a:off x="2009009" y="1883174"/>
            <a:ext cx="8616074" cy="4490731"/>
          </a:xfrm>
          <a:prstGeom prst="rect">
            <a:avLst/>
          </a:prstGeom>
        </p:spPr>
      </p:pic>
    </p:spTree>
    <p:extLst>
      <p:ext uri="{BB962C8B-B14F-4D97-AF65-F5344CB8AC3E}">
        <p14:creationId xmlns:p14="http://schemas.microsoft.com/office/powerpoint/2010/main" val="1460170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F7DD93">
            <a:alpha val="38000"/>
          </a:srgbClr>
        </a:solidFill>
        <a:effectLst/>
      </p:bgPr>
    </p:bg>
    <p:spTree>
      <p:nvGrpSpPr>
        <p:cNvPr id="1" name=""/>
        <p:cNvGrpSpPr/>
        <p:nvPr/>
      </p:nvGrpSpPr>
      <p:grpSpPr>
        <a:xfrm>
          <a:off x="0" y="0"/>
          <a:ext cx="0" cy="0"/>
          <a:chOff x="0" y="0"/>
          <a:chExt cx="0" cy="0"/>
        </a:xfrm>
      </p:grpSpPr>
      <p:sp>
        <p:nvSpPr>
          <p:cNvPr id="4" name="CuadroTexto 3"/>
          <p:cNvSpPr txBox="1"/>
          <p:nvPr/>
        </p:nvSpPr>
        <p:spPr>
          <a:xfrm>
            <a:off x="767447" y="2881645"/>
            <a:ext cx="3125337" cy="1384995"/>
          </a:xfrm>
          <a:prstGeom prst="rect">
            <a:avLst/>
          </a:prstGeom>
          <a:noFill/>
        </p:spPr>
        <p:txBody>
          <a:bodyPr wrap="square" rtlCol="0">
            <a:spAutoFit/>
          </a:bodyPr>
          <a:lstStyle/>
          <a:p>
            <a:pPr algn="ctr"/>
            <a:r>
              <a:rPr lang="es-ES" sz="2800" b="1" dirty="0">
                <a:latin typeface="Book Antiqua" panose="02040602050305030304" pitchFamily="18" charset="0"/>
              </a:rPr>
              <a:t>Visualización de palabras mas frecuentes</a:t>
            </a:r>
          </a:p>
        </p:txBody>
      </p:sp>
      <p:pic>
        <p:nvPicPr>
          <p:cNvPr id="2" name="Imagen 1"/>
          <p:cNvPicPr>
            <a:picLocks noChangeAspect="1"/>
          </p:cNvPicPr>
          <p:nvPr/>
        </p:nvPicPr>
        <p:blipFill>
          <a:blip r:embed="rId2"/>
          <a:stretch>
            <a:fillRect/>
          </a:stretch>
        </p:blipFill>
        <p:spPr>
          <a:xfrm>
            <a:off x="4330702" y="563892"/>
            <a:ext cx="7397272" cy="5760708"/>
          </a:xfrm>
          <a:prstGeom prst="rect">
            <a:avLst/>
          </a:prstGeom>
        </p:spPr>
      </p:pic>
    </p:spTree>
    <p:extLst>
      <p:ext uri="{BB962C8B-B14F-4D97-AF65-F5344CB8AC3E}">
        <p14:creationId xmlns:p14="http://schemas.microsoft.com/office/powerpoint/2010/main" val="3541297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F7DD93">
            <a:alpha val="38000"/>
          </a:srgbClr>
        </a:solidFill>
        <a:effectLst/>
      </p:bgPr>
    </p:bg>
    <p:spTree>
      <p:nvGrpSpPr>
        <p:cNvPr id="1" name=""/>
        <p:cNvGrpSpPr/>
        <p:nvPr/>
      </p:nvGrpSpPr>
      <p:grpSpPr>
        <a:xfrm>
          <a:off x="0" y="0"/>
          <a:ext cx="0" cy="0"/>
          <a:chOff x="0" y="0"/>
          <a:chExt cx="0" cy="0"/>
        </a:xfrm>
      </p:grpSpPr>
      <p:sp>
        <p:nvSpPr>
          <p:cNvPr id="4" name="CuadroTexto 3"/>
          <p:cNvSpPr txBox="1"/>
          <p:nvPr/>
        </p:nvSpPr>
        <p:spPr>
          <a:xfrm>
            <a:off x="510988" y="396386"/>
            <a:ext cx="3680012" cy="523220"/>
          </a:xfrm>
          <a:prstGeom prst="rect">
            <a:avLst/>
          </a:prstGeom>
          <a:noFill/>
        </p:spPr>
        <p:txBody>
          <a:bodyPr wrap="square" rtlCol="0">
            <a:spAutoFit/>
          </a:bodyPr>
          <a:lstStyle/>
          <a:p>
            <a:r>
              <a:rPr lang="es-ES" sz="2800" b="1" dirty="0">
                <a:latin typeface="Book Antiqua" panose="02040602050305030304" pitchFamily="18" charset="0"/>
              </a:rPr>
              <a:t>Limpieza de Datos</a:t>
            </a:r>
          </a:p>
        </p:txBody>
      </p:sp>
      <p:sp>
        <p:nvSpPr>
          <p:cNvPr id="5" name="CuadroTexto 4"/>
          <p:cNvSpPr txBox="1"/>
          <p:nvPr/>
        </p:nvSpPr>
        <p:spPr>
          <a:xfrm>
            <a:off x="510988" y="1225059"/>
            <a:ext cx="11268635" cy="523220"/>
          </a:xfrm>
          <a:prstGeom prst="rect">
            <a:avLst/>
          </a:prstGeom>
          <a:noFill/>
        </p:spPr>
        <p:txBody>
          <a:bodyPr wrap="square" rtlCol="0">
            <a:spAutoFit/>
          </a:bodyPr>
          <a:lstStyle/>
          <a:p>
            <a:pPr algn="just"/>
            <a:r>
              <a:rPr lang="es-ES" sz="2800" dirty="0">
                <a:latin typeface="Book Antiqua" panose="02040602050305030304" pitchFamily="18" charset="0"/>
              </a:rPr>
              <a:t>Se </a:t>
            </a:r>
            <a:r>
              <a:rPr lang="es-ES" sz="2800" dirty="0" err="1">
                <a:latin typeface="Book Antiqua" panose="02040602050305030304" pitchFamily="18" charset="0"/>
              </a:rPr>
              <a:t>tokenizó</a:t>
            </a:r>
            <a:r>
              <a:rPr lang="es-ES" sz="2800" dirty="0">
                <a:latin typeface="Book Antiqua" panose="02040602050305030304" pitchFamily="18" charset="0"/>
              </a:rPr>
              <a:t> el texto, se eliminaron palabras irrelevantes (</a:t>
            </a:r>
            <a:r>
              <a:rPr lang="es-ES" sz="2800" dirty="0" err="1">
                <a:latin typeface="Book Antiqua" panose="02040602050305030304" pitchFamily="18" charset="0"/>
              </a:rPr>
              <a:t>stopwords</a:t>
            </a:r>
            <a:r>
              <a:rPr lang="es-ES" sz="2800" dirty="0">
                <a:latin typeface="Book Antiqua" panose="02040602050305030304" pitchFamily="18" charset="0"/>
              </a:rPr>
              <a:t>)</a:t>
            </a:r>
          </a:p>
        </p:txBody>
      </p:sp>
      <p:pic>
        <p:nvPicPr>
          <p:cNvPr id="2" name="Imagen 1"/>
          <p:cNvPicPr>
            <a:picLocks noChangeAspect="1"/>
          </p:cNvPicPr>
          <p:nvPr/>
        </p:nvPicPr>
        <p:blipFill>
          <a:blip r:embed="rId2"/>
          <a:stretch>
            <a:fillRect/>
          </a:stretch>
        </p:blipFill>
        <p:spPr>
          <a:xfrm>
            <a:off x="2154148" y="2053732"/>
            <a:ext cx="7982316" cy="4455629"/>
          </a:xfrm>
          <a:prstGeom prst="rect">
            <a:avLst/>
          </a:prstGeom>
        </p:spPr>
      </p:pic>
    </p:spTree>
    <p:extLst>
      <p:ext uri="{BB962C8B-B14F-4D97-AF65-F5344CB8AC3E}">
        <p14:creationId xmlns:p14="http://schemas.microsoft.com/office/powerpoint/2010/main" val="2906333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F7DD93">
            <a:alpha val="38000"/>
          </a:srgbClr>
        </a:solidFill>
        <a:effectLst/>
      </p:bgPr>
    </p:bg>
    <p:spTree>
      <p:nvGrpSpPr>
        <p:cNvPr id="1" name=""/>
        <p:cNvGrpSpPr/>
        <p:nvPr/>
      </p:nvGrpSpPr>
      <p:grpSpPr>
        <a:xfrm>
          <a:off x="0" y="0"/>
          <a:ext cx="0" cy="0"/>
          <a:chOff x="0" y="0"/>
          <a:chExt cx="0" cy="0"/>
        </a:xfrm>
      </p:grpSpPr>
      <p:sp>
        <p:nvSpPr>
          <p:cNvPr id="5" name="CuadroTexto 4"/>
          <p:cNvSpPr txBox="1"/>
          <p:nvPr/>
        </p:nvSpPr>
        <p:spPr>
          <a:xfrm>
            <a:off x="729353" y="1061471"/>
            <a:ext cx="11268635" cy="954107"/>
          </a:xfrm>
          <a:prstGeom prst="rect">
            <a:avLst/>
          </a:prstGeom>
          <a:noFill/>
        </p:spPr>
        <p:txBody>
          <a:bodyPr wrap="square" rtlCol="0">
            <a:spAutoFit/>
          </a:bodyPr>
          <a:lstStyle/>
          <a:p>
            <a:pPr algn="just"/>
            <a:r>
              <a:rPr lang="es-ES" sz="2800" dirty="0">
                <a:latin typeface="Book Antiqua" panose="02040602050305030304" pitchFamily="18" charset="0"/>
              </a:rPr>
              <a:t>Se analizarán diferentes clasificadores sobre la vectorización de los texto mediante BOW (</a:t>
            </a:r>
            <a:r>
              <a:rPr lang="es-ES" sz="2800" dirty="0" err="1">
                <a:latin typeface="Book Antiqua" panose="02040602050305030304" pitchFamily="18" charset="0"/>
              </a:rPr>
              <a:t>count</a:t>
            </a:r>
            <a:r>
              <a:rPr lang="es-ES" sz="2800" dirty="0">
                <a:latin typeface="Book Antiqua" panose="02040602050305030304" pitchFamily="18" charset="0"/>
              </a:rPr>
              <a:t> </a:t>
            </a:r>
            <a:r>
              <a:rPr lang="es-ES" sz="2800" dirty="0" err="1">
                <a:latin typeface="Book Antiqua" panose="02040602050305030304" pitchFamily="18" charset="0"/>
              </a:rPr>
              <a:t>vectorizer</a:t>
            </a:r>
            <a:r>
              <a:rPr lang="es-ES" sz="2800" dirty="0">
                <a:latin typeface="Book Antiqua" panose="02040602050305030304" pitchFamily="18" charset="0"/>
              </a:rPr>
              <a:t>) y TFIDF.</a:t>
            </a:r>
          </a:p>
        </p:txBody>
      </p:sp>
      <p:pic>
        <p:nvPicPr>
          <p:cNvPr id="3" name="Imagen 2">
            <a:extLst>
              <a:ext uri="{FF2B5EF4-FFF2-40B4-BE49-F238E27FC236}">
                <a16:creationId xmlns:a16="http://schemas.microsoft.com/office/drawing/2014/main" id="{84F1FF9C-4E40-4C9E-BA11-5E01965DC33E}"/>
              </a:ext>
            </a:extLst>
          </p:cNvPr>
          <p:cNvPicPr>
            <a:picLocks noChangeAspect="1"/>
          </p:cNvPicPr>
          <p:nvPr/>
        </p:nvPicPr>
        <p:blipFill>
          <a:blip r:embed="rId2"/>
          <a:stretch>
            <a:fillRect/>
          </a:stretch>
        </p:blipFill>
        <p:spPr>
          <a:xfrm>
            <a:off x="2647651" y="2338836"/>
            <a:ext cx="6896698" cy="4122777"/>
          </a:xfrm>
          <a:prstGeom prst="rect">
            <a:avLst/>
          </a:prstGeom>
        </p:spPr>
      </p:pic>
    </p:spTree>
    <p:extLst>
      <p:ext uri="{BB962C8B-B14F-4D97-AF65-F5344CB8AC3E}">
        <p14:creationId xmlns:p14="http://schemas.microsoft.com/office/powerpoint/2010/main" val="811478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F7DD93">
            <a:alpha val="38000"/>
          </a:srgbClr>
        </a:solidFill>
        <a:effectLst/>
      </p:bgPr>
    </p:bg>
    <p:spTree>
      <p:nvGrpSpPr>
        <p:cNvPr id="1" name=""/>
        <p:cNvGrpSpPr/>
        <p:nvPr/>
      </p:nvGrpSpPr>
      <p:grpSpPr>
        <a:xfrm>
          <a:off x="0" y="0"/>
          <a:ext cx="0" cy="0"/>
          <a:chOff x="0" y="0"/>
          <a:chExt cx="0" cy="0"/>
        </a:xfrm>
      </p:grpSpPr>
      <p:sp>
        <p:nvSpPr>
          <p:cNvPr id="4" name="CuadroTexto 3"/>
          <p:cNvSpPr txBox="1"/>
          <p:nvPr/>
        </p:nvSpPr>
        <p:spPr>
          <a:xfrm>
            <a:off x="0" y="396387"/>
            <a:ext cx="2783755" cy="523220"/>
          </a:xfrm>
          <a:prstGeom prst="rect">
            <a:avLst/>
          </a:prstGeom>
          <a:noFill/>
        </p:spPr>
        <p:txBody>
          <a:bodyPr wrap="square" rtlCol="0">
            <a:spAutoFit/>
          </a:bodyPr>
          <a:lstStyle/>
          <a:p>
            <a:pPr algn="ctr"/>
            <a:r>
              <a:rPr lang="es-ES" sz="2800" b="1" dirty="0" err="1">
                <a:latin typeface="Book Antiqua" panose="02040602050305030304" pitchFamily="18" charset="0"/>
              </a:rPr>
              <a:t>Dataset</a:t>
            </a:r>
            <a:endParaRPr lang="es-ES" sz="2800" b="1" dirty="0">
              <a:latin typeface="Book Antiqua" panose="02040602050305030304" pitchFamily="18" charset="0"/>
            </a:endParaRPr>
          </a:p>
        </p:txBody>
      </p:sp>
      <p:sp>
        <p:nvSpPr>
          <p:cNvPr id="5" name="CuadroTexto 4"/>
          <p:cNvSpPr txBox="1"/>
          <p:nvPr/>
        </p:nvSpPr>
        <p:spPr>
          <a:xfrm>
            <a:off x="715705" y="1036831"/>
            <a:ext cx="11268635" cy="954107"/>
          </a:xfrm>
          <a:prstGeom prst="rect">
            <a:avLst/>
          </a:prstGeom>
          <a:noFill/>
        </p:spPr>
        <p:txBody>
          <a:bodyPr wrap="square" rtlCol="0">
            <a:spAutoFit/>
          </a:bodyPr>
          <a:lstStyle/>
          <a:p>
            <a:pPr algn="just"/>
            <a:r>
              <a:rPr lang="es-ES" sz="2800" dirty="0">
                <a:latin typeface="Book Antiqua" panose="02040602050305030304" pitchFamily="18" charset="0"/>
              </a:rPr>
              <a:t>En virtud de que el </a:t>
            </a:r>
            <a:r>
              <a:rPr lang="es-ES" sz="2800" dirty="0" err="1">
                <a:latin typeface="Book Antiqua" panose="02040602050305030304" pitchFamily="18" charset="0"/>
              </a:rPr>
              <a:t>Dataset</a:t>
            </a:r>
            <a:r>
              <a:rPr lang="es-ES" sz="2800" dirty="0">
                <a:latin typeface="Book Antiqua" panose="02040602050305030304" pitchFamily="18" charset="0"/>
              </a:rPr>
              <a:t> no esta balanceado, utilizamos SMOTE (</a:t>
            </a:r>
            <a:r>
              <a:rPr lang="es-ES" sz="2800" dirty="0" err="1">
                <a:latin typeface="Book Antiqua" panose="02040602050305030304" pitchFamily="18" charset="0"/>
              </a:rPr>
              <a:t>Synthetic</a:t>
            </a:r>
            <a:r>
              <a:rPr lang="es-ES" sz="2800" dirty="0">
                <a:latin typeface="Book Antiqua" panose="02040602050305030304" pitchFamily="18" charset="0"/>
              </a:rPr>
              <a:t> </a:t>
            </a:r>
            <a:r>
              <a:rPr lang="es-ES" sz="2800" dirty="0" err="1">
                <a:latin typeface="Book Antiqua" panose="02040602050305030304" pitchFamily="18" charset="0"/>
              </a:rPr>
              <a:t>Minority</a:t>
            </a:r>
            <a:r>
              <a:rPr lang="es-ES" sz="2800" dirty="0">
                <a:latin typeface="Book Antiqua" panose="02040602050305030304" pitchFamily="18" charset="0"/>
              </a:rPr>
              <a:t> </a:t>
            </a:r>
            <a:r>
              <a:rPr lang="es-ES" sz="2800" dirty="0" err="1">
                <a:latin typeface="Book Antiqua" panose="02040602050305030304" pitchFamily="18" charset="0"/>
              </a:rPr>
              <a:t>Oversampling</a:t>
            </a:r>
            <a:r>
              <a:rPr lang="es-ES" sz="2800" dirty="0">
                <a:latin typeface="Book Antiqua" panose="02040602050305030304" pitchFamily="18" charset="0"/>
              </a:rPr>
              <a:t> </a:t>
            </a:r>
            <a:r>
              <a:rPr lang="es-ES" sz="2800" dirty="0" err="1">
                <a:latin typeface="Book Antiqua" panose="02040602050305030304" pitchFamily="18" charset="0"/>
              </a:rPr>
              <a:t>Technique</a:t>
            </a:r>
            <a:r>
              <a:rPr lang="es-ES" sz="2800" dirty="0">
                <a:latin typeface="Book Antiqua" panose="02040602050305030304" pitchFamily="18" charset="0"/>
              </a:rPr>
              <a:t>)</a:t>
            </a:r>
          </a:p>
        </p:txBody>
      </p:sp>
      <p:pic>
        <p:nvPicPr>
          <p:cNvPr id="2" name="Imagen 1"/>
          <p:cNvPicPr>
            <a:picLocks noChangeAspect="1"/>
          </p:cNvPicPr>
          <p:nvPr/>
        </p:nvPicPr>
        <p:blipFill rotWithShape="1">
          <a:blip r:embed="rId2"/>
          <a:srcRect l="17124" b="2061"/>
          <a:stretch/>
        </p:blipFill>
        <p:spPr>
          <a:xfrm>
            <a:off x="1021977" y="2450357"/>
            <a:ext cx="2984568" cy="2824301"/>
          </a:xfrm>
          <a:prstGeom prst="rect">
            <a:avLst/>
          </a:prstGeom>
        </p:spPr>
      </p:pic>
      <p:pic>
        <p:nvPicPr>
          <p:cNvPr id="3" name="Imagen 2"/>
          <p:cNvPicPr>
            <a:picLocks noChangeAspect="1"/>
          </p:cNvPicPr>
          <p:nvPr/>
        </p:nvPicPr>
        <p:blipFill>
          <a:blip r:embed="rId3"/>
          <a:stretch>
            <a:fillRect/>
          </a:stretch>
        </p:blipFill>
        <p:spPr>
          <a:xfrm>
            <a:off x="5050712" y="1990938"/>
            <a:ext cx="6269489" cy="4696291"/>
          </a:xfrm>
          <a:prstGeom prst="rect">
            <a:avLst/>
          </a:prstGeom>
        </p:spPr>
      </p:pic>
    </p:spTree>
    <p:extLst>
      <p:ext uri="{BB962C8B-B14F-4D97-AF65-F5344CB8AC3E}">
        <p14:creationId xmlns:p14="http://schemas.microsoft.com/office/powerpoint/2010/main" val="3145207946"/>
      </p:ext>
    </p:extLst>
  </p:cSld>
  <p:clrMapOvr>
    <a:masterClrMapping/>
  </p:clrMapOvr>
</p:sld>
</file>

<file path=ppt/theme/theme1.xml><?xml version="1.0" encoding="utf-8"?>
<a:theme xmlns:a="http://schemas.openxmlformats.org/drawingml/2006/main" name="TemaBCB4-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BCB4-3" id="{5FDC62F2-40E2-4C37-BADA-078EC5266932}" vid="{777CB1C0-6E97-4EBF-B84D-50D1051684FA}"/>
    </a:ext>
  </a:extLst>
</a:theme>
</file>

<file path=docProps/app.xml><?xml version="1.0" encoding="utf-8"?>
<Properties xmlns="http://schemas.openxmlformats.org/officeDocument/2006/extended-properties" xmlns:vt="http://schemas.openxmlformats.org/officeDocument/2006/docPropsVTypes">
  <Template>TemaBCB4-3</Template>
  <TotalTime>1147</TotalTime>
  <Words>530</Words>
  <Application>Microsoft Office PowerPoint</Application>
  <PresentationFormat>Panorámica</PresentationFormat>
  <Paragraphs>72</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Book Antiqua</vt:lpstr>
      <vt:lpstr>Calibri</vt:lpstr>
      <vt:lpstr>Calibri Light</vt:lpstr>
      <vt:lpstr>TemaBCB4-3</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Serdan Wilder</dc:creator>
  <cp:lastModifiedBy>Wilder Serdan</cp:lastModifiedBy>
  <cp:revision>26</cp:revision>
  <dcterms:created xsi:type="dcterms:W3CDTF">2022-08-16T15:26:04Z</dcterms:created>
  <dcterms:modified xsi:type="dcterms:W3CDTF">2022-08-18T03:12:00Z</dcterms:modified>
</cp:coreProperties>
</file>