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B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BO"/>
          </a:p>
        </p:txBody>
      </p:sp>
      <p:sp>
        <p:nvSpPr>
          <p:cNvPr id="4" name="Marcador de fecha 3"/>
          <p:cNvSpPr>
            <a:spLocks noGrp="1"/>
          </p:cNvSpPr>
          <p:nvPr>
            <p:ph type="dt" sz="half" idx="10"/>
          </p:nvPr>
        </p:nvSpPr>
        <p:spPr/>
        <p:txBody>
          <a:bodyPr/>
          <a:lstStyle/>
          <a:p>
            <a:fld id="{81BFF934-F29B-4D23-A3A6-80465F7B2AA4}" type="datetimeFigureOut">
              <a:rPr lang="es-BO" smtClean="0"/>
              <a:t>23/10/2021</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80716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81BFF934-F29B-4D23-A3A6-80465F7B2AA4}" type="datetimeFigureOut">
              <a:rPr lang="es-BO" smtClean="0"/>
              <a:t>23/10/2021</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306366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81BFF934-F29B-4D23-A3A6-80465F7B2AA4}" type="datetimeFigureOut">
              <a:rPr lang="es-BO" smtClean="0"/>
              <a:t>23/10/2021</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363941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81BFF934-F29B-4D23-A3A6-80465F7B2AA4}" type="datetimeFigureOut">
              <a:rPr lang="es-BO" smtClean="0"/>
              <a:t>23/10/2021</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188820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1BFF934-F29B-4D23-A3A6-80465F7B2AA4}" type="datetimeFigureOut">
              <a:rPr lang="es-BO" smtClean="0"/>
              <a:t>23/10/2021</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81252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fecha 4"/>
          <p:cNvSpPr>
            <a:spLocks noGrp="1"/>
          </p:cNvSpPr>
          <p:nvPr>
            <p:ph type="dt" sz="half" idx="10"/>
          </p:nvPr>
        </p:nvSpPr>
        <p:spPr/>
        <p:txBody>
          <a:bodyPr/>
          <a:lstStyle/>
          <a:p>
            <a:fld id="{81BFF934-F29B-4D23-A3A6-80465F7B2AA4}" type="datetimeFigureOut">
              <a:rPr lang="es-BO" smtClean="0"/>
              <a:t>23/10/2021</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353842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Marcador de fecha 6"/>
          <p:cNvSpPr>
            <a:spLocks noGrp="1"/>
          </p:cNvSpPr>
          <p:nvPr>
            <p:ph type="dt" sz="half" idx="10"/>
          </p:nvPr>
        </p:nvSpPr>
        <p:spPr/>
        <p:txBody>
          <a:bodyPr/>
          <a:lstStyle/>
          <a:p>
            <a:fld id="{81BFF934-F29B-4D23-A3A6-80465F7B2AA4}" type="datetimeFigureOut">
              <a:rPr lang="es-BO" smtClean="0"/>
              <a:t>23/10/2021</a:t>
            </a:fld>
            <a:endParaRPr lang="es-BO"/>
          </a:p>
        </p:txBody>
      </p:sp>
      <p:sp>
        <p:nvSpPr>
          <p:cNvPr id="8" name="Marcador de pie de página 7"/>
          <p:cNvSpPr>
            <a:spLocks noGrp="1"/>
          </p:cNvSpPr>
          <p:nvPr>
            <p:ph type="ftr" sz="quarter" idx="11"/>
          </p:nvPr>
        </p:nvSpPr>
        <p:spPr/>
        <p:txBody>
          <a:bodyPr/>
          <a:lstStyle/>
          <a:p>
            <a:endParaRPr lang="es-BO"/>
          </a:p>
        </p:txBody>
      </p:sp>
      <p:sp>
        <p:nvSpPr>
          <p:cNvPr id="9" name="Marcador de número de diapositiva 8"/>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399965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fecha 2"/>
          <p:cNvSpPr>
            <a:spLocks noGrp="1"/>
          </p:cNvSpPr>
          <p:nvPr>
            <p:ph type="dt" sz="half" idx="10"/>
          </p:nvPr>
        </p:nvSpPr>
        <p:spPr/>
        <p:txBody>
          <a:bodyPr/>
          <a:lstStyle/>
          <a:p>
            <a:fld id="{81BFF934-F29B-4D23-A3A6-80465F7B2AA4}" type="datetimeFigureOut">
              <a:rPr lang="es-BO" smtClean="0"/>
              <a:t>23/10/2021</a:t>
            </a:fld>
            <a:endParaRPr lang="es-BO"/>
          </a:p>
        </p:txBody>
      </p:sp>
      <p:sp>
        <p:nvSpPr>
          <p:cNvPr id="4" name="Marcador de pie de página 3"/>
          <p:cNvSpPr>
            <a:spLocks noGrp="1"/>
          </p:cNvSpPr>
          <p:nvPr>
            <p:ph type="ftr" sz="quarter" idx="11"/>
          </p:nvPr>
        </p:nvSpPr>
        <p:spPr/>
        <p:txBody>
          <a:bodyPr/>
          <a:lstStyle/>
          <a:p>
            <a:endParaRPr lang="es-BO"/>
          </a:p>
        </p:txBody>
      </p:sp>
      <p:sp>
        <p:nvSpPr>
          <p:cNvPr id="5" name="Marcador de número de diapositiva 4"/>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351317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BFF934-F29B-4D23-A3A6-80465F7B2AA4}" type="datetimeFigureOut">
              <a:rPr lang="es-BO" smtClean="0"/>
              <a:t>23/10/2021</a:t>
            </a:fld>
            <a:endParaRPr lang="es-BO"/>
          </a:p>
        </p:txBody>
      </p:sp>
      <p:sp>
        <p:nvSpPr>
          <p:cNvPr id="3" name="Marcador de pie de página 2"/>
          <p:cNvSpPr>
            <a:spLocks noGrp="1"/>
          </p:cNvSpPr>
          <p:nvPr>
            <p:ph type="ftr" sz="quarter" idx="11"/>
          </p:nvPr>
        </p:nvSpPr>
        <p:spPr/>
        <p:txBody>
          <a:bodyPr/>
          <a:lstStyle/>
          <a:p>
            <a:endParaRPr lang="es-BO"/>
          </a:p>
        </p:txBody>
      </p:sp>
      <p:sp>
        <p:nvSpPr>
          <p:cNvPr id="4" name="Marcador de número de diapositiva 3"/>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379941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B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1BFF934-F29B-4D23-A3A6-80465F7B2AA4}" type="datetimeFigureOut">
              <a:rPr lang="es-BO" smtClean="0"/>
              <a:t>23/10/2021</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276206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B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1BFF934-F29B-4D23-A3A6-80465F7B2AA4}" type="datetimeFigureOut">
              <a:rPr lang="es-BO" smtClean="0"/>
              <a:t>23/10/2021</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63801535-2EE5-40DF-A947-79F6F81C6E74}" type="slidenum">
              <a:rPr lang="es-BO" smtClean="0"/>
              <a:t>‹Nº›</a:t>
            </a:fld>
            <a:endParaRPr lang="es-BO"/>
          </a:p>
        </p:txBody>
      </p:sp>
    </p:spTree>
    <p:extLst>
      <p:ext uri="{BB962C8B-B14F-4D97-AF65-F5344CB8AC3E}">
        <p14:creationId xmlns:p14="http://schemas.microsoft.com/office/powerpoint/2010/main" val="427383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FF934-F29B-4D23-A3A6-80465F7B2AA4}" type="datetimeFigureOut">
              <a:rPr lang="es-BO" smtClean="0"/>
              <a:t>23/10/2021</a:t>
            </a:fld>
            <a:endParaRPr lang="es-B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01535-2EE5-40DF-A947-79F6F81C6E74}" type="slidenum">
              <a:rPr lang="es-BO" smtClean="0"/>
              <a:t>‹Nº›</a:t>
            </a:fld>
            <a:endParaRPr lang="es-BO"/>
          </a:p>
        </p:txBody>
      </p:sp>
    </p:spTree>
    <p:extLst>
      <p:ext uri="{BB962C8B-B14F-4D97-AF65-F5344CB8AC3E}">
        <p14:creationId xmlns:p14="http://schemas.microsoft.com/office/powerpoint/2010/main" val="507749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7789" y="1918427"/>
            <a:ext cx="9144000" cy="3094635"/>
          </a:xfrm>
        </p:spPr>
        <p:txBody>
          <a:bodyPr>
            <a:normAutofit fontScale="90000"/>
          </a:bodyPr>
          <a:lstStyle/>
          <a:p>
            <a:r>
              <a:rPr lang="es-BO" dirty="0" smtClean="0"/>
              <a:t>Propuesta para impulsar Ciencia de datos en Bolivia</a:t>
            </a:r>
            <a:br>
              <a:rPr lang="es-BO" dirty="0" smtClean="0"/>
            </a:br>
            <a:r>
              <a:rPr lang="es-BO" dirty="0" smtClean="0"/>
              <a:t/>
            </a:r>
            <a:br>
              <a:rPr lang="es-BO" dirty="0" smtClean="0"/>
            </a:br>
            <a:r>
              <a:rPr lang="es-BO" dirty="0" smtClean="0"/>
              <a:t>Compilación de Estadísticas</a:t>
            </a:r>
            <a:br>
              <a:rPr lang="es-BO" dirty="0" smtClean="0"/>
            </a:br>
            <a:r>
              <a:rPr lang="es-BO" dirty="0" smtClean="0"/>
              <a:t>(Balanza de Pagos y Cuentas Nacionales)</a:t>
            </a:r>
            <a:endParaRPr lang="es-BO" dirty="0"/>
          </a:p>
        </p:txBody>
      </p:sp>
    </p:spTree>
    <p:extLst>
      <p:ext uri="{BB962C8B-B14F-4D97-AF65-F5344CB8AC3E}">
        <p14:creationId xmlns:p14="http://schemas.microsoft.com/office/powerpoint/2010/main" val="7386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21709" y="610136"/>
            <a:ext cx="11277600" cy="6555641"/>
          </a:xfrm>
          <a:prstGeom prst="rect">
            <a:avLst/>
          </a:prstGeom>
        </p:spPr>
        <p:txBody>
          <a:bodyPr wrap="square">
            <a:spAutoFit/>
          </a:bodyPr>
          <a:lstStyle/>
          <a:p>
            <a:pPr algn="just"/>
            <a:r>
              <a:rPr lang="en-US" sz="2000" b="1" dirty="0" err="1" smtClean="0"/>
              <a:t>Introducción</a:t>
            </a:r>
            <a:endParaRPr lang="en-US" sz="2000" b="1" dirty="0" smtClean="0"/>
          </a:p>
          <a:p>
            <a:pPr algn="just"/>
            <a:endParaRPr lang="es-BO" sz="2000" dirty="0" smtClean="0"/>
          </a:p>
          <a:p>
            <a:pPr algn="just"/>
            <a:r>
              <a:rPr lang="es-BO" sz="2000" dirty="0" smtClean="0"/>
              <a:t>La relevancia que ha adquirido la economía digital como generadora de volúmenes gigantes de información digital. Las diferentes plataformas de Internet se han constituido en nuevas fuentes de información con características muy relevantes en términos de cobertura, granularidad, referencia geográfica, variedad de variables, etc. las cuales capturan el comportamiento de consumidores, empresas, entidades financieras y entidades gubernamentales y son fuente de información para la recopilación de estadísticas.</a:t>
            </a:r>
          </a:p>
          <a:p>
            <a:pPr algn="just"/>
            <a:endParaRPr lang="es-BO" sz="2000" dirty="0" smtClean="0"/>
          </a:p>
          <a:p>
            <a:pPr algn="just"/>
            <a:r>
              <a:rPr lang="es-BO" sz="2000" dirty="0" smtClean="0"/>
              <a:t>Espacio para acciones corto plazo</a:t>
            </a:r>
          </a:p>
          <a:p>
            <a:pPr algn="just"/>
            <a:endParaRPr lang="es-BO" sz="2000" dirty="0" smtClean="0"/>
          </a:p>
          <a:p>
            <a:pPr algn="just"/>
            <a:r>
              <a:rPr lang="es-BO" sz="2000" b="1" dirty="0" smtClean="0"/>
              <a:t>Problema</a:t>
            </a:r>
          </a:p>
          <a:p>
            <a:pPr algn="just"/>
            <a:endParaRPr lang="es-BO" sz="2000" dirty="0" smtClean="0"/>
          </a:p>
          <a:p>
            <a:pPr algn="just"/>
            <a:r>
              <a:rPr lang="es-BO" sz="2000" dirty="0" smtClean="0"/>
              <a:t>La labor compiladora de datos y divulgación de estadísticas tiene un componente fuertemente manual. </a:t>
            </a:r>
          </a:p>
          <a:p>
            <a:pPr algn="just"/>
            <a:endParaRPr lang="es-BO" sz="2000" dirty="0" smtClean="0"/>
          </a:p>
          <a:p>
            <a:pPr algn="just"/>
            <a:endParaRPr lang="es-BO" sz="2000" dirty="0" smtClean="0"/>
          </a:p>
          <a:p>
            <a:pPr algn="just"/>
            <a:r>
              <a:rPr lang="es-BO" sz="2000" dirty="0" smtClean="0"/>
              <a:t>Instituciones que generan estadísticas y su porcentaje de proceso manual de encuestas, registros administrativos, etc. Es la siguiente. INE (Aduanas, encuestas), Banco Central (Encuestas, registros contables), Impuestos Nacionales (factura Electrónica), Entidades Financieras (transacciones y estados financieros)</a:t>
            </a:r>
          </a:p>
          <a:p>
            <a:pPr algn="just"/>
            <a:endParaRPr lang="es-BO" sz="2000" dirty="0" smtClean="0"/>
          </a:p>
          <a:p>
            <a:pPr algn="just"/>
            <a:endParaRPr lang="es-BO" sz="2000" dirty="0"/>
          </a:p>
        </p:txBody>
      </p:sp>
    </p:spTree>
    <p:extLst>
      <p:ext uri="{BB962C8B-B14F-4D97-AF65-F5344CB8AC3E}">
        <p14:creationId xmlns:p14="http://schemas.microsoft.com/office/powerpoint/2010/main" val="262337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7992" y="117693"/>
            <a:ext cx="11511421" cy="6555641"/>
          </a:xfrm>
          <a:prstGeom prst="rect">
            <a:avLst/>
          </a:prstGeom>
        </p:spPr>
        <p:txBody>
          <a:bodyPr wrap="square">
            <a:spAutoFit/>
          </a:bodyPr>
          <a:lstStyle/>
          <a:p>
            <a:pPr algn="just"/>
            <a:r>
              <a:rPr lang="es-BO" sz="2400" b="1" dirty="0" smtClean="0">
                <a:solidFill>
                  <a:schemeClr val="accent6">
                    <a:lumMod val="75000"/>
                  </a:schemeClr>
                </a:solidFill>
              </a:rPr>
              <a:t>Propuestas</a:t>
            </a:r>
          </a:p>
          <a:p>
            <a:pPr algn="just"/>
            <a:endParaRPr lang="es-BO" sz="2400" b="1" dirty="0" smtClean="0">
              <a:solidFill>
                <a:schemeClr val="accent6">
                  <a:lumMod val="75000"/>
                </a:schemeClr>
              </a:solidFill>
            </a:endParaRPr>
          </a:p>
          <a:p>
            <a:pPr algn="just"/>
            <a:r>
              <a:rPr lang="es-BO" sz="2400" b="1" dirty="0" smtClean="0"/>
              <a:t>Técnicas de Machine </a:t>
            </a:r>
            <a:r>
              <a:rPr lang="es-BO" sz="2400" b="1" dirty="0" err="1" smtClean="0"/>
              <a:t>Learning</a:t>
            </a:r>
            <a:r>
              <a:rPr lang="es-BO" sz="2400" b="1" dirty="0" smtClean="0"/>
              <a:t> y Big Data</a:t>
            </a:r>
          </a:p>
          <a:p>
            <a:pPr algn="just"/>
            <a:r>
              <a:rPr lang="es-BO" sz="2400" b="1" dirty="0" smtClean="0"/>
              <a:t>(gran mayoría datos no estructurados y de gran volumen, casi VVV)</a:t>
            </a:r>
          </a:p>
          <a:p>
            <a:pPr algn="just"/>
            <a:endParaRPr lang="es-BO" dirty="0"/>
          </a:p>
          <a:p>
            <a:pPr algn="just"/>
            <a:r>
              <a:rPr lang="es-BO" b="1" dirty="0" smtClean="0"/>
              <a:t>INE</a:t>
            </a:r>
          </a:p>
          <a:p>
            <a:pPr algn="just"/>
            <a:r>
              <a:rPr lang="es-BO" dirty="0" smtClean="0"/>
              <a:t>Encuesta de hogares. Aplicar modelo de clasificación para predecir si existe necesidad de re-contactar a un hogar entrevistado, para preguntar nuevamente sobre algunas partes clave de la encuesta, con el fin de evitar el descarte de cuestionarios en su totalidad, y mantener la representatividad de la muestra y la calidad de los datos finales </a:t>
            </a:r>
            <a:r>
              <a:rPr lang="en-US" dirty="0" smtClean="0"/>
              <a:t>(</a:t>
            </a:r>
            <a:r>
              <a:rPr lang="es-BO" dirty="0" smtClean="0"/>
              <a:t>metodología robusta que sea capaz de generar un score de re-contacto).</a:t>
            </a:r>
          </a:p>
          <a:p>
            <a:pPr algn="just"/>
            <a:endParaRPr lang="en-US" dirty="0"/>
          </a:p>
          <a:p>
            <a:pPr algn="just"/>
            <a:r>
              <a:rPr lang="es-BO" dirty="0" smtClean="0"/>
              <a:t>Herramientas </a:t>
            </a:r>
            <a:r>
              <a:rPr lang="es-BO" dirty="0"/>
              <a:t>software para el control de la confidencialidad </a:t>
            </a:r>
            <a:r>
              <a:rPr lang="es-BO" dirty="0" smtClean="0"/>
              <a:t>y </a:t>
            </a:r>
            <a:r>
              <a:rPr lang="es-BO" dirty="0" err="1" smtClean="0"/>
              <a:t>anonimización</a:t>
            </a:r>
            <a:r>
              <a:rPr lang="es-BO" dirty="0" smtClean="0"/>
              <a:t> y divulgación (a nivel agregado).</a:t>
            </a:r>
          </a:p>
          <a:p>
            <a:pPr algn="just"/>
            <a:r>
              <a:rPr lang="es-BO" dirty="0" smtClean="0"/>
              <a:t>Guardando temas sensibles de ética y transparencia.</a:t>
            </a:r>
          </a:p>
          <a:p>
            <a:pPr algn="just"/>
            <a:endParaRPr lang="es-BO" dirty="0" smtClean="0"/>
          </a:p>
          <a:p>
            <a:pPr algn="just"/>
            <a:r>
              <a:rPr lang="es-BO" b="1" dirty="0" smtClean="0"/>
              <a:t>Banco Central</a:t>
            </a:r>
          </a:p>
          <a:p>
            <a:pPr algn="just"/>
            <a:r>
              <a:rPr lang="en-US" dirty="0" err="1" smtClean="0"/>
              <a:t>Empresas</a:t>
            </a:r>
            <a:r>
              <a:rPr lang="en-US" dirty="0" smtClean="0"/>
              <a:t> de </a:t>
            </a:r>
            <a:r>
              <a:rPr lang="en-US" dirty="0" err="1" smtClean="0"/>
              <a:t>Inversión</a:t>
            </a:r>
            <a:r>
              <a:rPr lang="en-US" dirty="0" smtClean="0"/>
              <a:t> </a:t>
            </a:r>
            <a:r>
              <a:rPr lang="en-US" dirty="0" err="1" smtClean="0"/>
              <a:t>Extranjera</a:t>
            </a:r>
            <a:r>
              <a:rPr lang="en-US" dirty="0" smtClean="0"/>
              <a:t> </a:t>
            </a:r>
            <a:r>
              <a:rPr lang="en-US" dirty="0" err="1" smtClean="0"/>
              <a:t>Directa</a:t>
            </a:r>
            <a:r>
              <a:rPr lang="en-US" dirty="0" smtClean="0"/>
              <a:t>. </a:t>
            </a:r>
            <a:r>
              <a:rPr lang="es-BO" dirty="0" smtClean="0"/>
              <a:t>Balances contables. Utilizar técnicas de machine </a:t>
            </a:r>
            <a:r>
              <a:rPr lang="es-BO" dirty="0" err="1" smtClean="0"/>
              <a:t>learning</a:t>
            </a:r>
            <a:r>
              <a:rPr lang="es-BO" dirty="0" smtClean="0"/>
              <a:t> para la clasificación y encuestas enviadas y para la realización de imputaciones de variables faltantes. </a:t>
            </a:r>
          </a:p>
          <a:p>
            <a:pPr algn="just"/>
            <a:endParaRPr lang="en-US" dirty="0" smtClean="0"/>
          </a:p>
          <a:p>
            <a:pPr algn="just"/>
            <a:r>
              <a:rPr lang="es-BO" dirty="0" smtClean="0"/>
              <a:t>Clasificación automática de las glosas de transferencias al exterior registradas por entidades </a:t>
            </a:r>
            <a:r>
              <a:rPr lang="es-BO" dirty="0" smtClean="0"/>
              <a:t>intermediación financiera</a:t>
            </a:r>
            <a:r>
              <a:rPr lang="es-BO" dirty="0" smtClean="0"/>
              <a:t>. Obtener una clasificación automática de los transacciones de  personas naturales y jurídicas en varias categorías de la Cuenta Corriente y Cuenta Financiera de la </a:t>
            </a:r>
            <a:r>
              <a:rPr lang="es-BO" dirty="0" err="1" smtClean="0"/>
              <a:t>BoP</a:t>
            </a:r>
            <a:r>
              <a:rPr lang="es-BO" dirty="0" smtClean="0"/>
              <a:t> (por sector institucional)</a:t>
            </a:r>
          </a:p>
          <a:p>
            <a:pPr algn="just"/>
            <a:r>
              <a:rPr lang="en-US" dirty="0"/>
              <a:t> </a:t>
            </a:r>
            <a:r>
              <a:rPr lang="en-US" dirty="0" smtClean="0"/>
              <a:t>     </a:t>
            </a:r>
            <a:endParaRPr lang="es-BO" dirty="0" smtClean="0"/>
          </a:p>
        </p:txBody>
      </p:sp>
    </p:spTree>
    <p:extLst>
      <p:ext uri="{BB962C8B-B14F-4D97-AF65-F5344CB8AC3E}">
        <p14:creationId xmlns:p14="http://schemas.microsoft.com/office/powerpoint/2010/main" val="187248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3774" y="679040"/>
            <a:ext cx="11098062" cy="3980641"/>
          </a:xfrm>
          <a:prstGeom prst="rect">
            <a:avLst/>
          </a:prstGeom>
        </p:spPr>
        <p:txBody>
          <a:bodyPr wrap="square">
            <a:spAutoFit/>
          </a:bodyPr>
          <a:lstStyle/>
          <a:p>
            <a:r>
              <a:rPr lang="es-BO" sz="2800" dirty="0" smtClean="0"/>
              <a:t>Técnicas de procesamiento de lenguaje natural.</a:t>
            </a:r>
            <a:endParaRPr lang="es-BO" sz="3600" dirty="0" smtClean="0"/>
          </a:p>
          <a:p>
            <a:endParaRPr lang="en-US" dirty="0" smtClean="0"/>
          </a:p>
          <a:p>
            <a:r>
              <a:rPr lang="en-US" sz="2400" dirty="0" smtClean="0"/>
              <a:t>Banco Central</a:t>
            </a:r>
            <a:endParaRPr lang="es-BO" sz="2400" dirty="0" smtClean="0"/>
          </a:p>
          <a:p>
            <a:endParaRPr lang="es-BO" dirty="0"/>
          </a:p>
          <a:p>
            <a:r>
              <a:rPr lang="es-BO" dirty="0" smtClean="0"/>
              <a:t>Elaboración de un Indicador (adelantado) de Sentimiento Económico en base a Noticias que pueden ser utilizados para predicción de la evolución de la actividad económica. </a:t>
            </a:r>
          </a:p>
          <a:p>
            <a:endParaRPr lang="en-US" dirty="0"/>
          </a:p>
          <a:p>
            <a:r>
              <a:rPr lang="es-BO" dirty="0" smtClean="0"/>
              <a:t>Mediante algoritmos </a:t>
            </a:r>
            <a:r>
              <a:rPr lang="es-BO" dirty="0"/>
              <a:t>de </a:t>
            </a:r>
            <a:r>
              <a:rPr lang="es-BO" dirty="0" err="1"/>
              <a:t>text</a:t>
            </a:r>
            <a:r>
              <a:rPr lang="es-BO" dirty="0"/>
              <a:t> </a:t>
            </a:r>
            <a:r>
              <a:rPr lang="es-BO" dirty="0" err="1" smtClean="0"/>
              <a:t>mining</a:t>
            </a:r>
            <a:r>
              <a:rPr lang="es-BO" dirty="0" smtClean="0"/>
              <a:t>, </a:t>
            </a:r>
            <a:r>
              <a:rPr lang="es-BO" dirty="0"/>
              <a:t>llevar a cabo la construcción de una métrica </a:t>
            </a:r>
            <a:r>
              <a:rPr lang="es-BO" dirty="0" smtClean="0"/>
              <a:t>para </a:t>
            </a:r>
            <a:r>
              <a:rPr lang="es-BO" dirty="0"/>
              <a:t>extraer la tónica subyacente en los comunicados de política emitidos por </a:t>
            </a:r>
            <a:r>
              <a:rPr lang="es-BO" dirty="0" smtClean="0"/>
              <a:t>instituciones como el FED.</a:t>
            </a:r>
          </a:p>
          <a:p>
            <a:endParaRPr lang="es-BO" dirty="0"/>
          </a:p>
          <a:p>
            <a:r>
              <a:rPr lang="es-BO" dirty="0" smtClean="0"/>
              <a:t>Experiencias: Europa.  La pandemia COVID-19 afectó la efectividad de dicho indicador, lo que originó la necesidad de disponer de indicadores precisos y de publicación más oportuna para predecir la actividad económica en el corto plazo.</a:t>
            </a:r>
            <a:endParaRPr lang="es-BO" dirty="0"/>
          </a:p>
        </p:txBody>
      </p:sp>
    </p:spTree>
    <p:extLst>
      <p:ext uri="{BB962C8B-B14F-4D97-AF65-F5344CB8AC3E}">
        <p14:creationId xmlns:p14="http://schemas.microsoft.com/office/powerpoint/2010/main" val="102643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4295" y="688932"/>
            <a:ext cx="9857984" cy="1631216"/>
          </a:xfrm>
          <a:prstGeom prst="rect">
            <a:avLst/>
          </a:prstGeom>
          <a:noFill/>
        </p:spPr>
        <p:txBody>
          <a:bodyPr wrap="square" rtlCol="0">
            <a:spAutoFit/>
          </a:bodyPr>
          <a:lstStyle/>
          <a:p>
            <a:r>
              <a:rPr lang="es-BO" sz="2800" dirty="0" smtClean="0"/>
              <a:t>Conclusiones</a:t>
            </a:r>
          </a:p>
          <a:p>
            <a:endParaRPr lang="es-BO" dirty="0" smtClean="0"/>
          </a:p>
          <a:p>
            <a:r>
              <a:rPr lang="es-BO" dirty="0" smtClean="0"/>
              <a:t>Impulsaría a mejorar las decisiones en política monetaria (BCB) y política económica a nivel general en el corto plazo.</a:t>
            </a:r>
          </a:p>
          <a:p>
            <a:endParaRPr lang="es-BO" dirty="0"/>
          </a:p>
        </p:txBody>
      </p:sp>
    </p:spTree>
    <p:extLst>
      <p:ext uri="{BB962C8B-B14F-4D97-AF65-F5344CB8AC3E}">
        <p14:creationId xmlns:p14="http://schemas.microsoft.com/office/powerpoint/2010/main" val="31315483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497</Words>
  <Application>Microsoft Office PowerPoint</Application>
  <PresentationFormat>Panorámica</PresentationFormat>
  <Paragraphs>41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Propuesta para impulsar Ciencia de datos en Bolivia  Compilación de Estadísticas (Balanza de Pagos y Cuentas Nacionales)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para impulsar Ciencia de datos en Bolivia  Compilación de Estadísticas</dc:title>
  <dc:creator>Wilder Serdan</dc:creator>
  <cp:lastModifiedBy>Wilder Serdan</cp:lastModifiedBy>
  <cp:revision>8</cp:revision>
  <dcterms:created xsi:type="dcterms:W3CDTF">2021-10-23T17:19:38Z</dcterms:created>
  <dcterms:modified xsi:type="dcterms:W3CDTF">2021-10-23T18:21:13Z</dcterms:modified>
</cp:coreProperties>
</file>