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6" r:id="rId3"/>
    <p:sldId id="373" r:id="rId4"/>
    <p:sldId id="372" r:id="rId5"/>
    <p:sldId id="367" r:id="rId6"/>
    <p:sldId id="368" r:id="rId7"/>
    <p:sldId id="369" r:id="rId8"/>
    <p:sldId id="370" r:id="rId9"/>
    <p:sldId id="371" r:id="rId10"/>
    <p:sldId id="374" r:id="rId11"/>
  </p:sldIdLst>
  <p:sldSz cx="9906000" cy="6858000" type="A4"/>
  <p:notesSz cx="6805613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00CCFF"/>
    <a:srgbClr val="FF6600"/>
    <a:srgbClr val="E46C0A"/>
    <a:srgbClr val="FFCC99"/>
    <a:srgbClr val="FF9966"/>
    <a:srgbClr val="006157"/>
    <a:srgbClr val="F2F2F2"/>
    <a:srgbClr val="FF0000"/>
    <a:srgbClr val="009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2362" autoAdjust="0"/>
    <p:restoredTop sz="93792" autoAdjust="0"/>
  </p:normalViewPr>
  <p:slideViewPr>
    <p:cSldViewPr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42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578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865188"/>
            <a:ext cx="503237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7" y="4726169"/>
            <a:ext cx="4990782" cy="4183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066" tIns="44734" rIns="91066" bIns="447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editar el estilo del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8417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5581650"/>
            <a:ext cx="6569075" cy="4549775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9399"/>
            <a:ext cx="6805613" cy="489219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4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174" y="1500174"/>
            <a:ext cx="3571900" cy="1472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pic>
        <p:nvPicPr>
          <p:cNvPr id="5" name="Picture 2" descr="\\Users.bcn.isoco.net\marketing\PRESENTACIONES\Corporativa\Presentacion Corporativa iSOCO 2010\imatge corporativa\quadrat_isoco_v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766" y="1392723"/>
            <a:ext cx="3239760" cy="29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760100" y="4130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Submenú: </a:t>
            </a:r>
            <a:r>
              <a:rPr lang="es-ES" dirty="0" err="1" smtClean="0"/>
              <a:t>Arial</a:t>
            </a:r>
            <a:r>
              <a:rPr lang="es-ES" dirty="0" smtClean="0"/>
              <a:t>, 20, </a:t>
            </a:r>
            <a:r>
              <a:rPr lang="es-ES" dirty="0" err="1" smtClean="0"/>
              <a:t>bold</a:t>
            </a:r>
            <a:endParaRPr lang="es-ES" dirty="0"/>
          </a:p>
        </p:txBody>
      </p:sp>
      <p:sp>
        <p:nvSpPr>
          <p:cNvPr id="8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sp>
        <p:nvSpPr>
          <p:cNvPr id="9" name="2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760100" y="904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 b="1" baseline="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Menú: </a:t>
            </a:r>
            <a:r>
              <a:rPr lang="es-ES" dirty="0" err="1" smtClean="0"/>
              <a:t>Arial</a:t>
            </a:r>
            <a:r>
              <a:rPr lang="es-ES" dirty="0" smtClean="0"/>
              <a:t>, 16, </a:t>
            </a:r>
            <a:r>
              <a:rPr lang="es-ES" dirty="0" err="1" smtClean="0"/>
              <a:t>bold</a:t>
            </a:r>
            <a:endParaRPr lang="es-ES" dirty="0"/>
          </a:p>
        </p:txBody>
      </p:sp>
      <p:cxnSp>
        <p:nvCxnSpPr>
          <p:cNvPr id="11" name="6 Conector recto"/>
          <p:cNvCxnSpPr/>
          <p:nvPr userDrawn="1"/>
        </p:nvCxnSpPr>
        <p:spPr>
          <a:xfrm>
            <a:off x="2706000" y="785794"/>
            <a:ext cx="7200000" cy="158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scene3d>
            <a:camera prst="orthographicFront"/>
            <a:lightRig rig="soft" dir="t"/>
          </a:scene3d>
          <a:sp3d extrusionH="76200" contourW="6350" prstMaterial="plastic">
            <a:bevelT w="139700" prst="cross"/>
            <a:bevelB w="139700" prst="cross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2706000" y="785794"/>
            <a:ext cx="7200000" cy="158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scene3d>
            <a:camera prst="orthographicFront"/>
            <a:lightRig rig="soft" dir="t"/>
          </a:scene3d>
          <a:sp3d extrusionH="76200" contourW="6350" prstMaterial="plastic">
            <a:bevelT w="139700" prst="cross"/>
            <a:bevelB w="139700" prst="cross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sp>
        <p:nvSpPr>
          <p:cNvPr id="9" name="8 Rectángulo redondeado"/>
          <p:cNvSpPr/>
          <p:nvPr userDrawn="1"/>
        </p:nvSpPr>
        <p:spPr>
          <a:xfrm>
            <a:off x="214282" y="883920"/>
            <a:ext cx="9498678" cy="5557520"/>
          </a:xfrm>
          <a:prstGeom prst="roundRect">
            <a:avLst>
              <a:gd name="adj" fmla="val 1994"/>
            </a:avLst>
          </a:prstGeom>
          <a:solidFill>
            <a:srgbClr val="FFFFFF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80000" tIns="180000" rIns="180000" bIns="180000" anchor="t"/>
          <a:lstStyle/>
          <a:p>
            <a:pPr marL="179388" indent="-179388">
              <a:lnSpc>
                <a:spcPts val="1500"/>
              </a:lnSpc>
              <a:spcBef>
                <a:spcPts val="100"/>
              </a:spcBef>
              <a:buClr>
                <a:srgbClr val="FF6600"/>
              </a:buClr>
              <a:buSzPct val="120000"/>
              <a:buFont typeface="Tahoma" pitchFamily="34" charset="0"/>
              <a:buNone/>
              <a:defRPr/>
            </a:pPr>
            <a:endParaRPr kumimoji="1" lang="es-ES" sz="1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760100" y="4130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Submenú: </a:t>
            </a:r>
            <a:r>
              <a:rPr lang="es-ES" dirty="0" err="1" smtClean="0"/>
              <a:t>Arial</a:t>
            </a:r>
            <a:r>
              <a:rPr lang="es-ES" dirty="0" smtClean="0"/>
              <a:t>, 20, </a:t>
            </a:r>
            <a:r>
              <a:rPr lang="es-ES" dirty="0" err="1" smtClean="0"/>
              <a:t>bold</a:t>
            </a:r>
            <a:endParaRPr lang="es-ES" dirty="0"/>
          </a:p>
        </p:txBody>
      </p:sp>
      <p:sp>
        <p:nvSpPr>
          <p:cNvPr id="11" name="2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760100" y="904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 b="1" baseline="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Menú: </a:t>
            </a:r>
            <a:r>
              <a:rPr lang="es-ES" dirty="0" err="1" smtClean="0"/>
              <a:t>Arial</a:t>
            </a:r>
            <a:r>
              <a:rPr lang="es-ES" dirty="0" smtClean="0"/>
              <a:t>, 16, </a:t>
            </a:r>
            <a:r>
              <a:rPr lang="es-ES" dirty="0" err="1" smtClean="0"/>
              <a:t>bold</a:t>
            </a:r>
            <a:endParaRPr lang="es-ES" dirty="0"/>
          </a:p>
        </p:txBody>
      </p:sp>
      <p:pic>
        <p:nvPicPr>
          <p:cNvPr id="13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2706000" y="785794"/>
            <a:ext cx="7200000" cy="158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scene3d>
            <a:camera prst="orthographicFront"/>
            <a:lightRig rig="soft" dir="t"/>
          </a:scene3d>
          <a:sp3d extrusionH="76200" contourW="6350" prstMaterial="plastic">
            <a:bevelT w="139700" prst="cross"/>
            <a:bevelB w="139700" prst="cross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sp>
        <p:nvSpPr>
          <p:cNvPr id="9" name="8 Rectángulo redondeado"/>
          <p:cNvSpPr/>
          <p:nvPr userDrawn="1"/>
        </p:nvSpPr>
        <p:spPr>
          <a:xfrm>
            <a:off x="214282" y="883920"/>
            <a:ext cx="9498678" cy="5557520"/>
          </a:xfrm>
          <a:prstGeom prst="roundRect">
            <a:avLst>
              <a:gd name="adj" fmla="val 1994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80000" tIns="180000" rIns="180000" bIns="180000" anchor="t"/>
          <a:lstStyle/>
          <a:p>
            <a:pPr marL="179388" indent="-179388">
              <a:lnSpc>
                <a:spcPts val="1500"/>
              </a:lnSpc>
              <a:spcBef>
                <a:spcPts val="100"/>
              </a:spcBef>
              <a:buClr>
                <a:srgbClr val="FF6600"/>
              </a:buClr>
              <a:buSzPct val="120000"/>
              <a:buFont typeface="Tahoma" pitchFamily="34" charset="0"/>
              <a:buNone/>
              <a:defRPr/>
            </a:pPr>
            <a:endParaRPr kumimoji="1" lang="es-ES" sz="1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760100" y="4130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Submenú: </a:t>
            </a:r>
            <a:r>
              <a:rPr lang="es-ES" dirty="0" err="1" smtClean="0"/>
              <a:t>Arial</a:t>
            </a:r>
            <a:r>
              <a:rPr lang="es-ES" dirty="0" smtClean="0"/>
              <a:t>, 20, </a:t>
            </a:r>
            <a:r>
              <a:rPr lang="es-ES" dirty="0" err="1" smtClean="0"/>
              <a:t>bold</a:t>
            </a:r>
            <a:endParaRPr lang="es-ES" dirty="0"/>
          </a:p>
        </p:txBody>
      </p:sp>
      <p:sp>
        <p:nvSpPr>
          <p:cNvPr id="11" name="2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760100" y="904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 b="1" baseline="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Menú: </a:t>
            </a:r>
            <a:r>
              <a:rPr lang="es-ES" dirty="0" err="1" smtClean="0"/>
              <a:t>Arial</a:t>
            </a:r>
            <a:r>
              <a:rPr lang="es-ES" dirty="0" smtClean="0"/>
              <a:t>, 16, </a:t>
            </a:r>
            <a:r>
              <a:rPr lang="es-ES" dirty="0" err="1" smtClean="0"/>
              <a:t>bold</a:t>
            </a:r>
            <a:endParaRPr lang="es-ES" dirty="0"/>
          </a:p>
        </p:txBody>
      </p:sp>
      <p:pic>
        <p:nvPicPr>
          <p:cNvPr id="13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2706000" y="785794"/>
            <a:ext cx="7200000" cy="158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scene3d>
            <a:camera prst="orthographicFront"/>
            <a:lightRig rig="soft" dir="t"/>
          </a:scene3d>
          <a:sp3d extrusionH="76200" contourW="6350" prstMaterial="plastic">
            <a:bevelT w="139700" prst="cross"/>
            <a:bevelB w="139700" prst="cross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sp>
        <p:nvSpPr>
          <p:cNvPr id="10" name="2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760100" y="4130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Submenú: </a:t>
            </a:r>
            <a:r>
              <a:rPr lang="es-ES" dirty="0" err="1" smtClean="0"/>
              <a:t>Arial</a:t>
            </a:r>
            <a:r>
              <a:rPr lang="es-ES" dirty="0" smtClean="0"/>
              <a:t>, 20, </a:t>
            </a:r>
            <a:r>
              <a:rPr lang="es-ES" dirty="0" err="1" smtClean="0"/>
              <a:t>bold</a:t>
            </a:r>
            <a:endParaRPr lang="es-ES" dirty="0"/>
          </a:p>
        </p:txBody>
      </p:sp>
      <p:sp>
        <p:nvSpPr>
          <p:cNvPr id="11" name="2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760100" y="904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 b="1" baseline="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Menú: </a:t>
            </a:r>
            <a:r>
              <a:rPr lang="es-ES" dirty="0" err="1" smtClean="0"/>
              <a:t>Arial</a:t>
            </a:r>
            <a:r>
              <a:rPr lang="es-ES" dirty="0" smtClean="0"/>
              <a:t>, 16, </a:t>
            </a:r>
            <a:r>
              <a:rPr lang="es-ES" dirty="0" err="1" smtClean="0"/>
              <a:t>bold</a:t>
            </a:r>
            <a:endParaRPr lang="es-ES" dirty="0"/>
          </a:p>
        </p:txBody>
      </p:sp>
      <p:pic>
        <p:nvPicPr>
          <p:cNvPr id="13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aja texto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760100" y="4130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Submenu</a:t>
            </a:r>
            <a:r>
              <a:rPr lang="es-ES" dirty="0" smtClean="0"/>
              <a:t>: </a:t>
            </a:r>
            <a:r>
              <a:rPr lang="es-ES" dirty="0" err="1" smtClean="0"/>
              <a:t>Arial</a:t>
            </a:r>
            <a:r>
              <a:rPr lang="es-ES" dirty="0" smtClean="0"/>
              <a:t>, 20, </a:t>
            </a:r>
            <a:r>
              <a:rPr lang="es-ES" dirty="0" err="1" smtClean="0"/>
              <a:t>bold</a:t>
            </a:r>
            <a:endParaRPr lang="es-ES" dirty="0"/>
          </a:p>
        </p:txBody>
      </p:sp>
      <p:sp>
        <p:nvSpPr>
          <p:cNvPr id="8" name="8 Marcador de número de diapositiva"/>
          <p:cNvSpPr txBox="1">
            <a:spLocks/>
          </p:cNvSpPr>
          <p:nvPr userDrawn="1"/>
        </p:nvSpPr>
        <p:spPr>
          <a:xfrm>
            <a:off x="7596206" y="6500834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241CA2-BF11-4005-A474-AC84DBA1BBA3}" type="slidenum">
              <a:rPr lang="es-ES" sz="1200" b="1" smtClean="0">
                <a:solidFill>
                  <a:srgbClr val="E46C0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1200" b="1" dirty="0">
              <a:solidFill>
                <a:srgbClr val="E46C0A"/>
              </a:solidFill>
            </a:endParaRPr>
          </a:p>
        </p:txBody>
      </p:sp>
      <p:sp>
        <p:nvSpPr>
          <p:cNvPr id="9" name="2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760100" y="90447"/>
            <a:ext cx="7018868" cy="30579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 b="1" baseline="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Menu</a:t>
            </a:r>
            <a:r>
              <a:rPr lang="es-ES" dirty="0" smtClean="0"/>
              <a:t>: </a:t>
            </a:r>
            <a:r>
              <a:rPr lang="es-ES" dirty="0" err="1" smtClean="0"/>
              <a:t>Arial</a:t>
            </a:r>
            <a:r>
              <a:rPr lang="es-ES" dirty="0" smtClean="0"/>
              <a:t>, 16, </a:t>
            </a:r>
            <a:r>
              <a:rPr lang="es-ES" dirty="0" err="1" smtClean="0"/>
              <a:t>bold</a:t>
            </a:r>
            <a:endParaRPr lang="es-ES" dirty="0"/>
          </a:p>
        </p:txBody>
      </p:sp>
      <p:cxnSp>
        <p:nvCxnSpPr>
          <p:cNvPr id="11" name="6 Conector recto"/>
          <p:cNvCxnSpPr/>
          <p:nvPr userDrawn="1"/>
        </p:nvCxnSpPr>
        <p:spPr>
          <a:xfrm>
            <a:off x="2706000" y="785794"/>
            <a:ext cx="7200000" cy="158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scene3d>
            <a:camera prst="orthographicFront"/>
            <a:lightRig rig="soft" dir="t"/>
          </a:scene3d>
          <a:sp3d extrusionH="76200" contourW="6350" prstMaterial="plastic">
            <a:bevelT w="139700" prst="cross"/>
            <a:bevelB w="139700" prst="cross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Picture 4" descr="F:\xnavarro\logo wf4ever proy europeo\ppt wf4ever\workflow_4fever_transparen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91761"/>
            <a:ext cx="1687737" cy="695621"/>
          </a:xfrm>
          <a:prstGeom prst="rect">
            <a:avLst/>
          </a:prstGeom>
          <a:noFill/>
        </p:spPr>
      </p:pic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buFont typeface="Arial" pitchFamily="34" charset="0"/>
              <a:buChar char="»"/>
              <a:defRPr sz="1800"/>
            </a:lvl1pPr>
            <a:lvl2pPr>
              <a:buClr>
                <a:srgbClr val="FF6600"/>
              </a:buClr>
              <a:buFont typeface="Arial" pitchFamily="34" charset="0"/>
              <a:buChar char="›"/>
              <a:defRPr sz="1600"/>
            </a:lvl2pPr>
            <a:lvl3pPr>
              <a:buClr>
                <a:srgbClr val="FF6600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FF6600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FF6600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 err="1" smtClean="0"/>
              <a:t>First-level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lvl="2"/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lvl="3"/>
            <a:r>
              <a:rPr lang="es-ES" dirty="0" err="1" smtClean="0"/>
              <a:t>Fourth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lvl="4"/>
            <a:r>
              <a:rPr lang="es-ES" dirty="0" err="1" smtClean="0"/>
              <a:t>Fifth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5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-"/>
        <a:defRPr kumimoji="1" sz="20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1952604" y="3861048"/>
            <a:ext cx="5929354" cy="1728192"/>
          </a:xfrm>
          <a:prstGeom prst="round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Demo</a:t>
            </a:r>
            <a:b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1"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Granada</a:t>
            </a:r>
            <a:r>
              <a:rPr kumimoji="1"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10/</a:t>
            </a:r>
            <a:r>
              <a:rPr kumimoji="1"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kumimoji="1"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/2013</a:t>
            </a:r>
            <a:endParaRPr kumimoji="1"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dirty="0"/>
              <a:t>Prepare an RO that should make the checklist service happy (Stian, Jun, Graham)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TODO ASAP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4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dirty="0"/>
              <a:t>Find a pack using the collaboration spheres with the user in the centre</a:t>
            </a:r>
          </a:p>
          <a:p>
            <a:pPr lvl="1"/>
            <a:r>
              <a:rPr lang="en-US" dirty="0"/>
              <a:t>Collaboration spheres must show packs (Aleix)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Prepare the user and the pack that will be found (Marco)</a:t>
            </a:r>
          </a:p>
          <a:p>
            <a:pPr lvl="1"/>
            <a:r>
              <a:rPr lang="en-US" dirty="0"/>
              <a:t>Collaboration spheres must show that particular pack for that user (Aleix)</a:t>
            </a:r>
            <a:endParaRPr lang="en-US" dirty="0"/>
          </a:p>
          <a:p>
            <a:r>
              <a:rPr lang="en-US" dirty="0"/>
              <a:t>Open an existing pack in myExp, see in the checklist that it’s broken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pack must contain the reference for the missing ext. resource for the checklist (Piotr)</a:t>
            </a:r>
          </a:p>
          <a:p>
            <a:pPr lvl="1"/>
            <a:r>
              <a:rPr lang="en-US" dirty="0"/>
              <a:t>The minim model that checks the external resource (Graham)</a:t>
            </a:r>
          </a:p>
          <a:p>
            <a:pPr lvl="1"/>
            <a:r>
              <a:rPr lang="en-US" dirty="0"/>
              <a:t>A link in myExperiment to the traffic light page (Don)</a:t>
            </a:r>
          </a:p>
          <a:p>
            <a:r>
              <a:rPr lang="en-US" dirty="0"/>
              <a:t>Download the workflow (works)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explore existing research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noProof="0" dirty="0"/>
              <a:t>Create a new pack/RO in myExp by giving a name</a:t>
            </a:r>
          </a:p>
          <a:p>
            <a:pPr lvl="1"/>
            <a:r>
              <a:rPr lang="en-US" noProof="0" dirty="0"/>
              <a:t>Change the myExperiment pack page (Don)</a:t>
            </a:r>
          </a:p>
          <a:p>
            <a:r>
              <a:rPr lang="en-US" dirty="0"/>
              <a:t>Fix the workflow in Taverna</a:t>
            </a:r>
          </a:p>
          <a:p>
            <a:pPr lvl="1"/>
            <a:r>
              <a:rPr lang="en-US" noProof="0" dirty="0"/>
              <a:t>Prepare the URIs of existing / non-existing external resource (Piotr)</a:t>
            </a:r>
            <a:endParaRPr lang="en-US" noProof="0" dirty="0"/>
          </a:p>
          <a:p>
            <a:r>
              <a:rPr lang="en-US" dirty="0"/>
              <a:t>Upload the workflow using myExperiment page, check that it’s not broken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Make sure that the correct metadata are generated when uploading the wf (Stian, Piotr)</a:t>
            </a:r>
          </a:p>
          <a:p>
            <a:pPr lvl="1"/>
            <a:r>
              <a:rPr lang="en-US" dirty="0"/>
              <a:t>The workflow should not be reuploaded by the Wf-RO service (Piotr)</a:t>
            </a:r>
          </a:p>
          <a:p>
            <a:pPr lvl="1"/>
            <a:r>
              <a:rPr lang="en-US" dirty="0"/>
              <a:t>The workflow should be stored in one of the folders (Piotr)</a:t>
            </a:r>
          </a:p>
          <a:p>
            <a:r>
              <a:rPr lang="en-US" dirty="0"/>
              <a:t>Make an annotation relating the workflow with the previous pack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Allow to make relations between resources (= semantic annotations) (Don)</a:t>
            </a:r>
          </a:p>
          <a:p>
            <a:r>
              <a:rPr lang="en-US" dirty="0"/>
              <a:t>Show the light turn green in the traffic light page</a:t>
            </a:r>
          </a:p>
          <a:p>
            <a:pPr lvl="1"/>
            <a:r>
              <a:rPr lang="en-US" dirty="0"/>
              <a:t>We use the same minim model as before</a:t>
            </a:r>
            <a:endParaRPr lang="en-US" dirty="0"/>
          </a:p>
          <a:p>
            <a:pPr lvl="1"/>
            <a:endParaRPr lang="en-US" dirty="0"/>
          </a:p>
          <a:p>
            <a:endParaRPr lang="en-US" noProof="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the workflow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noProof="0" dirty="0"/>
              <a:t>Upload a document as hypothesis to myExperiment (todo: ontology, semantic ann)</a:t>
            </a:r>
          </a:p>
          <a:p>
            <a:pPr lvl="1"/>
            <a:r>
              <a:rPr lang="en-US" noProof="0" dirty="0"/>
              <a:t>Prepare the hypothesis (Marco)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Specify the method of marking the resource as hypothesis (Jun, Marco, Don)</a:t>
            </a:r>
          </a:p>
          <a:p>
            <a:pPr lvl="1"/>
            <a:r>
              <a:rPr lang="en-US" noProof="0" dirty="0"/>
              <a:t>Uploading to a folder – optionally (Stian, Khalid, Don)</a:t>
            </a:r>
          </a:p>
          <a:p>
            <a:r>
              <a:rPr lang="en-US" noProof="0" dirty="0"/>
              <a:t>Save URIs of literature citations (works)</a:t>
            </a:r>
          </a:p>
          <a:p>
            <a:pPr lvl="1"/>
            <a:r>
              <a:rPr lang="en-US" dirty="0"/>
              <a:t>Specify the URIs to the documents (Marco, Kristina)</a:t>
            </a:r>
          </a:p>
          <a:p>
            <a:pPr lvl="1"/>
            <a:r>
              <a:rPr lang="en-US" dirty="0"/>
              <a:t>Relate them to hypothesis – optionally</a:t>
            </a:r>
          </a:p>
          <a:p>
            <a:r>
              <a:rPr lang="en-US" noProof="0" dirty="0"/>
              <a:t>myExperiment suggests related packs/ROs using the recommender (todo: scan the hypothesis for keywords)</a:t>
            </a:r>
          </a:p>
          <a:p>
            <a:pPr lvl="1"/>
            <a:r>
              <a:rPr lang="en-US" dirty="0"/>
              <a:t>Link in the pack page to the recommender (Don)</a:t>
            </a:r>
          </a:p>
          <a:p>
            <a:pPr lvl="1"/>
            <a:r>
              <a:rPr lang="en-US" dirty="0"/>
              <a:t>Recommender must scan the hypothesis (Rafa)</a:t>
            </a:r>
          </a:p>
          <a:p>
            <a:pPr lvl="1"/>
            <a:r>
              <a:rPr lang="en-US" dirty="0"/>
              <a:t>Make sure the results make sense (Rafa, Marco)</a:t>
            </a:r>
            <a:endParaRPr lang="en-US" dirty="0"/>
          </a:p>
          <a:p>
            <a:r>
              <a:rPr lang="en-US" dirty="0"/>
              <a:t>Show the light turn green in the traffic light page (todo: minim model)</a:t>
            </a:r>
          </a:p>
          <a:p>
            <a:pPr lvl="1"/>
            <a:r>
              <a:rPr lang="en-US" dirty="0"/>
              <a:t>Minim model that checks the existence of the hypothesis (Graham)</a:t>
            </a:r>
            <a:endParaRPr lang="en-US" dirty="0"/>
          </a:p>
          <a:p>
            <a:endParaRPr lang="en-US" noProof="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hypothesis 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5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noProof="0" dirty="0"/>
              <a:t>Upload a sketch (aka visual abstract, conceptual picture) (todo)</a:t>
            </a:r>
          </a:p>
          <a:p>
            <a:pPr lvl="1"/>
            <a:r>
              <a:rPr lang="en-US" dirty="0"/>
              <a:t>Prepare the sketch (Marco, Kristina)</a:t>
            </a:r>
          </a:p>
          <a:p>
            <a:pPr lvl="1"/>
            <a:r>
              <a:rPr lang="en-US" dirty="0"/>
              <a:t>Make sure appropriate annotation can be made (Don, Stian)</a:t>
            </a:r>
            <a:endParaRPr lang="en-US" dirty="0"/>
          </a:p>
          <a:p>
            <a:r>
              <a:rPr lang="en-US" dirty="0"/>
              <a:t>Show the light turn green in the traffic light page (todo: minim model)</a:t>
            </a:r>
          </a:p>
          <a:p>
            <a:pPr lvl="1"/>
            <a:r>
              <a:rPr lang="en-US" dirty="0"/>
              <a:t>Minim model that checks the existence of the sketch (Graham)</a:t>
            </a:r>
          </a:p>
          <a:p>
            <a:pPr lvl="1"/>
            <a:r>
              <a:rPr lang="en-US" dirty="0"/>
              <a:t>Discuss the possibility of embedding the progress indicator (traffic lights) in myExperiment (Graham, Don)</a:t>
            </a:r>
          </a:p>
          <a:p>
            <a:pPr lvl="1"/>
            <a:endParaRPr lang="en-US" noProof="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sketch design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9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noProof="0" dirty="0"/>
              <a:t>Collect data by uploading a previously prepared archive with samples from GEO (works)</a:t>
            </a:r>
          </a:p>
          <a:p>
            <a:pPr lvl="1"/>
            <a:r>
              <a:rPr lang="en-US" dirty="0"/>
              <a:t>Prepare the data samples (Marco, Kristina)</a:t>
            </a:r>
            <a:endParaRPr lang="en-US" noProof="0" dirty="0"/>
          </a:p>
          <a:p>
            <a:r>
              <a:rPr lang="en-US" dirty="0"/>
              <a:t>Annotate the file by saying (todo):</a:t>
            </a:r>
          </a:p>
          <a:p>
            <a:pPr lvl="1"/>
            <a:r>
              <a:rPr lang="en-US" noProof="0" dirty="0"/>
              <a:t>How it was generated (source URI, source version, date)</a:t>
            </a:r>
          </a:p>
          <a:p>
            <a:pPr lvl="1"/>
            <a:r>
              <a:rPr lang="en-US" dirty="0"/>
              <a:t>How it was used (linking to a workflow)</a:t>
            </a:r>
          </a:p>
          <a:p>
            <a:pPr lvl="1"/>
            <a:r>
              <a:rPr lang="en-US" dirty="0"/>
              <a:t>Make sure it can be annotated as above (Don, Stian)</a:t>
            </a:r>
            <a:endParaRPr lang="en-US" dirty="0"/>
          </a:p>
          <a:p>
            <a:r>
              <a:rPr lang="en-US" dirty="0"/>
              <a:t>Upload a modified workflow to myExperiment (works)</a:t>
            </a:r>
          </a:p>
          <a:p>
            <a:pPr lvl="1"/>
            <a:r>
              <a:rPr lang="en-US" dirty="0"/>
              <a:t>Prepare the workflow (Marco, Kristina)</a:t>
            </a:r>
            <a:endParaRPr lang="en-US" dirty="0"/>
          </a:p>
          <a:p>
            <a:r>
              <a:rPr lang="en-US" dirty="0"/>
              <a:t>Make a snapshot using RO manager (works) or Portal (todo)</a:t>
            </a:r>
          </a:p>
          <a:p>
            <a:pPr lvl="1"/>
            <a:r>
              <a:rPr lang="en-US" dirty="0"/>
              <a:t>Make sure the RO manager allows to snapshot (Piotr)</a:t>
            </a:r>
          </a:p>
          <a:p>
            <a:pPr lvl="1"/>
            <a:r>
              <a:rPr lang="en-US" dirty="0"/>
              <a:t>Investigate the possibility of putting a button in myExperiment (Piotr, Don, Graham)</a:t>
            </a:r>
          </a:p>
          <a:p>
            <a:r>
              <a:rPr lang="en-US" dirty="0"/>
              <a:t>Show the light turn green in the traffic light page (todo: minim model)</a:t>
            </a:r>
          </a:p>
          <a:p>
            <a:pPr lvl="1"/>
            <a:r>
              <a:rPr lang="en-US" dirty="0"/>
              <a:t>Minim model that checks the presence of sample input data based on the annotation above (Graham)</a:t>
            </a:r>
            <a:endParaRPr lang="en-US" dirty="0"/>
          </a:p>
          <a:p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implement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0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dirty="0"/>
              <a:t>Save a workflow run for a simple workflow in Taverna (works)</a:t>
            </a:r>
          </a:p>
          <a:p>
            <a:pPr lvl="1"/>
            <a:r>
              <a:rPr lang="en-US" dirty="0"/>
              <a:t>Prepare a quick workflow with data (Marco, Kristina)</a:t>
            </a:r>
            <a:endParaRPr lang="en-US" dirty="0"/>
          </a:p>
          <a:p>
            <a:r>
              <a:rPr lang="en-US" dirty="0"/>
              <a:t>Show the workflow run files in the local file system (works)</a:t>
            </a:r>
          </a:p>
          <a:p>
            <a:r>
              <a:rPr lang="en-US" dirty="0"/>
              <a:t>Show a mockup workflow run page (works)</a:t>
            </a:r>
          </a:p>
          <a:p>
            <a:pPr lvl="1"/>
            <a:r>
              <a:rPr lang="en-US" dirty="0"/>
              <a:t>Put a link in myExperiment pack page (Stian)</a:t>
            </a:r>
          </a:p>
          <a:p>
            <a:pPr lvl="1"/>
            <a:r>
              <a:rPr lang="en-US" dirty="0"/>
              <a:t>Make the mockup more realistic (Stian)</a:t>
            </a:r>
          </a:p>
          <a:p>
            <a:pPr lvl="1"/>
            <a:r>
              <a:rPr lang="en-US" dirty="0"/>
              <a:t>Allow to comment on the workflow run (Stian)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run and adjust the workflow until biologically satisfying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2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dirty="0"/>
              <a:t>Add a document to the pack in myExperiment (works)</a:t>
            </a:r>
          </a:p>
          <a:p>
            <a:pPr lvl="1"/>
            <a:r>
              <a:rPr lang="en-US" dirty="0"/>
              <a:t>Prepate the conclusion (Marco, Kristina)</a:t>
            </a:r>
            <a:endParaRPr lang="en-US" dirty="0"/>
          </a:p>
          <a:p>
            <a:r>
              <a:rPr lang="en-US" dirty="0"/>
              <a:t>Describe the files as a conclusion (works)</a:t>
            </a:r>
          </a:p>
          <a:p>
            <a:pPr lvl="1"/>
            <a:r>
              <a:rPr lang="en-US" dirty="0"/>
              <a:t>Semantic annotation for conclusion (Don, Stian)</a:t>
            </a:r>
            <a:endParaRPr lang="en-US" dirty="0"/>
          </a:p>
          <a:p>
            <a:r>
              <a:rPr lang="en-US" dirty="0"/>
              <a:t>Add a figure to the pack in myExperiment (works)</a:t>
            </a:r>
          </a:p>
          <a:p>
            <a:pPr lvl="1"/>
            <a:r>
              <a:rPr lang="en-US" dirty="0"/>
              <a:t>Prepare the figure (Marco, Kristina)</a:t>
            </a:r>
            <a:endParaRPr lang="en-US" dirty="0"/>
          </a:p>
          <a:p>
            <a:r>
              <a:rPr lang="en-US" dirty="0"/>
              <a:t>Relate the figure to the workflow as a result (todo)</a:t>
            </a:r>
          </a:p>
          <a:p>
            <a:pPr lvl="1"/>
            <a:r>
              <a:rPr lang="en-US" dirty="0"/>
              <a:t>Semantic annotation for result (Don, Stian)</a:t>
            </a:r>
            <a:endParaRPr lang="en-US" dirty="0"/>
          </a:p>
          <a:p>
            <a:r>
              <a:rPr lang="en-US" dirty="0"/>
              <a:t>Show the light turn green in the traffic light page (todo: minim model)</a:t>
            </a:r>
          </a:p>
          <a:p>
            <a:pPr lvl="1"/>
            <a:r>
              <a:rPr lang="en-US" dirty="0"/>
              <a:t>Minim model that checks the conclusion and result figure (Graham)</a:t>
            </a:r>
          </a:p>
          <a:p>
            <a:r>
              <a:rPr lang="en-US" dirty="0"/>
              <a:t>Archive it (works)</a:t>
            </a:r>
          </a:p>
          <a:p>
            <a:pPr lvl="1"/>
            <a:r>
              <a:rPr lang="en-US" dirty="0"/>
              <a:t>Make sure it’s possible in RO manager (Piotr)</a:t>
            </a:r>
          </a:p>
          <a:p>
            <a:pPr lvl="1"/>
            <a:r>
              <a:rPr lang="en-US" dirty="0"/>
              <a:t>Investigate if it’s possible in myExperiment (Piotr, Don)</a:t>
            </a:r>
            <a:endParaRPr lang="en-US" dirty="0"/>
          </a:p>
          <a:p>
            <a:r>
              <a:rPr lang="en-US" dirty="0"/>
              <a:t>Show the stability service web page after the 2 snapshots/archives (works)</a:t>
            </a:r>
          </a:p>
          <a:p>
            <a:pPr lvl="1"/>
            <a:r>
              <a:rPr lang="en-US" dirty="0"/>
              <a:t>Make sure the service works nice with the 2 snapshots/archives (Aleix)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final interpetation, read related papers, record conclusions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User-driven demo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Technical overview</a:t>
            </a:r>
            <a:endParaRPr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33841" y="1600200"/>
            <a:ext cx="9445127" cy="5069160"/>
          </a:xfrm>
        </p:spPr>
        <p:txBody>
          <a:bodyPr/>
          <a:lstStyle/>
          <a:p>
            <a:r>
              <a:rPr lang="en-US" dirty="0"/>
              <a:t>Show the stability service web page after 9 snapshots (works)</a:t>
            </a:r>
          </a:p>
          <a:p>
            <a:pPr lvl="1"/>
            <a:r>
              <a:rPr lang="en-US" dirty="0"/>
              <a:t>Prepare the data (Aleix)</a:t>
            </a:r>
          </a:p>
          <a:p>
            <a:pPr lvl="1"/>
            <a:r>
              <a:rPr lang="en-US" dirty="0"/>
              <a:t>Link with the checklist service or mockup realistically (Aleix, Graham)</a:t>
            </a:r>
          </a:p>
          <a:p>
            <a:pPr lvl="1"/>
            <a:r>
              <a:rPr lang="en-US" dirty="0"/>
              <a:t>Make sure the minim model used makes sense and is understandable (Aleix, Graham)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33841" y="1000108"/>
            <a:ext cx="9251948" cy="41266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numCol="1" rtlCol="0" anchor="ctr"/>
          <a:lstStyle/>
          <a:p>
            <a:pPr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scenario for the review – a few months later…</a:t>
            </a:r>
            <a:endParaRPr kumimoji="1" lang="es-E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5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SOCO">
  <a:themeElements>
    <a:clrScheme name="ISOCO 6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D4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AAF"/>
      </a:accent5>
      <a:accent6>
        <a:srgbClr val="E7B900"/>
      </a:accent6>
      <a:hlink>
        <a:srgbClr val="F8F8F8"/>
      </a:hlink>
      <a:folHlink>
        <a:srgbClr val="F8F8F8"/>
      </a:folHlink>
    </a:clrScheme>
    <a:fontScheme name="ISO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SOCO 1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F2F2F2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E7E7E7"/>
        </a:accent6>
        <a:hlink>
          <a:srgbClr val="006157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OCO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OCO 3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OCO 4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C676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OCO 5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D4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AAF"/>
        </a:accent5>
        <a:accent6>
          <a:srgbClr val="E7B900"/>
        </a:accent6>
        <a:hlink>
          <a:srgbClr val="C676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OCO 6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D4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AAF"/>
        </a:accent5>
        <a:accent6>
          <a:srgbClr val="E7B900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27154</TotalTime>
  <Pages>6</Pages>
  <Words>1075</Words>
  <Application>Microsoft Macintosh PowerPoint</Application>
  <PresentationFormat>A4 Paper (210x297 mm)</PresentationFormat>
  <Paragraphs>109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ISOCO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iSOCO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Tania Pujol</dc:creator>
  <cp:keywords/>
  <dc:description/>
  <cp:lastModifiedBy>Piotr Holubowicz</cp:lastModifiedBy>
  <cp:revision>1031</cp:revision>
  <cp:lastPrinted>2001-01-18T19:15:28Z</cp:lastPrinted>
  <dcterms:created xsi:type="dcterms:W3CDTF">2013-01-03T13:33:20Z</dcterms:created>
  <dcterms:modified xsi:type="dcterms:W3CDTF">2013-01-10T16:04:15Z</dcterms:modified>
  <cp:category/>
</cp:coreProperties>
</file>