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  <p:embeddedFont>
      <p:font typeface="Inter ExtraBold" panose="020B0604020202020204" charset="0"/>
      <p:bold r:id="rId20"/>
    </p:embeddedFont>
    <p:embeddedFont>
      <p:font typeface="Inter Medium" panose="020B0604020202020204" charset="0"/>
      <p:regular r:id="rId21"/>
      <p:bold r:id="rId22"/>
    </p:embeddedFont>
    <p:embeddedFont>
      <p:font typeface="Inter SemiBold" panose="020B0604020202020204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BAD18F-B174-44C4-BC9D-4119F0D67244}">
  <a:tblStyle styleId="{E0BAD18F-B174-44C4-BC9D-4119F0D67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6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Google Shape;3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8c3e3439c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8c3e3439c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8b12d07cd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8b12d07cd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8fe86dd11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8fe86dd11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8b12d0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8b12d0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8fe86dd11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8fe86dd11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g8b12d07cdb_1_2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Google Shape;3945;g8b12d07cdb_1_2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0" name="Google Shape;10;p2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914375" y="866550"/>
            <a:ext cx="3671400" cy="26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ubTitle" idx="1"/>
          </p:nvPr>
        </p:nvSpPr>
        <p:spPr>
          <a:xfrm>
            <a:off x="914375" y="3161863"/>
            <a:ext cx="2787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 Medium"/>
              <a:buNone/>
              <a:defRPr sz="1600" b="1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4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631" name="Google Shape;1631;p14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15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757" name="Google Shape;1757;p15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15"/>
          <p:cNvSpPr txBox="1">
            <a:spLocks noGrp="1"/>
          </p:cNvSpPr>
          <p:nvPr>
            <p:ph type="title" hasCustomPrompt="1"/>
          </p:nvPr>
        </p:nvSpPr>
        <p:spPr>
          <a:xfrm>
            <a:off x="719325" y="1419075"/>
            <a:ext cx="660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2" name="Google Shape;1882;p15"/>
          <p:cNvSpPr txBox="1">
            <a:spLocks noGrp="1"/>
          </p:cNvSpPr>
          <p:nvPr>
            <p:ph type="subTitle" idx="1"/>
          </p:nvPr>
        </p:nvSpPr>
        <p:spPr>
          <a:xfrm>
            <a:off x="1408275" y="1320675"/>
            <a:ext cx="16776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3" name="Google Shape;1883;p15"/>
          <p:cNvSpPr txBox="1">
            <a:spLocks noGrp="1"/>
          </p:cNvSpPr>
          <p:nvPr>
            <p:ph type="subTitle" idx="2"/>
          </p:nvPr>
        </p:nvSpPr>
        <p:spPr>
          <a:xfrm>
            <a:off x="1391325" y="2152350"/>
            <a:ext cx="1938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15"/>
          <p:cNvSpPr txBox="1">
            <a:spLocks noGrp="1"/>
          </p:cNvSpPr>
          <p:nvPr>
            <p:ph type="title" idx="3" hasCustomPrompt="1"/>
          </p:nvPr>
        </p:nvSpPr>
        <p:spPr>
          <a:xfrm>
            <a:off x="3235488" y="1402575"/>
            <a:ext cx="660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5" name="Google Shape;1885;p15"/>
          <p:cNvSpPr txBox="1">
            <a:spLocks noGrp="1"/>
          </p:cNvSpPr>
          <p:nvPr>
            <p:ph type="subTitle" idx="4"/>
          </p:nvPr>
        </p:nvSpPr>
        <p:spPr>
          <a:xfrm>
            <a:off x="38843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6" name="Google Shape;1886;p15"/>
          <p:cNvSpPr txBox="1">
            <a:spLocks noGrp="1"/>
          </p:cNvSpPr>
          <p:nvPr>
            <p:ph type="subTitle" idx="5"/>
          </p:nvPr>
        </p:nvSpPr>
        <p:spPr>
          <a:xfrm>
            <a:off x="3884363" y="21523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7" name="Google Shape;1887;p15"/>
          <p:cNvSpPr txBox="1">
            <a:spLocks noGrp="1"/>
          </p:cNvSpPr>
          <p:nvPr>
            <p:ph type="title" idx="6" hasCustomPrompt="1"/>
          </p:nvPr>
        </p:nvSpPr>
        <p:spPr>
          <a:xfrm>
            <a:off x="5705476" y="1402575"/>
            <a:ext cx="6834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8" name="Google Shape;1888;p15"/>
          <p:cNvSpPr txBox="1">
            <a:spLocks noGrp="1"/>
          </p:cNvSpPr>
          <p:nvPr>
            <p:ph type="subTitle" idx="7"/>
          </p:nvPr>
        </p:nvSpPr>
        <p:spPr>
          <a:xfrm>
            <a:off x="63888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9" name="Google Shape;1889;p15"/>
          <p:cNvSpPr txBox="1">
            <a:spLocks noGrp="1"/>
          </p:cNvSpPr>
          <p:nvPr>
            <p:ph type="subTitle" idx="8"/>
          </p:nvPr>
        </p:nvSpPr>
        <p:spPr>
          <a:xfrm>
            <a:off x="6388875" y="21523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0" name="Google Shape;1890;p15"/>
          <p:cNvSpPr txBox="1">
            <a:spLocks noGrp="1"/>
          </p:cNvSpPr>
          <p:nvPr>
            <p:ph type="title" idx="9" hasCustomPrompt="1"/>
          </p:nvPr>
        </p:nvSpPr>
        <p:spPr>
          <a:xfrm>
            <a:off x="719325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1" name="Google Shape;1891;p15"/>
          <p:cNvSpPr txBox="1">
            <a:spLocks noGrp="1"/>
          </p:cNvSpPr>
          <p:nvPr>
            <p:ph type="subTitle" idx="13"/>
          </p:nvPr>
        </p:nvSpPr>
        <p:spPr>
          <a:xfrm>
            <a:off x="1408900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2" name="Google Shape;1892;p15"/>
          <p:cNvSpPr txBox="1">
            <a:spLocks noGrp="1"/>
          </p:cNvSpPr>
          <p:nvPr>
            <p:ph type="subTitle" idx="14"/>
          </p:nvPr>
        </p:nvSpPr>
        <p:spPr>
          <a:xfrm>
            <a:off x="137992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15"/>
          <p:cNvSpPr txBox="1">
            <a:spLocks noGrp="1"/>
          </p:cNvSpPr>
          <p:nvPr>
            <p:ph type="title" idx="15" hasCustomPrompt="1"/>
          </p:nvPr>
        </p:nvSpPr>
        <p:spPr>
          <a:xfrm>
            <a:off x="32355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4" name="Google Shape;1894;p15"/>
          <p:cNvSpPr txBox="1">
            <a:spLocks noGrp="1"/>
          </p:cNvSpPr>
          <p:nvPr>
            <p:ph type="subTitle" idx="16"/>
          </p:nvPr>
        </p:nvSpPr>
        <p:spPr>
          <a:xfrm>
            <a:off x="38843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5" name="Google Shape;1895;p15"/>
          <p:cNvSpPr txBox="1">
            <a:spLocks noGrp="1"/>
          </p:cNvSpPr>
          <p:nvPr>
            <p:ph type="subTitle" idx="17"/>
          </p:nvPr>
        </p:nvSpPr>
        <p:spPr>
          <a:xfrm>
            <a:off x="38843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15"/>
          <p:cNvSpPr txBox="1">
            <a:spLocks noGrp="1"/>
          </p:cNvSpPr>
          <p:nvPr>
            <p:ph type="title" idx="18" hasCustomPrompt="1"/>
          </p:nvPr>
        </p:nvSpPr>
        <p:spPr>
          <a:xfrm>
            <a:off x="57306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7" name="Google Shape;1897;p15"/>
          <p:cNvSpPr txBox="1">
            <a:spLocks noGrp="1"/>
          </p:cNvSpPr>
          <p:nvPr>
            <p:ph type="subTitle" idx="19"/>
          </p:nvPr>
        </p:nvSpPr>
        <p:spPr>
          <a:xfrm>
            <a:off x="63888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8" name="Google Shape;1898;p15"/>
          <p:cNvSpPr txBox="1">
            <a:spLocks noGrp="1"/>
          </p:cNvSpPr>
          <p:nvPr>
            <p:ph type="subTitle" idx="20"/>
          </p:nvPr>
        </p:nvSpPr>
        <p:spPr>
          <a:xfrm>
            <a:off x="63888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15"/>
          <p:cNvSpPr txBox="1">
            <a:spLocks noGrp="1"/>
          </p:cNvSpPr>
          <p:nvPr>
            <p:ph type="title" idx="21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5" name="Google Shape;2625;p21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2626" name="Google Shape;2626;p21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1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1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1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1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1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1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1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1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1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1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1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1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1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1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1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1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1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1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1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1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1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1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1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1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1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1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1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1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1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6" name="Google Shape;2806;p21"/>
          <p:cNvSpPr txBox="1">
            <a:spLocks noGrp="1"/>
          </p:cNvSpPr>
          <p:nvPr>
            <p:ph type="title"/>
          </p:nvPr>
        </p:nvSpPr>
        <p:spPr>
          <a:xfrm>
            <a:off x="1301950" y="2000250"/>
            <a:ext cx="6540000" cy="11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Inter ExtraBold"/>
              <a:buNone/>
              <a:defRPr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  <p:sp>
        <p:nvSpPr>
          <p:cNvPr id="2807" name="Google Shape;2807;p21"/>
          <p:cNvSpPr txBox="1">
            <a:spLocks noGrp="1"/>
          </p:cNvSpPr>
          <p:nvPr>
            <p:ph type="subTitle" idx="1"/>
          </p:nvPr>
        </p:nvSpPr>
        <p:spPr>
          <a:xfrm>
            <a:off x="5256850" y="3408000"/>
            <a:ext cx="2585100" cy="4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body 2">
  <p:cSld name="CUSTOM_2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2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2942" name="Google Shape;2942;p2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23"/>
          <p:cNvSpPr txBox="1">
            <a:spLocks noGrp="1"/>
          </p:cNvSpPr>
          <p:nvPr>
            <p:ph type="title"/>
          </p:nvPr>
        </p:nvSpPr>
        <p:spPr>
          <a:xfrm>
            <a:off x="5288700" y="1357500"/>
            <a:ext cx="28305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123" name="Google Shape;3123;p23"/>
          <p:cNvSpPr txBox="1">
            <a:spLocks noGrp="1"/>
          </p:cNvSpPr>
          <p:nvPr>
            <p:ph type="title" idx="2"/>
          </p:nvPr>
        </p:nvSpPr>
        <p:spPr>
          <a:xfrm>
            <a:off x="5288700" y="2403000"/>
            <a:ext cx="28305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94" name="Google Shape;194;p3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"/>
          <p:cNvSpPr txBox="1">
            <a:spLocks noGrp="1"/>
          </p:cNvSpPr>
          <p:nvPr>
            <p:ph type="title"/>
          </p:nvPr>
        </p:nvSpPr>
        <p:spPr>
          <a:xfrm>
            <a:off x="1484434" y="1408600"/>
            <a:ext cx="3133800" cy="18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9" name="Google Shape;319;p3"/>
          <p:cNvSpPr txBox="1">
            <a:spLocks noGrp="1"/>
          </p:cNvSpPr>
          <p:nvPr>
            <p:ph type="subTitle" idx="1"/>
          </p:nvPr>
        </p:nvSpPr>
        <p:spPr>
          <a:xfrm>
            <a:off x="1484359" y="3425325"/>
            <a:ext cx="31338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Inter Medium"/>
              <a:buNone/>
              <a:defRPr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"/>
          <p:cNvSpPr txBox="1">
            <a:spLocks noGrp="1"/>
          </p:cNvSpPr>
          <p:nvPr>
            <p:ph type="title" idx="2" hasCustomPrompt="1"/>
          </p:nvPr>
        </p:nvSpPr>
        <p:spPr>
          <a:xfrm>
            <a:off x="5568459" y="1657530"/>
            <a:ext cx="1871100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5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507" name="Google Shape;507;p5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5"/>
          <p:cNvSpPr txBox="1">
            <a:spLocks noGrp="1"/>
          </p:cNvSpPr>
          <p:nvPr>
            <p:ph type="subTitle" idx="1"/>
          </p:nvPr>
        </p:nvSpPr>
        <p:spPr>
          <a:xfrm>
            <a:off x="1762175" y="3258334"/>
            <a:ext cx="24432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5"/>
          <p:cNvSpPr txBox="1">
            <a:spLocks noGrp="1"/>
          </p:cNvSpPr>
          <p:nvPr>
            <p:ph type="subTitle" idx="2"/>
          </p:nvPr>
        </p:nvSpPr>
        <p:spPr>
          <a:xfrm>
            <a:off x="2152475" y="2832800"/>
            <a:ext cx="16626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  <p:sp>
        <p:nvSpPr>
          <p:cNvPr id="633" name="Google Shape;633;p5"/>
          <p:cNvSpPr txBox="1">
            <a:spLocks noGrp="1"/>
          </p:cNvSpPr>
          <p:nvPr>
            <p:ph type="subTitle" idx="3"/>
          </p:nvPr>
        </p:nvSpPr>
        <p:spPr>
          <a:xfrm>
            <a:off x="4938625" y="3258334"/>
            <a:ext cx="24432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5"/>
          <p:cNvSpPr txBox="1">
            <a:spLocks noGrp="1"/>
          </p:cNvSpPr>
          <p:nvPr>
            <p:ph type="subTitle" idx="4"/>
          </p:nvPr>
        </p:nvSpPr>
        <p:spPr>
          <a:xfrm>
            <a:off x="5328925" y="2832800"/>
            <a:ext cx="16626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  <p:sp>
        <p:nvSpPr>
          <p:cNvPr id="635" name="Google Shape;635;p5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6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638" name="Google Shape;638;p6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821" name="Google Shape;821;p7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7"/>
          <p:cNvSpPr txBox="1">
            <a:spLocks noGrp="1"/>
          </p:cNvSpPr>
          <p:nvPr>
            <p:ph type="subTitle" idx="1"/>
          </p:nvPr>
        </p:nvSpPr>
        <p:spPr>
          <a:xfrm>
            <a:off x="719994" y="2848100"/>
            <a:ext cx="34713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7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7"/>
          <p:cNvSpPr txBox="1">
            <a:spLocks noGrp="1"/>
          </p:cNvSpPr>
          <p:nvPr>
            <p:ph type="subTitle" idx="2"/>
          </p:nvPr>
        </p:nvSpPr>
        <p:spPr>
          <a:xfrm>
            <a:off x="719994" y="1834925"/>
            <a:ext cx="330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8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950" name="Google Shape;950;p8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8"/>
          <p:cNvSpPr txBox="1">
            <a:spLocks noGrp="1"/>
          </p:cNvSpPr>
          <p:nvPr>
            <p:ph type="title"/>
          </p:nvPr>
        </p:nvSpPr>
        <p:spPr>
          <a:xfrm>
            <a:off x="633125" y="1658150"/>
            <a:ext cx="7158300" cy="16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3" name="Google Shape;11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4" name="Google Shape;1134;p9"/>
          <p:cNvSpPr txBox="1">
            <a:spLocks noGrp="1"/>
          </p:cNvSpPr>
          <p:nvPr>
            <p:ph type="subTitle" idx="2"/>
          </p:nvPr>
        </p:nvSpPr>
        <p:spPr>
          <a:xfrm>
            <a:off x="4147200" y="3811800"/>
            <a:ext cx="427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449" name="Google Shape;1449;p1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 ExtraBold"/>
              <a:buNone/>
              <a:defRPr sz="28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  <a:defRPr sz="18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28"/>
          <p:cNvSpPr txBox="1">
            <a:spLocks noGrp="1"/>
          </p:cNvSpPr>
          <p:nvPr>
            <p:ph type="ctrTitle"/>
          </p:nvPr>
        </p:nvSpPr>
        <p:spPr>
          <a:xfrm>
            <a:off x="954934" y="707414"/>
            <a:ext cx="4276283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Puño de 5</a:t>
            </a:r>
            <a:endParaRPr dirty="0"/>
          </a:p>
        </p:txBody>
      </p:sp>
      <p:sp>
        <p:nvSpPr>
          <p:cNvPr id="387" name="Google Shape;513;p27">
            <a:extLst>
              <a:ext uri="{FF2B5EF4-FFF2-40B4-BE49-F238E27FC236}">
                <a16:creationId xmlns:a16="http://schemas.microsoft.com/office/drawing/2014/main" id="{D92CDBAB-1ED3-4613-B8B1-7A1B34F6B36A}"/>
              </a:ext>
            </a:extLst>
          </p:cNvPr>
          <p:cNvSpPr txBox="1">
            <a:spLocks/>
          </p:cNvSpPr>
          <p:nvPr/>
        </p:nvSpPr>
        <p:spPr>
          <a:xfrm>
            <a:off x="1029576" y="2995953"/>
            <a:ext cx="5764627" cy="161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 Medium"/>
              <a:buNone/>
              <a:defRPr sz="1600" b="1" i="0" u="none" strike="noStrike" cap="none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 Medium"/>
              <a:buNone/>
              <a:defRPr sz="2800" b="0" i="0" u="none" strike="noStrike" cap="non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/>
            <a:r>
              <a:rPr lang="en-US" sz="2000" dirty="0"/>
              <a:t>Dominguez </a:t>
            </a:r>
            <a:r>
              <a:rPr lang="en-US" sz="2000" dirty="0" err="1"/>
              <a:t>Rasgadoz</a:t>
            </a:r>
            <a:r>
              <a:rPr lang="en-US" sz="2000" dirty="0"/>
              <a:t> Miguel</a:t>
            </a:r>
          </a:p>
          <a:p>
            <a:pPr marL="0" indent="0"/>
            <a:r>
              <a:rPr lang="en-US" sz="2000" dirty="0"/>
              <a:t>Gomez Castillo Diana</a:t>
            </a:r>
          </a:p>
          <a:p>
            <a:pPr marL="0" indent="0"/>
            <a:r>
              <a:rPr lang="en-US" sz="2000" dirty="0"/>
              <a:t>Gomez Castillo Juan</a:t>
            </a:r>
          </a:p>
          <a:p>
            <a:pPr marL="0" indent="0"/>
            <a:r>
              <a:rPr lang="en-US" sz="2000" dirty="0"/>
              <a:t>Romero Marcos Jose Francisco</a:t>
            </a:r>
          </a:p>
          <a:p>
            <a:pPr marL="0" indent="0"/>
            <a:r>
              <a:rPr lang="en-US" sz="2000" dirty="0" err="1"/>
              <a:t>Valdiviezo</a:t>
            </a:r>
            <a:r>
              <a:rPr lang="en-US" sz="2000" dirty="0"/>
              <a:t> Hernandez Venus </a:t>
            </a:r>
            <a:r>
              <a:rPr lang="en-US" sz="2000" dirty="0" err="1"/>
              <a:t>Abisag</a:t>
            </a:r>
            <a:endParaRPr lang="en-US" sz="2000" dirty="0"/>
          </a:p>
          <a:p>
            <a:pPr marL="0" indent="0"/>
            <a:r>
              <a:rPr lang="en-US" sz="2000" dirty="0" err="1"/>
              <a:t>Saures</a:t>
            </a:r>
            <a:r>
              <a:rPr lang="en-US" sz="2000" dirty="0"/>
              <a:t> Guillen </a:t>
            </a:r>
            <a:r>
              <a:rPr lang="en-US" sz="2000" dirty="0" err="1"/>
              <a:t>Wilfrido</a:t>
            </a:r>
            <a:endParaRPr lang="en-US" sz="2000" dirty="0"/>
          </a:p>
          <a:p>
            <a:pPr marL="0" indent="0"/>
            <a:endParaRPr lang="en-US" sz="1800" dirty="0"/>
          </a:p>
        </p:txBody>
      </p:sp>
      <p:sp>
        <p:nvSpPr>
          <p:cNvPr id="390" name="Google Shape;3446;p28">
            <a:extLst>
              <a:ext uri="{FF2B5EF4-FFF2-40B4-BE49-F238E27FC236}">
                <a16:creationId xmlns:a16="http://schemas.microsoft.com/office/drawing/2014/main" id="{5E546155-6556-426A-A3F3-545604AEDC58}"/>
              </a:ext>
            </a:extLst>
          </p:cNvPr>
          <p:cNvSpPr txBox="1">
            <a:spLocks/>
          </p:cNvSpPr>
          <p:nvPr/>
        </p:nvSpPr>
        <p:spPr>
          <a:xfrm>
            <a:off x="1410930" y="2467836"/>
            <a:ext cx="4023634" cy="2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 ExtraBold"/>
              <a:buNone/>
              <a:defRPr sz="6000" b="1" i="0" u="none" strike="noStrike" cap="none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4400" dirty="0"/>
              <a:t>Equipo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174D80-D3E2-40F7-A7AD-4A21F5991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33" y="133655"/>
            <a:ext cx="4876190" cy="487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4" name="Google Shape;3446;p28">
            <a:extLst>
              <a:ext uri="{FF2B5EF4-FFF2-40B4-BE49-F238E27FC236}">
                <a16:creationId xmlns:a16="http://schemas.microsoft.com/office/drawing/2014/main" id="{A2D1ACBF-E1E6-402A-BF36-615F6AEFB23D}"/>
              </a:ext>
            </a:extLst>
          </p:cNvPr>
          <p:cNvSpPr txBox="1">
            <a:spLocks/>
          </p:cNvSpPr>
          <p:nvPr/>
        </p:nvSpPr>
        <p:spPr>
          <a:xfrm>
            <a:off x="1029576" y="707414"/>
            <a:ext cx="4276283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 ExtraBold"/>
              <a:buNone/>
              <a:defRPr sz="6000" b="1" i="0" u="none" strike="noStrike" cap="none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ter"/>
              <a:buNone/>
              <a:defRPr sz="5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dirty="0">
                <a:solidFill>
                  <a:srgbClr val="0070C0"/>
                </a:solidFill>
              </a:rPr>
              <a:t>Puño de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29"/>
          <p:cNvSpPr txBox="1">
            <a:spLocks noGrp="1"/>
          </p:cNvSpPr>
          <p:nvPr>
            <p:ph type="title"/>
          </p:nvPr>
        </p:nvSpPr>
        <p:spPr>
          <a:xfrm>
            <a:off x="1000200" y="391144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 y Creadores</a:t>
            </a:r>
            <a:endParaRPr dirty="0"/>
          </a:p>
        </p:txBody>
      </p:sp>
      <p:sp>
        <p:nvSpPr>
          <p:cNvPr id="3835" name="Google Shape;3835;p29"/>
          <p:cNvSpPr txBox="1"/>
          <p:nvPr/>
        </p:nvSpPr>
        <p:spPr>
          <a:xfrm>
            <a:off x="157818" y="989147"/>
            <a:ext cx="8582145" cy="131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No está del todo claro dónde se originó el </a:t>
            </a:r>
            <a:r>
              <a:rPr lang="es-MX" sz="2400" dirty="0" err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Fist</a:t>
            </a:r>
            <a:r>
              <a:rPr lang="es-MX" sz="2400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s-MX" sz="2400" dirty="0" err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to</a:t>
            </a:r>
            <a:r>
              <a:rPr lang="es-MX" sz="2400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-Five, muchos lo atribuyen a la American </a:t>
            </a:r>
            <a:r>
              <a:rPr lang="es-MX" sz="2400" dirty="0" err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Youth</a:t>
            </a:r>
            <a:r>
              <a:rPr lang="es-MX" sz="2400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MX" sz="2400" dirty="0" err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Foundation</a:t>
            </a:r>
            <a:r>
              <a:rPr lang="es-MX" sz="2400" dirty="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que comenzó a usarlo en 2004.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6" name="Picture 2" descr="Creadores de Productividad - VisibleSoft - Transformación Digital">
            <a:extLst>
              <a:ext uri="{FF2B5EF4-FFF2-40B4-BE49-F238E27FC236}">
                <a16:creationId xmlns:a16="http://schemas.microsoft.com/office/drawing/2014/main" id="{A5CAFF73-3229-409B-8BA1-6B1855C3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94" y="2681588"/>
            <a:ext cx="2621480" cy="246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835;p29">
            <a:extLst>
              <a:ext uri="{FF2B5EF4-FFF2-40B4-BE49-F238E27FC236}">
                <a16:creationId xmlns:a16="http://schemas.microsoft.com/office/drawing/2014/main" id="{18EC69F6-8CC9-499C-945A-D16415262C79}"/>
              </a:ext>
            </a:extLst>
          </p:cNvPr>
          <p:cNvSpPr txBox="1"/>
          <p:nvPr/>
        </p:nvSpPr>
        <p:spPr>
          <a:xfrm>
            <a:off x="38507" y="2571750"/>
            <a:ext cx="5719577" cy="131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sz="2400" i="1" dirty="0"/>
              <a:t>“Cuando un grupo llega a un consenso sobre un asunto, significa que todos en el grupo pueden apoyar la decisión; no todos tienen que pensar que es la mejor decisión, pero todos están de acuerdo en que pueden vivir con ella.” - </a:t>
            </a:r>
            <a:r>
              <a:rPr lang="es-MX" sz="2400" b="1" dirty="0"/>
              <a:t>AYF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Picture 2" descr="AYF- Miniwanca (@Miniwanca) | Twitter">
            <a:extLst>
              <a:ext uri="{FF2B5EF4-FFF2-40B4-BE49-F238E27FC236}">
                <a16:creationId xmlns:a16="http://schemas.microsoft.com/office/drawing/2014/main" id="{B53C1DAB-7331-4DDE-8E94-E3EE0F5E1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956" y1="47020" x2="71044" y2="52649"/>
                        <a14:foregroundMark x1="47138" y1="30795" x2="51852" y2="75828"/>
                        <a14:foregroundMark x1="41077" y1="27152" x2="60269" y2="26159"/>
                        <a14:foregroundMark x1="58923" y1="46689" x2="78451" y2="44371"/>
                        <a14:foregroundMark x1="25589" y1="47020" x2="44108" y2="44371"/>
                        <a14:foregroundMark x1="28956" y1="39735" x2="28620" y2="59934"/>
                        <a14:foregroundMark x1="30976" y1="61921" x2="44108" y2="52318"/>
                        <a14:foregroundMark x1="40404" y1="69868" x2="54882" y2="57616"/>
                        <a14:foregroundMark x1="54882" y1="56623" x2="58249" y2="77483"/>
                        <a14:foregroundMark x1="15488" y1="67881" x2="19529" y2="65563"/>
                        <a14:foregroundMark x1="20202" y1="75166" x2="23569" y2="71854"/>
                        <a14:foregroundMark x1="27946" y1="82119" x2="29966" y2="79139"/>
                        <a14:foregroundMark x1="37710" y1="87748" x2="39057" y2="83444"/>
                        <a14:foregroundMark x1="47811" y1="90397" x2="47811" y2="87748"/>
                        <a14:foregroundMark x1="57912" y1="90066" x2="58249" y2="87748"/>
                        <a14:foregroundMark x1="64310" y1="82450" x2="68013" y2="79801"/>
                        <a14:foregroundMark x1="70707" y1="79801" x2="72391" y2="82450"/>
                        <a14:foregroundMark x1="74411" y1="77815" x2="75758" y2="79139"/>
                        <a14:foregroundMark x1="81145" y1="71192" x2="84175" y2="72185"/>
                        <a14:foregroundMark x1="85859" y1="53642" x2="92256" y2="53311"/>
                        <a14:foregroundMark x1="92256" y1="42715" x2="90909" y2="39073"/>
                        <a14:foregroundMark x1="82155" y1="32119" x2="84848" y2="30132"/>
                        <a14:foregroundMark x1="76768" y1="22848" x2="77778" y2="20861"/>
                        <a14:foregroundMark x1="71717" y1="19868" x2="72391" y2="18874"/>
                        <a14:foregroundMark x1="54209" y1="15232" x2="54545" y2="12914"/>
                        <a14:foregroundMark x1="50842" y1="16887" x2="50842" y2="15232"/>
                        <a14:foregroundMark x1="36027" y1="19205" x2="37710" y2="19868"/>
                        <a14:foregroundMark x1="30640" y1="18212" x2="31650" y2="19205"/>
                        <a14:foregroundMark x1="22896" y1="24834" x2="24242" y2="25166"/>
                        <a14:foregroundMark x1="17845" y1="31788" x2="18519" y2="32119"/>
                        <a14:foregroundMark x1="12458" y1="36093" x2="12458" y2="36093"/>
                        <a14:foregroundMark x1="10101" y1="49338" x2="10101" y2="49338"/>
                        <a14:foregroundMark x1="42424" y1="35762" x2="62963" y2="35099"/>
                        <a14:foregroundMark x1="62963" y1="35762" x2="70370" y2="61589"/>
                        <a14:foregroundMark x1="68013" y1="61258" x2="78788" y2="50000"/>
                        <a14:backgroundMark x1="24579" y1="22185" x2="24579" y2="22185"/>
                        <a14:backgroundMark x1="47475" y1="13907" x2="47475" y2="13907"/>
                        <a14:backgroundMark x1="14141" y1="50331" x2="14141" y2="50331"/>
                        <a14:backgroundMark x1="60269" y1="87748" x2="60269" y2="87748"/>
                        <a14:backgroundMark x1="16498" y1="38079" x2="16498" y2="38079"/>
                        <a14:backgroundMark x1="14815" y1="42053" x2="14815" y2="42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2" t="7064" r="3395" b="6088"/>
          <a:stretch/>
        </p:blipFill>
        <p:spPr bwMode="auto">
          <a:xfrm>
            <a:off x="5676431" y="1845879"/>
            <a:ext cx="1479525" cy="14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834;p29">
            <a:extLst>
              <a:ext uri="{FF2B5EF4-FFF2-40B4-BE49-F238E27FC236}">
                <a16:creationId xmlns:a16="http://schemas.microsoft.com/office/drawing/2014/main" id="{1394BF6C-3E94-451E-A8AE-5CD05919F928}"/>
              </a:ext>
            </a:extLst>
          </p:cNvPr>
          <p:cNvSpPr txBox="1">
            <a:spLocks/>
          </p:cNvSpPr>
          <p:nvPr/>
        </p:nvSpPr>
        <p:spPr>
          <a:xfrm>
            <a:off x="1000200" y="462608"/>
            <a:ext cx="7143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ExtraBold"/>
              <a:buNone/>
              <a:defRPr sz="3000" b="0" i="0" u="none" strike="noStrike" cap="none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dirty="0">
                <a:solidFill>
                  <a:schemeClr val="accent2"/>
                </a:solidFill>
              </a:rPr>
              <a:t>Historia y Creadores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30"/>
          <p:cNvSpPr txBox="1">
            <a:spLocks noGrp="1"/>
          </p:cNvSpPr>
          <p:nvPr>
            <p:ph type="title" idx="21"/>
          </p:nvPr>
        </p:nvSpPr>
        <p:spPr>
          <a:xfrm>
            <a:off x="1151377" y="114698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</a:t>
            </a:r>
            <a:endParaRPr dirty="0"/>
          </a:p>
        </p:txBody>
      </p:sp>
      <p:sp>
        <p:nvSpPr>
          <p:cNvPr id="63" name="Google Shape;3840;p30">
            <a:extLst>
              <a:ext uri="{FF2B5EF4-FFF2-40B4-BE49-F238E27FC236}">
                <a16:creationId xmlns:a16="http://schemas.microsoft.com/office/drawing/2014/main" id="{43315DDF-FA24-433E-A6D0-B174E28204A1}"/>
              </a:ext>
            </a:extLst>
          </p:cNvPr>
          <p:cNvSpPr txBox="1">
            <a:spLocks/>
          </p:cNvSpPr>
          <p:nvPr/>
        </p:nvSpPr>
        <p:spPr>
          <a:xfrm>
            <a:off x="1130112" y="94438"/>
            <a:ext cx="7143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ExtraBold"/>
              <a:buNone/>
              <a:defRPr sz="3000" b="0" i="0" u="none" strike="noStrike" cap="none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Elementos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BACBFDF-4E16-479C-AE07-3B7289EEFC92}"/>
              </a:ext>
            </a:extLst>
          </p:cNvPr>
          <p:cNvSpPr txBox="1"/>
          <p:nvPr/>
        </p:nvSpPr>
        <p:spPr>
          <a:xfrm>
            <a:off x="212651" y="777182"/>
            <a:ext cx="847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err="1">
                <a:solidFill>
                  <a:schemeClr val="tx2"/>
                </a:solidFill>
              </a:rPr>
              <a:t>Fist</a:t>
            </a:r>
            <a:r>
              <a:rPr lang="es-MX" sz="2400" dirty="0">
                <a:solidFill>
                  <a:schemeClr val="tx2"/>
                </a:solidFill>
              </a:rPr>
              <a:t> </a:t>
            </a:r>
            <a:r>
              <a:rPr lang="es-MX" sz="2400" dirty="0" err="1">
                <a:solidFill>
                  <a:schemeClr val="tx2"/>
                </a:solidFill>
              </a:rPr>
              <a:t>to</a:t>
            </a:r>
            <a:r>
              <a:rPr lang="es-MX" sz="2400" dirty="0">
                <a:solidFill>
                  <a:schemeClr val="tx2"/>
                </a:solidFill>
              </a:rPr>
              <a:t> Five es una votación de calidad. Tiene los elementos de consenso incorporados y puede preparar a los grupos para la transición al consenso si lo desean. La mayoría de las personas están acostumbradas a la simplicidad del voto "sí" y "no" en lugar del complejo y más orientado a la comunidad método de consenso de la toma de decisiones. </a:t>
            </a:r>
          </a:p>
        </p:txBody>
      </p:sp>
      <p:pic>
        <p:nvPicPr>
          <p:cNvPr id="2050" name="Picture 2" descr="Fist of Five: imágenes, fotos de stock y vectores | Shutterstock">
            <a:extLst>
              <a:ext uri="{FF2B5EF4-FFF2-40B4-BE49-F238E27FC236}">
                <a16:creationId xmlns:a16="http://schemas.microsoft.com/office/drawing/2014/main" id="{7710288C-AC0B-4E48-B6B5-1C202D05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31" r="96731">
                        <a14:foregroundMark x1="8077" y1="48571" x2="8077" y2="48571"/>
                        <a14:foregroundMark x1="4231" y1="41786" x2="4231" y2="41786"/>
                        <a14:foregroundMark x1="23846" y1="52857" x2="23846" y2="52857"/>
                        <a14:foregroundMark x1="40385" y1="45000" x2="40385" y2="45000"/>
                        <a14:foregroundMark x1="57692" y1="45000" x2="57692" y2="45000"/>
                        <a14:foregroundMark x1="89423" y1="44643" x2="89423" y2="44643"/>
                        <a14:foregroundMark x1="93846" y1="39286" x2="93846" y2="39286"/>
                        <a14:foregroundMark x1="96731" y1="31429" x2="96731" y2="31429"/>
                        <a14:foregroundMark x1="70769" y1="41429" x2="71538" y2="57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14" y="2571750"/>
            <a:ext cx="6113631" cy="3291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31"/>
          <p:cNvSpPr txBox="1">
            <a:spLocks noGrp="1"/>
          </p:cNvSpPr>
          <p:nvPr>
            <p:ph type="title"/>
          </p:nvPr>
        </p:nvSpPr>
        <p:spPr>
          <a:xfrm>
            <a:off x="429139" y="1546823"/>
            <a:ext cx="8285722" cy="18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Descripción del proceso de estimación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32"/>
          <p:cNvSpPr txBox="1">
            <a:spLocks noGrp="1"/>
          </p:cNvSpPr>
          <p:nvPr>
            <p:ph type="title" idx="2"/>
          </p:nvPr>
        </p:nvSpPr>
        <p:spPr>
          <a:xfrm>
            <a:off x="265814" y="1339744"/>
            <a:ext cx="6800763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MX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Acuerdo producido por consentimiento entre todos los miembros de un grupo o entre varios grupos.</a:t>
            </a:r>
            <a:endParaRPr lang="es-MX" sz="2400" dirty="0">
              <a:solidFill>
                <a:schemeClr val="tx2"/>
              </a:solidFill>
            </a:endParaRPr>
          </a:p>
        </p:txBody>
      </p:sp>
      <p:sp>
        <p:nvSpPr>
          <p:cNvPr id="3880" name="Google Shape;3880;p32"/>
          <p:cNvSpPr txBox="1">
            <a:spLocks noGrp="1"/>
          </p:cNvSpPr>
          <p:nvPr>
            <p:ph type="title"/>
          </p:nvPr>
        </p:nvSpPr>
        <p:spPr>
          <a:xfrm>
            <a:off x="-754912" y="145388"/>
            <a:ext cx="6492419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es el consenso?</a:t>
            </a:r>
            <a:endParaRPr dirty="0"/>
          </a:p>
        </p:txBody>
      </p:sp>
      <p:pic>
        <p:nvPicPr>
          <p:cNvPr id="20" name="Picture 2" descr="Qué es el Consenso en criptomonedas? - Bit2Me Academy">
            <a:extLst>
              <a:ext uri="{FF2B5EF4-FFF2-40B4-BE49-F238E27FC236}">
                <a16:creationId xmlns:a16="http://schemas.microsoft.com/office/drawing/2014/main" id="{DB7EBC06-A685-4672-BD0B-5805B672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895" y="2722744"/>
            <a:ext cx="4187687" cy="209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35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Instrucciones del método</a:t>
            </a:r>
            <a:endParaRPr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03EB4B6-A2A2-405A-A0C4-F41A928BC27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59613" y="2132550"/>
            <a:ext cx="6265406" cy="439200"/>
          </a:xfrm>
        </p:spPr>
        <p:txBody>
          <a:bodyPr/>
          <a:lstStyle/>
          <a:p>
            <a:pPr algn="just"/>
            <a:r>
              <a:rPr lang="es-MX" sz="1800" dirty="0">
                <a:solidFill>
                  <a:schemeClr val="tx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Cuando un equipo está discutiendo una posible solución o está por llegar a una decisión sobre cualquier tema, la herramienta de </a:t>
            </a:r>
            <a:r>
              <a:rPr lang="es-MX" sz="1800" i="1" dirty="0">
                <a:solidFill>
                  <a:schemeClr val="tx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Puño de Cinco</a:t>
            </a:r>
            <a:r>
              <a:rPr lang="es-MX" sz="1800" dirty="0">
                <a:solidFill>
                  <a:schemeClr val="tx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sirve para determinar cuál es la opinión de cada persona en un momento dado </a:t>
            </a:r>
            <a:r>
              <a:rPr lang="es-MX" sz="1800" dirty="0">
                <a:solidFill>
                  <a:schemeClr val="tx2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MX" sz="1800" dirty="0">
                <a:solidFill>
                  <a:schemeClr val="tx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tilizando los cinco dedos.</a:t>
            </a:r>
            <a:endParaRPr lang="es-MX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sz="1800" dirty="0">
              <a:solidFill>
                <a:schemeClr val="tx2"/>
              </a:solidFill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62459DF-1CD7-4E68-806B-1E50F691EF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1" y="3367912"/>
            <a:ext cx="984847" cy="147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F52D247-BE1B-4D65-85F3-67F1FF3185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29" y="3367913"/>
            <a:ext cx="1043938" cy="147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C24D5DE6-8F7D-4482-8B6B-AB637F63955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40" y="3367913"/>
            <a:ext cx="965150" cy="147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48C4C61E-0F65-4E96-8230-F1B3F6B8E63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71" y="3367913"/>
            <a:ext cx="1142423" cy="147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5035588B-E2B2-4A2A-AA04-D1D2496BF58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75" y="3367913"/>
            <a:ext cx="1359089" cy="147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p36"/>
          <p:cNvSpPr txBox="1">
            <a:spLocks noGrp="1"/>
          </p:cNvSpPr>
          <p:nvPr>
            <p:ph type="title"/>
          </p:nvPr>
        </p:nvSpPr>
        <p:spPr>
          <a:xfrm>
            <a:off x="1302000" y="-295420"/>
            <a:ext cx="65400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 del metodo</a:t>
            </a:r>
            <a:endParaRPr dirty="0"/>
          </a:p>
        </p:txBody>
      </p:sp>
      <p:sp>
        <p:nvSpPr>
          <p:cNvPr id="6" name="Google Shape;3947;p36">
            <a:extLst>
              <a:ext uri="{FF2B5EF4-FFF2-40B4-BE49-F238E27FC236}">
                <a16:creationId xmlns:a16="http://schemas.microsoft.com/office/drawing/2014/main" id="{55585616-2001-46F3-B315-5EF2637C2D62}"/>
              </a:ext>
            </a:extLst>
          </p:cNvPr>
          <p:cNvSpPr txBox="1">
            <a:spLocks/>
          </p:cNvSpPr>
          <p:nvPr/>
        </p:nvSpPr>
        <p:spPr>
          <a:xfrm>
            <a:off x="1302000" y="130250"/>
            <a:ext cx="6540000" cy="41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 ExtraBold"/>
              <a:buNone/>
              <a:defRPr sz="2400" b="0" i="0" u="none" strike="noStrike" cap="none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Aplicación del método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997172-7502-414C-A415-75804E6E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2" y="846105"/>
            <a:ext cx="7475542" cy="8642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BC8F52-E503-4700-B9DB-6096ABCF5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82" y="1800621"/>
            <a:ext cx="7520438" cy="8755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08049D-EF9D-4069-92C4-B4D222DDD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82" y="2764664"/>
            <a:ext cx="7464314" cy="8867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6B2874-8167-4646-908D-75078463D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467" y="3739931"/>
            <a:ext cx="2210108" cy="1238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iad Creative Project Proposal by Slidesgo">
  <a:themeElements>
    <a:clrScheme name="Simple Light">
      <a:dk1>
        <a:srgbClr val="407BFF"/>
      </a:dk1>
      <a:lt1>
        <a:srgbClr val="FFC100"/>
      </a:lt1>
      <a:dk2>
        <a:srgbClr val="010838"/>
      </a:dk2>
      <a:lt2>
        <a:srgbClr val="FFFFFF"/>
      </a:lt2>
      <a:accent1>
        <a:srgbClr val="2E45E8"/>
      </a:accent1>
      <a:accent2>
        <a:srgbClr val="FFD552"/>
      </a:accent2>
      <a:accent3>
        <a:srgbClr val="F89612"/>
      </a:accent3>
      <a:accent4>
        <a:srgbClr val="F84F00"/>
      </a:accent4>
      <a:accent5>
        <a:srgbClr val="77D4F7"/>
      </a:accent5>
      <a:accent6>
        <a:srgbClr val="109C98"/>
      </a:accent6>
      <a:hlink>
        <a:srgbClr val="FFD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Presentación en pantalla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Inter</vt:lpstr>
      <vt:lpstr>Helvetica</vt:lpstr>
      <vt:lpstr>Inter Medium</vt:lpstr>
      <vt:lpstr>Calibri</vt:lpstr>
      <vt:lpstr>Arial</vt:lpstr>
      <vt:lpstr>Roboto</vt:lpstr>
      <vt:lpstr>Inter ExtraBold</vt:lpstr>
      <vt:lpstr>Inter SemiBold</vt:lpstr>
      <vt:lpstr>Cliad Creative Project Proposal by Slidesgo</vt:lpstr>
      <vt:lpstr>Puño de 5</vt:lpstr>
      <vt:lpstr>Historia y Creadores</vt:lpstr>
      <vt:lpstr>Elementos</vt:lpstr>
      <vt:lpstr>Descripción del proceso de estimación</vt:lpstr>
      <vt:lpstr>Acuerdo producido por consentimiento entre todos los miembros de un grupo o entre varios grupos.</vt:lpstr>
      <vt:lpstr>Instrucciones del método</vt:lpstr>
      <vt:lpstr>Aplicacion del metodo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Puño de 5</dc:title>
  <dc:creator>pako romero</dc:creator>
  <cp:lastModifiedBy>JOSE FRANCISCO ROMERO MARCOS</cp:lastModifiedBy>
  <cp:revision>1</cp:revision>
  <dcterms:modified xsi:type="dcterms:W3CDTF">2021-10-03T06:12:55Z</dcterms:modified>
</cp:coreProperties>
</file>