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1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3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9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9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8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8507-EC34-4B28-B9B9-ECA6452228BA}" type="datetimeFigureOut">
              <a:rPr lang="ru-RU" smtClean="0"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50E-8B7D-49E9-B5C2-349EB5091B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32907"/>
            <a:ext cx="9144000" cy="1477056"/>
          </a:xfrm>
        </p:spPr>
        <p:txBody>
          <a:bodyPr/>
          <a:lstStyle/>
          <a:p>
            <a:r>
              <a:rPr lang="ru-RU" b="1" dirty="0" smtClean="0"/>
              <a:t>Конечный автомат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и</a:t>
            </a:r>
            <a:r>
              <a:rPr lang="ru-RU" dirty="0" smtClean="0"/>
              <a:t> причем тут робототехника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5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Еще пример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5"/>
            <a:ext cx="11609615" cy="674724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Диаграмма состояний мигания светодиодом</a:t>
            </a:r>
            <a:r>
              <a:rPr lang="en-US" dirty="0" smtClean="0"/>
              <a:t> </a:t>
            </a:r>
            <a:r>
              <a:rPr lang="ru-RU" dirty="0"/>
              <a:t>с частотой </a:t>
            </a:r>
            <a:r>
              <a:rPr lang="ru-RU" dirty="0" smtClean="0"/>
              <a:t>1 секунда: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32" y="1551374"/>
            <a:ext cx="9089146" cy="34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86" y="1685434"/>
            <a:ext cx="5091007" cy="19324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Реализация </a:t>
            </a:r>
            <a:r>
              <a:rPr lang="ru-RU" b="1" dirty="0"/>
              <a:t>е</a:t>
            </a:r>
            <a:r>
              <a:rPr lang="ru-RU" b="1" dirty="0" smtClean="0"/>
              <a:t>ще примера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5"/>
            <a:ext cx="11609615" cy="674724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Реализация в </a:t>
            </a:r>
            <a:r>
              <a:rPr lang="en-US" dirty="0" smtClean="0"/>
              <a:t>Arduino </a:t>
            </a:r>
            <a:r>
              <a:rPr lang="ru-RU" dirty="0" smtClean="0"/>
              <a:t>с помощью </a:t>
            </a:r>
            <a:r>
              <a:rPr lang="en-US" dirty="0" smtClean="0"/>
              <a:t>delay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OUTPUT);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9600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HIGH);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LOW);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Проблема реализации еще примера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5"/>
            <a:ext cx="11609615" cy="5763558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Если посмотреть в Монитор порта, то увидим, что 1 выводится с той же частотой, что и мигает светодиод, т.е. раз в секунду. 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Это означает, что микроконтроллер простаивает из-за использования функции </a:t>
            </a:r>
            <a:r>
              <a:rPr lang="en-US" dirty="0" smtClean="0"/>
              <a:t>delay</a:t>
            </a:r>
            <a:r>
              <a:rPr lang="ru-RU" dirty="0" smtClean="0"/>
              <a:t>, которая приостанавливает его работу на указанное кол-во миллисекунд. </a:t>
            </a:r>
            <a:endParaRPr lang="en-US" dirty="0" smtClean="0"/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Но в реальных проектах такое не допустимо, т.к. на устройство может прийти важная информация в момент простоя </a:t>
            </a:r>
            <a:r>
              <a:rPr lang="ru-RU" dirty="0" err="1" smtClean="0"/>
              <a:t>микроконтролера</a:t>
            </a:r>
            <a:r>
              <a:rPr lang="ru-RU" dirty="0" smtClean="0"/>
              <a:t>, и он не успеет ее обработать.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Поэтому лучше использовать функцию </a:t>
            </a:r>
            <a:r>
              <a:rPr lang="en-US" dirty="0" err="1" smtClean="0"/>
              <a:t>millis</a:t>
            </a:r>
            <a:r>
              <a:rPr lang="en-US" dirty="0" smtClean="0"/>
              <a:t>() </a:t>
            </a:r>
            <a:r>
              <a:rPr lang="ru-RU" dirty="0" smtClean="0"/>
              <a:t>для подобных целей.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277" y="572252"/>
            <a:ext cx="4532883" cy="1720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Другая реализация </a:t>
            </a:r>
            <a:r>
              <a:rPr lang="ru-RU" b="1" dirty="0"/>
              <a:t>е</a:t>
            </a:r>
            <a:r>
              <a:rPr lang="ru-RU" b="1" dirty="0" smtClean="0"/>
              <a:t>ще примера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4042" y="494561"/>
            <a:ext cx="11609615" cy="6112970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Реализация в </a:t>
            </a:r>
            <a:r>
              <a:rPr lang="en-US" dirty="0" smtClean="0"/>
              <a:t>Arduino </a:t>
            </a:r>
            <a:r>
              <a:rPr lang="ru-RU" dirty="0" smtClean="0"/>
              <a:t>с помощью </a:t>
            </a:r>
            <a:r>
              <a:rPr lang="en-US" dirty="0" err="1"/>
              <a:t>m</a:t>
            </a:r>
            <a:r>
              <a:rPr lang="en-US" dirty="0" err="1" smtClean="0"/>
              <a:t>illis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off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//определяем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константы для состояний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on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//начальное состояние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off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//переменная для хранения времени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OUTPUT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//фиксируем текущее время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9600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loop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-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//если прошла секунда с прошлого замера времени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//то проверяем состояние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//если светодиод не горит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HIGH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//то включаем его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//и меняем состояние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если светодиод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горит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LOW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//то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выключаем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его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меняем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состояние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//опять фиксируем </a:t>
            </a:r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текущее </a:t>
            </a:r>
            <a:r>
              <a:rPr lang="ru-R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время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Результат другой реализации еще примера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5"/>
            <a:ext cx="11609615" cy="5763558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Если теперь посмотреть в Монитор порта, то увидим, что 1 выводится бесконечно, независимо от мигания светодиода, который по-прежнему меняет свое состояние раз в секунду, т.е. микроконтроллер не останавливается на целую секунду, как было с функцией </a:t>
            </a:r>
            <a:r>
              <a:rPr lang="en-US" dirty="0" smtClean="0"/>
              <a:t>delay</a:t>
            </a:r>
            <a:r>
              <a:rPr lang="ru-RU" dirty="0" smtClean="0"/>
              <a:t>, а просто проверяет – прошло нужное время или нет. 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Т.е. устройство может обрабатывать что-то</a:t>
            </a:r>
            <a:r>
              <a:rPr lang="en-US" dirty="0" smtClean="0"/>
              <a:t> </a:t>
            </a:r>
            <a:r>
              <a:rPr lang="ru-RU" smtClean="0"/>
              <a:t>еще, </a:t>
            </a:r>
            <a:r>
              <a:rPr lang="ru-RU" dirty="0" smtClean="0"/>
              <a:t>пока не работает со светодиодом.</a:t>
            </a:r>
          </a:p>
        </p:txBody>
      </p:sp>
    </p:spTree>
    <p:extLst>
      <p:ext uri="{BB962C8B-B14F-4D97-AF65-F5344CB8AC3E}">
        <p14:creationId xmlns:p14="http://schemas.microsoft.com/office/powerpoint/2010/main" val="15052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46" y="1498789"/>
            <a:ext cx="7277100" cy="23336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кнопкой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5"/>
            <a:ext cx="11609615" cy="1217600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Добавим к предыдущему </a:t>
            </a:r>
            <a:r>
              <a:rPr lang="ru-RU" dirty="0" smtClean="0"/>
              <a:t>примеру </a:t>
            </a:r>
            <a:r>
              <a:rPr lang="ru-RU" dirty="0" smtClean="0"/>
              <a:t>кнопку. Теперь зажигание светодиода будем делать по нажатию кнопки, выключение – тоже по нажатию кнопки.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34042" y="3933241"/>
            <a:ext cx="11609615" cy="121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58775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dirty="0" smtClean="0"/>
              <a:t>И тут может появиться несколько потенциальных проблем: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dirty="0" smtClean="0"/>
              <a:t>если делать с использованием </a:t>
            </a:r>
            <a:r>
              <a:rPr lang="en-US" dirty="0" smtClean="0"/>
              <a:t>delay, </a:t>
            </a:r>
            <a:r>
              <a:rPr lang="ru-RU" dirty="0" smtClean="0"/>
              <a:t>то будет простаивать микроконтроллер;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ru-RU" dirty="0" smtClean="0"/>
              <a:t>если делать с использованием </a:t>
            </a:r>
            <a:r>
              <a:rPr lang="en-US" dirty="0" err="1" smtClean="0"/>
              <a:t>millis</a:t>
            </a:r>
            <a:r>
              <a:rPr lang="ru-RU" dirty="0" smtClean="0"/>
              <a:t> (учитывать нажатие по таймеру)</a:t>
            </a:r>
            <a:r>
              <a:rPr lang="en-US" dirty="0" smtClean="0"/>
              <a:t>, </a:t>
            </a:r>
            <a:r>
              <a:rPr lang="ru-RU" dirty="0" smtClean="0"/>
              <a:t>то можно не учесть быстрые нажатия и будет проблема с зажатой кнопкой.</a:t>
            </a:r>
          </a:p>
        </p:txBody>
      </p:sp>
    </p:spTree>
    <p:extLst>
      <p:ext uri="{BB962C8B-B14F-4D97-AF65-F5344CB8AC3E}">
        <p14:creationId xmlns:p14="http://schemas.microsoft.com/office/powerpoint/2010/main" val="13241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4" y="245610"/>
            <a:ext cx="3536807" cy="11341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кнопкой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500" y="576944"/>
            <a:ext cx="8039099" cy="1108981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dirty="0" smtClean="0"/>
              <a:t>Поэтому нужно уточнить конечный автомат с учетом влияния нажатия кнопки на светодиод: нажали для включения, нажали для выключения.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3503" y="1962150"/>
            <a:ext cx="11661322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20000"/>
              </a:lnSpc>
              <a:spcBef>
                <a:spcPts val="1800"/>
              </a:spcBef>
            </a:pPr>
            <a:r>
              <a:rPr lang="ru-RU" sz="2800" dirty="0"/>
              <a:t>С учетом этого может получиться примерно следующая программа</a:t>
            </a:r>
            <a:r>
              <a:rPr lang="ru-RU" sz="2800" dirty="0" smtClean="0"/>
              <a:t>:</a:t>
            </a:r>
          </a:p>
          <a:p>
            <a:r>
              <a:rPr lang="en-US" sz="23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 on </a:t>
            </a:r>
            <a:r>
              <a:rPr lang="en-US" sz="23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   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определяем константы для состояний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 off 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HIGH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//переменная </a:t>
            </a:r>
            <a:r>
              <a:rPr lang="ru-RU" sz="20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для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считывания нажатия кнопки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off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//переменная для хранения состояния светодиода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//для определения – нажали кнопку для </a:t>
            </a:r>
          </a:p>
          <a:p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//включения светодиода или для выключения (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false –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для </a:t>
            </a:r>
            <a:r>
              <a:rPr lang="ru-RU" sz="2000" dirty="0" err="1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выкл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true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– для </a:t>
            </a:r>
            <a:r>
              <a:rPr lang="ru-RU" sz="2000" dirty="0" err="1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вкл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00" dirty="0">
                <a:solidFill>
                  <a:srgbClr val="795E26"/>
                </a:solidFill>
                <a:latin typeface="Consolas" panose="020B0609020204030204" pitchFamily="49" charset="0"/>
              </a:rPr>
              <a:t>setup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OUTPUT);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INPUT_PULLUP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3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 LOW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//гасим светодиод на всякий случай</a:t>
            </a:r>
            <a:endParaRPr lang="en-US" sz="20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22" y="245609"/>
            <a:ext cx="3772210" cy="12096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кнопкой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929" y="952500"/>
            <a:ext cx="1183949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//считываем нажатие кнопки</a:t>
            </a:r>
          </a:p>
          <a:p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кнопку нажали и светодиод не горит и до этого кнопку нажимали для выключения светодиода</a:t>
            </a:r>
            <a:endParaRPr lang="en-US" sz="17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==off &amp;&amp; 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HIGH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//включаем светодиод</a:t>
            </a:r>
            <a:endParaRPr lang="en-US" sz="17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//устанавливаем флаг, что кнопку нажали для включения светодиода</a:t>
            </a:r>
            <a:endParaRPr lang="en-US" sz="1700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кнопка не нажата 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 светодиод не горит и до этого кнопку нажимали для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включения светодиода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HIGH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==off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//меняем состояние светодиода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кнопка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нажата 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 светодиод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горит 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 до этого кнопку нажимали для включения светодиода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==on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LOW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выключаем 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светодиод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//устанавливаем флаг, что кнопку нажали для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выключения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светодиода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кнопка не нажата и светодиод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горит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 до этого кнопку нажимали для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выключения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светодиода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HIGH &amp;&amp;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==on &amp;&amp; 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buttonWasPressed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ledState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off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//меняем состояние светодиода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//небольшое время для простоя микроконтроллера, нужно для нормальной обработки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ru-RU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//всех действий</a:t>
            </a:r>
            <a:endParaRPr lang="en-US" dirty="0">
              <a:solidFill>
                <a:prstClr val="white">
                  <a:lumMod val="65000"/>
                </a:prst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84" y="557210"/>
            <a:ext cx="8629815" cy="62470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98453" y="1101730"/>
            <a:ext cx="3363732" cy="462320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sz="2400" dirty="0" smtClean="0"/>
              <a:t>Рассмотрим более комплексный пример – организация меню с использованием </a:t>
            </a:r>
            <a:r>
              <a:rPr lang="en-US" sz="2400" dirty="0" smtClean="0"/>
              <a:t>LCD-</a:t>
            </a:r>
            <a:r>
              <a:rPr lang="ru-RU" sz="2400" dirty="0" smtClean="0"/>
              <a:t>дисплея (</a:t>
            </a:r>
            <a:r>
              <a:rPr lang="ru-RU" sz="2400" dirty="0" err="1" smtClean="0"/>
              <a:t>16х2</a:t>
            </a:r>
            <a:r>
              <a:rPr lang="ru-RU" sz="2400" dirty="0" smtClean="0"/>
              <a:t>) и 4-х кнопок.</a:t>
            </a:r>
          </a:p>
        </p:txBody>
      </p:sp>
    </p:spTree>
    <p:extLst>
      <p:ext uri="{BB962C8B-B14F-4D97-AF65-F5344CB8AC3E}">
        <p14:creationId xmlns:p14="http://schemas.microsoft.com/office/powerpoint/2010/main" val="39719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18939" y="653144"/>
            <a:ext cx="11641040" cy="95301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sz="2400" dirty="0" smtClean="0"/>
              <a:t>Подключение дисплея и кнопок в виртуальной среде </a:t>
            </a:r>
            <a:r>
              <a:rPr lang="en-US" sz="2400" dirty="0" err="1" smtClean="0"/>
              <a:t>TinkerCad</a:t>
            </a:r>
            <a:r>
              <a:rPr lang="en-US" sz="2400" dirty="0" smtClean="0"/>
              <a:t> </a:t>
            </a:r>
            <a:r>
              <a:rPr lang="ru-RU" sz="2400" dirty="0" smtClean="0"/>
              <a:t>примерно следующее: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77" y="1514273"/>
            <a:ext cx="9024731" cy="53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Определение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653144"/>
            <a:ext cx="11383736" cy="4351338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/>
              <a:t>Конечный автомат — это некоторая абстрактная модель, содержащая конечное число состояний чего-либо. </a:t>
            </a:r>
            <a:endParaRPr lang="ru-RU" dirty="0" smtClean="0"/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Используется </a:t>
            </a:r>
            <a:r>
              <a:rPr lang="ru-RU" dirty="0"/>
              <a:t>для представления и управления потоком выполнения каких-либо команд. </a:t>
            </a:r>
            <a:endParaRPr lang="ru-RU" dirty="0" smtClean="0"/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Конечный </a:t>
            </a:r>
            <a:r>
              <a:rPr lang="ru-RU" dirty="0"/>
              <a:t>автомат идеально подходит для реализации </a:t>
            </a:r>
            <a:r>
              <a:rPr lang="ru-RU" dirty="0" smtClean="0"/>
              <a:t>известного количества состояний какого-либо устройства в программировании и робототехнике.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/>
              <a:t> В один момент времени только одно состояние может быть активным. Следовательно, для выполнения каких-либо действий машина должна менять свое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11695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139" y="24991"/>
            <a:ext cx="4545862" cy="3290703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66038" y="549777"/>
            <a:ext cx="11545624" cy="51910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LiquidCrystal.h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//библиотека для дисплея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up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ru-RU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//константы для портов кнопок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down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left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right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//текущая позиция в меню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LiquidCrystal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lcd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//инициализация дисплея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//переменная для считывания нажатия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кнопки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time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//для хранения времени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//признак состояния – показ меню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menuItems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"Item 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"Item 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"Item 3"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"Item 4"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//массив с названиями пунктов меню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setup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(up,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INPUT_PULLUP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//настраиваем порты для считывания сигналов с кнопок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(down,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INPUT_PULLUP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(left,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INPUT_PULLUP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(right,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INPUT_PULLUP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//начинаем работу с дисплеем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menuPrint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//выводим меню с текущей позиции (в данном случае с 0)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9600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time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//засекаем время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  <a:tabLst>
                <a:tab pos="23304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66037" y="478216"/>
            <a:ext cx="11724529" cy="587487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loop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(down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//считываем кнопку Вниз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мы в режиме показа меню и кнопка была нажата с интервалом 500 </a:t>
            </a:r>
            <a:r>
              <a:rPr lang="ru-RU" sz="1800" dirty="0" err="1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мс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 - time &gt;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  <a:tabLst>
                <a:tab pos="2330450" algn="l"/>
              </a:tabLst>
            </a:pP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//проверяем текущую позицию – если меньше 3,  то увеличиваем, иначе присваиваем 0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 </a:t>
            </a:r>
            <a:r>
              <a:rPr lang="en-US" sz="18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//отладочный вывод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time =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сбрасываем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 таймер</a:t>
            </a:r>
          </a:p>
          <a:p>
            <a:pPr marL="0" indent="0">
              <a:buNone/>
              <a:tabLst>
                <a:tab pos="23304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menuPrint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//выводим меню с текущей позицией активного пункта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(up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//то же самое для кнопки Вверх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 - time &gt;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больше 0, то уменьшаем, 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иначе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//отладочный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вывод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time =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сбрасываем таймер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menuPrint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//выводим меню с текущей позицией активного пункта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66038" y="653144"/>
            <a:ext cx="11545624" cy="587487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(right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//считываем кнопку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Вправо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мы в режиме показа меню и кнопка была нажата с интервалом 500 </a:t>
            </a:r>
            <a:r>
              <a:rPr lang="ru-RU" sz="17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мс</a:t>
            </a:r>
            <a:endParaRPr lang="ru-RU" sz="17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 - time &gt; </a:t>
            </a:r>
            <a:r>
              <a:rPr lang="en-US" sz="17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//отключаем режим показа меню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"in item</a:t>
            </a:r>
            <a:r>
              <a:rPr lang="en-US" sz="17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//отладочный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вывод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time =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сбрасываем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 таймер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itemPrint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выводим содержимое выбранного пункта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digitalRead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(left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//считываем кнопку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Влево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мы не в режиме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показа меню и кнопка была нажата с интервалом 500 </a:t>
            </a:r>
            <a:r>
              <a:rPr lang="ru-RU" sz="17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мс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buttonPress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== LOW &amp;&amp;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 - time &gt; </a:t>
            </a:r>
            <a:r>
              <a:rPr lang="en-US" sz="1700" dirty="0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inMainMenu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ключаем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режим показа меню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"in 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mian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 menu</a:t>
            </a:r>
            <a:r>
              <a:rPr lang="en-US" sz="17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//отладочный 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вывод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time =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millis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сбрасываем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 таймер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menuPrint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itemPos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7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//выводим меню с текущей позицией активного пункта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  <a:tabLst>
                <a:tab pos="2330450" algn="l"/>
                <a:tab pos="2870200" algn="l"/>
              </a:tabLst>
            </a:pP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66038" y="541827"/>
            <a:ext cx="11545624" cy="58748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menuPrint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//ф-</a:t>
            </a:r>
            <a:r>
              <a:rPr lang="ru-RU" sz="1800" dirty="0" err="1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ия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для вывода меню с нужным активным пунктом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//очищаем дисплей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row =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//для определения ряда экрана для вывода символа *, по умолчанию 0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curItem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//если текущий элемент 3, т.е. последний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curItem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//то уменьшаем счетчик текущего элемента, чтоб вывести на экран 2 последних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row =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//и ряд для вывода символа * делаем 1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setCursor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//устанавливаем курсор в первый столбец первой строки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menuItems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curItem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//выводим название текущего пункта меню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setCursor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устанавливаем курсор в первый столбец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второй строки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menuItems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curItem+</a:t>
            </a:r>
            <a:r>
              <a:rPr lang="en-US" sz="1800" dirty="0" err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//выводим название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следующего пункта 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меню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setCursor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row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//устанавливаем курсор в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15-й столбец нужной строки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//выводим символ * для обозначения текущего активного пункта меню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itemPrint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byte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ф-</a:t>
            </a:r>
            <a:r>
              <a:rPr lang="ru-RU" sz="1600" dirty="0" err="1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ия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для вывода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содержимого выбранного пункта меню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очищаем дисплей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setCursor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устанавливаем курсор в первый столбец первой строки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lcd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menuItems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curItem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//выводим содержимое пункта, т.е. текст «</a:t>
            </a: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in Item &lt;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номер</a:t>
            </a:r>
            <a:r>
              <a:rPr lang="en-US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 smtClean="0">
                <a:solidFill>
                  <a:prstClr val="white">
                    <a:lumMod val="65000"/>
                  </a:prstClr>
                </a:solidFill>
                <a:latin typeface="Consolas" panose="020B0609020204030204" pitchFamily="49" charset="0"/>
              </a:rPr>
              <a:t>»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300"/>
              </a:spcBef>
              <a:buNone/>
              <a:tabLst>
                <a:tab pos="2330450" algn="l"/>
              </a:tabLst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 с меню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43" y="770426"/>
            <a:ext cx="7147413" cy="59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Описание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4"/>
            <a:ext cx="11609615" cy="5959927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Диаграмма состояний (или иногда граф переходов) — графическое представление множества состояний и функции переходов. 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Представляет собой размеченный ориентированный граф, вершины которого — состояния КА, дуги — переходы из одного состояния в другое, а метки дуг — символы (условия), по которым осуществляется переход из одного состояния в другое. 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Если переход из состояния </a:t>
            </a:r>
            <a:r>
              <a:rPr lang="ru-RU" dirty="0" err="1" smtClean="0"/>
              <a:t>q1</a:t>
            </a:r>
            <a:r>
              <a:rPr lang="ru-RU" dirty="0" smtClean="0"/>
              <a:t> в </a:t>
            </a:r>
            <a:r>
              <a:rPr lang="ru-RU" dirty="0" err="1" smtClean="0"/>
              <a:t>q2</a:t>
            </a:r>
            <a:r>
              <a:rPr lang="ru-RU" dirty="0" smtClean="0"/>
              <a:t> может быть осуществлен по одному из нескольких условий, то все они должны быть надписаны над дугой диаграммы.</a:t>
            </a:r>
          </a:p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В нотации </a:t>
            </a:r>
            <a:r>
              <a:rPr lang="en-US" dirty="0" smtClean="0"/>
              <a:t>UML </a:t>
            </a:r>
            <a:r>
              <a:rPr lang="ru-RU" dirty="0" smtClean="0"/>
              <a:t>такая диаграмма носит название </a:t>
            </a:r>
            <a:r>
              <a:rPr lang="en-US" dirty="0" smtClean="0"/>
              <a:t>State Machine Diagram.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3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4"/>
            <a:ext cx="11609615" cy="91439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Диаграмма состояний простого таймера: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04245"/>
            <a:ext cx="10820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87540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2078" y="653144"/>
            <a:ext cx="11609615" cy="914399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Диаграмма состояний простого таймера: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295400"/>
            <a:ext cx="11410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22" y="3104629"/>
            <a:ext cx="5513049" cy="2589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0896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618" y="475120"/>
            <a:ext cx="11690318" cy="5901405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Для реализации удобно сделать функцию на каждое состояние (например, обработчик нажатия на кнопку) и переменную, которая будет хранить признак текущего состояния.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05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7" y="2242848"/>
            <a:ext cx="2391242" cy="1405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95" y="2242848"/>
            <a:ext cx="2391242" cy="14050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295" y="4991916"/>
            <a:ext cx="2391242" cy="14050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07" y="4991917"/>
            <a:ext cx="2391242" cy="140507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3161907" y="2945384"/>
            <a:ext cx="59071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642" y="2390265"/>
            <a:ext cx="9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Нажали </a:t>
            </a:r>
            <a:r>
              <a:rPr lang="en-US" sz="1400" dirty="0" smtClean="0"/>
              <a:t>Start</a:t>
            </a:r>
            <a:endParaRPr lang="ru-RU" sz="14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572162" y="3920258"/>
            <a:ext cx="9573" cy="77576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53382" y="4089086"/>
            <a:ext cx="82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Нажали </a:t>
            </a:r>
            <a:r>
              <a:rPr lang="en-US" sz="1400" dirty="0" smtClean="0"/>
              <a:t>Pause</a:t>
            </a:r>
            <a:endParaRPr lang="ru-RU" sz="1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16200000">
            <a:off x="1513769" y="4332734"/>
            <a:ext cx="59071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2566" y="4104874"/>
            <a:ext cx="82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Нажали </a:t>
            </a:r>
            <a:r>
              <a:rPr lang="en-US" sz="1400" dirty="0" smtClean="0"/>
              <a:t>Stop</a:t>
            </a:r>
            <a:endParaRPr lang="ru-RU" sz="14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236110" y="5928754"/>
            <a:ext cx="59071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0641" y="5350131"/>
            <a:ext cx="78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Нажали </a:t>
            </a:r>
            <a:r>
              <a:rPr lang="en-US" sz="1400" dirty="0" smtClean="0"/>
              <a:t>Start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057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0896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618" y="475120"/>
            <a:ext cx="11690318" cy="5901405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ts val="1800"/>
              </a:spcBef>
              <a:buNone/>
            </a:pPr>
            <a:r>
              <a:rPr lang="ru-RU" dirty="0" smtClean="0"/>
              <a:t>Пример на языке </a:t>
            </a:r>
            <a:r>
              <a:rPr lang="en-US" dirty="0" smtClean="0"/>
              <a:t>Java: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StartClass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ru-RU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1, </a:t>
            </a:r>
            <a:r>
              <a:rPr lang="ru-RU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//для индексов массива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кнопок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 обозначения состояния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//объект таймера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lastTickTime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//переменная для сброса времени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//текущее состояние таймера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savedMinutes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//для сохранения минут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savedMillis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//для сохранения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миллисекунд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//текущее значение минут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//текущее значение миллисекунд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seconds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//текущее значение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секунд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throws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FontFormatException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IOException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JFrame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JFrame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4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//создаем окно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createWindow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//метод для создания интерфейса, описан ниже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.pack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.setMinimumSize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.getSize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.setDefaultCloseOperation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JFrame.</a:t>
            </a:r>
            <a:r>
              <a:rPr lang="ru-RU" sz="14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EXIT_ON_CLOSE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.setVisible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.setLocationRelativeTo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886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0896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87" y="467027"/>
            <a:ext cx="11788925" cy="5901405"/>
          </a:xfrm>
        </p:spPr>
        <p:txBody>
          <a:bodyPr>
            <a:noAutofit/>
          </a:bodyPr>
          <a:lstStyle/>
          <a:p>
            <a:pPr marL="35560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createWindow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JFrame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throws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FontFormatException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IOException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Font.</a:t>
            </a:r>
            <a:r>
              <a:rPr lang="ru-RU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Font.</a:t>
            </a:r>
            <a:r>
              <a:rPr lang="ru-RU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TRUETYPE_FONT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getProperty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user.dir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ds_digital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/DS-DIGIB.TTF</a:t>
            </a:r>
            <a:r>
              <a:rPr lang="ru-RU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//шрифт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GraphicsEnvironment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genv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GraphicsEnvironment.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getLocalGraphicsEnvironment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//объект для регистрации шрифта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genv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.registerFont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//регистрируем шрифт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.deriveFont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82f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//задаем ему размер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JLabel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JLabel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//создаем лейбл, в котором будет время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font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//устанавливаем для лейбла шрифт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.setBorder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BorderFactory.</a:t>
            </a:r>
            <a:r>
              <a:rPr lang="ru-RU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createLineBorder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Color.</a:t>
            </a:r>
            <a:r>
              <a:rPr lang="ru-RU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задаем синюю границу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.setText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</a:t>
            </a:r>
            <a:r>
              <a:rPr lang="ru-RU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0, 0, 0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//выводим данные на лейбл в стиле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из языка Си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BorderLayout.</a:t>
            </a:r>
            <a:r>
              <a:rPr lang="ru-RU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//вставляем лейбл в центр окна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//массив кнопок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JPanel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upperPanel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JPanel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//панель для кнопок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//цикл по массиву кнопок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upperPanel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//добавляем каждую кнопку на панель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//кнопки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делаем неактивными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2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myFrame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.add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upperPanel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BorderLayout.</a:t>
            </a:r>
            <a:r>
              <a:rPr lang="ru-RU" sz="12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NORTH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//вставляем панель с кнопками в верхнюю часть окна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(100, </a:t>
            </a:r>
            <a:r>
              <a:rPr lang="en-US" sz="1200" dirty="0"/>
              <a:t>event </a:t>
            </a:r>
            <a:r>
              <a:rPr lang="en-US" sz="1200" dirty="0" smtClean="0"/>
              <a:t> -&gt; </a:t>
            </a:r>
            <a:r>
              <a:rPr lang="en-US" sz="1200" dirty="0"/>
              <a:t>{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//создаем таймер и вешаем на него обработчик срабатывания каждые 100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runningTime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currentTimeMillis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lastTickTime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//узнаем текущее время в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минус сохраненное время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Duration.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ofMillis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runningTime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//объект, удобно представляющий время в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.toHours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//это же время, переведённое в целое кол-во часов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.minusHours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hours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//вычитаем часы, чтоб узнать минуты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.toMinutes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()+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savedMinutes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//узнаем кол-во минут и прибавляем сохраненное кол-во минут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.minusMinutes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//вычитаем минуты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чтоб узнать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секунды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.toMillis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()+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savedMillis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узнаем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кол-во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прибавляем сохраненное кол-во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endParaRPr lang="ru-RU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1000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//узнаем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кол-во секунд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long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(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1000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//вычисляем оставшееся кол-во </a:t>
            </a:r>
            <a:r>
              <a:rPr lang="ru-RU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мс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100 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//получаем число сотен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2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.setText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</a:t>
            </a:r>
            <a:r>
              <a:rPr lang="ru-RU" sz="12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.%</a:t>
            </a:r>
            <a:r>
              <a:rPr lang="ru-RU" sz="12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1d</a:t>
            </a:r>
            <a:r>
              <a:rPr lang="ru-RU" sz="12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2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mils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//выводим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всё на лейбл 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 стиле 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printf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0896"/>
            <a:ext cx="10515600" cy="5656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691" y="451970"/>
            <a:ext cx="11690318" cy="62574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15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addActionListener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-&gt; 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//обработчик кнопки 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US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//отладочный вывод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//настраиваем активность кнопок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lastTickTime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1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currentTimeMillis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//получаем текущее время, чтоб потом его вычесть в таймере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.start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//запускаем таймер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//меняем состояние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addActionListener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-&gt; 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обработчик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ru-RU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//отладочный вывод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ru-RU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//настраиваем активность кнопок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.stop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en-US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//останавливаем таймер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savedMinutes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//обнуляем сохраненное время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savedMillis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timeLabel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.setText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</a:t>
            </a:r>
            <a:r>
              <a:rPr lang="ru-RU" sz="1150" i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0, 0, 0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 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//обнуляем текст на лейбле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//меняем 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состояние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addActionListener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-&gt; {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//отладочный вывод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stop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//настраиваем активность кнопок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setEnabled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.stop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ru-RU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//останавливаем </a:t>
            </a:r>
            <a:r>
              <a:rPr lang="ru-RU" sz="11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таймер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savedMinutes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//копируем текущие значения времени в другие переменные для сохранения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savedMillis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ru-RU" sz="115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.printf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02d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.%</a:t>
            </a:r>
            <a:r>
              <a:rPr lang="ru-RU" sz="115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1d</a:t>
            </a:r>
            <a:r>
              <a:rPr lang="ru-RU" sz="115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minutes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seconds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ru-RU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//отладочный вывод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ru-RU" sz="1150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15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pause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//меняем </a:t>
            </a:r>
            <a:r>
              <a:rPr lang="ru-RU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состояние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15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ru-RU" sz="11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1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561</Words>
  <Application>Microsoft Office PowerPoint</Application>
  <PresentationFormat>Широкоэкранный</PresentationFormat>
  <Paragraphs>291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Тема Office</vt:lpstr>
      <vt:lpstr>Конечный автомат</vt:lpstr>
      <vt:lpstr>Определение</vt:lpstr>
      <vt:lpstr>Описание</vt:lpstr>
      <vt:lpstr>Пример</vt:lpstr>
      <vt:lpstr>Пример</vt:lpstr>
      <vt:lpstr>Реализация</vt:lpstr>
      <vt:lpstr>Реализация</vt:lpstr>
      <vt:lpstr>Реализация</vt:lpstr>
      <vt:lpstr>Реализация</vt:lpstr>
      <vt:lpstr>Еще пример</vt:lpstr>
      <vt:lpstr>Реализация еще примера</vt:lpstr>
      <vt:lpstr>Проблема реализации еще примера</vt:lpstr>
      <vt:lpstr>Другая реализация еще примера</vt:lpstr>
      <vt:lpstr>Результат другой реализации еще примера</vt:lpstr>
      <vt:lpstr>Пример с кнопкой</vt:lpstr>
      <vt:lpstr>Пример с кнопкой</vt:lpstr>
      <vt:lpstr>Пример с кнопкой</vt:lpstr>
      <vt:lpstr>Пример с меню</vt:lpstr>
      <vt:lpstr>Пример с меню</vt:lpstr>
      <vt:lpstr>Пример с меню</vt:lpstr>
      <vt:lpstr>Пример с меню</vt:lpstr>
      <vt:lpstr>Пример с меню</vt:lpstr>
      <vt:lpstr>Пример с меню</vt:lpstr>
      <vt:lpstr>Пример с меню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Конечный автомат</dc:title>
  <dc:creator>Mx Slv</dc:creator>
  <cp:lastModifiedBy>Max</cp:lastModifiedBy>
  <cp:revision>97</cp:revision>
  <dcterms:created xsi:type="dcterms:W3CDTF">2020-09-16T06:14:44Z</dcterms:created>
  <dcterms:modified xsi:type="dcterms:W3CDTF">2020-09-30T06:29:03Z</dcterms:modified>
</cp:coreProperties>
</file>