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0" r:id="rId2"/>
  </p:sldMasterIdLst>
  <p:notesMasterIdLst>
    <p:notesMasterId r:id="rId18"/>
  </p:notesMasterIdLst>
  <p:handoutMasterIdLst>
    <p:handoutMasterId r:id="rId19"/>
  </p:handoutMasterIdLst>
  <p:sldIdLst>
    <p:sldId id="330" r:id="rId3"/>
    <p:sldId id="391" r:id="rId4"/>
    <p:sldId id="550" r:id="rId5"/>
    <p:sldId id="546" r:id="rId6"/>
    <p:sldId id="547" r:id="rId7"/>
    <p:sldId id="551" r:id="rId8"/>
    <p:sldId id="529" r:id="rId9"/>
    <p:sldId id="522" r:id="rId10"/>
    <p:sldId id="540" r:id="rId11"/>
    <p:sldId id="539" r:id="rId12"/>
    <p:sldId id="542" r:id="rId13"/>
    <p:sldId id="548" r:id="rId14"/>
    <p:sldId id="549" r:id="rId15"/>
    <p:sldId id="552" r:id="rId16"/>
    <p:sldId id="553" r:id="rId17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g Qihang" initials="FQ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9352"/>
    <a:srgbClr val="3A6BB0"/>
    <a:srgbClr val="0066CC"/>
    <a:srgbClr val="748D16"/>
    <a:srgbClr val="4F610F"/>
    <a:srgbClr val="D0DD2B"/>
    <a:srgbClr val="DDE7AC"/>
    <a:srgbClr val="1D3245"/>
    <a:srgbClr val="85BD3E"/>
    <a:srgbClr val="4B62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5030" autoAdjust="0"/>
  </p:normalViewPr>
  <p:slideViewPr>
    <p:cSldViewPr snapToGrid="0">
      <p:cViewPr varScale="1">
        <p:scale>
          <a:sx n="41" d="100"/>
          <a:sy n="41" d="100"/>
        </p:scale>
        <p:origin x="360" y="5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16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7CCF3-0777-40A4-841D-98963B33E4E4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1BA45-43BB-4261-9745-639ED5A8B5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246E0-F6D5-4270-B5D2-B1DEF18D8BC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25098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>
              <a:lnSpc>
                <a:spcPct val="125000"/>
              </a:lnSpc>
            </a:pP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8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42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70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>
              <a:lnSpc>
                <a:spcPct val="125000"/>
              </a:lnSpc>
            </a:pP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3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>
              <a:lnSpc>
                <a:spcPct val="125000"/>
              </a:lnSpc>
            </a:pP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56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7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40536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48035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0" dirty="0"/>
              <a:t>数据集作者提供了一个简单的</a:t>
            </a:r>
            <a:r>
              <a:rPr lang="en-US" altLang="zh-CN" b="0" dirty="0"/>
              <a:t>Baseline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首先使用目标检测方法</a:t>
            </a:r>
            <a:r>
              <a:rPr lang="en-US" altLang="zh-CN" b="0" dirty="0" err="1"/>
              <a:t>vinvl</a:t>
            </a:r>
            <a:r>
              <a:rPr lang="zh-CN" altLang="en-US" b="0" dirty="0"/>
              <a:t>获取图像中的所有</a:t>
            </a:r>
            <a:r>
              <a:rPr lang="en-US" altLang="zh-CN" b="0" dirty="0"/>
              <a:t>region</a:t>
            </a:r>
            <a:r>
              <a:rPr lang="zh-CN" altLang="en-US" b="0" dirty="0"/>
              <a:t>，然后将文本和</a:t>
            </a:r>
            <a:r>
              <a:rPr lang="en-US" altLang="zh-CN" b="0" dirty="0"/>
              <a:t>region</a:t>
            </a:r>
            <a:r>
              <a:rPr lang="zh-CN" altLang="en-US" b="0" dirty="0"/>
              <a:t>的特征输入</a:t>
            </a:r>
            <a:r>
              <a:rPr lang="en-US" altLang="zh-CN" b="0" dirty="0"/>
              <a:t>BART-Encoder</a:t>
            </a:r>
            <a:r>
              <a:rPr lang="zh-CN" altLang="en-US" b="0" dirty="0"/>
              <a:t>进行编码，以</a:t>
            </a:r>
            <a:r>
              <a:rPr lang="en-US" altLang="zh-CN" b="0" dirty="0"/>
              <a:t>Seq2Seq</a:t>
            </a:r>
            <a:r>
              <a:rPr lang="zh-CN" altLang="en-US" b="0" dirty="0"/>
              <a:t>的方式在</a:t>
            </a:r>
            <a:r>
              <a:rPr lang="en-US" altLang="zh-CN" b="0" dirty="0"/>
              <a:t>Decoder</a:t>
            </a:r>
            <a:r>
              <a:rPr lang="zh-CN" altLang="en-US" b="0" dirty="0"/>
              <a:t>部分预测实体是否</a:t>
            </a:r>
            <a:r>
              <a:rPr lang="en-US" altLang="zh-CN" b="0" dirty="0"/>
              <a:t>&lt;</a:t>
            </a:r>
            <a:r>
              <a:rPr lang="en-US" altLang="zh-CN" b="0" dirty="0" err="1"/>
              <a:t>groundable</a:t>
            </a:r>
            <a:r>
              <a:rPr lang="en-US" altLang="zh-CN" b="0" dirty="0"/>
              <a:t>&gt;</a:t>
            </a:r>
            <a:r>
              <a:rPr lang="zh-CN" altLang="en-US" b="0" dirty="0"/>
              <a:t>以及实体类型（</a:t>
            </a:r>
            <a:r>
              <a:rPr lang="en-US" altLang="zh-CN" b="0" dirty="0"/>
              <a:t>MNER</a:t>
            </a:r>
            <a:r>
              <a:rPr lang="zh-CN" altLang="en-US" b="0" dirty="0"/>
              <a:t>任务），然后把</a:t>
            </a:r>
            <a:r>
              <a:rPr lang="en-US" altLang="zh-CN" b="0" dirty="0"/>
              <a:t>Decoder</a:t>
            </a:r>
            <a:r>
              <a:rPr lang="zh-CN" altLang="en-US" b="0" dirty="0"/>
              <a:t>输出的</a:t>
            </a:r>
            <a:r>
              <a:rPr lang="en-US" altLang="zh-CN" b="0" dirty="0" err="1"/>
              <a:t>groundable</a:t>
            </a:r>
            <a:r>
              <a:rPr lang="zh-CN" altLang="en-US" b="0" dirty="0"/>
              <a:t>实体特征与各候选</a:t>
            </a:r>
            <a:r>
              <a:rPr lang="en-US" altLang="zh-CN" b="0" dirty="0"/>
              <a:t>region</a:t>
            </a:r>
            <a:r>
              <a:rPr lang="zh-CN" altLang="en-US" b="0" dirty="0"/>
              <a:t>的特征进行匹配，选择匹配分数最大的</a:t>
            </a:r>
            <a:r>
              <a:rPr lang="en-US" altLang="zh-CN" b="0" dirty="0"/>
              <a:t>region</a:t>
            </a:r>
            <a:r>
              <a:rPr lang="zh-CN" altLang="en-US" b="0" dirty="0"/>
              <a:t>作为该实体的预测</a:t>
            </a:r>
            <a:r>
              <a:rPr lang="en-US" altLang="zh-CN" b="0" dirty="0"/>
              <a:t>region</a:t>
            </a:r>
            <a:r>
              <a:rPr lang="zh-CN" altLang="en-US" b="0" dirty="0"/>
              <a:t>（目标检测任务）。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训练损失为</a:t>
            </a:r>
            <a:r>
              <a:rPr lang="en-US" altLang="zh-CN" b="0" dirty="0"/>
              <a:t>Decoder</a:t>
            </a:r>
            <a:r>
              <a:rPr lang="zh-CN" altLang="en-US" b="0" dirty="0"/>
              <a:t>预测的交叉熵损失，以及</a:t>
            </a:r>
            <a:r>
              <a:rPr lang="en-US" altLang="zh-CN" b="0" dirty="0"/>
              <a:t>region</a:t>
            </a:r>
            <a:r>
              <a:rPr lang="zh-CN" altLang="en-US" b="0" dirty="0"/>
              <a:t>预测结果和实际的</a:t>
            </a:r>
            <a:r>
              <a:rPr lang="en-US" altLang="zh-CN" b="0" dirty="0"/>
              <a:t>IOU</a:t>
            </a:r>
            <a:r>
              <a:rPr lang="zh-CN" altLang="en-US" b="0" dirty="0"/>
              <a:t>分布的</a:t>
            </a:r>
            <a:r>
              <a:rPr lang="en-US" altLang="zh-CN" b="0" dirty="0"/>
              <a:t>KL</a:t>
            </a:r>
            <a:r>
              <a:rPr lang="zh-CN" altLang="en-US" b="0" dirty="0"/>
              <a:t>损失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37965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6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508989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645535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95947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AA69-B80D-8948-92DC-CA16B7ABD41D}" type="datetime3">
              <a:rPr lang="en-US" smtClean="0"/>
              <a:t>1 November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11D3-6BAF-5C45-BEE3-441B311308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-22426" y="332656"/>
            <a:ext cx="467544" cy="720080"/>
          </a:xfrm>
          <a:prstGeom prst="rect">
            <a:avLst/>
          </a:prstGeom>
          <a:solidFill>
            <a:srgbClr val="075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17126" y="332656"/>
            <a:ext cx="72008" cy="720080"/>
          </a:xfrm>
          <a:prstGeom prst="rect">
            <a:avLst/>
          </a:prstGeom>
          <a:solidFill>
            <a:srgbClr val="075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占位符 1"/>
          <p:cNvSpPr txBox="1"/>
          <p:nvPr userDrawn="1"/>
        </p:nvSpPr>
        <p:spPr>
          <a:xfrm>
            <a:off x="901700" y="274638"/>
            <a:ext cx="554250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0" kern="1200">
                <a:solidFill>
                  <a:schemeClr val="tx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2" name="标题占位符 1"/>
          <p:cNvSpPr>
            <a:spLocks noGrp="1"/>
          </p:cNvSpPr>
          <p:nvPr>
            <p:ph type="title"/>
          </p:nvPr>
        </p:nvSpPr>
        <p:spPr>
          <a:xfrm>
            <a:off x="901700" y="332656"/>
            <a:ext cx="8137922" cy="696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2400" b="0"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-10852" y="6643"/>
            <a:ext cx="9165704" cy="6891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 descr="G:\自动化所PPT\素材\16sucai_201307242118\2-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979"/>
            <a:ext cx="9154852" cy="595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:\自动化所PPT\素材\灰色科技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4"/>
          <a:stretch>
            <a:fillRect/>
          </a:stretch>
        </p:blipFill>
        <p:spPr bwMode="auto">
          <a:xfrm>
            <a:off x="-36512" y="-5756"/>
            <a:ext cx="9203490" cy="690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D2B61-4A57-49A1-9BFC-1B26A66842DB}" type="datetime1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-36512" y="-5755"/>
            <a:ext cx="9180512" cy="689113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36512" y="6643"/>
            <a:ext cx="9180512" cy="6915935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22426" y="332656"/>
            <a:ext cx="467544" cy="720080"/>
          </a:xfrm>
          <a:prstGeom prst="rect">
            <a:avLst/>
          </a:prstGeom>
          <a:solidFill>
            <a:srgbClr val="075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517126" y="332656"/>
            <a:ext cx="72008" cy="720080"/>
          </a:xfrm>
          <a:prstGeom prst="rect">
            <a:avLst/>
          </a:prstGeom>
          <a:solidFill>
            <a:srgbClr val="075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占位符 1"/>
          <p:cNvSpPr>
            <a:spLocks noGrp="1"/>
          </p:cNvSpPr>
          <p:nvPr>
            <p:ph type="title" hasCustomPrompt="1"/>
          </p:nvPr>
        </p:nvSpPr>
        <p:spPr>
          <a:xfrm>
            <a:off x="901700" y="274638"/>
            <a:ext cx="5542508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0"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9147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_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9028" b="-90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 userDrawn="1"/>
        </p:nvSpPr>
        <p:spPr>
          <a:xfrm>
            <a:off x="-1" y="-1"/>
            <a:ext cx="9144000" cy="6858001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04825" y="1135064"/>
            <a:ext cx="8134349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04825" y="3441300"/>
            <a:ext cx="813434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050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3145029"/>
            <a:ext cx="8134349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050" b="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-33139"/>
            <a:ext cx="9180512" cy="689113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2" y="6336322"/>
            <a:ext cx="2526628" cy="388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ransition/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22426" y="332656"/>
            <a:ext cx="467544" cy="720080"/>
          </a:xfrm>
          <a:prstGeom prst="rect">
            <a:avLst/>
          </a:prstGeom>
          <a:solidFill>
            <a:srgbClr val="075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17126" y="332656"/>
            <a:ext cx="72008" cy="720080"/>
          </a:xfrm>
          <a:prstGeom prst="rect">
            <a:avLst/>
          </a:prstGeom>
          <a:solidFill>
            <a:srgbClr val="0757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576064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BDF3-5C1D-48F9-B88E-AF7DEF2470ED}" type="datetime1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75000"/>
              <a:lumOff val="25000"/>
            </a:schemeClr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/>
          <p:cNvGrpSpPr/>
          <p:nvPr/>
        </p:nvGrpSpPr>
        <p:grpSpPr>
          <a:xfrm>
            <a:off x="-36512" y="9525"/>
            <a:ext cx="9180512" cy="6858000"/>
            <a:chOff x="-36512" y="0"/>
            <a:chExt cx="9180512" cy="6858000"/>
          </a:xfrm>
        </p:grpSpPr>
        <p:pic>
          <p:nvPicPr>
            <p:cNvPr id="13" name="Picture 2" descr="自动化ppt 1 副本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-36512" y="0"/>
              <a:ext cx="9180512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36512" y="6419850"/>
              <a:ext cx="9180512" cy="438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矩形 5"/>
          <p:cNvSpPr/>
          <p:nvPr/>
        </p:nvSpPr>
        <p:spPr>
          <a:xfrm>
            <a:off x="-36512" y="2006107"/>
            <a:ext cx="9180512" cy="1626555"/>
          </a:xfrm>
          <a:prstGeom prst="rect">
            <a:avLst/>
          </a:prstGeom>
          <a:solidFill>
            <a:srgbClr val="0757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36512" y="2510031"/>
            <a:ext cx="9180512" cy="54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周报</a:t>
            </a:r>
            <a:r>
              <a:rPr lang="en-US" altLang="zh-CN" sz="2200" b="1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20231101</a:t>
            </a:r>
          </a:p>
        </p:txBody>
      </p:sp>
      <p:sp>
        <p:nvSpPr>
          <p:cNvPr id="4" name="矩形 3"/>
          <p:cNvSpPr/>
          <p:nvPr/>
        </p:nvSpPr>
        <p:spPr>
          <a:xfrm>
            <a:off x="313055" y="4181475"/>
            <a:ext cx="851789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耿家锴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2023.11.01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标签的统一对比学习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内容占位符 8">
            <a:extLst>
              <a:ext uri="{FF2B5EF4-FFF2-40B4-BE49-F238E27FC236}">
                <a16:creationId xmlns:a16="http://schemas.microsoft.com/office/drawing/2014/main" id="{045EB2E0-6743-5F67-E421-31584BA63BAE}"/>
              </a:ext>
            </a:extLst>
          </p:cNvPr>
          <p:cNvSpPr txBox="1">
            <a:spLocks/>
          </p:cNvSpPr>
          <p:nvPr/>
        </p:nvSpPr>
        <p:spPr>
          <a:xfrm>
            <a:off x="439112" y="936989"/>
            <a:ext cx="8137922" cy="470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16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F635DE-AB8C-5B0D-A7D3-59F9305E466F}"/>
              </a:ext>
            </a:extLst>
          </p:cNvPr>
          <p:cNvSpPr txBox="1"/>
          <p:nvPr/>
        </p:nvSpPr>
        <p:spPr>
          <a:xfrm>
            <a:off x="2845617" y="6386844"/>
            <a:ext cx="5018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Unified Contrastive Learning in Image-Text-Label Space.</a:t>
            </a:r>
            <a:r>
              <a:rPr lang="zh-CN" altLang="en-US" sz="1200" dirty="0"/>
              <a:t>  </a:t>
            </a:r>
            <a:r>
              <a:rPr lang="en-US" altLang="zh-CN" sz="1200" dirty="0"/>
              <a:t>CVPR</a:t>
            </a:r>
            <a:r>
              <a:rPr lang="zh-CN" altLang="en-US" sz="1200" dirty="0"/>
              <a:t> </a:t>
            </a:r>
            <a:r>
              <a:rPr lang="en-US" altLang="zh-CN" sz="1200" dirty="0"/>
              <a:t>2022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7ED997-B586-E233-73BB-D9B3570CEF39}"/>
              </a:ext>
            </a:extLst>
          </p:cNvPr>
          <p:cNvSpPr txBox="1"/>
          <p:nvPr/>
        </p:nvSpPr>
        <p:spPr>
          <a:xfrm>
            <a:off x="324649" y="4900900"/>
            <a:ext cx="8502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由于数据源和学习目标的不同，监督学习可以学习到更具判别性的表示，但图像语言预训练显示出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更强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的零样本识别能力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提出了一种统一对比学习，具有单一的学习目标，能够无缝地促进两种数据类型的协同作用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B35443-0A89-F417-6951-C1E86CA67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9183" y="1569630"/>
            <a:ext cx="3924848" cy="30674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8E52CC-108D-BFD2-4B7D-416CCBD6E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665" y="1387890"/>
            <a:ext cx="5418335" cy="329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669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标签的统一对比学习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内容占位符 8">
            <a:extLst>
              <a:ext uri="{FF2B5EF4-FFF2-40B4-BE49-F238E27FC236}">
                <a16:creationId xmlns:a16="http://schemas.microsoft.com/office/drawing/2014/main" id="{045EB2E0-6743-5F67-E421-31584BA63BAE}"/>
              </a:ext>
            </a:extLst>
          </p:cNvPr>
          <p:cNvSpPr txBox="1">
            <a:spLocks/>
          </p:cNvSpPr>
          <p:nvPr/>
        </p:nvSpPr>
        <p:spPr>
          <a:xfrm>
            <a:off x="439112" y="936989"/>
            <a:ext cx="8137922" cy="470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16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F635DE-AB8C-5B0D-A7D3-59F9305E466F}"/>
              </a:ext>
            </a:extLst>
          </p:cNvPr>
          <p:cNvSpPr txBox="1"/>
          <p:nvPr/>
        </p:nvSpPr>
        <p:spPr>
          <a:xfrm>
            <a:off x="2845617" y="6386844"/>
            <a:ext cx="5018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Unified Contrastive Learning in Image-Text-Label Space.</a:t>
            </a:r>
            <a:r>
              <a:rPr lang="zh-CN" altLang="en-US" sz="1200" dirty="0"/>
              <a:t>  </a:t>
            </a:r>
            <a:r>
              <a:rPr lang="en-US" altLang="zh-CN" sz="1200" dirty="0"/>
              <a:t>CVPR</a:t>
            </a:r>
            <a:r>
              <a:rPr lang="zh-CN" altLang="en-US" sz="1200" dirty="0"/>
              <a:t> </a:t>
            </a:r>
            <a:r>
              <a:rPr lang="en-US" altLang="zh-CN" sz="1200" dirty="0"/>
              <a:t>2022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7ED997-B586-E233-73BB-D9B3570CEF39}"/>
              </a:ext>
            </a:extLst>
          </p:cNvPr>
          <p:cNvSpPr txBox="1"/>
          <p:nvPr/>
        </p:nvSpPr>
        <p:spPr>
          <a:xfrm>
            <a:off x="590358" y="2204286"/>
            <a:ext cx="2520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对比学习：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FA981E-EDDE-48F9-949A-C79A95CD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18" y="2837170"/>
            <a:ext cx="4023831" cy="215202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8D51F4E-BCA9-3DD9-9E2C-F403FE6D3F0F}"/>
              </a:ext>
            </a:extLst>
          </p:cNvPr>
          <p:cNvSpPr txBox="1"/>
          <p:nvPr/>
        </p:nvSpPr>
        <p:spPr>
          <a:xfrm>
            <a:off x="4866910" y="2204286"/>
            <a:ext cx="2520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训练目标（</a:t>
            </a:r>
            <a:r>
              <a:rPr lang="en-US" altLang="zh-CN" b="1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UniCL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8D805CA-C8A4-2514-688D-65339A3BF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910" y="2971806"/>
            <a:ext cx="4039164" cy="28197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971D4C-E224-A6CC-34BD-AF574ED9723C}"/>
              </a:ext>
            </a:extLst>
          </p:cNvPr>
          <p:cNvSpPr txBox="1"/>
          <p:nvPr/>
        </p:nvSpPr>
        <p:spPr>
          <a:xfrm>
            <a:off x="245740" y="1173592"/>
            <a:ext cx="8394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使用聚类算法给样本分配的伪标签，以及实体和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的类别来指导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的多模态对齐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48600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实现细节：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对比学习对齐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6D81DB-4662-FFA7-641C-2AE77FF3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99" y="2098988"/>
            <a:ext cx="4515058" cy="37094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CFD348C-5F2D-E884-28E4-68DC9A0ECBBC}"/>
              </a:ext>
            </a:extLst>
          </p:cNvPr>
          <p:cNvSpPr txBox="1"/>
          <p:nvPr/>
        </p:nvSpPr>
        <p:spPr>
          <a:xfrm>
            <a:off x="638116" y="3630537"/>
            <a:ext cx="1914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一个</a:t>
            </a:r>
            <a:r>
              <a:rPr lang="en-US" altLang="zh-CN" dirty="0"/>
              <a:t>Batch</a:t>
            </a:r>
            <a:r>
              <a:rPr lang="zh-CN" altLang="en-US" dirty="0"/>
              <a:t>中的</a:t>
            </a:r>
            <a:r>
              <a:rPr lang="en-US" altLang="zh-CN" dirty="0"/>
              <a:t>Twitter</a:t>
            </a:r>
            <a:r>
              <a:rPr lang="zh-CN" altLang="en-US" dirty="0"/>
              <a:t>文本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958EBA-682A-9750-E6AF-901B323FE532}"/>
              </a:ext>
            </a:extLst>
          </p:cNvPr>
          <p:cNvSpPr txBox="1"/>
          <p:nvPr/>
        </p:nvSpPr>
        <p:spPr>
          <a:xfrm>
            <a:off x="4919616" y="1433397"/>
            <a:ext cx="1899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一个</a:t>
            </a:r>
            <a:r>
              <a:rPr lang="en-US" altLang="zh-CN" dirty="0"/>
              <a:t>Batch</a:t>
            </a:r>
            <a:r>
              <a:rPr lang="zh-CN" altLang="en-US" dirty="0"/>
              <a:t>中的</a:t>
            </a:r>
            <a:r>
              <a:rPr lang="en-US" altLang="zh-CN" dirty="0"/>
              <a:t>Twitter</a:t>
            </a:r>
            <a:r>
              <a:rPr lang="zh-CN" altLang="en-US" dirty="0"/>
              <a:t>图像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435054-6EF6-D786-9C01-A14E1DE90EB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2700323" y="1709009"/>
            <a:ext cx="574505" cy="5769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20D0773-240C-0396-90F1-AA1580E9CE65}"/>
              </a:ext>
            </a:extLst>
          </p:cNvPr>
          <p:cNvSpPr txBox="1"/>
          <p:nvPr/>
        </p:nvSpPr>
        <p:spPr>
          <a:xfrm>
            <a:off x="954865" y="1385843"/>
            <a:ext cx="1745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样本（图像）的聚类</a:t>
            </a:r>
            <a:r>
              <a:rPr lang="en-US" altLang="zh-CN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8810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实现细节：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对比学习对齐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6D81DB-4662-FFA7-641C-2AE77FF3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27" y="2894106"/>
            <a:ext cx="4419884" cy="36312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524ABAF-B395-FA5A-95BE-13E9FCE5A43E}"/>
              </a:ext>
            </a:extLst>
          </p:cNvPr>
          <p:cNvSpPr txBox="1"/>
          <p:nvPr/>
        </p:nvSpPr>
        <p:spPr>
          <a:xfrm>
            <a:off x="160427" y="4301837"/>
            <a:ext cx="2254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一个</a:t>
            </a:r>
            <a:r>
              <a:rPr lang="en-US" altLang="zh-CN" dirty="0"/>
              <a:t>Batch</a:t>
            </a:r>
            <a:r>
              <a:rPr lang="zh-CN" altLang="en-US" dirty="0"/>
              <a:t>中的文本中包含的所有实体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05D46F-37DA-14EC-2695-3195D61BB539}"/>
              </a:ext>
            </a:extLst>
          </p:cNvPr>
          <p:cNvSpPr txBox="1"/>
          <p:nvPr/>
        </p:nvSpPr>
        <p:spPr>
          <a:xfrm>
            <a:off x="6781678" y="2782669"/>
            <a:ext cx="2257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一个</a:t>
            </a:r>
            <a:r>
              <a:rPr lang="en-US" altLang="zh-CN" dirty="0"/>
              <a:t>Batch</a:t>
            </a:r>
            <a:r>
              <a:rPr lang="zh-CN" altLang="en-US" dirty="0"/>
              <a:t>中所有目标检测器检测出</a:t>
            </a:r>
            <a:r>
              <a:rPr lang="zh-CN" altLang="en-US"/>
              <a:t>的所有候选</a:t>
            </a:r>
            <a:r>
              <a:rPr lang="en-US" altLang="zh-CN"/>
              <a:t>region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268AE97-3100-3BB4-A821-86B3D446BDA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255631" y="2287364"/>
            <a:ext cx="1467292" cy="5986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9A28703-7E3E-A4AA-8F87-EA72F9FE8BE6}"/>
              </a:ext>
            </a:extLst>
          </p:cNvPr>
          <p:cNvSpPr txBox="1"/>
          <p:nvPr/>
        </p:nvSpPr>
        <p:spPr>
          <a:xfrm>
            <a:off x="1203546" y="963925"/>
            <a:ext cx="70387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实体的</a:t>
            </a:r>
            <a:r>
              <a:rPr lang="en-US" altLang="zh-CN" sz="1600" dirty="0"/>
              <a:t>label</a:t>
            </a:r>
            <a:r>
              <a:rPr lang="zh-CN" altLang="en-US" sz="1600" dirty="0"/>
              <a:t>：实体的</a:t>
            </a:r>
            <a:r>
              <a:rPr lang="en-US" altLang="zh-CN" sz="1600" dirty="0"/>
              <a:t>GT</a:t>
            </a:r>
            <a:r>
              <a:rPr lang="zh-CN" altLang="en-US" sz="1600" dirty="0"/>
              <a:t>类型（</a:t>
            </a:r>
            <a:r>
              <a:rPr lang="en-US" altLang="zh-CN" sz="1600" dirty="0"/>
              <a:t>PER</a:t>
            </a:r>
            <a:r>
              <a:rPr lang="zh-CN" altLang="en-US" sz="1600" dirty="0"/>
              <a:t>、</a:t>
            </a:r>
            <a:r>
              <a:rPr lang="en-US" altLang="zh-CN" sz="1600" dirty="0"/>
              <a:t>ORG</a:t>
            </a:r>
            <a:r>
              <a:rPr lang="zh-CN" altLang="en-US" sz="1600" dirty="0"/>
              <a:t>、</a:t>
            </a:r>
            <a:r>
              <a:rPr lang="en-US" altLang="zh-CN" sz="1600" dirty="0"/>
              <a:t>LOC</a:t>
            </a:r>
            <a:r>
              <a:rPr lang="zh-CN" altLang="en-US" sz="1600" dirty="0"/>
              <a:t>、</a:t>
            </a:r>
            <a:r>
              <a:rPr lang="en-US" altLang="zh-CN" sz="1600" dirty="0"/>
              <a:t>OTHER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Region</a:t>
            </a:r>
            <a:r>
              <a:rPr lang="zh-CN" altLang="en-US" sz="1600" dirty="0"/>
              <a:t>的</a:t>
            </a:r>
            <a:r>
              <a:rPr lang="en-US" altLang="zh-CN" sz="1600" dirty="0"/>
              <a:t>label</a:t>
            </a:r>
            <a:r>
              <a:rPr lang="zh-CN" altLang="en-US" sz="1600" dirty="0"/>
              <a:t>：如果一个</a:t>
            </a:r>
            <a:r>
              <a:rPr lang="en-US" altLang="zh-CN" sz="1600" dirty="0"/>
              <a:t>region</a:t>
            </a:r>
            <a:r>
              <a:rPr lang="zh-CN" altLang="en-US" sz="1600" dirty="0"/>
              <a:t>和某个</a:t>
            </a:r>
            <a:r>
              <a:rPr lang="en-US" altLang="zh-CN" sz="1600" dirty="0" err="1"/>
              <a:t>groundable</a:t>
            </a:r>
            <a:r>
              <a:rPr lang="zh-CN" altLang="en-US" sz="1600" dirty="0"/>
              <a:t>的实体所对应的</a:t>
            </a:r>
            <a:r>
              <a:rPr lang="en-US" altLang="zh-CN" sz="1600" dirty="0"/>
              <a:t>region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max_IOU</a:t>
            </a:r>
            <a:r>
              <a:rPr lang="en-US" altLang="zh-CN" sz="1600" dirty="0"/>
              <a:t>&gt;0.5</a:t>
            </a:r>
            <a:r>
              <a:rPr lang="zh-CN" altLang="en-US" sz="1600" dirty="0"/>
              <a:t>，则这个</a:t>
            </a:r>
            <a:r>
              <a:rPr lang="en-US" altLang="zh-CN" sz="1600" dirty="0"/>
              <a:t>region</a:t>
            </a:r>
            <a:r>
              <a:rPr lang="zh-CN" altLang="en-US" sz="1600" dirty="0"/>
              <a:t>和该实体同</a:t>
            </a:r>
            <a:r>
              <a:rPr lang="en-US" altLang="zh-CN" sz="1600" dirty="0"/>
              <a:t>label</a:t>
            </a:r>
            <a:r>
              <a:rPr lang="zh-CN" altLang="en-US" sz="1600" dirty="0"/>
              <a:t>，否则</a:t>
            </a:r>
            <a:r>
              <a:rPr lang="en-US" altLang="zh-CN" sz="1600" dirty="0"/>
              <a:t>label</a:t>
            </a:r>
            <a:r>
              <a:rPr lang="zh-CN" altLang="en-US" sz="1600" dirty="0"/>
              <a:t>为</a:t>
            </a:r>
            <a:r>
              <a:rPr lang="en-US" altLang="zh-CN" sz="1600" dirty="0"/>
              <a:t>none</a:t>
            </a:r>
            <a:r>
              <a:rPr lang="zh-CN" altLang="en-US" sz="1600" dirty="0"/>
              <a:t>。如果</a:t>
            </a:r>
            <a:r>
              <a:rPr lang="en-US" altLang="zh-CN" sz="1600" dirty="0"/>
              <a:t>region</a:t>
            </a:r>
            <a:r>
              <a:rPr lang="zh-CN" altLang="en-US" sz="1600" dirty="0"/>
              <a:t>和多个类型的实体都有大于</a:t>
            </a:r>
            <a:r>
              <a:rPr lang="en-US" altLang="zh-CN" sz="1600" dirty="0"/>
              <a:t>0.5</a:t>
            </a:r>
            <a:r>
              <a:rPr lang="zh-CN" altLang="en-US" sz="1600" dirty="0"/>
              <a:t>的</a:t>
            </a:r>
            <a:r>
              <a:rPr lang="en-US" altLang="zh-CN" sz="1600" dirty="0"/>
              <a:t>IOU</a:t>
            </a:r>
            <a:r>
              <a:rPr lang="zh-CN" altLang="en-US" sz="1600" dirty="0"/>
              <a:t>，则取</a:t>
            </a:r>
            <a:r>
              <a:rPr lang="en-US" altLang="zh-CN" sz="1600" dirty="0"/>
              <a:t>IOU</a:t>
            </a:r>
            <a:r>
              <a:rPr lang="zh-CN" altLang="en-US" sz="1600" dirty="0"/>
              <a:t>最大的实体的类别作为</a:t>
            </a:r>
            <a:r>
              <a:rPr lang="en-US" altLang="zh-CN" sz="1600" dirty="0"/>
              <a:t>region</a:t>
            </a:r>
            <a:r>
              <a:rPr lang="zh-CN" altLang="en-US" sz="1600" dirty="0"/>
              <a:t>的类别</a:t>
            </a:r>
          </a:p>
        </p:txBody>
      </p:sp>
    </p:spTree>
    <p:extLst>
      <p:ext uri="{BB962C8B-B14F-4D97-AF65-F5344CB8AC3E}">
        <p14:creationId xmlns:p14="http://schemas.microsoft.com/office/powerpoint/2010/main" val="21001441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971D4C-E224-A6CC-34BD-AF574ED9723C}"/>
              </a:ext>
            </a:extLst>
          </p:cNvPr>
          <p:cNvSpPr txBox="1"/>
          <p:nvPr/>
        </p:nvSpPr>
        <p:spPr>
          <a:xfrm>
            <a:off x="0" y="1333314"/>
            <a:ext cx="8898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指标为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（每个实体需要同时在文中位置检测、实体类别分类和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grounding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三个任务上结果正确才算作正确识别）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980F46C-4D53-8C9A-250F-5687991AE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83229"/>
              </p:ext>
            </p:extLst>
          </p:nvPr>
        </p:nvGraphicFramePr>
        <p:xfrm>
          <a:off x="1401130" y="245207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9921524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6632554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648862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46209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228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Baseline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56.43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56.63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56.53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80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Ours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57.48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57.41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57.45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11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-w/o local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55.58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56.39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55.98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7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-w/o global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58.67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57.73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58.2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19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461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接下来的研究计划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3" name="内容占位符 8">
            <a:extLst>
              <a:ext uri="{FF2B5EF4-FFF2-40B4-BE49-F238E27FC236}">
                <a16:creationId xmlns:a16="http://schemas.microsoft.com/office/drawing/2014/main" id="{045EB2E0-6743-5F67-E421-31584BA63BAE}"/>
              </a:ext>
            </a:extLst>
          </p:cNvPr>
          <p:cNvSpPr txBox="1">
            <a:spLocks/>
          </p:cNvSpPr>
          <p:nvPr/>
        </p:nvSpPr>
        <p:spPr>
          <a:xfrm>
            <a:off x="439112" y="936989"/>
            <a:ext cx="8137922" cy="470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16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971D4C-E224-A6CC-34BD-AF574ED9723C}"/>
              </a:ext>
            </a:extLst>
          </p:cNvPr>
          <p:cNvSpPr txBox="1"/>
          <p:nvPr/>
        </p:nvSpPr>
        <p:spPr>
          <a:xfrm>
            <a:off x="182409" y="1633033"/>
            <a:ext cx="8394625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目前仅使用了离线的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聚类方法挖掘样本关联， 且聚类时仅利用了图像模态的信息。我计划接下来使用一些比较新的方法来挖掘样本关联，例如表示学习和聚类的交替进行，同时将文本模态纳入考虑。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的对齐并没有带来性能的提升，同时老师也反馈基于对比学习的多模态对齐并不是比较新颖的方法，因此计划在这方面找一些新的方法来改进。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346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目录</a:t>
            </a:r>
          </a:p>
        </p:txBody>
      </p:sp>
      <p:sp>
        <p:nvSpPr>
          <p:cNvPr id="7" name="矩形 6"/>
          <p:cNvSpPr/>
          <p:nvPr/>
        </p:nvSpPr>
        <p:spPr>
          <a:xfrm>
            <a:off x="1641157" y="2769332"/>
            <a:ext cx="5861685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GMNER</a:t>
            </a:r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任务简介</a:t>
            </a:r>
            <a:endParaRPr lang="en-US" altLang="zh-CN" sz="28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GMNER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中的样本间关联挖掘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GMNER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任务定义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内容占位符 8">
            <a:extLst>
              <a:ext uri="{FF2B5EF4-FFF2-40B4-BE49-F238E27FC236}">
                <a16:creationId xmlns:a16="http://schemas.microsoft.com/office/drawing/2014/main" id="{045EB2E0-6743-5F67-E421-31584BA63BAE}"/>
              </a:ext>
            </a:extLst>
          </p:cNvPr>
          <p:cNvSpPr txBox="1">
            <a:spLocks/>
          </p:cNvSpPr>
          <p:nvPr/>
        </p:nvSpPr>
        <p:spPr>
          <a:xfrm>
            <a:off x="439112" y="936989"/>
            <a:ext cx="8137922" cy="470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16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F635DE-AB8C-5B0D-A7D3-59F9305E466F}"/>
              </a:ext>
            </a:extLst>
          </p:cNvPr>
          <p:cNvSpPr txBox="1"/>
          <p:nvPr/>
        </p:nvSpPr>
        <p:spPr>
          <a:xfrm>
            <a:off x="3005513" y="6251340"/>
            <a:ext cx="4133842" cy="472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Grounded Multimodal Named Entity Recognition on Social Media.</a:t>
            </a:r>
            <a:r>
              <a:rPr lang="zh-CN" altLang="en-US" sz="1200" dirty="0"/>
              <a:t>  </a:t>
            </a:r>
            <a:r>
              <a:rPr lang="en-US" altLang="zh-CN" sz="1200" dirty="0"/>
              <a:t>ACL 2023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30A975-A854-567C-E79A-E5667514C1DC}"/>
                  </a:ext>
                </a:extLst>
              </p:cNvPr>
              <p:cNvSpPr txBox="1"/>
              <p:nvPr/>
            </p:nvSpPr>
            <p:spPr>
              <a:xfrm>
                <a:off x="683719" y="1028700"/>
                <a:ext cx="7956646" cy="873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给定包含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个词的文本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𝑠𝑛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和附加的图像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GMNER</a:t>
                </a:r>
                <a:r>
                  <a:rPr lang="zh-CN" altLang="en-US" dirty="0"/>
                  <a:t>任务的目标是提取一组多模态实体三元组</a:t>
                </a:r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30A975-A854-567C-E79A-E5667514C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9" y="1028700"/>
                <a:ext cx="7956646" cy="873957"/>
              </a:xfrm>
              <a:prstGeom prst="rect">
                <a:avLst/>
              </a:prstGeom>
              <a:blipFill>
                <a:blip r:embed="rId3"/>
                <a:stretch>
                  <a:fillRect l="-613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DFDFE0-5647-429B-1894-23B1EB143A6C}"/>
                  </a:ext>
                </a:extLst>
              </p:cNvPr>
              <p:cNvSpPr txBox="1"/>
              <p:nvPr/>
            </p:nvSpPr>
            <p:spPr>
              <a:xfrm>
                <a:off x="683719" y="2466647"/>
                <a:ext cx="7759419" cy="647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effectLst/>
                    <a:ea typeface="Microsoft YaHei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1800" dirty="0">
                    <a:effectLst/>
                    <a:ea typeface="Microsoft YaHei" panose="020B0503020204020204" pitchFamily="34" charset="-122"/>
                  </a:rPr>
                  <a:t>实体，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effectLst/>
                    <a:ea typeface="Microsoft YaHei" panose="020B0503020204020204" pitchFamily="34" charset="-122"/>
                  </a:rPr>
                  <a:t>为实体类别（</a:t>
                </a:r>
                <a:r>
                  <a:rPr lang="en-US" altLang="zh-CN" sz="1800" dirty="0">
                    <a:effectLst/>
                    <a:ea typeface="Microsoft YaHei" panose="020B0503020204020204" pitchFamily="34" charset="-122"/>
                  </a:rPr>
                  <a:t>PER</a:t>
                </a:r>
                <a:r>
                  <a:rPr lang="zh-CN" altLang="en-US" sz="1800" dirty="0">
                    <a:effectLst/>
                    <a:ea typeface="Microsoft YaHei" panose="020B0503020204020204" pitchFamily="34" charset="-122"/>
                  </a:rPr>
                  <a:t>、</a:t>
                </a:r>
                <a:r>
                  <a:rPr lang="en-US" altLang="zh-CN" sz="1800" dirty="0">
                    <a:effectLst/>
                    <a:ea typeface="Microsoft YaHei" panose="020B0503020204020204" pitchFamily="34" charset="-122"/>
                  </a:rPr>
                  <a:t>ORG</a:t>
                </a:r>
                <a:r>
                  <a:rPr lang="zh-CN" altLang="en-US" sz="1800" dirty="0">
                    <a:effectLst/>
                    <a:ea typeface="Microsoft YaHei" panose="020B0503020204020204" pitchFamily="34" charset="-122"/>
                  </a:rPr>
                  <a:t>、</a:t>
                </a:r>
                <a:r>
                  <a:rPr lang="en-US" altLang="zh-CN" sz="1800" dirty="0">
                    <a:effectLst/>
                    <a:ea typeface="Microsoft YaHei" panose="020B0503020204020204" pitchFamily="34" charset="-122"/>
                  </a:rPr>
                  <a:t>LOC</a:t>
                </a:r>
                <a:r>
                  <a:rPr lang="zh-CN" altLang="en-US" sz="1800" dirty="0">
                    <a:effectLst/>
                    <a:ea typeface="Microsoft YaHei" panose="020B0503020204020204" pitchFamily="34" charset="-122"/>
                  </a:rPr>
                  <a:t>、</a:t>
                </a:r>
                <a:r>
                  <a:rPr lang="en-US" altLang="zh-CN" sz="1800" dirty="0">
                    <a:effectLst/>
                    <a:ea typeface="Microsoft YaHei" panose="020B0503020204020204" pitchFamily="34" charset="-122"/>
                  </a:rPr>
                  <a:t>MISC</a:t>
                </a:r>
                <a:r>
                  <a:rPr lang="zh-CN" altLang="en-US" sz="1800" dirty="0">
                    <a:effectLst/>
                    <a:ea typeface="Microsoft YaHei" panose="020B0503020204020204" pitchFamily="34" charset="-122"/>
                  </a:rPr>
                  <a:t>）。如果实体没有</a:t>
                </a:r>
                <a:r>
                  <a:rPr lang="en-US" altLang="zh-CN" dirty="0"/>
                  <a:t>grounded region</a:t>
                </a:r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en-US" altLang="zh-CN" sz="1800" dirty="0">
                    <a:effectLst/>
                    <a:ea typeface="Microsoft YaHei" panose="020B0503020204020204" pitchFamily="34" charset="-122"/>
                  </a:rPr>
                  <a:t>None</a:t>
                </a:r>
                <a:r>
                  <a:rPr lang="zh-CN" altLang="en-US" sz="1800" dirty="0">
                    <a:effectLst/>
                    <a:ea typeface="Microsoft YaHei" panose="020B0503020204020204" pitchFamily="34" charset="-122"/>
                  </a:rPr>
                  <a:t>，否则为</a:t>
                </a:r>
                <a:r>
                  <a:rPr lang="en-US" altLang="zh-CN" sz="1800" dirty="0">
                    <a:effectLst/>
                    <a:ea typeface="Microsoft YaHei" panose="020B0503020204020204" pitchFamily="34" charset="-122"/>
                  </a:rPr>
                  <a:t>bounding box</a:t>
                </a:r>
                <a:r>
                  <a:rPr lang="zh-CN" altLang="en-US" sz="1800" dirty="0">
                    <a:effectLst/>
                    <a:ea typeface="Microsoft YaHei" panose="020B0503020204020204" pitchFamily="34" charset="-122"/>
                  </a:rPr>
                  <a:t>。</a:t>
                </a:r>
                <a:endParaRPr lang="zh-CN" altLang="zh-CN" sz="1800" dirty="0">
                  <a:effectLst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6DFDFE0-5647-429B-1894-23B1EB14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19" y="2466647"/>
                <a:ext cx="7759419" cy="647037"/>
              </a:xfrm>
              <a:prstGeom prst="rect">
                <a:avLst/>
              </a:prstGeom>
              <a:blipFill>
                <a:blip r:embed="rId4"/>
                <a:stretch>
                  <a:fillRect l="-628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EE24FE5-CB57-854E-AE62-9D75B66E0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813" y="1944627"/>
            <a:ext cx="3343742" cy="55252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F92F76-4E29-2FA7-139A-A7C6B7EAA740}"/>
              </a:ext>
            </a:extLst>
          </p:cNvPr>
          <p:cNvSpPr txBox="1"/>
          <p:nvPr/>
        </p:nvSpPr>
        <p:spPr>
          <a:xfrm>
            <a:off x="683719" y="5669923"/>
            <a:ext cx="7630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数据集基于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MNER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Twitter-15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Twitter-17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构建。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996659D-D8E8-C838-B92E-79338630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064" y="3113684"/>
            <a:ext cx="631595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517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GMNER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数据集统计信息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内容占位符 8">
            <a:extLst>
              <a:ext uri="{FF2B5EF4-FFF2-40B4-BE49-F238E27FC236}">
                <a16:creationId xmlns:a16="http://schemas.microsoft.com/office/drawing/2014/main" id="{045EB2E0-6743-5F67-E421-31584BA63BAE}"/>
              </a:ext>
            </a:extLst>
          </p:cNvPr>
          <p:cNvSpPr txBox="1">
            <a:spLocks/>
          </p:cNvSpPr>
          <p:nvPr/>
        </p:nvSpPr>
        <p:spPr>
          <a:xfrm>
            <a:off x="439112" y="936989"/>
            <a:ext cx="8137922" cy="470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16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0CBC39-46D3-E966-9643-80AD03075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947" y="1093064"/>
            <a:ext cx="5613888" cy="19642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A8B317-1A21-80D8-1564-1CE861E6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627" y="3291848"/>
            <a:ext cx="6058746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469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GMNER Baseline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内容占位符 8">
            <a:extLst>
              <a:ext uri="{FF2B5EF4-FFF2-40B4-BE49-F238E27FC236}">
                <a16:creationId xmlns:a16="http://schemas.microsoft.com/office/drawing/2014/main" id="{045EB2E0-6743-5F67-E421-31584BA63BAE}"/>
              </a:ext>
            </a:extLst>
          </p:cNvPr>
          <p:cNvSpPr txBox="1">
            <a:spLocks/>
          </p:cNvSpPr>
          <p:nvPr/>
        </p:nvSpPr>
        <p:spPr>
          <a:xfrm>
            <a:off x="439112" y="936989"/>
            <a:ext cx="8137922" cy="470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16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F635DE-AB8C-5B0D-A7D3-59F9305E466F}"/>
              </a:ext>
            </a:extLst>
          </p:cNvPr>
          <p:cNvSpPr txBox="1"/>
          <p:nvPr/>
        </p:nvSpPr>
        <p:spPr>
          <a:xfrm>
            <a:off x="209558" y="5974042"/>
            <a:ext cx="81042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Grounded Multimodal Named Entity Recognition on Social Media.</a:t>
            </a:r>
            <a:r>
              <a:rPr lang="zh-CN" altLang="en-US" sz="1200" dirty="0"/>
              <a:t>  </a:t>
            </a:r>
            <a:r>
              <a:rPr lang="en-US" altLang="zh-CN" sz="1200" dirty="0"/>
              <a:t>ACL 2023</a:t>
            </a:r>
            <a:endParaRPr lang="zh-CN" altLang="en-US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D3650D-A8C3-EDD8-4AFC-84048C2C2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6" y="1365902"/>
            <a:ext cx="7534539" cy="43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420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目录</a:t>
            </a:r>
          </a:p>
        </p:txBody>
      </p:sp>
      <p:sp>
        <p:nvSpPr>
          <p:cNvPr id="7" name="矩形 6"/>
          <p:cNvSpPr/>
          <p:nvPr/>
        </p:nvSpPr>
        <p:spPr>
          <a:xfrm>
            <a:off x="1641157" y="2769332"/>
            <a:ext cx="5861685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GMNER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任务简介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GMNER</a:t>
            </a:r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中的样本间关联挖掘</a:t>
            </a:r>
          </a:p>
        </p:txBody>
      </p:sp>
    </p:spTree>
    <p:extLst>
      <p:ext uri="{BB962C8B-B14F-4D97-AF65-F5344CB8AC3E}">
        <p14:creationId xmlns:p14="http://schemas.microsoft.com/office/powerpoint/2010/main" val="34442077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MNER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中的样本间关联挖掘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" name="内容占位符 8">
            <a:extLst>
              <a:ext uri="{FF2B5EF4-FFF2-40B4-BE49-F238E27FC236}">
                <a16:creationId xmlns:a16="http://schemas.microsoft.com/office/drawing/2014/main" id="{045EB2E0-6743-5F67-E421-31584BA63BAE}"/>
              </a:ext>
            </a:extLst>
          </p:cNvPr>
          <p:cNvSpPr txBox="1">
            <a:spLocks/>
          </p:cNvSpPr>
          <p:nvPr/>
        </p:nvSpPr>
        <p:spPr>
          <a:xfrm>
            <a:off x="439112" y="936989"/>
            <a:ext cx="8137922" cy="470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16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EC5ADC-925D-EB34-750D-BD5544DC61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31" y="647638"/>
            <a:ext cx="4095415" cy="2696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21BA9D-9EF5-8D6E-F310-49BC0879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13" y="4030753"/>
            <a:ext cx="8530283" cy="24945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BE2DE9B-DABB-819F-53FC-31B4852D0032}"/>
              </a:ext>
            </a:extLst>
          </p:cNvPr>
          <p:cNvSpPr txBox="1"/>
          <p:nvPr/>
        </p:nvSpPr>
        <p:spPr>
          <a:xfrm>
            <a:off x="0" y="1049215"/>
            <a:ext cx="5087815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具有较高关联的样本会共享相似的主题内容，同时具有接近的实体类型分布。这在以往的工作中没有充分挖掘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以下是之前我采用聚类来挖掘样本间的关联的结果（聚类时仅考虑了图像模态，因为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Twitter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上的文本较短，噪声较大，之前的一些实验结果也表明可能会对聚类产生干扰）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61656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GMNER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上的潜在样本间关联挖掘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内容占位符 8">
            <a:extLst>
              <a:ext uri="{FF2B5EF4-FFF2-40B4-BE49-F238E27FC236}">
                <a16:creationId xmlns:a16="http://schemas.microsoft.com/office/drawing/2014/main" id="{045EB2E0-6743-5F67-E421-31584BA63BAE}"/>
              </a:ext>
            </a:extLst>
          </p:cNvPr>
          <p:cNvSpPr txBox="1">
            <a:spLocks/>
          </p:cNvSpPr>
          <p:nvPr/>
        </p:nvSpPr>
        <p:spPr>
          <a:xfrm>
            <a:off x="439112" y="936989"/>
            <a:ext cx="8137922" cy="470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16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3C61CC-8E0C-AC03-46C5-5F7A0929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8288"/>
            <a:ext cx="9144000" cy="206048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3F02318-EA4B-26D3-CE45-CE6F27D41334}"/>
              </a:ext>
            </a:extLst>
          </p:cNvPr>
          <p:cNvSpPr txBox="1"/>
          <p:nvPr/>
        </p:nvSpPr>
        <p:spPr>
          <a:xfrm>
            <a:off x="1092200" y="4768508"/>
            <a:ext cx="230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实体类型分布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44A2B8-9C8B-7A0F-B067-98735F2A2B7B}"/>
              </a:ext>
            </a:extLst>
          </p:cNvPr>
          <p:cNvSpPr txBox="1"/>
          <p:nvPr/>
        </p:nvSpPr>
        <p:spPr>
          <a:xfrm>
            <a:off x="189105" y="1254820"/>
            <a:ext cx="8637935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我考虑在</a:t>
            </a:r>
            <a:r>
              <a:rPr lang="en-US" altLang="zh-CN" b="0" dirty="0"/>
              <a:t>GMNER</a:t>
            </a:r>
            <a:r>
              <a:rPr lang="zh-CN" altLang="en-US" b="0" dirty="0"/>
              <a:t>任务上同样对多模态样本之间的关联进行挖掘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，以下是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GMNER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数据集的聚类结果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D3B025-4E00-1832-5D41-EBCCCB257046}"/>
              </a:ext>
            </a:extLst>
          </p:cNvPr>
          <p:cNvSpPr txBox="1"/>
          <p:nvPr/>
        </p:nvSpPr>
        <p:spPr>
          <a:xfrm>
            <a:off x="5435362" y="4768508"/>
            <a:ext cx="1836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Groundable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的占比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9871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914400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MNER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中的多模态对比学习对齐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" name="内容占位符 8">
            <a:extLst>
              <a:ext uri="{FF2B5EF4-FFF2-40B4-BE49-F238E27FC236}">
                <a16:creationId xmlns:a16="http://schemas.microsoft.com/office/drawing/2014/main" id="{045EB2E0-6743-5F67-E421-31584BA63BAE}"/>
              </a:ext>
            </a:extLst>
          </p:cNvPr>
          <p:cNvSpPr txBox="1">
            <a:spLocks/>
          </p:cNvSpPr>
          <p:nvPr/>
        </p:nvSpPr>
        <p:spPr>
          <a:xfrm>
            <a:off x="439112" y="936989"/>
            <a:ext cx="8137922" cy="470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zh-CN" altLang="en-US" sz="16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F635DE-AB8C-5B0D-A7D3-59F9305E466F}"/>
              </a:ext>
            </a:extLst>
          </p:cNvPr>
          <p:cNvSpPr txBox="1"/>
          <p:nvPr/>
        </p:nvSpPr>
        <p:spPr>
          <a:xfrm>
            <a:off x="2893238" y="6286417"/>
            <a:ext cx="4154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Token-wise Graph-based Framework for Multimodal Named Entity Recognition.</a:t>
            </a:r>
            <a:r>
              <a:rPr lang="zh-CN" altLang="en-US" sz="1200" dirty="0"/>
              <a:t>  </a:t>
            </a:r>
            <a:r>
              <a:rPr lang="en-US" altLang="zh-CN" sz="1200" dirty="0"/>
              <a:t>ICME</a:t>
            </a:r>
            <a:r>
              <a:rPr lang="zh-CN" altLang="en-US" sz="1200" dirty="0"/>
              <a:t> </a:t>
            </a:r>
            <a:r>
              <a:rPr lang="en-US" altLang="zh-CN" sz="1200" dirty="0"/>
              <a:t>2023</a:t>
            </a:r>
            <a:endParaRPr lang="zh-CN" altLang="en-US" sz="1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1DA173-AEBE-B56E-1EF3-5263A627E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47" y="1028700"/>
            <a:ext cx="6722852" cy="34610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7BAEAC4-D6F3-C0B1-5E59-754C055DE8DF}"/>
              </a:ext>
            </a:extLst>
          </p:cNvPr>
          <p:cNvSpPr txBox="1"/>
          <p:nvPr/>
        </p:nvSpPr>
        <p:spPr>
          <a:xfrm>
            <a:off x="253032" y="4700362"/>
            <a:ext cx="8637935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/>
              <a:t>使用对比学习来</a:t>
            </a:r>
            <a:endParaRPr lang="en-US" altLang="zh-CN" b="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全局对齐提供了更一致的文本和图像表示，并消除了两种模式之间的语义不匹配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局部对齐允许子区域表示和文本之间更细粒度的对应，消除不相关区域的噪声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27697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fce4e310-beb6-4773-aea3-dc65c9a4468c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F610F"/>
      </a:accent1>
      <a:accent2>
        <a:srgbClr val="748D16"/>
      </a:accent2>
      <a:accent3>
        <a:srgbClr val="D0DD2B"/>
      </a:accent3>
      <a:accent4>
        <a:srgbClr val="9D9E9F"/>
      </a:accent4>
      <a:accent5>
        <a:srgbClr val="757579"/>
      </a:accent5>
      <a:accent6>
        <a:srgbClr val="5C5E6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元素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全都是微软雅黑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61172</TotalTime>
  <Words>877</Words>
  <Application>Microsoft Office PowerPoint</Application>
  <PresentationFormat>全屏显示(4:3)</PresentationFormat>
  <Paragraphs>93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Cambria Math</vt:lpstr>
      <vt:lpstr>Franklin Gothic Book</vt:lpstr>
      <vt:lpstr>Impact</vt:lpstr>
      <vt:lpstr>Times New Roman</vt:lpstr>
      <vt:lpstr>Wingdings</vt:lpstr>
      <vt:lpstr>主题5</vt:lpstr>
      <vt:lpstr>Office 主题</vt:lpstr>
      <vt:lpstr>PowerPoint 演示文稿</vt:lpstr>
      <vt:lpstr>目录</vt:lpstr>
      <vt:lpstr>GMNER任务定义</vt:lpstr>
      <vt:lpstr>GMNER数据集统计信息</vt:lpstr>
      <vt:lpstr>GMNER Baseline</vt:lpstr>
      <vt:lpstr>目录</vt:lpstr>
      <vt:lpstr>MNER中的样本间关联挖掘</vt:lpstr>
      <vt:lpstr>GMNER上的潜在样本间关联挖掘</vt:lpstr>
      <vt:lpstr>MNER中的多模态对比学习对齐</vt:lpstr>
      <vt:lpstr>图像-文本-标签的统一对比学习</vt:lpstr>
      <vt:lpstr>图像-文本-标签的统一对比学习</vt:lpstr>
      <vt:lpstr>实现细节：global对比学习对齐</vt:lpstr>
      <vt:lpstr>实现细节： local对比学习对齐</vt:lpstr>
      <vt:lpstr>实验结果</vt:lpstr>
      <vt:lpstr>接下来的研究计划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家锴 耿</cp:lastModifiedBy>
  <cp:revision>2431</cp:revision>
  <cp:lastPrinted>2019-01-30T16:00:00Z</cp:lastPrinted>
  <dcterms:created xsi:type="dcterms:W3CDTF">2019-01-30T16:00:00Z</dcterms:created>
  <dcterms:modified xsi:type="dcterms:W3CDTF">2023-11-01T08:21:37Z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4CEACAD5E1E44F3287AA82872EEDE78B</vt:lpwstr>
  </property>
  <property fmtid="{D5CDD505-2E9C-101B-9397-08002B2CF9AE}" pid="4" name="KSOProductBuildVer">
    <vt:lpwstr>2052-11.1.0.10700</vt:lpwstr>
  </property>
</Properties>
</file>