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0" r:id="rId2"/>
  </p:sldMasterIdLst>
  <p:notesMasterIdLst>
    <p:notesMasterId r:id="rId10"/>
  </p:notesMasterIdLst>
  <p:handoutMasterIdLst>
    <p:handoutMasterId r:id="rId11"/>
  </p:handoutMasterIdLst>
  <p:sldIdLst>
    <p:sldId id="330" r:id="rId3"/>
    <p:sldId id="550" r:id="rId4"/>
    <p:sldId id="555" r:id="rId5"/>
    <p:sldId id="546" r:id="rId6"/>
    <p:sldId id="558" r:id="rId7"/>
    <p:sldId id="557" r:id="rId8"/>
    <p:sldId id="553" r:id="rId9"/>
  </p:sldIdLst>
  <p:sldSz cx="9144000" cy="6858000" type="screen4x3"/>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Qihang" initials="FQ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9352"/>
    <a:srgbClr val="3A6BB0"/>
    <a:srgbClr val="0066CC"/>
    <a:srgbClr val="748D16"/>
    <a:srgbClr val="4F610F"/>
    <a:srgbClr val="D0DD2B"/>
    <a:srgbClr val="DDE7AC"/>
    <a:srgbClr val="1D3245"/>
    <a:srgbClr val="85BD3E"/>
    <a:srgbClr val="4B62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38544" autoAdjust="0"/>
  </p:normalViewPr>
  <p:slideViewPr>
    <p:cSldViewPr snapToGrid="0">
      <p:cViewPr varScale="1">
        <p:scale>
          <a:sx n="29" d="100"/>
          <a:sy n="29" d="100"/>
        </p:scale>
        <p:origin x="1482" y="42"/>
      </p:cViewPr>
      <p:guideLst/>
    </p:cSldViewPr>
  </p:slideViewPr>
  <p:notesTextViewPr>
    <p:cViewPr>
      <p:scale>
        <a:sx n="125" d="100"/>
        <a:sy n="125" d="100"/>
      </p:scale>
      <p:origin x="0" y="0"/>
    </p:cViewPr>
  </p:notesTextViewPr>
  <p:sorterViewPr>
    <p:cViewPr>
      <p:scale>
        <a:sx n="75" d="100"/>
        <a:sy n="75" d="100"/>
      </p:scale>
      <p:origin x="0" y="0"/>
    </p:cViewPr>
  </p:sorterViewPr>
  <p:notesViewPr>
    <p:cSldViewPr snapToGrid="0">
      <p:cViewPr varScale="1">
        <p:scale>
          <a:sx n="87" d="100"/>
          <a:sy n="87" d="100"/>
        </p:scale>
        <p:origin x="316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67CCF3-0777-40A4-841D-98963B33E4E4}" type="datetimeFigureOut">
              <a:rPr lang="zh-CN" altLang="en-US" smtClean="0"/>
              <a:t>2023/11/6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E1BA45-43BB-4261-9745-639ED5A8B5D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0246E0-F6D5-4270-B5D2-B1DEF18D8BC7}"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dirty="0"/>
              <a:t>去年有工作研究了不同文本、图像对之间的模态间和模态内的外部匹配关系</a:t>
            </a:r>
            <a:endParaRPr lang="en-US" altLang="zh-CN" b="0" dirty="0"/>
          </a:p>
          <a:p>
            <a:endParaRPr lang="en-US" altLang="zh-CN" b="0" dirty="0"/>
          </a:p>
          <a:p>
            <a:r>
              <a:rPr lang="zh-CN" altLang="en-US" b="0" i="0" dirty="0">
                <a:solidFill>
                  <a:srgbClr val="000000"/>
                </a:solidFill>
                <a:effectLst/>
                <a:latin typeface="微软雅黑" panose="020B0503020204020204" pitchFamily="34" charset="-122"/>
                <a:ea typeface="微软雅黑" panose="020B0503020204020204" pitchFamily="34" charset="-122"/>
              </a:rPr>
              <a:t>从文本的角度来看，一段文本可能与数据集中的多个图像相关联。当文本中的命名实体没有出现在相应的图像中时，其他相关图像通常有助于识别文本中的命名实体。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从图像的角度来看，不同的图像往往包含相同类型的视觉对象，清晰的视觉对象区域比模糊的视觉对象区域更容易识别命名实体。</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6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具体的模型架构图</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但是这类方法只是建立了无向图，不同样本模态间的信息传递可能不一定是双向的。且不同样本的文本模态之间是没有信息传递的。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而且这类方法需要事先对每个样本的每个模态搜索相近样本来构图，需要时间和计算</a:t>
            </a:r>
            <a:r>
              <a:rPr lang="zh-CN" altLang="en-US" b="0" i="0">
                <a:solidFill>
                  <a:srgbClr val="000000"/>
                </a:solidFill>
                <a:effectLst/>
                <a:latin typeface="微软雅黑" panose="020B0503020204020204" pitchFamily="34" charset="-122"/>
                <a:ea typeface="微软雅黑" panose="020B0503020204020204" pitchFamily="34" charset="-122"/>
              </a:rPr>
              <a:t>成本。而且边的权重是搜索相似样本时基于样本的余弦相似度预定义好的，没有动态地更新</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905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dirty="0"/>
              <a:t>最近的一些研究使用图结构来探索具有多个知识实例的多教师和多学生之间的有效消息传递机制，用于解决多模态情感分析的模态异质性问题。</a:t>
            </a:r>
            <a:r>
              <a:rPr lang="zh-CN" altLang="en-US" b="0" i="0" dirty="0">
                <a:solidFill>
                  <a:srgbClr val="000000"/>
                </a:solidFill>
                <a:effectLst/>
                <a:latin typeface="微软雅黑" panose="020B0503020204020204" pitchFamily="34" charset="-122"/>
                <a:ea typeface="微软雅黑" panose="020B0503020204020204" pitchFamily="34" charset="-122"/>
              </a:rPr>
              <a:t>缓解明显的模态异质性的一种方法是将可靠的、可推广的知识从强模态提取到弱模态，如图</a:t>
            </a:r>
            <a:r>
              <a:rPr lang="en-US" altLang="zh-CN" b="0" i="0" dirty="0">
                <a:solidFill>
                  <a:srgbClr val="000000"/>
                </a:solidFill>
                <a:effectLst/>
                <a:latin typeface="微软雅黑" panose="020B0503020204020204" pitchFamily="34" charset="-122"/>
                <a:ea typeface="微软雅黑" panose="020B0503020204020204" pitchFamily="34" charset="-122"/>
              </a:rPr>
              <a:t>(b)</a:t>
            </a:r>
            <a:r>
              <a:rPr lang="zh-CN" altLang="en-US" b="0" i="0" dirty="0">
                <a:solidFill>
                  <a:srgbClr val="000000"/>
                </a:solidFill>
                <a:effectLst/>
                <a:latin typeface="微软雅黑" panose="020B0503020204020204" pitchFamily="34" charset="-122"/>
                <a:ea typeface="微软雅黑" panose="020B0503020204020204" pitchFamily="34" charset="-122"/>
              </a:rPr>
              <a:t>所示。然而，由于存在各种潜在的组合，这种手动分配蒸馏方向或权重的方法应该是繁琐的。相反，模型应该学会根据不同的例子自动调整蒸馏，例如，许多情绪更容易通过语言识别，而有些情绪更容易通过视觉识别。</a:t>
            </a:r>
            <a:endParaRPr lang="en-US" altLang="zh-CN" b="0" dirty="0"/>
          </a:p>
          <a:p>
            <a:endParaRPr lang="en-US" altLang="zh-CN" b="0" dirty="0"/>
          </a:p>
          <a:p>
            <a:r>
              <a:rPr lang="zh-CN" altLang="en-US" b="0" dirty="0"/>
              <a:t>一个</a:t>
            </a:r>
            <a:r>
              <a:rPr lang="en-US" altLang="zh-CN" b="0" dirty="0"/>
              <a:t>GD-Unit</a:t>
            </a:r>
            <a:r>
              <a:rPr lang="zh-CN" altLang="en-US" b="0" dirty="0"/>
              <a:t>由一个动态图组成，其中每个顶点表示一个模态，每个边表示一个动态知识蒸馏。</a:t>
            </a:r>
          </a:p>
          <a:p>
            <a:endParaRPr lang="en-US" altLang="zh-CN" b="0" dirty="0"/>
          </a:p>
          <a:p>
            <a:r>
              <a:rPr lang="zh-CN" altLang="en-US" b="0" dirty="0"/>
              <a:t>这种</a:t>
            </a:r>
            <a:r>
              <a:rPr lang="en-US" altLang="zh-CN" b="0" dirty="0"/>
              <a:t>GD</a:t>
            </a:r>
            <a:r>
              <a:rPr lang="zh-CN" altLang="en-US" b="0" dirty="0"/>
              <a:t>模式提供了一种灵活的知识转移方式，可以自动学习蒸馏权重，从而实现多种跨模态知识转移模式。</a:t>
            </a:r>
            <a:endParaRPr lang="en-US" altLang="zh-CN" b="0" dirty="0"/>
          </a:p>
          <a:p>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我考虑将这个思路引入到当前正在做的</a:t>
            </a:r>
            <a:r>
              <a:rPr lang="en-US" altLang="zh-CN" b="0" dirty="0"/>
              <a:t>GMNER</a:t>
            </a:r>
            <a:r>
              <a:rPr lang="zh-CN" altLang="en-US" b="0" dirty="0"/>
              <a:t>任务上</a:t>
            </a:r>
            <a:endParaRPr lang="en-US" altLang="zh-CN" b="0" dirty="0"/>
          </a:p>
        </p:txBody>
      </p:sp>
    </p:spTree>
    <p:extLst>
      <p:ext uri="{BB962C8B-B14F-4D97-AF65-F5344CB8AC3E}">
        <p14:creationId xmlns:p14="http://schemas.microsoft.com/office/powerpoint/2010/main" val="48035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b="0" dirty="0"/>
          </a:p>
        </p:txBody>
      </p:sp>
    </p:spTree>
    <p:extLst>
      <p:ext uri="{BB962C8B-B14F-4D97-AF65-F5344CB8AC3E}">
        <p14:creationId xmlns:p14="http://schemas.microsoft.com/office/powerpoint/2010/main" val="405365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dirty="0"/>
              <a:t>但是这类方法仅仅</a:t>
            </a:r>
            <a:r>
              <a:rPr lang="zh-CN" altLang="en-US" b="0"/>
              <a:t>考虑了单个样本</a:t>
            </a:r>
            <a:r>
              <a:rPr lang="zh-CN" altLang="en-US" b="0" dirty="0"/>
              <a:t>内的模态间关系，没有考虑样本间的模态内和模态间关系。</a:t>
            </a:r>
            <a:endParaRPr lang="en-US" altLang="zh-CN" b="0" dirty="0"/>
          </a:p>
          <a:p>
            <a:endParaRPr lang="en-US" altLang="zh-CN" b="0" dirty="0"/>
          </a:p>
          <a:p>
            <a:r>
              <a:rPr lang="zh-CN" altLang="en-US" b="0" dirty="0"/>
              <a:t>因此我想将这个思路扩展到一个</a:t>
            </a:r>
            <a:r>
              <a:rPr lang="en-US" altLang="zh-CN" b="0" dirty="0"/>
              <a:t>batch</a:t>
            </a:r>
            <a:r>
              <a:rPr lang="zh-CN" altLang="en-US" b="0" dirty="0"/>
              <a:t>的不同样本的不同模态之间，从而动态地挖掘样本间的模态内和模态间关联，自动确定模态间</a:t>
            </a:r>
            <a:r>
              <a:rPr lang="zh-CN" altLang="en-US" b="0" i="0" dirty="0">
                <a:solidFill>
                  <a:srgbClr val="000000"/>
                </a:solidFill>
                <a:effectLst/>
                <a:latin typeface="微软雅黑" panose="020B0503020204020204" pitchFamily="34" charset="-122"/>
                <a:ea typeface="微软雅黑" panose="020B0503020204020204" pitchFamily="34" charset="-122"/>
              </a:rPr>
              <a:t>知识传递和互补的强度</a:t>
            </a:r>
            <a:r>
              <a:rPr lang="zh-CN" altLang="en-US" b="0" dirty="0"/>
              <a:t>。我考虑</a:t>
            </a:r>
            <a:r>
              <a:rPr lang="zh-CN" altLang="zh-CN" sz="1800" dirty="0">
                <a:effectLst/>
                <a:ea typeface="Microsoft YaHei" panose="020B0503020204020204" pitchFamily="34" charset="-122"/>
              </a:rPr>
              <a:t>使用</a:t>
            </a:r>
            <a:r>
              <a:rPr lang="zh-CN" altLang="en-US" sz="1800" dirty="0">
                <a:effectLst/>
                <a:ea typeface="Microsoft YaHei" panose="020B0503020204020204" pitchFamily="34" charset="-122"/>
              </a:rPr>
              <a:t>有向</a:t>
            </a:r>
            <a:r>
              <a:rPr lang="zh-CN" altLang="zh-CN" sz="1800" dirty="0">
                <a:effectLst/>
                <a:ea typeface="Microsoft YaHei" panose="020B0503020204020204" pitchFamily="34" charset="-122"/>
              </a:rPr>
              <a:t>图结构建模多个教师和多个学生之间的信息传递。其中，</a:t>
            </a:r>
            <a:r>
              <a:rPr lang="zh-CN" altLang="en-US" sz="1800" dirty="0">
                <a:effectLst/>
                <a:ea typeface="Microsoft YaHei" panose="020B0503020204020204" pitchFamily="34" charset="-122"/>
              </a:rPr>
              <a:t>每个</a:t>
            </a:r>
            <a:r>
              <a:rPr lang="zh-CN" altLang="zh-CN" sz="1800" dirty="0">
                <a:effectLst/>
                <a:ea typeface="Microsoft YaHei" panose="020B0503020204020204" pitchFamily="34" charset="-122"/>
              </a:rPr>
              <a:t>样本的</a:t>
            </a:r>
            <a:r>
              <a:rPr lang="zh-CN" altLang="en-US" sz="1800" dirty="0">
                <a:effectLst/>
                <a:ea typeface="Microsoft YaHei" panose="020B0503020204020204" pitchFamily="34" charset="-122"/>
              </a:rPr>
              <a:t>每</a:t>
            </a:r>
            <a:r>
              <a:rPr lang="zh-CN" altLang="zh-CN" sz="1800" dirty="0">
                <a:effectLst/>
                <a:ea typeface="Microsoft YaHei" panose="020B0503020204020204" pitchFamily="34" charset="-122"/>
              </a:rPr>
              <a:t>个模态</a:t>
            </a:r>
            <a:r>
              <a:rPr lang="zh-CN" altLang="en-US" sz="1800" dirty="0">
                <a:effectLst/>
                <a:ea typeface="Microsoft YaHei" panose="020B0503020204020204" pitchFamily="34" charset="-122"/>
              </a:rPr>
              <a:t>是一个结点，每个结点可以同时</a:t>
            </a:r>
            <a:r>
              <a:rPr lang="zh-CN" altLang="zh-CN" sz="1800" dirty="0">
                <a:effectLst/>
                <a:ea typeface="Microsoft YaHei" panose="020B0503020204020204" pitchFamily="34" charset="-122"/>
              </a:rPr>
              <a:t>作为教师或者学生，而知识蒸馏的方向和权重由模型自己学习来决定。</a:t>
            </a:r>
            <a:endParaRPr lang="en-US" altLang="zh-CN" sz="1800" dirty="0">
              <a:effectLst/>
              <a:ea typeface="Microsoft YaHei" panose="020B0503020204020204" pitchFamily="34" charset="-122"/>
            </a:endParaRPr>
          </a:p>
        </p:txBody>
      </p:sp>
    </p:spTree>
    <p:extLst>
      <p:ext uri="{BB962C8B-B14F-4D97-AF65-F5344CB8AC3E}">
        <p14:creationId xmlns:p14="http://schemas.microsoft.com/office/powerpoint/2010/main" val="31647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25000"/>
              </a:lnSpc>
            </a:pP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68756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FCAA69-B80D-8948-92DC-CA16B7ABD41D}" type="datetime3">
              <a:rPr lang="en-US" smtClean="0"/>
              <a:t>6 November 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E11D3-6BAF-5C45-BEE3-441B3113081B}" type="slidenum">
              <a:rPr lang="en-US" smtClean="0"/>
              <a:t>‹#›</a:t>
            </a:fld>
            <a:endParaRPr lang="en-US"/>
          </a:p>
        </p:txBody>
      </p:sp>
      <p:sp>
        <p:nvSpPr>
          <p:cNvPr id="7" name="矩形 6"/>
          <p:cNvSpPr/>
          <p:nvPr userDrawn="1"/>
        </p:nvSpPr>
        <p:spPr>
          <a:xfrm>
            <a:off x="-22426" y="332656"/>
            <a:ext cx="467544"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17126" y="332656"/>
            <a:ext cx="72008"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占位符 1"/>
          <p:cNvSpPr txBox="1"/>
          <p:nvPr userDrawn="1"/>
        </p:nvSpPr>
        <p:spPr>
          <a:xfrm>
            <a:off x="901700" y="274638"/>
            <a:ext cx="5542508" cy="92211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100" b="0" kern="1200">
                <a:solidFill>
                  <a:schemeClr val="tx1"/>
                </a:solidFill>
                <a:latin typeface="Impact" panose="020B0806030902050204" pitchFamily="34" charset="0"/>
                <a:ea typeface="+mj-ea"/>
                <a:cs typeface="+mj-cs"/>
              </a:defRPr>
            </a:lvl1pPr>
          </a:lstStyle>
          <a:p>
            <a:endParaRPr lang="zh-CN" altLang="en-US" dirty="0"/>
          </a:p>
        </p:txBody>
      </p:sp>
      <p:sp>
        <p:nvSpPr>
          <p:cNvPr id="12" name="标题占位符 1"/>
          <p:cNvSpPr>
            <a:spLocks noGrp="1"/>
          </p:cNvSpPr>
          <p:nvPr>
            <p:ph type="title"/>
          </p:nvPr>
        </p:nvSpPr>
        <p:spPr>
          <a:xfrm>
            <a:off x="901700" y="332656"/>
            <a:ext cx="8137922" cy="696044"/>
          </a:xfrm>
          <a:prstGeom prst="rect">
            <a:avLst/>
          </a:prstGeom>
        </p:spPr>
        <p:txBody>
          <a:bodyPr vert="horz" lIns="91440" tIns="45720" rIns="91440" bIns="45720" rtlCol="0" anchor="b">
            <a:normAutofit/>
          </a:bodyPr>
          <a:lstStyle>
            <a:lvl1pPr>
              <a:defRPr sz="2400" b="0">
                <a:latin typeface="Impact" panose="020B0806030902050204" pitchFamily="34" charset="0"/>
              </a:defRPr>
            </a:lvl1pPr>
          </a:lstStyle>
          <a:p>
            <a:r>
              <a:rPr lang="en-US" altLang="zh-CN" dirty="0"/>
              <a:t>Click to edit Master title style</a:t>
            </a:r>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0" name="矩形 19"/>
          <p:cNvSpPr/>
          <p:nvPr userDrawn="1"/>
        </p:nvSpPr>
        <p:spPr>
          <a:xfrm>
            <a:off x="-10852" y="6643"/>
            <a:ext cx="9165704" cy="6891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9" name="Picture 5" descr="G:\自动化所PPT\素材\16sucai_201307242118\2-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979"/>
            <a:ext cx="9154852" cy="59553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自动化所PPT\素材\灰色科技.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8144"/>
          <a:stretch>
            <a:fillRect/>
          </a:stretch>
        </p:blipFill>
        <p:spPr bwMode="auto">
          <a:xfrm>
            <a:off x="-36512" y="-5756"/>
            <a:ext cx="9203490" cy="6903537"/>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6A2D2B61-4A57-49A1-9BFC-1B26A66842DB}" type="datetime1">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8" name="矩形 17"/>
          <p:cNvSpPr/>
          <p:nvPr userDrawn="1"/>
        </p:nvSpPr>
        <p:spPr>
          <a:xfrm>
            <a:off x="-36512" y="-5755"/>
            <a:ext cx="9180512" cy="689113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36512" y="6643"/>
            <a:ext cx="9180512" cy="6915935"/>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22426" y="332656"/>
            <a:ext cx="467544"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517126" y="332656"/>
            <a:ext cx="72008"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标题占位符 1"/>
          <p:cNvSpPr>
            <a:spLocks noGrp="1"/>
          </p:cNvSpPr>
          <p:nvPr>
            <p:ph type="title" hasCustomPrompt="1"/>
          </p:nvPr>
        </p:nvSpPr>
        <p:spPr>
          <a:xfrm>
            <a:off x="901700" y="274638"/>
            <a:ext cx="5542508" cy="922114"/>
          </a:xfrm>
          <a:prstGeom prst="rect">
            <a:avLst/>
          </a:prstGeom>
        </p:spPr>
        <p:txBody>
          <a:bodyPr vert="horz" lIns="91440" tIns="45720" rIns="91440" bIns="45720" rtlCol="0" anchor="ctr">
            <a:noAutofit/>
          </a:bodyPr>
          <a:lstStyle>
            <a:lvl1pPr>
              <a:defRPr b="0">
                <a:latin typeface="Impact" panose="020B0806030902050204" pitchFamily="34" charset="0"/>
              </a:defRPr>
            </a:lvl1pPr>
          </a:lstStyle>
          <a:p>
            <a:r>
              <a:rPr lang="en-US" altLang="zh-CN" dirty="0"/>
              <a:t>Outline</a:t>
            </a:r>
            <a:endParaRPr lang="zh-CN" altLang="en-US" dirty="0"/>
          </a:p>
        </p:txBody>
      </p:sp>
    </p:spTree>
    <p:extLst>
      <p:ext uri="{BB962C8B-B14F-4D97-AF65-F5344CB8AC3E}">
        <p14:creationId xmlns:p14="http://schemas.microsoft.com/office/powerpoint/2010/main" val="37189147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5" name="Rectangle 5_1"/>
          <p:cNvSpPr/>
          <p:nvPr userDrawn="1"/>
        </p:nvSpPr>
        <p:spPr>
          <a:xfrm>
            <a:off x="0" y="0"/>
            <a:ext cx="9144000" cy="6858000"/>
          </a:xfrm>
          <a:prstGeom prst="rect">
            <a:avLst/>
          </a:prstGeom>
          <a:blipFill>
            <a:blip r:embed="rId2">
              <a:duotone>
                <a:schemeClr val="accent3">
                  <a:shade val="45000"/>
                  <a:satMod val="135000"/>
                </a:schemeClr>
                <a:prstClr val="white"/>
              </a:duotone>
            </a:blip>
            <a:srcRect/>
            <a:stretch>
              <a:fillRect t="-9028" b="-902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userDrawn="1"/>
        </p:nvSpPr>
        <p:spPr>
          <a:xfrm>
            <a:off x="-1" y="-1"/>
            <a:ext cx="9144000" cy="6858001"/>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标题 1"/>
          <p:cNvSpPr>
            <a:spLocks noGrp="1"/>
          </p:cNvSpPr>
          <p:nvPr userDrawn="1">
            <p:ph type="ctrTitle" hasCustomPrompt="1"/>
          </p:nvPr>
        </p:nvSpPr>
        <p:spPr>
          <a:xfrm>
            <a:off x="504825" y="1135064"/>
            <a:ext cx="8134349" cy="1621509"/>
          </a:xfrm>
        </p:spPr>
        <p:txBody>
          <a:bodyPr anchor="b">
            <a:normAutofit/>
          </a:bodyPr>
          <a:lstStyle>
            <a:lvl1pPr marL="0" indent="0" algn="ctr">
              <a:buFont typeface="Arial" panose="020B0604020202020204" pitchFamily="34" charset="0"/>
              <a:buNone/>
              <a:defRPr sz="24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504825" y="3441300"/>
            <a:ext cx="8134349" cy="310871"/>
          </a:xfrm>
        </p:spPr>
        <p:txBody>
          <a:bodyPr vert="horz" lIns="91440" tIns="45720" rIns="91440" bIns="45720" rtlCol="0">
            <a:normAutofit/>
          </a:bodyPr>
          <a:lstStyle>
            <a:lvl1pPr marL="0" indent="0" algn="ctr">
              <a:buNone/>
              <a:defRPr lang="zh-CN" altLang="en-US" sz="1050"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fontAlgn="auto">
              <a:spcAft>
                <a:spcPts val="0"/>
              </a:spcAft>
              <a:buClrTx/>
              <a:buSzTx/>
            </a:pPr>
            <a:r>
              <a:rPr lang="en-US" altLang="zh-CN" dirty="0"/>
              <a:t>Data</a:t>
            </a:r>
          </a:p>
        </p:txBody>
      </p:sp>
      <p:sp>
        <p:nvSpPr>
          <p:cNvPr id="6" name="文本占位符 13"/>
          <p:cNvSpPr>
            <a:spLocks noGrp="1"/>
          </p:cNvSpPr>
          <p:nvPr>
            <p:ph type="body" sz="quarter" idx="10" hasCustomPrompt="1"/>
          </p:nvPr>
        </p:nvSpPr>
        <p:spPr>
          <a:xfrm>
            <a:off x="504826" y="3145029"/>
            <a:ext cx="8134349" cy="296271"/>
          </a:xfrm>
        </p:spPr>
        <p:txBody>
          <a:bodyPr vert="horz" anchor="ctr">
            <a:noAutofit/>
          </a:bodyPr>
          <a:lstStyle>
            <a:lvl1pPr marL="0" indent="0" algn="ctr">
              <a:buNone/>
              <a:defRPr sz="1050" b="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p>
        </p:txBody>
      </p:sp>
      <p:sp>
        <p:nvSpPr>
          <p:cNvPr id="12" name="矩形 11"/>
          <p:cNvSpPr/>
          <p:nvPr userDrawn="1"/>
        </p:nvSpPr>
        <p:spPr>
          <a:xfrm>
            <a:off x="0" y="-33139"/>
            <a:ext cx="9180512" cy="689113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2"/>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502444" y="1123951"/>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3"/>
          <p:cNvSpPr>
            <a:spLocks noGrp="1"/>
          </p:cNvSpPr>
          <p:nvPr>
            <p:ph type="dt" sz="half" idx="2"/>
          </p:nvPr>
        </p:nvSpPr>
        <p:spPr>
          <a:xfrm>
            <a:off x="4051299" y="6240464"/>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t>2023/11/6</a:t>
            </a:fld>
            <a:endParaRPr lang="zh-CN" altLang="en-US"/>
          </a:p>
        </p:txBody>
      </p:sp>
      <p:sp>
        <p:nvSpPr>
          <p:cNvPr id="10" name="灯片编号占位符 5"/>
          <p:cNvSpPr>
            <a:spLocks noGrp="1"/>
          </p:cNvSpPr>
          <p:nvPr>
            <p:ph type="sldNum" sz="quarter" idx="4"/>
          </p:nvPr>
        </p:nvSpPr>
        <p:spPr>
          <a:xfrm>
            <a:off x="6457949" y="6240464"/>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t>‹#›</a:t>
            </a:fld>
            <a:endParaRPr lang="zh-CN" altLang="en-US"/>
          </a:p>
        </p:txBody>
      </p:sp>
      <p:pic>
        <p:nvPicPr>
          <p:cNvPr id="11"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422" y="6336322"/>
            <a:ext cx="2526628" cy="3887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3" r:id="rId2"/>
  </p:sldLayoutIdLst>
  <p:transition/>
  <p:hf hd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22426" y="332656"/>
            <a:ext cx="467544"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17126" y="332656"/>
            <a:ext cx="72008"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683568" y="274638"/>
            <a:ext cx="5760640" cy="9221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1BDF3-5C1D-48F9-B88E-AF7DEF2470ED}" type="datetime1">
              <a:rPr lang="zh-CN" altLang="en-US" smtClean="0"/>
              <a:t>2023/11/6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Lst>
  <p:transition/>
  <p:hf hdr="0" ftr="0" dt="0"/>
  <p:txStyles>
    <p:titleStyle>
      <a:lvl1pPr algn="l" defTabSz="914400" rtl="0" eaLnBrk="1" latinLnBrk="0" hangingPunct="1">
        <a:spcBef>
          <a:spcPct val="0"/>
        </a:spcBef>
        <a:buNone/>
        <a:defRPr sz="3200" b="1" kern="1200">
          <a:solidFill>
            <a:schemeClr val="tx1">
              <a:lumMod val="75000"/>
              <a:lumOff val="25000"/>
            </a:schemeClr>
          </a:solidFill>
          <a:latin typeface="Impact" panose="020B080603090205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
          <p:cNvGrpSpPr/>
          <p:nvPr/>
        </p:nvGrpSpPr>
        <p:grpSpPr>
          <a:xfrm>
            <a:off x="-36512" y="9525"/>
            <a:ext cx="9180512" cy="6858000"/>
            <a:chOff x="-36512" y="0"/>
            <a:chExt cx="9180512" cy="6858000"/>
          </a:xfrm>
        </p:grpSpPr>
        <p:pic>
          <p:nvPicPr>
            <p:cNvPr id="13" name="Picture 2" descr="自动化ppt 1 副本"/>
            <p:cNvPicPr>
              <a:picLocks noChangeAspect="1" noChangeArrowheads="1"/>
            </p:cNvPicPr>
            <p:nvPr/>
          </p:nvPicPr>
          <p:blipFill>
            <a:blip r:embed="rId3"/>
            <a:srcRect/>
            <a:stretch>
              <a:fillRect/>
            </a:stretch>
          </p:blipFill>
          <p:spPr bwMode="auto">
            <a:xfrm>
              <a:off x="-36512" y="0"/>
              <a:ext cx="9180512" cy="6858000"/>
            </a:xfrm>
            <a:prstGeom prst="rect">
              <a:avLst/>
            </a:prstGeom>
            <a:noFill/>
            <a:ln w="9525">
              <a:noFill/>
              <a:miter lim="800000"/>
              <a:headEnd/>
              <a:tailEnd/>
            </a:ln>
          </p:spPr>
        </p:pic>
        <p:pic>
          <p:nvPicPr>
            <p:cNvPr id="14" name="Picture 15"/>
            <p:cNvPicPr>
              <a:picLocks noChangeAspect="1" noChangeArrowheads="1"/>
            </p:cNvPicPr>
            <p:nvPr/>
          </p:nvPicPr>
          <p:blipFill>
            <a:blip r:embed="rId4"/>
            <a:srcRect/>
            <a:stretch>
              <a:fillRect/>
            </a:stretch>
          </p:blipFill>
          <p:spPr bwMode="auto">
            <a:xfrm>
              <a:off x="-36512" y="6419850"/>
              <a:ext cx="9180512" cy="438150"/>
            </a:xfrm>
            <a:prstGeom prst="rect">
              <a:avLst/>
            </a:prstGeom>
            <a:noFill/>
            <a:ln w="9525">
              <a:noFill/>
              <a:miter lim="800000"/>
              <a:headEnd/>
              <a:tailEnd/>
            </a:ln>
          </p:spPr>
        </p:pic>
      </p:grpSp>
      <p:sp>
        <p:nvSpPr>
          <p:cNvPr id="6" name="矩形 5"/>
          <p:cNvSpPr/>
          <p:nvPr/>
        </p:nvSpPr>
        <p:spPr>
          <a:xfrm>
            <a:off x="-36512" y="2006107"/>
            <a:ext cx="9180512" cy="1626555"/>
          </a:xfrm>
          <a:prstGeom prst="rect">
            <a:avLst/>
          </a:prstGeom>
          <a:solidFill>
            <a:srgbClr val="0757A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36512" y="2510031"/>
            <a:ext cx="9180512" cy="546175"/>
          </a:xfrm>
          <a:prstGeom prst="rect">
            <a:avLst/>
          </a:prstGeom>
          <a:noFill/>
        </p:spPr>
        <p:txBody>
          <a:bodyPr wrap="square" rtlCol="0">
            <a:spAutoFit/>
          </a:bodyPr>
          <a:lstStyle/>
          <a:p>
            <a:pPr algn="ctr">
              <a:lnSpc>
                <a:spcPct val="150000"/>
              </a:lnSpc>
            </a:pPr>
            <a:r>
              <a:rPr lang="zh-CN" altLang="en-US" sz="2200" b="1" dirty="0">
                <a:solidFill>
                  <a:schemeClr val="bg1"/>
                </a:solidFill>
                <a:latin typeface="Arial" panose="020B0604020202020204" pitchFamily="34" charset="0"/>
                <a:ea typeface="等线" panose="02010600030101010101" pitchFamily="2" charset="-122"/>
                <a:cs typeface="Arial" panose="020B0604020202020204" pitchFamily="34" charset="0"/>
                <a:sym typeface="Arial" panose="020B0604020202020204" pitchFamily="34" charset="0"/>
              </a:rPr>
              <a:t>不同样本间的模态内和模态间关联挖掘调研</a:t>
            </a:r>
          </a:p>
        </p:txBody>
      </p:sp>
      <p:sp>
        <p:nvSpPr>
          <p:cNvPr id="4" name="矩形 3"/>
          <p:cNvSpPr/>
          <p:nvPr/>
        </p:nvSpPr>
        <p:spPr>
          <a:xfrm>
            <a:off x="313055" y="4181475"/>
            <a:ext cx="8517890" cy="768350"/>
          </a:xfrm>
          <a:prstGeom prst="rect">
            <a:avLst/>
          </a:prstGeom>
        </p:spPr>
        <p:txBody>
          <a:bodyPr wrap="square">
            <a:spAutoFit/>
          </a:bodyPr>
          <a:lstStyle/>
          <a:p>
            <a:pPr algn="ctr"/>
            <a:r>
              <a:rPr lang="zh-CN" altLang="en-US" sz="2200" b="1" dirty="0">
                <a:latin typeface="Times New Roman" panose="02020603050405020304" pitchFamily="18" charset="0"/>
                <a:cs typeface="Times New Roman" panose="02020603050405020304" pitchFamily="18" charset="0"/>
              </a:rPr>
              <a:t>耿家锴</a:t>
            </a:r>
            <a:endParaRPr lang="en-US" altLang="zh-CN" sz="2200" b="1" dirty="0">
              <a:latin typeface="Times New Roman" panose="02020603050405020304" pitchFamily="18" charset="0"/>
              <a:cs typeface="Times New Roman" panose="02020603050405020304" pitchFamily="18" charset="0"/>
            </a:endParaRPr>
          </a:p>
          <a:p>
            <a:pPr algn="ctr"/>
            <a:r>
              <a:rPr lang="en-US" altLang="zh-CN" sz="2200" b="1" dirty="0">
                <a:latin typeface="Times New Roman" panose="02020603050405020304" pitchFamily="18" charset="0"/>
                <a:cs typeface="Times New Roman" panose="02020603050405020304" pitchFamily="18" charset="0"/>
              </a:rPr>
              <a:t>2023.11.06</a:t>
            </a:r>
            <a:endParaRPr lang="zh-CN" altLang="en-US" sz="1600" b="1"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MNER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任务上的相关工作</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dirty="0"/>
          </a:p>
        </p:txBody>
      </p:sp>
      <p:sp>
        <p:nvSpPr>
          <p:cNvPr id="9" name="文本框 8">
            <a:extLst>
              <a:ext uri="{FF2B5EF4-FFF2-40B4-BE49-F238E27FC236}">
                <a16:creationId xmlns:a16="http://schemas.microsoft.com/office/drawing/2014/main" id="{E6F635DE-AB8C-5B0D-A7D3-59F9305E466F}"/>
              </a:ext>
            </a:extLst>
          </p:cNvPr>
          <p:cNvSpPr txBox="1"/>
          <p:nvPr/>
        </p:nvSpPr>
        <p:spPr>
          <a:xfrm>
            <a:off x="257390" y="5704396"/>
            <a:ext cx="6826698" cy="461665"/>
          </a:xfrm>
          <a:prstGeom prst="rect">
            <a:avLst/>
          </a:prstGeom>
          <a:noFill/>
        </p:spPr>
        <p:txBody>
          <a:bodyPr wrap="square">
            <a:spAutoFit/>
          </a:bodyPr>
          <a:lstStyle/>
          <a:p>
            <a:r>
              <a:rPr lang="en-US" altLang="zh-CN" sz="1200" dirty="0"/>
              <a:t>Learning from Different text-image Pairs: A Relation-enhanced Graph Convolutional Network for Multimodal NER.</a:t>
            </a:r>
            <a:r>
              <a:rPr lang="zh-CN" altLang="en-US" sz="1200" dirty="0"/>
              <a:t>  </a:t>
            </a:r>
            <a:r>
              <a:rPr lang="en-US" altLang="zh-CN" sz="1200" dirty="0"/>
              <a:t>MM 2022</a:t>
            </a:r>
            <a:endParaRPr lang="zh-CN" altLang="en-US" sz="1200" dirty="0"/>
          </a:p>
        </p:txBody>
      </p:sp>
      <p:pic>
        <p:nvPicPr>
          <p:cNvPr id="11" name="图片 10">
            <a:extLst>
              <a:ext uri="{FF2B5EF4-FFF2-40B4-BE49-F238E27FC236}">
                <a16:creationId xmlns:a16="http://schemas.microsoft.com/office/drawing/2014/main" id="{7657B784-A34E-070A-E9D4-72D7D6E0B3CE}"/>
              </a:ext>
            </a:extLst>
          </p:cNvPr>
          <p:cNvPicPr>
            <a:picLocks noChangeAspect="1"/>
          </p:cNvPicPr>
          <p:nvPr/>
        </p:nvPicPr>
        <p:blipFill>
          <a:blip r:embed="rId3"/>
          <a:stretch>
            <a:fillRect/>
          </a:stretch>
        </p:blipFill>
        <p:spPr>
          <a:xfrm>
            <a:off x="0" y="1713386"/>
            <a:ext cx="9144000" cy="3431228"/>
          </a:xfrm>
          <a:prstGeom prst="rect">
            <a:avLst/>
          </a:prstGeom>
        </p:spPr>
      </p:pic>
    </p:spTree>
    <p:extLst>
      <p:ext uri="{BB962C8B-B14F-4D97-AF65-F5344CB8AC3E}">
        <p14:creationId xmlns:p14="http://schemas.microsoft.com/office/powerpoint/2010/main" val="20294517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MNER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任务上的相关工作</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
        <p:nvSpPr>
          <p:cNvPr id="9" name="文本框 8">
            <a:extLst>
              <a:ext uri="{FF2B5EF4-FFF2-40B4-BE49-F238E27FC236}">
                <a16:creationId xmlns:a16="http://schemas.microsoft.com/office/drawing/2014/main" id="{E6F635DE-AB8C-5B0D-A7D3-59F9305E466F}"/>
              </a:ext>
            </a:extLst>
          </p:cNvPr>
          <p:cNvSpPr txBox="1"/>
          <p:nvPr/>
        </p:nvSpPr>
        <p:spPr>
          <a:xfrm>
            <a:off x="257390" y="5704396"/>
            <a:ext cx="6826698" cy="461665"/>
          </a:xfrm>
          <a:prstGeom prst="rect">
            <a:avLst/>
          </a:prstGeom>
          <a:noFill/>
        </p:spPr>
        <p:txBody>
          <a:bodyPr wrap="square">
            <a:spAutoFit/>
          </a:bodyPr>
          <a:lstStyle/>
          <a:p>
            <a:r>
              <a:rPr lang="en-US" altLang="zh-CN" sz="1200" dirty="0"/>
              <a:t>Learning from Different text-image Pairs: A Relation-enhanced Graph Convolutional Network for Multimodal NER.</a:t>
            </a:r>
            <a:r>
              <a:rPr lang="zh-CN" altLang="en-US" sz="1200" dirty="0"/>
              <a:t>  </a:t>
            </a:r>
            <a:r>
              <a:rPr lang="en-US" altLang="zh-CN" sz="1200" dirty="0"/>
              <a:t>MM 2022</a:t>
            </a:r>
            <a:endParaRPr lang="zh-CN" altLang="en-US" sz="1200" dirty="0"/>
          </a:p>
        </p:txBody>
      </p:sp>
      <p:pic>
        <p:nvPicPr>
          <p:cNvPr id="5" name="图片 4">
            <a:extLst>
              <a:ext uri="{FF2B5EF4-FFF2-40B4-BE49-F238E27FC236}">
                <a16:creationId xmlns:a16="http://schemas.microsoft.com/office/drawing/2014/main" id="{A579AEC6-381D-22AC-64D5-3747FA990441}"/>
              </a:ext>
            </a:extLst>
          </p:cNvPr>
          <p:cNvPicPr>
            <a:picLocks noChangeAspect="1"/>
          </p:cNvPicPr>
          <p:nvPr/>
        </p:nvPicPr>
        <p:blipFill>
          <a:blip r:embed="rId3"/>
          <a:stretch>
            <a:fillRect/>
          </a:stretch>
        </p:blipFill>
        <p:spPr>
          <a:xfrm>
            <a:off x="785284" y="1428471"/>
            <a:ext cx="7573432" cy="4001058"/>
          </a:xfrm>
          <a:prstGeom prst="rect">
            <a:avLst/>
          </a:prstGeom>
        </p:spPr>
      </p:pic>
    </p:spTree>
    <p:extLst>
      <p:ext uri="{BB962C8B-B14F-4D97-AF65-F5344CB8AC3E}">
        <p14:creationId xmlns:p14="http://schemas.microsoft.com/office/powerpoint/2010/main" val="5190897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动态的图知识蒸馏</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
        <p:nvSpPr>
          <p:cNvPr id="3" name="内容占位符 8">
            <a:extLst>
              <a:ext uri="{FF2B5EF4-FFF2-40B4-BE49-F238E27FC236}">
                <a16:creationId xmlns:a16="http://schemas.microsoft.com/office/drawing/2014/main" id="{045EB2E0-6743-5F67-E421-31584BA63BAE}"/>
              </a:ext>
            </a:extLst>
          </p:cNvPr>
          <p:cNvSpPr txBox="1">
            <a:spLocks/>
          </p:cNvSpPr>
          <p:nvPr/>
        </p:nvSpPr>
        <p:spPr>
          <a:xfrm>
            <a:off x="439112" y="936989"/>
            <a:ext cx="8137922" cy="47097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tabLst/>
              <a:defRPr/>
            </a:pPr>
            <a:endParaRPr lang="zh-CN" altLang="en-US" sz="1600" dirty="0">
              <a:solidFill>
                <a:srgbClr val="000000"/>
              </a:solidFill>
              <a:latin typeface="Arial"/>
              <a:ea typeface="微软雅黑"/>
            </a:endParaRPr>
          </a:p>
        </p:txBody>
      </p:sp>
      <p:pic>
        <p:nvPicPr>
          <p:cNvPr id="6" name="图片 5">
            <a:extLst>
              <a:ext uri="{FF2B5EF4-FFF2-40B4-BE49-F238E27FC236}">
                <a16:creationId xmlns:a16="http://schemas.microsoft.com/office/drawing/2014/main" id="{2AEAC153-ED03-6636-C7FB-38CEFB32F81E}"/>
              </a:ext>
            </a:extLst>
          </p:cNvPr>
          <p:cNvPicPr>
            <a:picLocks noChangeAspect="1"/>
          </p:cNvPicPr>
          <p:nvPr/>
        </p:nvPicPr>
        <p:blipFill>
          <a:blip r:embed="rId3"/>
          <a:stretch>
            <a:fillRect/>
          </a:stretch>
        </p:blipFill>
        <p:spPr>
          <a:xfrm>
            <a:off x="-11417" y="1059623"/>
            <a:ext cx="5253548" cy="5045487"/>
          </a:xfrm>
          <a:prstGeom prst="rect">
            <a:avLst/>
          </a:prstGeom>
        </p:spPr>
      </p:pic>
      <p:sp>
        <p:nvSpPr>
          <p:cNvPr id="7" name="文本框 6">
            <a:extLst>
              <a:ext uri="{FF2B5EF4-FFF2-40B4-BE49-F238E27FC236}">
                <a16:creationId xmlns:a16="http://schemas.microsoft.com/office/drawing/2014/main" id="{9AE638C0-9B7B-432A-60F7-52E2A0DD2EAD}"/>
              </a:ext>
            </a:extLst>
          </p:cNvPr>
          <p:cNvSpPr txBox="1"/>
          <p:nvPr/>
        </p:nvSpPr>
        <p:spPr>
          <a:xfrm>
            <a:off x="2686052" y="6123679"/>
            <a:ext cx="5253548" cy="646331"/>
          </a:xfrm>
          <a:prstGeom prst="rect">
            <a:avLst/>
          </a:prstGeom>
          <a:noFill/>
        </p:spPr>
        <p:txBody>
          <a:bodyPr wrap="square">
            <a:spAutoFit/>
          </a:bodyPr>
          <a:lstStyle/>
          <a:p>
            <a:r>
              <a:rPr lang="en-US" altLang="zh-CN" sz="1200" dirty="0"/>
              <a:t>Decoupled Multimodal Distilling for Emotion Recognition.</a:t>
            </a:r>
            <a:r>
              <a:rPr lang="zh-CN" altLang="en-US" sz="1200" dirty="0"/>
              <a:t>  </a:t>
            </a:r>
            <a:r>
              <a:rPr lang="en-US" altLang="zh-CN" sz="1200" dirty="0"/>
              <a:t>CVPR 2023</a:t>
            </a:r>
          </a:p>
          <a:p>
            <a:r>
              <a:rPr lang="zh-CN" altLang="en-US" sz="1200" dirty="0"/>
              <a:t>这篇文章的方法主要参考了</a:t>
            </a:r>
            <a:r>
              <a:rPr lang="en-US" altLang="zh-CN" sz="1200" dirty="0"/>
              <a:t>ECCV 2018</a:t>
            </a:r>
            <a:r>
              <a:rPr lang="zh-CN" altLang="en-US" sz="1200" dirty="0"/>
              <a:t>上的</a:t>
            </a:r>
            <a:r>
              <a:rPr lang="en-US" altLang="zh-CN" sz="1200" dirty="0"/>
              <a:t>Graph Distillation for Action Detection with Privileged Modalities</a:t>
            </a:r>
            <a:r>
              <a:rPr lang="zh-CN" altLang="en-US" sz="1200" dirty="0"/>
              <a:t> </a:t>
            </a:r>
            <a:endParaRPr lang="en-US" altLang="zh-CN" sz="1200" dirty="0"/>
          </a:p>
        </p:txBody>
      </p:sp>
      <p:sp>
        <p:nvSpPr>
          <p:cNvPr id="8" name="文本框 7">
            <a:extLst>
              <a:ext uri="{FF2B5EF4-FFF2-40B4-BE49-F238E27FC236}">
                <a16:creationId xmlns:a16="http://schemas.microsoft.com/office/drawing/2014/main" id="{0E15D502-984F-69E3-8A61-420EC4038FBE}"/>
              </a:ext>
            </a:extLst>
          </p:cNvPr>
          <p:cNvSpPr txBox="1"/>
          <p:nvPr/>
        </p:nvSpPr>
        <p:spPr>
          <a:xfrm>
            <a:off x="4791603" y="1535236"/>
            <a:ext cx="4194209"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通过头尾结点的表示和</a:t>
            </a:r>
            <a:r>
              <a:rPr lang="en-US" altLang="zh-CN" b="0" i="0" dirty="0">
                <a:solidFill>
                  <a:srgbClr val="000000"/>
                </a:solidFill>
                <a:effectLst/>
                <a:latin typeface="微软雅黑" panose="020B0503020204020204" pitchFamily="34" charset="-122"/>
                <a:ea typeface="微软雅黑" panose="020B0503020204020204" pitchFamily="34" charset="-122"/>
              </a:rPr>
              <a:t>logits</a:t>
            </a:r>
            <a:r>
              <a:rPr lang="zh-CN" altLang="en-US" b="0" i="0" dirty="0">
                <a:solidFill>
                  <a:srgbClr val="000000"/>
                </a:solidFill>
                <a:effectLst/>
                <a:latin typeface="微软雅黑" panose="020B0503020204020204" pitchFamily="34" charset="-122"/>
                <a:ea typeface="微软雅黑" panose="020B0503020204020204" pitchFamily="34" charset="-122"/>
              </a:rPr>
              <a:t>的动态地计算边的权重，也就是蒸馏强度</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84823A09-0F0C-6A14-6BC2-EEFA1355D9BF}"/>
              </a:ext>
            </a:extLst>
          </p:cNvPr>
          <p:cNvPicPr>
            <a:picLocks noChangeAspect="1"/>
          </p:cNvPicPr>
          <p:nvPr/>
        </p:nvPicPr>
        <p:blipFill>
          <a:blip r:embed="rId4"/>
          <a:stretch>
            <a:fillRect/>
          </a:stretch>
        </p:blipFill>
        <p:spPr>
          <a:xfrm>
            <a:off x="4946893" y="2510410"/>
            <a:ext cx="3820058" cy="466790"/>
          </a:xfrm>
          <a:prstGeom prst="rect">
            <a:avLst/>
          </a:prstGeom>
        </p:spPr>
      </p:pic>
      <p:sp>
        <p:nvSpPr>
          <p:cNvPr id="11" name="文本框 10">
            <a:extLst>
              <a:ext uri="{FF2B5EF4-FFF2-40B4-BE49-F238E27FC236}">
                <a16:creationId xmlns:a16="http://schemas.microsoft.com/office/drawing/2014/main" id="{D87AA129-5D3F-4F83-654A-CEDD71D2CEBC}"/>
              </a:ext>
            </a:extLst>
          </p:cNvPr>
          <p:cNvSpPr txBox="1"/>
          <p:nvPr/>
        </p:nvSpPr>
        <p:spPr>
          <a:xfrm>
            <a:off x="4791604" y="854649"/>
            <a:ext cx="4194209" cy="45890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具体的代码实现：</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F6CB4A10-2909-7ACE-ED2F-4A82550ECFC5}"/>
              </a:ext>
            </a:extLst>
          </p:cNvPr>
          <p:cNvSpPr txBox="1"/>
          <p:nvPr/>
        </p:nvSpPr>
        <p:spPr>
          <a:xfrm>
            <a:off x="4946893" y="3352913"/>
            <a:ext cx="2437982" cy="45890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加权的蒸馏损失</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ED1021F0-2FF4-566C-4765-2DA39297D9CF}"/>
              </a:ext>
            </a:extLst>
          </p:cNvPr>
          <p:cNvPicPr>
            <a:picLocks noChangeAspect="1"/>
          </p:cNvPicPr>
          <p:nvPr/>
        </p:nvPicPr>
        <p:blipFill>
          <a:blip r:embed="rId5"/>
          <a:stretch>
            <a:fillRect/>
          </a:stretch>
        </p:blipFill>
        <p:spPr>
          <a:xfrm>
            <a:off x="5219981" y="4004852"/>
            <a:ext cx="2257740" cy="695422"/>
          </a:xfrm>
          <a:prstGeom prst="rect">
            <a:avLst/>
          </a:prstGeom>
        </p:spPr>
      </p:pic>
      <p:pic>
        <p:nvPicPr>
          <p:cNvPr id="15" name="图片 14">
            <a:extLst>
              <a:ext uri="{FF2B5EF4-FFF2-40B4-BE49-F238E27FC236}">
                <a16:creationId xmlns:a16="http://schemas.microsoft.com/office/drawing/2014/main" id="{ADE99794-7CF6-9128-0107-E2A9062D3FB5}"/>
              </a:ext>
            </a:extLst>
          </p:cNvPr>
          <p:cNvPicPr>
            <a:picLocks noChangeAspect="1"/>
          </p:cNvPicPr>
          <p:nvPr/>
        </p:nvPicPr>
        <p:blipFill>
          <a:blip r:embed="rId6"/>
          <a:stretch>
            <a:fillRect/>
          </a:stretch>
        </p:blipFill>
        <p:spPr>
          <a:xfrm>
            <a:off x="5460906" y="5129781"/>
            <a:ext cx="1609950" cy="323895"/>
          </a:xfrm>
          <a:prstGeom prst="rect">
            <a:avLst/>
          </a:prstGeom>
        </p:spPr>
      </p:pic>
    </p:spTree>
    <p:extLst>
      <p:ext uri="{BB962C8B-B14F-4D97-AF65-F5344CB8AC3E}">
        <p14:creationId xmlns:p14="http://schemas.microsoft.com/office/powerpoint/2010/main" val="6724469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GMNER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任务定义</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dirty="0"/>
          </a:p>
        </p:txBody>
      </p:sp>
      <p:sp>
        <p:nvSpPr>
          <p:cNvPr id="3" name="内容占位符 8">
            <a:extLst>
              <a:ext uri="{FF2B5EF4-FFF2-40B4-BE49-F238E27FC236}">
                <a16:creationId xmlns:a16="http://schemas.microsoft.com/office/drawing/2014/main" id="{045EB2E0-6743-5F67-E421-31584BA63BAE}"/>
              </a:ext>
            </a:extLst>
          </p:cNvPr>
          <p:cNvSpPr txBox="1">
            <a:spLocks/>
          </p:cNvSpPr>
          <p:nvPr/>
        </p:nvSpPr>
        <p:spPr>
          <a:xfrm>
            <a:off x="439112" y="936989"/>
            <a:ext cx="8137922" cy="47097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tabLst/>
              <a:defRPr/>
            </a:pPr>
            <a:endParaRPr lang="zh-CN" altLang="en-US" sz="1600" dirty="0">
              <a:solidFill>
                <a:srgbClr val="000000"/>
              </a:solidFill>
              <a:latin typeface="Arial"/>
              <a:ea typeface="微软雅黑"/>
            </a:endParaRPr>
          </a:p>
        </p:txBody>
      </p:sp>
      <p:sp>
        <p:nvSpPr>
          <p:cNvPr id="9" name="文本框 8">
            <a:extLst>
              <a:ext uri="{FF2B5EF4-FFF2-40B4-BE49-F238E27FC236}">
                <a16:creationId xmlns:a16="http://schemas.microsoft.com/office/drawing/2014/main" id="{E6F635DE-AB8C-5B0D-A7D3-59F9305E466F}"/>
              </a:ext>
            </a:extLst>
          </p:cNvPr>
          <p:cNvSpPr txBox="1"/>
          <p:nvPr/>
        </p:nvSpPr>
        <p:spPr>
          <a:xfrm>
            <a:off x="3005513" y="6251340"/>
            <a:ext cx="4133842" cy="472803"/>
          </a:xfrm>
          <a:prstGeom prst="rect">
            <a:avLst/>
          </a:prstGeom>
          <a:noFill/>
        </p:spPr>
        <p:txBody>
          <a:bodyPr wrap="square">
            <a:spAutoFit/>
          </a:bodyPr>
          <a:lstStyle/>
          <a:p>
            <a:r>
              <a:rPr lang="en-US" altLang="zh-CN" sz="1200" dirty="0"/>
              <a:t>Grounded Multimodal Named Entity Recognition on Social Media.</a:t>
            </a:r>
            <a:r>
              <a:rPr lang="zh-CN" altLang="en-US" sz="1200" dirty="0"/>
              <a:t>  </a:t>
            </a:r>
            <a:r>
              <a:rPr lang="en-US" altLang="zh-CN" sz="1200" dirty="0"/>
              <a:t>ACL 2023</a:t>
            </a:r>
            <a:endParaRPr lang="zh-CN" altLang="en-US" sz="12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930A975-A854-567C-E79A-E5667514C1DC}"/>
                  </a:ext>
                </a:extLst>
              </p:cNvPr>
              <p:cNvSpPr txBox="1"/>
              <p:nvPr/>
            </p:nvSpPr>
            <p:spPr>
              <a:xfrm>
                <a:off x="683719" y="1028700"/>
                <a:ext cx="7956646" cy="873957"/>
              </a:xfrm>
              <a:prstGeom prst="rect">
                <a:avLst/>
              </a:prstGeom>
              <a:noFill/>
            </p:spPr>
            <p:txBody>
              <a:bodyPr wrap="square">
                <a:spAutoFit/>
              </a:bodyPr>
              <a:lstStyle/>
              <a:p>
                <a:pPr>
                  <a:lnSpc>
                    <a:spcPct val="150000"/>
                  </a:lnSpc>
                </a:pPr>
                <a:r>
                  <a:rPr lang="zh-CN" altLang="en-US" dirty="0"/>
                  <a:t>给定包含</a:t>
                </a:r>
                <a14:m>
                  <m:oMath xmlns:m="http://schemas.openxmlformats.org/officeDocument/2006/math">
                    <m:r>
                      <a:rPr lang="en-US" altLang="zh-CN" i="1" dirty="0" smtClean="0">
                        <a:latin typeface="Cambria Math" panose="02040503050406030204" pitchFamily="18" charset="0"/>
                      </a:rPr>
                      <m:t>𝑛</m:t>
                    </m:r>
                  </m:oMath>
                </a14:m>
                <a:r>
                  <a:rPr lang="zh-CN" altLang="en-US" dirty="0"/>
                  <a:t>个词的文本</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1,…,</m:t>
                    </m:r>
                    <m:r>
                      <a:rPr lang="en-US" altLang="zh-CN" i="1" dirty="0" err="1">
                        <a:latin typeface="Cambria Math" panose="02040503050406030204" pitchFamily="18" charset="0"/>
                      </a:rPr>
                      <m:t>𝑠𝑛</m:t>
                    </m:r>
                    <m:r>
                      <a:rPr lang="en-US" altLang="zh-CN" i="1" dirty="0">
                        <a:latin typeface="Cambria Math" panose="02040503050406030204" pitchFamily="18" charset="0"/>
                      </a:rPr>
                      <m:t>)</m:t>
                    </m:r>
                  </m:oMath>
                </a14:m>
                <a:r>
                  <a:rPr lang="zh-CN" altLang="en-US" dirty="0"/>
                  <a:t>和附加的图像</a:t>
                </a:r>
                <a14:m>
                  <m:oMath xmlns:m="http://schemas.openxmlformats.org/officeDocument/2006/math">
                    <m:r>
                      <a:rPr lang="en-US" altLang="zh-CN" b="0" i="1" dirty="0" smtClean="0">
                        <a:latin typeface="Cambria Math" panose="02040503050406030204" pitchFamily="18" charset="0"/>
                      </a:rPr>
                      <m:t>𝑣</m:t>
                    </m:r>
                  </m:oMath>
                </a14:m>
                <a:r>
                  <a:rPr lang="zh-CN" altLang="en-US" dirty="0"/>
                  <a:t>，</a:t>
                </a:r>
                <a:r>
                  <a:rPr lang="en-US" altLang="zh-CN" dirty="0"/>
                  <a:t>GMNER</a:t>
                </a:r>
                <a:r>
                  <a:rPr lang="zh-CN" altLang="en-US" dirty="0"/>
                  <a:t>任务的目标是提取一组多模态实体三元组</a:t>
                </a:r>
                <a:r>
                  <a:rPr lang="en-US" altLang="zh-CN" dirty="0"/>
                  <a:t>:</a:t>
                </a:r>
                <a:endParaRPr lang="zh-CN" altLang="en-US" dirty="0"/>
              </a:p>
            </p:txBody>
          </p:sp>
        </mc:Choice>
        <mc:Fallback xmlns="">
          <p:sp>
            <p:nvSpPr>
              <p:cNvPr id="5" name="文本框 4">
                <a:extLst>
                  <a:ext uri="{FF2B5EF4-FFF2-40B4-BE49-F238E27FC236}">
                    <a16:creationId xmlns:a16="http://schemas.microsoft.com/office/drawing/2014/main" id="{9930A975-A854-567C-E79A-E5667514C1DC}"/>
                  </a:ext>
                </a:extLst>
              </p:cNvPr>
              <p:cNvSpPr txBox="1">
                <a:spLocks noRot="1" noChangeAspect="1" noMove="1" noResize="1" noEditPoints="1" noAdjustHandles="1" noChangeArrowheads="1" noChangeShapeType="1" noTextEdit="1"/>
              </p:cNvSpPr>
              <p:nvPr/>
            </p:nvSpPr>
            <p:spPr>
              <a:xfrm>
                <a:off x="683719" y="1028700"/>
                <a:ext cx="7956646" cy="873957"/>
              </a:xfrm>
              <a:prstGeom prst="rect">
                <a:avLst/>
              </a:prstGeom>
              <a:blipFill>
                <a:blip r:embed="rId3"/>
                <a:stretch>
                  <a:fillRect l="-613" b="-10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6DFDFE0-5647-429B-1894-23B1EB143A6C}"/>
                  </a:ext>
                </a:extLst>
              </p:cNvPr>
              <p:cNvSpPr txBox="1"/>
              <p:nvPr/>
            </p:nvSpPr>
            <p:spPr>
              <a:xfrm>
                <a:off x="683719" y="2466647"/>
                <a:ext cx="7759419" cy="647037"/>
              </a:xfrm>
              <a:prstGeom prst="rect">
                <a:avLst/>
              </a:prstGeom>
              <a:noFill/>
            </p:spPr>
            <p:txBody>
              <a:bodyPr wrap="square">
                <a:spAutoFit/>
              </a:bodyPr>
              <a:lstStyle/>
              <a:p>
                <a:r>
                  <a:rPr lang="zh-CN" altLang="en-US" sz="1800" dirty="0">
                    <a:effectLst/>
                    <a:ea typeface="Microsoft YaHei" panose="020B0503020204020204" pitchFamily="34" charset="-122"/>
                  </a:rPr>
                  <a:t>其中，</a:t>
                </a:r>
                <a14:m>
                  <m:oMath xmlns:m="http://schemas.openxmlformats.org/officeDocument/2006/math">
                    <m:sSub>
                      <m:sSubPr>
                        <m:ctrlPr>
                          <a:rPr lang="en-US" altLang="zh-CN" sz="1800" b="0" i="1" smtClean="0">
                            <a:effectLst/>
                            <a:latin typeface="Cambria Math" panose="02040503050406030204" pitchFamily="18" charset="0"/>
                            <a:ea typeface="Microsoft YaHei" panose="020B0503020204020204" pitchFamily="34" charset="-122"/>
                          </a:rPr>
                        </m:ctrlPr>
                      </m:sSubPr>
                      <m:e>
                        <m:r>
                          <a:rPr lang="en-US" altLang="zh-CN" sz="1800" b="0" i="1" smtClean="0">
                            <a:effectLst/>
                            <a:latin typeface="Cambria Math" panose="02040503050406030204" pitchFamily="18" charset="0"/>
                            <a:ea typeface="Microsoft YaHei" panose="020B0503020204020204" pitchFamily="34" charset="-122"/>
                          </a:rPr>
                          <m:t>𝑒</m:t>
                        </m:r>
                      </m:e>
                      <m:sub>
                        <m:r>
                          <a:rPr lang="en-US" altLang="zh-CN" sz="1800" b="0" i="1" smtClean="0">
                            <a:effectLst/>
                            <a:latin typeface="Cambria Math" panose="02040503050406030204" pitchFamily="18" charset="0"/>
                            <a:ea typeface="Microsoft YaHei" panose="020B0503020204020204" pitchFamily="34" charset="-122"/>
                          </a:rPr>
                          <m:t>𝑖</m:t>
                        </m:r>
                      </m:sub>
                    </m:sSub>
                    <m:r>
                      <a:rPr lang="zh-CN" altLang="en-US" i="1">
                        <a:latin typeface="Cambria Math" panose="02040503050406030204" pitchFamily="18" charset="0"/>
                        <a:ea typeface="Microsoft YaHei" panose="020B0503020204020204" pitchFamily="34" charset="-122"/>
                      </a:rPr>
                      <m:t>为</m:t>
                    </m:r>
                  </m:oMath>
                </a14:m>
                <a:r>
                  <a:rPr lang="zh-CN" altLang="en-US" sz="1800" dirty="0">
                    <a:effectLst/>
                    <a:ea typeface="Microsoft YaHei" panose="020B0503020204020204" pitchFamily="34" charset="-122"/>
                  </a:rPr>
                  <a:t>实体，</a:t>
                </a:r>
                <a14:m>
                  <m:oMath xmlns:m="http://schemas.openxmlformats.org/officeDocument/2006/math">
                    <m:sSub>
                      <m:sSubPr>
                        <m:ctrlPr>
                          <a:rPr lang="en-US" altLang="zh-CN" sz="1800" b="0" i="1" smtClean="0">
                            <a:effectLst/>
                            <a:latin typeface="Cambria Math" panose="02040503050406030204" pitchFamily="18" charset="0"/>
                            <a:ea typeface="Microsoft YaHei" panose="020B0503020204020204" pitchFamily="34" charset="-122"/>
                          </a:rPr>
                        </m:ctrlPr>
                      </m:sSubPr>
                      <m:e>
                        <m:r>
                          <a:rPr lang="en-US" altLang="zh-CN" sz="1800" b="0" i="1" smtClean="0">
                            <a:effectLst/>
                            <a:latin typeface="Cambria Math" panose="02040503050406030204" pitchFamily="18" charset="0"/>
                            <a:ea typeface="Microsoft YaHei" panose="020B0503020204020204" pitchFamily="34" charset="-122"/>
                          </a:rPr>
                          <m:t>𝑡</m:t>
                        </m:r>
                      </m:e>
                      <m:sub>
                        <m:r>
                          <a:rPr lang="en-US" altLang="zh-CN" sz="1800" b="0" i="1" smtClean="0">
                            <a:effectLst/>
                            <a:latin typeface="Cambria Math" panose="02040503050406030204" pitchFamily="18" charset="0"/>
                            <a:ea typeface="Microsoft YaHei" panose="020B0503020204020204" pitchFamily="34" charset="-122"/>
                          </a:rPr>
                          <m:t>𝑖</m:t>
                        </m:r>
                      </m:sub>
                    </m:sSub>
                  </m:oMath>
                </a14:m>
                <a:r>
                  <a:rPr lang="zh-CN" altLang="en-US" sz="1800" dirty="0">
                    <a:effectLst/>
                    <a:ea typeface="Microsoft YaHei" panose="020B0503020204020204" pitchFamily="34" charset="-122"/>
                  </a:rPr>
                  <a:t>为实体类别（</a:t>
                </a:r>
                <a:r>
                  <a:rPr lang="en-US" altLang="zh-CN" sz="1800" dirty="0">
                    <a:effectLst/>
                    <a:ea typeface="Microsoft YaHei" panose="020B0503020204020204" pitchFamily="34" charset="-122"/>
                  </a:rPr>
                  <a:t>PER</a:t>
                </a:r>
                <a:r>
                  <a:rPr lang="zh-CN" altLang="en-US" sz="1800" dirty="0">
                    <a:effectLst/>
                    <a:ea typeface="Microsoft YaHei" panose="020B0503020204020204" pitchFamily="34" charset="-122"/>
                  </a:rPr>
                  <a:t>、</a:t>
                </a:r>
                <a:r>
                  <a:rPr lang="en-US" altLang="zh-CN" sz="1800" dirty="0">
                    <a:effectLst/>
                    <a:ea typeface="Microsoft YaHei" panose="020B0503020204020204" pitchFamily="34" charset="-122"/>
                  </a:rPr>
                  <a:t>ORG</a:t>
                </a:r>
                <a:r>
                  <a:rPr lang="zh-CN" altLang="en-US" sz="1800" dirty="0">
                    <a:effectLst/>
                    <a:ea typeface="Microsoft YaHei" panose="020B0503020204020204" pitchFamily="34" charset="-122"/>
                  </a:rPr>
                  <a:t>、</a:t>
                </a:r>
                <a:r>
                  <a:rPr lang="en-US" altLang="zh-CN" sz="1800" dirty="0">
                    <a:effectLst/>
                    <a:ea typeface="Microsoft YaHei" panose="020B0503020204020204" pitchFamily="34" charset="-122"/>
                  </a:rPr>
                  <a:t>LOC</a:t>
                </a:r>
                <a:r>
                  <a:rPr lang="zh-CN" altLang="en-US" sz="1800" dirty="0">
                    <a:effectLst/>
                    <a:ea typeface="Microsoft YaHei" panose="020B0503020204020204" pitchFamily="34" charset="-122"/>
                  </a:rPr>
                  <a:t>、</a:t>
                </a:r>
                <a:r>
                  <a:rPr lang="en-US" altLang="zh-CN" sz="1800" dirty="0">
                    <a:effectLst/>
                    <a:ea typeface="Microsoft YaHei" panose="020B0503020204020204" pitchFamily="34" charset="-122"/>
                  </a:rPr>
                  <a:t>MISC</a:t>
                </a:r>
                <a:r>
                  <a:rPr lang="zh-CN" altLang="en-US" sz="1800" dirty="0">
                    <a:effectLst/>
                    <a:ea typeface="Microsoft YaHei" panose="020B0503020204020204" pitchFamily="34" charset="-122"/>
                  </a:rPr>
                  <a:t>）。如果实体没有</a:t>
                </a:r>
                <a:r>
                  <a:rPr lang="en-US" altLang="zh-CN" dirty="0"/>
                  <a:t>grounded region</a:t>
                </a:r>
                <a:r>
                  <a:rPr lang="zh-CN" altLang="en-US" dirty="0"/>
                  <a:t>，那么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为</m:t>
                    </m:r>
                  </m:oMath>
                </a14:m>
                <a:r>
                  <a:rPr lang="en-US" altLang="zh-CN" sz="1800" dirty="0">
                    <a:effectLst/>
                    <a:ea typeface="Microsoft YaHei" panose="020B0503020204020204" pitchFamily="34" charset="-122"/>
                  </a:rPr>
                  <a:t>None</a:t>
                </a:r>
                <a:r>
                  <a:rPr lang="zh-CN" altLang="en-US" sz="1800" dirty="0">
                    <a:effectLst/>
                    <a:ea typeface="Microsoft YaHei" panose="020B0503020204020204" pitchFamily="34" charset="-122"/>
                  </a:rPr>
                  <a:t>，否则为</a:t>
                </a:r>
                <a:r>
                  <a:rPr lang="en-US" altLang="zh-CN" sz="1800" dirty="0">
                    <a:effectLst/>
                    <a:ea typeface="Microsoft YaHei" panose="020B0503020204020204" pitchFamily="34" charset="-122"/>
                  </a:rPr>
                  <a:t>bounding box</a:t>
                </a:r>
                <a:r>
                  <a:rPr lang="zh-CN" altLang="en-US" sz="1800" dirty="0">
                    <a:effectLst/>
                    <a:ea typeface="Microsoft YaHei" panose="020B0503020204020204" pitchFamily="34" charset="-122"/>
                  </a:rPr>
                  <a:t>。</a:t>
                </a:r>
                <a:endParaRPr lang="zh-CN" altLang="zh-CN" sz="1800" dirty="0">
                  <a:effectLst/>
                  <a:ea typeface="Microsoft YaHei" panose="020B0503020204020204" pitchFamily="34" charset="-122"/>
                </a:endParaRPr>
              </a:p>
            </p:txBody>
          </p:sp>
        </mc:Choice>
        <mc:Fallback xmlns="">
          <p:sp>
            <p:nvSpPr>
              <p:cNvPr id="6" name="文本框 5">
                <a:extLst>
                  <a:ext uri="{FF2B5EF4-FFF2-40B4-BE49-F238E27FC236}">
                    <a16:creationId xmlns:a16="http://schemas.microsoft.com/office/drawing/2014/main" id="{C6DFDFE0-5647-429B-1894-23B1EB143A6C}"/>
                  </a:ext>
                </a:extLst>
              </p:cNvPr>
              <p:cNvSpPr txBox="1">
                <a:spLocks noRot="1" noChangeAspect="1" noMove="1" noResize="1" noEditPoints="1" noAdjustHandles="1" noChangeArrowheads="1" noChangeShapeType="1" noTextEdit="1"/>
              </p:cNvSpPr>
              <p:nvPr/>
            </p:nvSpPr>
            <p:spPr>
              <a:xfrm>
                <a:off x="683719" y="2466647"/>
                <a:ext cx="7759419" cy="647037"/>
              </a:xfrm>
              <a:prstGeom prst="rect">
                <a:avLst/>
              </a:prstGeom>
              <a:blipFill>
                <a:blip r:embed="rId4"/>
                <a:stretch>
                  <a:fillRect l="-628" t="-5660" b="-1415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EE24FE5-CB57-854E-AE62-9D75B66E0869}"/>
              </a:ext>
            </a:extLst>
          </p:cNvPr>
          <p:cNvPicPr>
            <a:picLocks noChangeAspect="1"/>
          </p:cNvPicPr>
          <p:nvPr/>
        </p:nvPicPr>
        <p:blipFill>
          <a:blip r:embed="rId5"/>
          <a:stretch>
            <a:fillRect/>
          </a:stretch>
        </p:blipFill>
        <p:spPr>
          <a:xfrm>
            <a:off x="2742813" y="1944627"/>
            <a:ext cx="3343742" cy="552527"/>
          </a:xfrm>
          <a:prstGeom prst="rect">
            <a:avLst/>
          </a:prstGeom>
        </p:spPr>
      </p:pic>
      <p:sp>
        <p:nvSpPr>
          <p:cNvPr id="8" name="文本框 7">
            <a:extLst>
              <a:ext uri="{FF2B5EF4-FFF2-40B4-BE49-F238E27FC236}">
                <a16:creationId xmlns:a16="http://schemas.microsoft.com/office/drawing/2014/main" id="{4DF92F76-4E29-2FA7-139A-A7C6B7EAA740}"/>
              </a:ext>
            </a:extLst>
          </p:cNvPr>
          <p:cNvSpPr txBox="1"/>
          <p:nvPr/>
        </p:nvSpPr>
        <p:spPr>
          <a:xfrm>
            <a:off x="683719" y="5669923"/>
            <a:ext cx="7630096"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数据集基于</a:t>
            </a:r>
            <a:r>
              <a:rPr lang="en-US" altLang="zh-CN" b="0" i="0" dirty="0">
                <a:solidFill>
                  <a:srgbClr val="000000"/>
                </a:solidFill>
                <a:effectLst/>
                <a:latin typeface="微软雅黑" panose="020B0503020204020204" pitchFamily="34" charset="-122"/>
                <a:ea typeface="微软雅黑" panose="020B0503020204020204" pitchFamily="34" charset="-122"/>
              </a:rPr>
              <a:t>MNER</a:t>
            </a:r>
            <a:r>
              <a:rPr lang="zh-CN" altLang="en-US" b="0" i="0" dirty="0">
                <a:solidFill>
                  <a:srgbClr val="000000"/>
                </a:solidFill>
                <a:effectLst/>
                <a:latin typeface="微软雅黑" panose="020B0503020204020204" pitchFamily="34" charset="-122"/>
                <a:ea typeface="微软雅黑" panose="020B0503020204020204" pitchFamily="34" charset="-122"/>
              </a:rPr>
              <a:t>数据集</a:t>
            </a:r>
            <a:r>
              <a:rPr lang="en-US" altLang="zh-CN" b="0" i="0" dirty="0">
                <a:solidFill>
                  <a:srgbClr val="000000"/>
                </a:solidFill>
                <a:effectLst/>
                <a:latin typeface="微软雅黑" panose="020B0503020204020204" pitchFamily="34" charset="-122"/>
                <a:ea typeface="微软雅黑" panose="020B0503020204020204" pitchFamily="34" charset="-122"/>
              </a:rPr>
              <a:t>Twitter-15</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Twitter-17</a:t>
            </a:r>
            <a:r>
              <a:rPr lang="zh-CN" altLang="en-US" b="0" i="0" dirty="0">
                <a:solidFill>
                  <a:srgbClr val="000000"/>
                </a:solidFill>
                <a:effectLst/>
                <a:latin typeface="微软雅黑" panose="020B0503020204020204" pitchFamily="34" charset="-122"/>
                <a:ea typeface="微软雅黑" panose="020B0503020204020204" pitchFamily="34" charset="-122"/>
              </a:rPr>
              <a:t>构建。</a:t>
            </a:r>
            <a:endParaRPr lang="zh-CN" altLang="en-US" dirty="0"/>
          </a:p>
        </p:txBody>
      </p:sp>
      <p:pic>
        <p:nvPicPr>
          <p:cNvPr id="13" name="图片 12">
            <a:extLst>
              <a:ext uri="{FF2B5EF4-FFF2-40B4-BE49-F238E27FC236}">
                <a16:creationId xmlns:a16="http://schemas.microsoft.com/office/drawing/2014/main" id="{0996659D-D8E8-C838-B92E-79338630EB67}"/>
              </a:ext>
            </a:extLst>
          </p:cNvPr>
          <p:cNvPicPr>
            <a:picLocks noChangeAspect="1"/>
          </p:cNvPicPr>
          <p:nvPr/>
        </p:nvPicPr>
        <p:blipFill>
          <a:blip r:embed="rId6"/>
          <a:stretch>
            <a:fillRect/>
          </a:stretch>
        </p:blipFill>
        <p:spPr>
          <a:xfrm>
            <a:off x="1504064" y="3113684"/>
            <a:ext cx="6315956" cy="2353003"/>
          </a:xfrm>
          <a:prstGeom prst="rect">
            <a:avLst/>
          </a:prstGeom>
        </p:spPr>
      </p:pic>
    </p:spTree>
    <p:extLst>
      <p:ext uri="{BB962C8B-B14F-4D97-AF65-F5344CB8AC3E}">
        <p14:creationId xmlns:p14="http://schemas.microsoft.com/office/powerpoint/2010/main" val="23437318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将动态的图知识蒸馏扩展到</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GMNER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任务上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dirty="0"/>
          </a:p>
        </p:txBody>
      </p:sp>
      <p:sp>
        <p:nvSpPr>
          <p:cNvPr id="3" name="内容占位符 8">
            <a:extLst>
              <a:ext uri="{FF2B5EF4-FFF2-40B4-BE49-F238E27FC236}">
                <a16:creationId xmlns:a16="http://schemas.microsoft.com/office/drawing/2014/main" id="{045EB2E0-6743-5F67-E421-31584BA63BAE}"/>
              </a:ext>
            </a:extLst>
          </p:cNvPr>
          <p:cNvSpPr txBox="1">
            <a:spLocks/>
          </p:cNvSpPr>
          <p:nvPr/>
        </p:nvSpPr>
        <p:spPr>
          <a:xfrm>
            <a:off x="439112" y="936989"/>
            <a:ext cx="8137922" cy="47097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tabLst/>
              <a:defRPr/>
            </a:pPr>
            <a:endParaRPr lang="zh-CN" altLang="en-US" sz="1600" dirty="0">
              <a:solidFill>
                <a:srgbClr val="000000"/>
              </a:solidFill>
              <a:latin typeface="Arial"/>
              <a:ea typeface="微软雅黑"/>
            </a:endParaRPr>
          </a:p>
        </p:txBody>
      </p:sp>
      <p:pic>
        <p:nvPicPr>
          <p:cNvPr id="6" name="图片 5">
            <a:extLst>
              <a:ext uri="{FF2B5EF4-FFF2-40B4-BE49-F238E27FC236}">
                <a16:creationId xmlns:a16="http://schemas.microsoft.com/office/drawing/2014/main" id="{2AEAC153-ED03-6636-C7FB-38CEFB32F81E}"/>
              </a:ext>
            </a:extLst>
          </p:cNvPr>
          <p:cNvPicPr>
            <a:picLocks noChangeAspect="1"/>
          </p:cNvPicPr>
          <p:nvPr/>
        </p:nvPicPr>
        <p:blipFill>
          <a:blip r:embed="rId3"/>
          <a:stretch>
            <a:fillRect/>
          </a:stretch>
        </p:blipFill>
        <p:spPr>
          <a:xfrm>
            <a:off x="1945226" y="1028700"/>
            <a:ext cx="5253548" cy="5045487"/>
          </a:xfrm>
          <a:prstGeom prst="rect">
            <a:avLst/>
          </a:prstGeom>
        </p:spPr>
      </p:pic>
      <p:sp>
        <p:nvSpPr>
          <p:cNvPr id="7" name="文本框 6">
            <a:extLst>
              <a:ext uri="{FF2B5EF4-FFF2-40B4-BE49-F238E27FC236}">
                <a16:creationId xmlns:a16="http://schemas.microsoft.com/office/drawing/2014/main" id="{9AE638C0-9B7B-432A-60F7-52E2A0DD2EAD}"/>
              </a:ext>
            </a:extLst>
          </p:cNvPr>
          <p:cNvSpPr txBox="1"/>
          <p:nvPr/>
        </p:nvSpPr>
        <p:spPr>
          <a:xfrm>
            <a:off x="2882746" y="6351269"/>
            <a:ext cx="5253548" cy="276999"/>
          </a:xfrm>
          <a:prstGeom prst="rect">
            <a:avLst/>
          </a:prstGeom>
          <a:noFill/>
        </p:spPr>
        <p:txBody>
          <a:bodyPr wrap="square">
            <a:spAutoFit/>
          </a:bodyPr>
          <a:lstStyle/>
          <a:p>
            <a:r>
              <a:rPr lang="en-US" altLang="zh-CN" sz="1200" dirty="0"/>
              <a:t>Decoupled Multimodal Distilling for Emotion Recognition.</a:t>
            </a:r>
            <a:r>
              <a:rPr lang="zh-CN" altLang="en-US" sz="1200" dirty="0"/>
              <a:t>  </a:t>
            </a:r>
            <a:r>
              <a:rPr lang="en-US" altLang="zh-CN" sz="1200" dirty="0"/>
              <a:t>CVPR 2023</a:t>
            </a:r>
            <a:endParaRPr lang="zh-CN" altLang="en-US" sz="1200" dirty="0"/>
          </a:p>
        </p:txBody>
      </p:sp>
    </p:spTree>
    <p:extLst>
      <p:ext uri="{BB962C8B-B14F-4D97-AF65-F5344CB8AC3E}">
        <p14:creationId xmlns:p14="http://schemas.microsoft.com/office/powerpoint/2010/main" val="199504364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接下来的研究计划</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dirty="0"/>
          </a:p>
        </p:txBody>
      </p:sp>
      <p:sp>
        <p:nvSpPr>
          <p:cNvPr id="3" name="内容占位符 8">
            <a:extLst>
              <a:ext uri="{FF2B5EF4-FFF2-40B4-BE49-F238E27FC236}">
                <a16:creationId xmlns:a16="http://schemas.microsoft.com/office/drawing/2014/main" id="{045EB2E0-6743-5F67-E421-31584BA63BAE}"/>
              </a:ext>
            </a:extLst>
          </p:cNvPr>
          <p:cNvSpPr txBox="1">
            <a:spLocks/>
          </p:cNvSpPr>
          <p:nvPr/>
        </p:nvSpPr>
        <p:spPr>
          <a:xfrm>
            <a:off x="439112" y="936989"/>
            <a:ext cx="8137922" cy="47097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tabLst/>
              <a:defRPr/>
            </a:pPr>
            <a:endParaRPr lang="zh-CN" altLang="en-US" sz="1600" dirty="0">
              <a:solidFill>
                <a:srgbClr val="000000"/>
              </a:solidFill>
              <a:latin typeface="Arial"/>
              <a:ea typeface="微软雅黑"/>
            </a:endParaRPr>
          </a:p>
        </p:txBody>
      </p:sp>
      <p:sp>
        <p:nvSpPr>
          <p:cNvPr id="5" name="文本框 4">
            <a:extLst>
              <a:ext uri="{FF2B5EF4-FFF2-40B4-BE49-F238E27FC236}">
                <a16:creationId xmlns:a16="http://schemas.microsoft.com/office/drawing/2014/main" id="{D2971D4C-E224-A6CC-34BD-AF574ED9723C}"/>
              </a:ext>
            </a:extLst>
          </p:cNvPr>
          <p:cNvSpPr txBox="1"/>
          <p:nvPr/>
        </p:nvSpPr>
        <p:spPr>
          <a:xfrm>
            <a:off x="182409" y="1633033"/>
            <a:ext cx="8394625" cy="128990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目前的思路需要构建一个有向的全连接图，论文里的任务只需要考虑单个样本的</a:t>
            </a:r>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个模态所以计算量小，而我的思路里当模态数量和样本数量增加时计算量可能会比较大，因此我</a:t>
            </a:r>
            <a:r>
              <a:rPr lang="zh-CN" altLang="en-US">
                <a:solidFill>
                  <a:srgbClr val="000000"/>
                </a:solidFill>
                <a:latin typeface="微软雅黑" panose="020B0503020204020204" pitchFamily="34" charset="-122"/>
                <a:ea typeface="微软雅黑" panose="020B0503020204020204" pitchFamily="34" charset="-122"/>
              </a:rPr>
              <a:t>考虑设计一个方法来</a:t>
            </a:r>
            <a:r>
              <a:rPr lang="zh-CN" altLang="en-US" dirty="0">
                <a:solidFill>
                  <a:srgbClr val="000000"/>
                </a:solidFill>
                <a:latin typeface="微软雅黑" panose="020B0503020204020204" pitchFamily="34" charset="-122"/>
                <a:ea typeface="微软雅黑" panose="020B0503020204020204" pitchFamily="34" charset="-122"/>
              </a:rPr>
              <a:t>对这个全连接图的边做删减。</a:t>
            </a:r>
          </a:p>
        </p:txBody>
      </p:sp>
    </p:spTree>
    <p:extLst>
      <p:ext uri="{BB962C8B-B14F-4D97-AF65-F5344CB8AC3E}">
        <p14:creationId xmlns:p14="http://schemas.microsoft.com/office/powerpoint/2010/main" val="24003463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fce4e310-beb6-4773-aea3-dc65c9a4468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F610F"/>
      </a:accent1>
      <a:accent2>
        <a:srgbClr val="748D16"/>
      </a:accent2>
      <a:accent3>
        <a:srgbClr val="D0DD2B"/>
      </a:accent3>
      <a:accent4>
        <a:srgbClr val="9D9E9F"/>
      </a:accent4>
      <a:accent5>
        <a:srgbClr val="757579"/>
      </a:accent5>
      <a:accent6>
        <a:srgbClr val="5C5E60"/>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元素">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全都是微软雅黑">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latin typeface="Times New Roman" panose="02020603050405020304" pitchFamily="18" charset="0"/>
            <a:ea typeface="Tahoma" panose="020B0604030504040204" pitchFamily="34"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61330</TotalTime>
  <Words>822</Words>
  <Application>Microsoft Office PowerPoint</Application>
  <PresentationFormat>全屏显示(4:3)</PresentationFormat>
  <Paragraphs>49</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7</vt:i4>
      </vt:variant>
    </vt:vector>
  </HeadingPairs>
  <TitlesOfParts>
    <vt:vector size="17" baseType="lpstr">
      <vt:lpstr>等线</vt:lpstr>
      <vt:lpstr>微软雅黑</vt:lpstr>
      <vt:lpstr>Arial</vt:lpstr>
      <vt:lpstr>Calibri</vt:lpstr>
      <vt:lpstr>Cambria Math</vt:lpstr>
      <vt:lpstr>Franklin Gothic Book</vt:lpstr>
      <vt:lpstr>Impact</vt:lpstr>
      <vt:lpstr>Times New Roman</vt:lpstr>
      <vt:lpstr>主题5</vt:lpstr>
      <vt:lpstr>Office 主题</vt:lpstr>
      <vt:lpstr>PowerPoint 演示文稿</vt:lpstr>
      <vt:lpstr>MNER任务上的相关工作</vt:lpstr>
      <vt:lpstr>MNER任务上的相关工作</vt:lpstr>
      <vt:lpstr>动态的图知识蒸馏</vt:lpstr>
      <vt:lpstr>GMNER任务定义</vt:lpstr>
      <vt:lpstr>将动态的图知识蒸馏扩展到GMNER任务上</vt:lpstr>
      <vt:lpstr>接下来的研究计划</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家锴 耿</cp:lastModifiedBy>
  <cp:revision>2560</cp:revision>
  <cp:lastPrinted>2019-01-30T16:00:00Z</cp:lastPrinted>
  <dcterms:created xsi:type="dcterms:W3CDTF">2019-01-30T16:00:00Z</dcterms:created>
  <dcterms:modified xsi:type="dcterms:W3CDTF">2023-11-06T02:45:49Z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4CEACAD5E1E44F3287AA82872EEDE78B</vt:lpwstr>
  </property>
  <property fmtid="{D5CDD505-2E9C-101B-9397-08002B2CF9AE}" pid="4" name="KSOProductBuildVer">
    <vt:lpwstr>2052-11.1.0.10700</vt:lpwstr>
  </property>
</Properties>
</file>