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0" r:id="rId2"/>
  </p:sldMasterIdLst>
  <p:notesMasterIdLst>
    <p:notesMasterId r:id="rId11"/>
  </p:notesMasterIdLst>
  <p:handoutMasterIdLst>
    <p:handoutMasterId r:id="rId12"/>
  </p:handoutMasterIdLst>
  <p:sldIdLst>
    <p:sldId id="330" r:id="rId3"/>
    <p:sldId id="550" r:id="rId4"/>
    <p:sldId id="560" r:id="rId5"/>
    <p:sldId id="546" r:id="rId6"/>
    <p:sldId id="561" r:id="rId7"/>
    <p:sldId id="559" r:id="rId8"/>
    <p:sldId id="558" r:id="rId9"/>
    <p:sldId id="553" r:id="rId10"/>
  </p:sldIdLst>
  <p:sldSz cx="9144000" cy="6858000" type="screen4x3"/>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Qihang" initials="FQ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9352"/>
    <a:srgbClr val="3A6BB0"/>
    <a:srgbClr val="0066CC"/>
    <a:srgbClr val="748D16"/>
    <a:srgbClr val="4F610F"/>
    <a:srgbClr val="D0DD2B"/>
    <a:srgbClr val="DDE7AC"/>
    <a:srgbClr val="1D3245"/>
    <a:srgbClr val="85BD3E"/>
    <a:srgbClr val="4B62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27709" autoAdjust="0"/>
  </p:normalViewPr>
  <p:slideViewPr>
    <p:cSldViewPr snapToGrid="0">
      <p:cViewPr varScale="1">
        <p:scale>
          <a:sx n="20" d="100"/>
          <a:sy n="20" d="100"/>
        </p:scale>
        <p:origin x="1722" y="42"/>
      </p:cViewPr>
      <p:guideLst/>
    </p:cSldViewPr>
  </p:slideViewPr>
  <p:notesTextViewPr>
    <p:cViewPr>
      <p:scale>
        <a:sx n="125" d="100"/>
        <a:sy n="125" d="100"/>
      </p:scale>
      <p:origin x="0" y="0"/>
    </p:cViewPr>
  </p:notesTextViewPr>
  <p:sorterViewPr>
    <p:cViewPr>
      <p:scale>
        <a:sx n="75" d="100"/>
        <a:sy n="75" d="100"/>
      </p:scale>
      <p:origin x="0" y="0"/>
    </p:cViewPr>
  </p:sorterViewPr>
  <p:notesViewPr>
    <p:cSldViewPr snapToGrid="0">
      <p:cViewPr varScale="1">
        <p:scale>
          <a:sx n="87" d="100"/>
          <a:sy n="87" d="100"/>
        </p:scale>
        <p:origin x="3168"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handoutMaster" Target="handoutMasters/handoutMaster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67CCF3-0777-40A4-841D-98963B33E4E4}" type="datetimeFigureOut">
              <a:rPr lang="zh-CN" altLang="en-US" smtClean="0"/>
              <a:t>2023/11/14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8E1BA45-43BB-4261-9745-639ED5A8B5D4}"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2023/11/14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6A0246E0-F6D5-4270-B5D2-B1DEF18D8BC7}"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dirty="0"/>
              <a:t>去年有工作研究了</a:t>
            </a:r>
            <a:r>
              <a:rPr lang="en-US" altLang="zh-CN" b="0" dirty="0"/>
              <a:t>MNER</a:t>
            </a:r>
            <a:r>
              <a:rPr lang="zh-CN" altLang="en-US" b="0" dirty="0"/>
              <a:t>任务上不同文本、图像对之间的模态间和模态内的外部匹配关系</a:t>
            </a:r>
            <a:endParaRPr lang="en-US" altLang="zh-CN" b="0" dirty="0"/>
          </a:p>
          <a:p>
            <a:endParaRPr lang="en-US" altLang="zh-CN" b="0" dirty="0"/>
          </a:p>
          <a:p>
            <a:r>
              <a:rPr lang="zh-CN" altLang="en-US" b="0" i="0" dirty="0">
                <a:solidFill>
                  <a:srgbClr val="000000"/>
                </a:solidFill>
                <a:effectLst/>
                <a:latin typeface="微软雅黑" panose="020B0503020204020204" pitchFamily="34" charset="-122"/>
                <a:ea typeface="微软雅黑" panose="020B0503020204020204" pitchFamily="34" charset="-122"/>
              </a:rPr>
              <a:t>从文本的角度来看，一段文本可能与数据集中的多个图像相关联。当文本中的命名实体没有出现在相应的图像中时，其他相关图像通常有助于识别文本中的命名实体。</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从图像的角度来看，不同的图像往往包含相同类型的视觉对象，清晰的视觉对象区域比模糊的视觉对象区域更容易识别命名实体。</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6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具体的模型架构图</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但是这类方法只是建立了无向图，不同样本模态间的信息传递可能不一定是双向的。且不同样本的文本模态之间是没有信息传递的。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endParaRPr lang="en-US" altLang="zh-CN" b="0" i="0" dirty="0">
              <a:solidFill>
                <a:srgbClr val="000000"/>
              </a:solidFill>
              <a:effectLst/>
              <a:latin typeface="微软雅黑" panose="020B0503020204020204" pitchFamily="34" charset="-122"/>
              <a:ea typeface="微软雅黑" panose="020B0503020204020204" pitchFamily="34" charset="-122"/>
            </a:endParaRPr>
          </a:p>
          <a:p>
            <a:r>
              <a:rPr lang="zh-CN" altLang="en-US" b="0" i="0" dirty="0">
                <a:solidFill>
                  <a:srgbClr val="000000"/>
                </a:solidFill>
                <a:effectLst/>
                <a:latin typeface="微软雅黑" panose="020B0503020204020204" pitchFamily="34" charset="-122"/>
                <a:ea typeface="微软雅黑" panose="020B0503020204020204" pitchFamily="34" charset="-122"/>
              </a:rPr>
              <a:t>而且这类方法需要事先对每个样本的每个模态搜索相近样本来构图，需要时间和计算成本。而且边的权重是搜索相似样本时基于样本的余弦相似度预定义好的，没有动态地更新</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9058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zh-CN" altLang="en-US" b="0" dirty="0"/>
              <a:t>最近的一些研究使用图结构来探索具有多个知识实例的多教师和多学生之间的有效消息传递机制，用于解决多模态情感分析的模态异质性问题。相较于单学生单教师的知识蒸馏，多教师多学生的知识蒸馏模式能够帮助学生可以合并和吸收来自多个教师网络的知识，并构建一个更为全面的知识系统。其中一个</a:t>
            </a:r>
            <a:r>
              <a:rPr lang="en-US" altLang="zh-CN" b="0" dirty="0"/>
              <a:t>GD-Unit</a:t>
            </a:r>
            <a:r>
              <a:rPr lang="zh-CN" altLang="en-US" b="0" dirty="0"/>
              <a:t>由一个动态图组成，其中每个顶点表示一个模态，每个边表示一个动态知识蒸馏。</a:t>
            </a:r>
          </a:p>
          <a:p>
            <a:endParaRPr lang="en-US" altLang="zh-CN" b="0" dirty="0"/>
          </a:p>
          <a:p>
            <a:r>
              <a:rPr lang="zh-CN" altLang="en-US" b="0" dirty="0"/>
              <a:t>我考虑将这个思路引入到当前正在做的</a:t>
            </a:r>
            <a:r>
              <a:rPr lang="en-US" altLang="zh-CN" b="0" dirty="0"/>
              <a:t>GMNER</a:t>
            </a:r>
            <a:r>
              <a:rPr lang="zh-CN" altLang="en-US" b="0" dirty="0"/>
              <a:t>任务上。但是这类方法仅仅考虑了单个样本内的模态间知识传递，没有考虑样本间的模态内和模态间关系。</a:t>
            </a:r>
            <a:endParaRPr lang="en-US" altLang="zh-CN"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dirty="0"/>
          </a:p>
        </p:txBody>
      </p:sp>
    </p:spTree>
    <p:extLst>
      <p:ext uri="{BB962C8B-B14F-4D97-AF65-F5344CB8AC3E}">
        <p14:creationId xmlns:p14="http://schemas.microsoft.com/office/powerpoint/2010/main" val="48035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ea typeface="Microsoft YaHei" panose="020B0503020204020204" pitchFamily="34" charset="-122"/>
              </a:rPr>
              <a:t>综上，我这周主要是希望结合图知识蒸馏和现有工作</a:t>
            </a:r>
            <a:r>
              <a:rPr lang="en-US" altLang="zh-CN" sz="1800" dirty="0">
                <a:effectLst/>
                <a:ea typeface="Microsoft YaHei" panose="020B0503020204020204" pitchFamily="34" charset="-122"/>
              </a:rPr>
              <a:t>R-GCN</a:t>
            </a:r>
            <a:r>
              <a:rPr lang="zh-CN" altLang="en-US" sz="1800" dirty="0">
                <a:effectLst/>
                <a:ea typeface="Microsoft YaHei" panose="020B0503020204020204" pitchFamily="34" charset="-122"/>
              </a:rPr>
              <a:t>的优势。</a:t>
            </a:r>
            <a:r>
              <a:rPr lang="zh-CN" altLang="zh-CN" sz="1800" dirty="0">
                <a:effectLst/>
                <a:ea typeface="Microsoft YaHei" panose="020B0503020204020204" pitchFamily="34" charset="-122"/>
              </a:rPr>
              <a:t>使用</a:t>
            </a:r>
            <a:r>
              <a:rPr lang="zh-CN" altLang="en-US" sz="1800" dirty="0">
                <a:effectLst/>
                <a:ea typeface="Microsoft YaHei" panose="020B0503020204020204" pitchFamily="34" charset="-122"/>
              </a:rPr>
              <a:t>有向完全</a:t>
            </a:r>
            <a:r>
              <a:rPr lang="zh-CN" altLang="zh-CN" sz="1800" dirty="0">
                <a:effectLst/>
                <a:ea typeface="Microsoft YaHei" panose="020B0503020204020204" pitchFamily="34" charset="-122"/>
              </a:rPr>
              <a:t>图结构建模多教师和多学生之间的</a:t>
            </a:r>
            <a:r>
              <a:rPr lang="zh-CN" altLang="en-US" sz="1800" dirty="0">
                <a:effectLst/>
                <a:ea typeface="Microsoft YaHei" panose="020B0503020204020204" pitchFamily="34" charset="-122"/>
              </a:rPr>
              <a:t>知识蒸馏</a:t>
            </a:r>
            <a:r>
              <a:rPr lang="zh-CN" altLang="zh-CN" sz="1800" dirty="0">
                <a:effectLst/>
                <a:ea typeface="Microsoft YaHei" panose="020B0503020204020204" pitchFamily="34" charset="-122"/>
              </a:rPr>
              <a:t>。其中，</a:t>
            </a:r>
            <a:r>
              <a:rPr lang="zh-CN" altLang="en-US" sz="1800" b="0" dirty="0"/>
              <a:t>一个</a:t>
            </a:r>
            <a:r>
              <a:rPr lang="en-US" altLang="zh-CN" sz="1800" b="0" dirty="0"/>
              <a:t>batch</a:t>
            </a:r>
            <a:r>
              <a:rPr lang="zh-CN" altLang="en-US" sz="1800" b="0" dirty="0"/>
              <a:t>内样本的每个模态</a:t>
            </a:r>
            <a:r>
              <a:rPr lang="zh-CN" altLang="en-US" sz="1800" dirty="0">
                <a:effectLst/>
                <a:ea typeface="Microsoft YaHei" panose="020B0503020204020204" pitchFamily="34" charset="-122"/>
              </a:rPr>
              <a:t>一个结点，每个结点可以同时</a:t>
            </a:r>
            <a:r>
              <a:rPr lang="zh-CN" altLang="zh-CN" sz="1800" dirty="0">
                <a:effectLst/>
                <a:ea typeface="Microsoft YaHei" panose="020B0503020204020204" pitchFamily="34" charset="-122"/>
              </a:rPr>
              <a:t>作为教师或者学生，而</a:t>
            </a:r>
            <a:r>
              <a:rPr lang="zh-CN" altLang="en-US" sz="1800" dirty="0">
                <a:effectLst/>
                <a:ea typeface="Microsoft YaHei" panose="020B0503020204020204" pitchFamily="34" charset="-122"/>
              </a:rPr>
              <a:t>边</a:t>
            </a:r>
            <a:r>
              <a:rPr lang="zh-CN" altLang="zh-CN" sz="1800" dirty="0">
                <a:effectLst/>
                <a:ea typeface="Microsoft YaHei" panose="020B0503020204020204" pitchFamily="34" charset="-122"/>
              </a:rPr>
              <a:t>的权重由模型自己学习来决定。</a:t>
            </a:r>
            <a:endParaRPr lang="en-US" altLang="zh-CN" sz="1800" dirty="0">
              <a:effectLst/>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dirty="0">
              <a:effectLst/>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effectLst/>
                <a:ea typeface="Microsoft YaHei" panose="020B0503020204020204" pitchFamily="34" charset="-122"/>
              </a:rPr>
              <a:t>为了避免</a:t>
            </a:r>
            <a:r>
              <a:rPr lang="zh-CN" altLang="en-US" sz="1800" b="0" dirty="0"/>
              <a:t>有向完全图的边数量随样本数或者模态数增加而增加的问题，以及</a:t>
            </a:r>
            <a:r>
              <a:rPr lang="en-US" altLang="zh-CN" sz="1800" b="0" dirty="0"/>
              <a:t>R-GCN</a:t>
            </a:r>
            <a:r>
              <a:rPr lang="zh-CN" altLang="en-US" sz="1800" b="0" dirty="0"/>
              <a:t>中需要事先对每个样本在整个数据集上搜索相似样本的耗时问题</a:t>
            </a:r>
            <a:r>
              <a:rPr lang="zh-CN" altLang="en-US" sz="1800" dirty="0">
                <a:effectLst/>
                <a:ea typeface="Microsoft YaHei" panose="020B0503020204020204" pitchFamily="34" charset="-122"/>
              </a:rPr>
              <a:t>，我考虑构图时首先</a:t>
            </a:r>
            <a:r>
              <a:rPr lang="zh-CN" altLang="en-US" sz="1800" b="0" dirty="0"/>
              <a:t>对一个</a:t>
            </a:r>
            <a:r>
              <a:rPr lang="en-US" altLang="zh-CN" sz="1800" b="0" dirty="0"/>
              <a:t>batch</a:t>
            </a:r>
            <a:r>
              <a:rPr lang="zh-CN" altLang="en-US" sz="1800" b="0" dirty="0"/>
              <a:t>内的表示进行无监督聚类，然后对每个聚类簇的样本构建有向完全图，最后的知识蒸馏损失为各个图的损失求和。</a:t>
            </a:r>
            <a:endParaRPr lang="en-US" altLang="zh-CN" sz="1800" dirty="0">
              <a:effectLst/>
              <a:ea typeface="Microsoft YaHei" panose="020B0503020204020204" pitchFamily="34" charset="-122"/>
            </a:endParaRPr>
          </a:p>
        </p:txBody>
      </p:sp>
    </p:spTree>
    <p:extLst>
      <p:ext uri="{BB962C8B-B14F-4D97-AF65-F5344CB8AC3E}">
        <p14:creationId xmlns:p14="http://schemas.microsoft.com/office/powerpoint/2010/main" val="26625077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0" dirty="0"/>
              <a:t>这个数据集上周刚刚公开，它将</a:t>
            </a:r>
            <a:r>
              <a:rPr lang="en-US" altLang="zh-CN" b="0" dirty="0"/>
              <a:t>GMNER</a:t>
            </a:r>
            <a:r>
              <a:rPr lang="zh-CN" altLang="en-US" b="0" dirty="0"/>
              <a:t>数据集的实体标签进行了更为丰富的扩展，其余任务目标与</a:t>
            </a:r>
            <a:r>
              <a:rPr lang="en-US" altLang="zh-CN" b="0" dirty="0"/>
              <a:t>GMNER</a:t>
            </a:r>
            <a:r>
              <a:rPr lang="zh-CN" altLang="en-US" b="0" dirty="0"/>
              <a:t>相同，提出的</a:t>
            </a:r>
            <a:r>
              <a:rPr lang="en-US" altLang="zh-CN" b="0" dirty="0"/>
              <a:t>baseline</a:t>
            </a:r>
            <a:r>
              <a:rPr lang="zh-CN" altLang="en-US" b="0" dirty="0"/>
              <a:t>也与</a:t>
            </a:r>
            <a:r>
              <a:rPr lang="en-US" altLang="zh-CN" b="0" dirty="0"/>
              <a:t>GMNER</a:t>
            </a:r>
            <a:r>
              <a:rPr lang="zh-CN" altLang="en-US" b="0" dirty="0"/>
              <a:t>类似。因此我考虑在这个数据集上也验证自己的方法，可以扩充一下接下来要投稿的</a:t>
            </a:r>
            <a:r>
              <a:rPr lang="zh-CN" altLang="en-US" b="0"/>
              <a:t>期刊的工作量</a:t>
            </a:r>
            <a:r>
              <a:rPr lang="zh-CN" altLang="en-US" b="0" dirty="0"/>
              <a:t>。</a:t>
            </a:r>
            <a:endParaRPr lang="en-US" altLang="zh-CN" b="0" dirty="0"/>
          </a:p>
        </p:txBody>
      </p:sp>
    </p:spTree>
    <p:extLst>
      <p:ext uri="{BB962C8B-B14F-4D97-AF65-F5344CB8AC3E}">
        <p14:creationId xmlns:p14="http://schemas.microsoft.com/office/powerpoint/2010/main" val="4803501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b="0" dirty="0"/>
          </a:p>
        </p:txBody>
      </p:sp>
    </p:spTree>
    <p:extLst>
      <p:ext uri="{BB962C8B-B14F-4D97-AF65-F5344CB8AC3E}">
        <p14:creationId xmlns:p14="http://schemas.microsoft.com/office/powerpoint/2010/main" val="40536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25000"/>
              </a:lnSpc>
            </a:pPr>
            <a:endParaRPr lang="en-US" altLang="zh-CN" sz="12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68756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3FCAA69-B80D-8948-92DC-CA16B7ABD41D}" type="datetime3">
              <a:rPr lang="en-US" smtClean="0"/>
              <a:t>14 November 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E11D3-6BAF-5C45-BEE3-441B3113081B}" type="slidenum">
              <a:rPr lang="en-US" smtClean="0"/>
              <a:t>‹#›</a:t>
            </a:fld>
            <a:endParaRPr lang="en-US"/>
          </a:p>
        </p:txBody>
      </p:sp>
      <p:sp>
        <p:nvSpPr>
          <p:cNvPr id="7" name="矩形 6"/>
          <p:cNvSpPr/>
          <p:nvPr userDrawn="1"/>
        </p:nvSpPr>
        <p:spPr>
          <a:xfrm>
            <a:off x="-22426" y="332656"/>
            <a:ext cx="467544"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517126" y="332656"/>
            <a:ext cx="72008"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占位符 1"/>
          <p:cNvSpPr txBox="1"/>
          <p:nvPr userDrawn="1"/>
        </p:nvSpPr>
        <p:spPr>
          <a:xfrm>
            <a:off x="901700" y="274638"/>
            <a:ext cx="5542508" cy="922114"/>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2100" b="0" kern="1200">
                <a:solidFill>
                  <a:schemeClr val="tx1"/>
                </a:solidFill>
                <a:latin typeface="Impact" panose="020B0806030902050204" pitchFamily="34" charset="0"/>
                <a:ea typeface="+mj-ea"/>
                <a:cs typeface="+mj-cs"/>
              </a:defRPr>
            </a:lvl1pPr>
          </a:lstStyle>
          <a:p>
            <a:endParaRPr lang="zh-CN" altLang="en-US" dirty="0"/>
          </a:p>
        </p:txBody>
      </p:sp>
      <p:sp>
        <p:nvSpPr>
          <p:cNvPr id="12" name="标题占位符 1"/>
          <p:cNvSpPr>
            <a:spLocks noGrp="1"/>
          </p:cNvSpPr>
          <p:nvPr>
            <p:ph type="title"/>
          </p:nvPr>
        </p:nvSpPr>
        <p:spPr>
          <a:xfrm>
            <a:off x="901700" y="332656"/>
            <a:ext cx="8137922" cy="696044"/>
          </a:xfrm>
          <a:prstGeom prst="rect">
            <a:avLst/>
          </a:prstGeom>
        </p:spPr>
        <p:txBody>
          <a:bodyPr vert="horz" lIns="91440" tIns="45720" rIns="91440" bIns="45720" rtlCol="0" anchor="b">
            <a:normAutofit/>
          </a:bodyPr>
          <a:lstStyle>
            <a:lvl1pPr>
              <a:defRPr sz="2400" b="0">
                <a:latin typeface="Impact" panose="020B0806030902050204" pitchFamily="34" charset="0"/>
              </a:defRPr>
            </a:lvl1pPr>
          </a:lstStyle>
          <a:p>
            <a:r>
              <a:rPr lang="en-US" altLang="zh-CN" dirty="0"/>
              <a:t>Click to edit Master title style</a:t>
            </a:r>
            <a:endParaRPr lang="zh-CN" altLang="en-US" dirty="0"/>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20" name="矩形 19"/>
          <p:cNvSpPr/>
          <p:nvPr userDrawn="1"/>
        </p:nvSpPr>
        <p:spPr>
          <a:xfrm>
            <a:off x="-10852" y="6643"/>
            <a:ext cx="9165704" cy="68911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9" name="Picture 5" descr="G:\自动化所PPT\素材\16sucai_201307242118\2-a.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5979"/>
            <a:ext cx="9154852" cy="595530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自动化所PPT\素材\灰色科技.jpg"/>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l="18144"/>
          <a:stretch>
            <a:fillRect/>
          </a:stretch>
        </p:blipFill>
        <p:spPr bwMode="auto">
          <a:xfrm>
            <a:off x="-36512" y="-5756"/>
            <a:ext cx="9203490" cy="6903537"/>
          </a:xfrm>
          <a:prstGeom prst="rect">
            <a:avLst/>
          </a:prstGeom>
          <a:noFill/>
          <a:extLst>
            <a:ext uri="{909E8E84-426E-40DD-AFC4-6F175D3DCCD1}">
              <a14:hiddenFill xmlns:a14="http://schemas.microsoft.com/office/drawing/2010/main">
                <a:solidFill>
                  <a:srgbClr val="FFFFFF"/>
                </a:solidFill>
              </a14:hiddenFill>
            </a:ext>
          </a:extLst>
        </p:spPr>
      </p:pic>
      <p:sp>
        <p:nvSpPr>
          <p:cNvPr id="4" name="日期占位符 3"/>
          <p:cNvSpPr>
            <a:spLocks noGrp="1"/>
          </p:cNvSpPr>
          <p:nvPr>
            <p:ph type="dt" sz="half" idx="10"/>
          </p:nvPr>
        </p:nvSpPr>
        <p:spPr/>
        <p:txBody>
          <a:bodyPr/>
          <a:lstStyle/>
          <a:p>
            <a:fld id="{6A2D2B61-4A57-49A1-9BFC-1B26A66842DB}" type="datetime1">
              <a:rPr lang="zh-CN" altLang="en-US" smtClean="0"/>
              <a:t>2023/11/14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8" name="矩形 17"/>
          <p:cNvSpPr/>
          <p:nvPr userDrawn="1"/>
        </p:nvSpPr>
        <p:spPr>
          <a:xfrm>
            <a:off x="-36512" y="-5755"/>
            <a:ext cx="9180512" cy="689113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userDrawn="1"/>
        </p:nvSpPr>
        <p:spPr>
          <a:xfrm>
            <a:off x="-36512" y="6643"/>
            <a:ext cx="9180512" cy="6915935"/>
          </a:xfrm>
          <a:prstGeom prst="rect">
            <a:avLst/>
          </a:prstGeom>
          <a:solidFill>
            <a:schemeClr val="bg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22426" y="332656"/>
            <a:ext cx="467544"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517126" y="332656"/>
            <a:ext cx="72008"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标题占位符 1"/>
          <p:cNvSpPr>
            <a:spLocks noGrp="1"/>
          </p:cNvSpPr>
          <p:nvPr>
            <p:ph type="title" hasCustomPrompt="1"/>
          </p:nvPr>
        </p:nvSpPr>
        <p:spPr>
          <a:xfrm>
            <a:off x="901700" y="274638"/>
            <a:ext cx="5542508" cy="922114"/>
          </a:xfrm>
          <a:prstGeom prst="rect">
            <a:avLst/>
          </a:prstGeom>
        </p:spPr>
        <p:txBody>
          <a:bodyPr vert="horz" lIns="91440" tIns="45720" rIns="91440" bIns="45720" rtlCol="0" anchor="ctr">
            <a:noAutofit/>
          </a:bodyPr>
          <a:lstStyle>
            <a:lvl1pPr>
              <a:defRPr b="0">
                <a:latin typeface="Impact" panose="020B0806030902050204" pitchFamily="34" charset="0"/>
              </a:defRPr>
            </a:lvl1pPr>
          </a:lstStyle>
          <a:p>
            <a:r>
              <a:rPr lang="en-US" altLang="zh-CN" dirty="0"/>
              <a:t>Outline</a:t>
            </a:r>
            <a:endParaRPr lang="zh-CN" altLang="en-US" dirty="0"/>
          </a:p>
        </p:txBody>
      </p:sp>
    </p:spTree>
    <p:extLst>
      <p:ext uri="{BB962C8B-B14F-4D97-AF65-F5344CB8AC3E}">
        <p14:creationId xmlns:p14="http://schemas.microsoft.com/office/powerpoint/2010/main" val="37189147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5" name="Rectangle 5_1"/>
          <p:cNvSpPr/>
          <p:nvPr userDrawn="1"/>
        </p:nvSpPr>
        <p:spPr>
          <a:xfrm>
            <a:off x="0" y="0"/>
            <a:ext cx="9144000" cy="6858000"/>
          </a:xfrm>
          <a:prstGeom prst="rect">
            <a:avLst/>
          </a:prstGeom>
          <a:blipFill>
            <a:blip r:embed="rId2">
              <a:duotone>
                <a:schemeClr val="accent3">
                  <a:shade val="45000"/>
                  <a:satMod val="135000"/>
                </a:schemeClr>
                <a:prstClr val="white"/>
              </a:duotone>
            </a:blip>
            <a:srcRect/>
            <a:stretch>
              <a:fillRect t="-9028" b="-902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矩形 6"/>
          <p:cNvSpPr/>
          <p:nvPr userDrawn="1"/>
        </p:nvSpPr>
        <p:spPr>
          <a:xfrm>
            <a:off x="-1" y="-1"/>
            <a:ext cx="9144000" cy="6858001"/>
          </a:xfrm>
          <a:prstGeom prst="rect">
            <a:avLst/>
          </a:prstGeom>
          <a:solidFill>
            <a:schemeClr val="bg1">
              <a:alpha val="6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标题 1"/>
          <p:cNvSpPr>
            <a:spLocks noGrp="1"/>
          </p:cNvSpPr>
          <p:nvPr userDrawn="1">
            <p:ph type="ctrTitle" hasCustomPrompt="1"/>
          </p:nvPr>
        </p:nvSpPr>
        <p:spPr>
          <a:xfrm>
            <a:off x="504825" y="1135064"/>
            <a:ext cx="8134349" cy="1621509"/>
          </a:xfrm>
        </p:spPr>
        <p:txBody>
          <a:bodyPr anchor="b">
            <a:normAutofit/>
          </a:bodyPr>
          <a:lstStyle>
            <a:lvl1pPr marL="0" indent="0" algn="ctr">
              <a:buFont typeface="Arial" panose="020B0604020202020204" pitchFamily="34" charset="0"/>
              <a:buNone/>
              <a:defRPr sz="2400">
                <a:solidFill>
                  <a:schemeClr val="bg1"/>
                </a:solidFill>
              </a:defRPr>
            </a:lvl1pPr>
          </a:lstStyle>
          <a:p>
            <a:r>
              <a:rPr lang="en-US" altLang="zh-CN" dirty="0"/>
              <a:t>Conclusion</a:t>
            </a:r>
            <a:endParaRPr lang="zh-CN" altLang="en-US" dirty="0"/>
          </a:p>
        </p:txBody>
      </p:sp>
      <p:sp>
        <p:nvSpPr>
          <p:cNvPr id="15" name="文本占位符 62"/>
          <p:cNvSpPr>
            <a:spLocks noGrp="1"/>
          </p:cNvSpPr>
          <p:nvPr userDrawn="1">
            <p:ph type="body" sz="quarter" idx="18" hasCustomPrompt="1"/>
          </p:nvPr>
        </p:nvSpPr>
        <p:spPr>
          <a:xfrm>
            <a:off x="504825" y="3441300"/>
            <a:ext cx="8134349" cy="310871"/>
          </a:xfrm>
        </p:spPr>
        <p:txBody>
          <a:bodyPr vert="horz" lIns="91440" tIns="45720" rIns="91440" bIns="45720" rtlCol="0">
            <a:normAutofit/>
          </a:bodyPr>
          <a:lstStyle>
            <a:lvl1pPr marL="0" indent="0" algn="ctr">
              <a:buNone/>
              <a:defRPr lang="zh-CN" altLang="en-US" sz="1050" smtClean="0">
                <a:solidFill>
                  <a:schemeClr val="bg1"/>
                </a:solidFill>
              </a:defRPr>
            </a:lvl1pPr>
            <a:lvl2pPr>
              <a:defRPr lang="zh-CN" altLang="en-US" sz="1500" smtClean="0"/>
            </a:lvl2pPr>
            <a:lvl3pPr>
              <a:defRPr lang="zh-CN" altLang="en-US" sz="1350" smtClean="0"/>
            </a:lvl3pPr>
            <a:lvl4pPr>
              <a:defRPr lang="zh-CN" altLang="en-US" sz="1200" smtClean="0"/>
            </a:lvl4pPr>
            <a:lvl5pPr>
              <a:defRPr lang="zh-CN" altLang="en-US" sz="1200"/>
            </a:lvl5pPr>
          </a:lstStyle>
          <a:p>
            <a:pPr marL="171450" marR="0" lvl="0" indent="-171450" fontAlgn="auto">
              <a:spcAft>
                <a:spcPts val="0"/>
              </a:spcAft>
              <a:buClrTx/>
              <a:buSzTx/>
            </a:pPr>
            <a:r>
              <a:rPr lang="en-US" altLang="zh-CN" dirty="0"/>
              <a:t>Data</a:t>
            </a:r>
          </a:p>
        </p:txBody>
      </p:sp>
      <p:sp>
        <p:nvSpPr>
          <p:cNvPr id="6" name="文本占位符 13"/>
          <p:cNvSpPr>
            <a:spLocks noGrp="1"/>
          </p:cNvSpPr>
          <p:nvPr>
            <p:ph type="body" sz="quarter" idx="10" hasCustomPrompt="1"/>
          </p:nvPr>
        </p:nvSpPr>
        <p:spPr>
          <a:xfrm>
            <a:off x="504826" y="3145029"/>
            <a:ext cx="8134349" cy="296271"/>
          </a:xfrm>
        </p:spPr>
        <p:txBody>
          <a:bodyPr vert="horz" anchor="ctr">
            <a:noAutofit/>
          </a:bodyPr>
          <a:lstStyle>
            <a:lvl1pPr marL="0" indent="0" algn="ctr">
              <a:buNone/>
              <a:defRPr sz="1050" b="0">
                <a:solidFill>
                  <a:schemeClr val="bg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altLang="zh-CN" dirty="0"/>
              <a:t>Signature</a:t>
            </a:r>
          </a:p>
        </p:txBody>
      </p:sp>
      <p:sp>
        <p:nvSpPr>
          <p:cNvPr id="12" name="矩形 11"/>
          <p:cNvSpPr/>
          <p:nvPr userDrawn="1"/>
        </p:nvSpPr>
        <p:spPr>
          <a:xfrm>
            <a:off x="0" y="-33139"/>
            <a:ext cx="9180512" cy="6891139"/>
          </a:xfrm>
          <a:prstGeom prst="rect">
            <a:avLst/>
          </a:pr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2444" y="2"/>
            <a:ext cx="8137922" cy="1028699"/>
          </a:xfrm>
          <a:prstGeom prst="rect">
            <a:avLst/>
          </a:prstGeom>
        </p:spPr>
        <p:txBody>
          <a:bodyPr vert="horz" lIns="91440" tIns="45720" rIns="91440" bIns="45720" rtlCol="0" anchor="b">
            <a:normAutofit/>
          </a:bodyPr>
          <a:lstStyle/>
          <a:p>
            <a:r>
              <a:rPr lang="en-US" altLang="zh-CN" dirty="0"/>
              <a:t>Click to edit Master title style</a:t>
            </a:r>
            <a:endParaRPr lang="zh-CN" altLang="en-US" dirty="0"/>
          </a:p>
        </p:txBody>
      </p:sp>
      <p:sp>
        <p:nvSpPr>
          <p:cNvPr id="3" name="文本占位符 2"/>
          <p:cNvSpPr>
            <a:spLocks noGrp="1"/>
          </p:cNvSpPr>
          <p:nvPr>
            <p:ph type="body" idx="1"/>
          </p:nvPr>
        </p:nvSpPr>
        <p:spPr>
          <a:xfrm>
            <a:off x="502444" y="1123951"/>
            <a:ext cx="8137922" cy="501967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zh-CN" altLang="en-US" dirty="0"/>
          </a:p>
        </p:txBody>
      </p:sp>
      <p:sp>
        <p:nvSpPr>
          <p:cNvPr id="8" name="日期占位符 3"/>
          <p:cNvSpPr>
            <a:spLocks noGrp="1"/>
          </p:cNvSpPr>
          <p:nvPr>
            <p:ph type="dt" sz="half" idx="2"/>
          </p:nvPr>
        </p:nvSpPr>
        <p:spPr>
          <a:xfrm>
            <a:off x="4051299" y="6240464"/>
            <a:ext cx="1041402" cy="206381"/>
          </a:xfrm>
          <a:prstGeom prst="rect">
            <a:avLst/>
          </a:prstGeom>
        </p:spPr>
        <p:txBody>
          <a:bodyPr vert="horz" lIns="91440" tIns="45720" rIns="91440" bIns="45720" rtlCol="0" anchor="ctr"/>
          <a:lstStyle>
            <a:lvl1pPr algn="ctr">
              <a:defRPr sz="750">
                <a:solidFill>
                  <a:schemeClr val="tx1">
                    <a:lumMod val="50000"/>
                    <a:lumOff val="50000"/>
                  </a:schemeClr>
                </a:solidFill>
              </a:defRPr>
            </a:lvl1pPr>
          </a:lstStyle>
          <a:p>
            <a:fld id="{6489D9C7-5DC6-4263-87FF-7C99F6FB63C3}" type="datetime1">
              <a:rPr lang="zh-CN" altLang="en-US" smtClean="0"/>
              <a:t>2023/11/14</a:t>
            </a:fld>
            <a:endParaRPr lang="zh-CN" altLang="en-US"/>
          </a:p>
        </p:txBody>
      </p:sp>
      <p:sp>
        <p:nvSpPr>
          <p:cNvPr id="10" name="灯片编号占位符 5"/>
          <p:cNvSpPr>
            <a:spLocks noGrp="1"/>
          </p:cNvSpPr>
          <p:nvPr>
            <p:ph type="sldNum" sz="quarter" idx="4"/>
          </p:nvPr>
        </p:nvSpPr>
        <p:spPr>
          <a:xfrm>
            <a:off x="6457949" y="6240464"/>
            <a:ext cx="2182416" cy="206381"/>
          </a:xfrm>
          <a:prstGeom prst="rect">
            <a:avLst/>
          </a:prstGeom>
        </p:spPr>
        <p:txBody>
          <a:bodyPr vert="horz" lIns="91440" tIns="45720" rIns="91440" bIns="45720" rtlCol="0" anchor="ctr"/>
          <a:lstStyle>
            <a:lvl1pPr algn="r">
              <a:defRPr sz="750">
                <a:solidFill>
                  <a:schemeClr val="tx1">
                    <a:lumMod val="50000"/>
                    <a:lumOff val="50000"/>
                  </a:schemeClr>
                </a:solidFill>
              </a:defRPr>
            </a:lvl1pPr>
          </a:lstStyle>
          <a:p>
            <a:fld id="{5DD3DB80-B894-403A-B48E-6FDC1A72010E}" type="slidenum">
              <a:rPr lang="zh-CN" altLang="en-US" smtClean="0"/>
              <a:t>‹#›</a:t>
            </a:fld>
            <a:endParaRPr lang="zh-CN" altLang="en-US"/>
          </a:p>
        </p:txBody>
      </p:sp>
      <p:pic>
        <p:nvPicPr>
          <p:cNvPr id="11"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59422" y="6336322"/>
            <a:ext cx="2526628" cy="38871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3" r:id="rId2"/>
  </p:sldLayoutIdLst>
  <p:transition/>
  <p:hf hdr="0" dt="0"/>
  <p:txStyles>
    <p:titleStyle>
      <a:lvl1pPr algn="l" defTabSz="685800" rtl="0" eaLnBrk="1" latinLnBrk="0" hangingPunct="1">
        <a:lnSpc>
          <a:spcPct val="90000"/>
        </a:lnSpc>
        <a:spcBef>
          <a:spcPct val="0"/>
        </a:spcBef>
        <a:buNone/>
        <a:defRPr sz="21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a:off x="-22426" y="332656"/>
            <a:ext cx="467544"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517126" y="332656"/>
            <a:ext cx="72008" cy="720080"/>
          </a:xfrm>
          <a:prstGeom prst="rect">
            <a:avLst/>
          </a:prstGeom>
          <a:solidFill>
            <a:srgbClr val="0757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占位符 1"/>
          <p:cNvSpPr>
            <a:spLocks noGrp="1"/>
          </p:cNvSpPr>
          <p:nvPr>
            <p:ph type="title"/>
          </p:nvPr>
        </p:nvSpPr>
        <p:spPr>
          <a:xfrm>
            <a:off x="683568" y="274638"/>
            <a:ext cx="5760640" cy="9221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11BDF3-5C1D-48F9-B88E-AF7DEF2470ED}" type="datetime1">
              <a:rPr lang="zh-CN" altLang="en-US" smtClean="0"/>
              <a:t>2023/11/14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Lst>
  <p:transition/>
  <p:hf hdr="0" ftr="0" dt="0"/>
  <p:txStyles>
    <p:titleStyle>
      <a:lvl1pPr algn="l" defTabSz="914400" rtl="0" eaLnBrk="1" latinLnBrk="0" hangingPunct="1">
        <a:spcBef>
          <a:spcPct val="0"/>
        </a:spcBef>
        <a:buNone/>
        <a:defRPr sz="3200" b="1" kern="1200">
          <a:solidFill>
            <a:schemeClr val="tx1">
              <a:lumMod val="75000"/>
              <a:lumOff val="25000"/>
            </a:schemeClr>
          </a:solidFill>
          <a:latin typeface="Impact" panose="020B0806030902050204" pitchFamily="34"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4"/>
          <p:cNvGrpSpPr/>
          <p:nvPr/>
        </p:nvGrpSpPr>
        <p:grpSpPr>
          <a:xfrm>
            <a:off x="-36512" y="9525"/>
            <a:ext cx="9180512" cy="6858000"/>
            <a:chOff x="-36512" y="0"/>
            <a:chExt cx="9180512" cy="6858000"/>
          </a:xfrm>
        </p:grpSpPr>
        <p:pic>
          <p:nvPicPr>
            <p:cNvPr id="13" name="Picture 2" descr="自动化ppt 1 副本"/>
            <p:cNvPicPr>
              <a:picLocks noChangeAspect="1" noChangeArrowheads="1"/>
            </p:cNvPicPr>
            <p:nvPr/>
          </p:nvPicPr>
          <p:blipFill>
            <a:blip r:embed="rId3"/>
            <a:srcRect/>
            <a:stretch>
              <a:fillRect/>
            </a:stretch>
          </p:blipFill>
          <p:spPr bwMode="auto">
            <a:xfrm>
              <a:off x="-36512" y="0"/>
              <a:ext cx="9180512" cy="6858000"/>
            </a:xfrm>
            <a:prstGeom prst="rect">
              <a:avLst/>
            </a:prstGeom>
            <a:noFill/>
            <a:ln w="9525">
              <a:noFill/>
              <a:miter lim="800000"/>
              <a:headEnd/>
              <a:tailEnd/>
            </a:ln>
          </p:spPr>
        </p:pic>
        <p:pic>
          <p:nvPicPr>
            <p:cNvPr id="14" name="Picture 15"/>
            <p:cNvPicPr>
              <a:picLocks noChangeAspect="1" noChangeArrowheads="1"/>
            </p:cNvPicPr>
            <p:nvPr/>
          </p:nvPicPr>
          <p:blipFill>
            <a:blip r:embed="rId4"/>
            <a:srcRect/>
            <a:stretch>
              <a:fillRect/>
            </a:stretch>
          </p:blipFill>
          <p:spPr bwMode="auto">
            <a:xfrm>
              <a:off x="-36512" y="6419850"/>
              <a:ext cx="9180512" cy="438150"/>
            </a:xfrm>
            <a:prstGeom prst="rect">
              <a:avLst/>
            </a:prstGeom>
            <a:noFill/>
            <a:ln w="9525">
              <a:noFill/>
              <a:miter lim="800000"/>
              <a:headEnd/>
              <a:tailEnd/>
            </a:ln>
          </p:spPr>
        </p:pic>
      </p:grpSp>
      <p:sp>
        <p:nvSpPr>
          <p:cNvPr id="6" name="矩形 5"/>
          <p:cNvSpPr/>
          <p:nvPr/>
        </p:nvSpPr>
        <p:spPr>
          <a:xfrm>
            <a:off x="-36512" y="2006107"/>
            <a:ext cx="9180512" cy="1626555"/>
          </a:xfrm>
          <a:prstGeom prst="rect">
            <a:avLst/>
          </a:prstGeom>
          <a:solidFill>
            <a:srgbClr val="0757A0"/>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7" name="文本框 6"/>
          <p:cNvSpPr txBox="1"/>
          <p:nvPr/>
        </p:nvSpPr>
        <p:spPr>
          <a:xfrm>
            <a:off x="-36512" y="2510031"/>
            <a:ext cx="9180512" cy="546175"/>
          </a:xfrm>
          <a:prstGeom prst="rect">
            <a:avLst/>
          </a:prstGeom>
          <a:noFill/>
        </p:spPr>
        <p:txBody>
          <a:bodyPr wrap="square" rtlCol="0">
            <a:spAutoFit/>
          </a:bodyPr>
          <a:lstStyle/>
          <a:p>
            <a:pPr algn="ctr">
              <a:lnSpc>
                <a:spcPct val="150000"/>
              </a:lnSpc>
            </a:pPr>
            <a:r>
              <a:rPr lang="zh-CN" altLang="en-US" sz="2200" b="1" dirty="0">
                <a:solidFill>
                  <a:schemeClr val="bg1"/>
                </a:solidFill>
                <a:latin typeface="Arial" panose="020B0604020202020204" pitchFamily="34" charset="0"/>
                <a:ea typeface="等线" panose="02010600030101010101" pitchFamily="2" charset="-122"/>
                <a:cs typeface="Arial" panose="020B0604020202020204" pitchFamily="34" charset="0"/>
                <a:sym typeface="Arial" panose="020B0604020202020204" pitchFamily="34" charset="0"/>
              </a:rPr>
              <a:t>不同样本间的模态内和模态间关联挖掘思路</a:t>
            </a:r>
          </a:p>
        </p:txBody>
      </p:sp>
      <p:sp>
        <p:nvSpPr>
          <p:cNvPr id="4" name="矩形 3"/>
          <p:cNvSpPr/>
          <p:nvPr/>
        </p:nvSpPr>
        <p:spPr>
          <a:xfrm>
            <a:off x="313055" y="4181475"/>
            <a:ext cx="8517890" cy="768350"/>
          </a:xfrm>
          <a:prstGeom prst="rect">
            <a:avLst/>
          </a:prstGeom>
        </p:spPr>
        <p:txBody>
          <a:bodyPr wrap="square">
            <a:spAutoFit/>
          </a:bodyPr>
          <a:lstStyle/>
          <a:p>
            <a:pPr algn="ctr"/>
            <a:r>
              <a:rPr lang="zh-CN" altLang="en-US" sz="2200" b="1" dirty="0">
                <a:latin typeface="Times New Roman" panose="02020603050405020304" pitchFamily="18" charset="0"/>
                <a:cs typeface="Times New Roman" panose="02020603050405020304" pitchFamily="18" charset="0"/>
              </a:rPr>
              <a:t>耿家锴</a:t>
            </a:r>
            <a:endParaRPr lang="en-US" altLang="zh-CN" sz="2200" b="1" dirty="0">
              <a:latin typeface="Times New Roman" panose="02020603050405020304" pitchFamily="18" charset="0"/>
              <a:cs typeface="Times New Roman" panose="02020603050405020304" pitchFamily="18" charset="0"/>
            </a:endParaRPr>
          </a:p>
          <a:p>
            <a:pPr algn="ctr"/>
            <a:r>
              <a:rPr lang="en-US" altLang="zh-CN" sz="2200" b="1" dirty="0">
                <a:latin typeface="Times New Roman" panose="02020603050405020304" pitchFamily="18" charset="0"/>
                <a:cs typeface="Times New Roman" panose="02020603050405020304" pitchFamily="18" charset="0"/>
              </a:rPr>
              <a:t>2023.11.13</a:t>
            </a:r>
            <a:endParaRPr lang="zh-CN" altLang="en-US" sz="1600" b="1"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相关工作</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——R-GCN</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2</a:t>
            </a:fld>
            <a:endParaRPr lang="zh-CN" altLang="en-US" dirty="0"/>
          </a:p>
        </p:txBody>
      </p:sp>
      <p:sp>
        <p:nvSpPr>
          <p:cNvPr id="9" name="文本框 8">
            <a:extLst>
              <a:ext uri="{FF2B5EF4-FFF2-40B4-BE49-F238E27FC236}">
                <a16:creationId xmlns:a16="http://schemas.microsoft.com/office/drawing/2014/main" id="{E6F635DE-AB8C-5B0D-A7D3-59F9305E466F}"/>
              </a:ext>
            </a:extLst>
          </p:cNvPr>
          <p:cNvSpPr txBox="1"/>
          <p:nvPr/>
        </p:nvSpPr>
        <p:spPr>
          <a:xfrm>
            <a:off x="257390" y="5704396"/>
            <a:ext cx="6826698" cy="461665"/>
          </a:xfrm>
          <a:prstGeom prst="rect">
            <a:avLst/>
          </a:prstGeom>
          <a:noFill/>
        </p:spPr>
        <p:txBody>
          <a:bodyPr wrap="square">
            <a:spAutoFit/>
          </a:bodyPr>
          <a:lstStyle/>
          <a:p>
            <a:r>
              <a:rPr lang="en-US" altLang="zh-CN" sz="1200" dirty="0"/>
              <a:t>Learning from Different text-image Pairs: A Relation-enhanced Graph Convolutional Network for Multimodal NER.</a:t>
            </a:r>
            <a:r>
              <a:rPr lang="zh-CN" altLang="en-US" sz="1200" dirty="0"/>
              <a:t>  </a:t>
            </a:r>
            <a:r>
              <a:rPr lang="en-US" altLang="zh-CN" sz="1200" dirty="0"/>
              <a:t>MM 2022</a:t>
            </a:r>
            <a:endParaRPr lang="zh-CN" altLang="en-US" sz="1200" dirty="0"/>
          </a:p>
        </p:txBody>
      </p:sp>
      <p:pic>
        <p:nvPicPr>
          <p:cNvPr id="11" name="图片 10">
            <a:extLst>
              <a:ext uri="{FF2B5EF4-FFF2-40B4-BE49-F238E27FC236}">
                <a16:creationId xmlns:a16="http://schemas.microsoft.com/office/drawing/2014/main" id="{7657B784-A34E-070A-E9D4-72D7D6E0B3CE}"/>
              </a:ext>
            </a:extLst>
          </p:cNvPr>
          <p:cNvPicPr>
            <a:picLocks noChangeAspect="1"/>
          </p:cNvPicPr>
          <p:nvPr/>
        </p:nvPicPr>
        <p:blipFill>
          <a:blip r:embed="rId3"/>
          <a:stretch>
            <a:fillRect/>
          </a:stretch>
        </p:blipFill>
        <p:spPr>
          <a:xfrm>
            <a:off x="0" y="1713386"/>
            <a:ext cx="9144000" cy="3431228"/>
          </a:xfrm>
          <a:prstGeom prst="rect">
            <a:avLst/>
          </a:prstGeom>
        </p:spPr>
      </p:pic>
    </p:spTree>
    <p:extLst>
      <p:ext uri="{BB962C8B-B14F-4D97-AF65-F5344CB8AC3E}">
        <p14:creationId xmlns:p14="http://schemas.microsoft.com/office/powerpoint/2010/main" val="202945179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相关工作</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——R-GCN</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3</a:t>
            </a:fld>
            <a:endParaRPr lang="zh-CN" altLang="en-US" dirty="0"/>
          </a:p>
        </p:txBody>
      </p:sp>
      <p:sp>
        <p:nvSpPr>
          <p:cNvPr id="9" name="文本框 8">
            <a:extLst>
              <a:ext uri="{FF2B5EF4-FFF2-40B4-BE49-F238E27FC236}">
                <a16:creationId xmlns:a16="http://schemas.microsoft.com/office/drawing/2014/main" id="{E6F635DE-AB8C-5B0D-A7D3-59F9305E466F}"/>
              </a:ext>
            </a:extLst>
          </p:cNvPr>
          <p:cNvSpPr txBox="1"/>
          <p:nvPr/>
        </p:nvSpPr>
        <p:spPr>
          <a:xfrm>
            <a:off x="257390" y="5704396"/>
            <a:ext cx="6826698" cy="461665"/>
          </a:xfrm>
          <a:prstGeom prst="rect">
            <a:avLst/>
          </a:prstGeom>
          <a:noFill/>
        </p:spPr>
        <p:txBody>
          <a:bodyPr wrap="square">
            <a:spAutoFit/>
          </a:bodyPr>
          <a:lstStyle/>
          <a:p>
            <a:r>
              <a:rPr lang="en-US" altLang="zh-CN" sz="1200" dirty="0"/>
              <a:t>Learning from Different text-image Pairs: A Relation-enhanced Graph Convolutional Network for Multimodal NER.</a:t>
            </a:r>
            <a:r>
              <a:rPr lang="zh-CN" altLang="en-US" sz="1200" dirty="0"/>
              <a:t>  </a:t>
            </a:r>
            <a:r>
              <a:rPr lang="en-US" altLang="zh-CN" sz="1200" dirty="0"/>
              <a:t>MM 2022</a:t>
            </a:r>
            <a:endParaRPr lang="zh-CN" altLang="en-US" sz="1200" dirty="0"/>
          </a:p>
        </p:txBody>
      </p:sp>
      <p:pic>
        <p:nvPicPr>
          <p:cNvPr id="5" name="图片 4">
            <a:extLst>
              <a:ext uri="{FF2B5EF4-FFF2-40B4-BE49-F238E27FC236}">
                <a16:creationId xmlns:a16="http://schemas.microsoft.com/office/drawing/2014/main" id="{A579AEC6-381D-22AC-64D5-3747FA990441}"/>
              </a:ext>
            </a:extLst>
          </p:cNvPr>
          <p:cNvPicPr>
            <a:picLocks noChangeAspect="1"/>
          </p:cNvPicPr>
          <p:nvPr/>
        </p:nvPicPr>
        <p:blipFill>
          <a:blip r:embed="rId3"/>
          <a:stretch>
            <a:fillRect/>
          </a:stretch>
        </p:blipFill>
        <p:spPr>
          <a:xfrm>
            <a:off x="785284" y="1428471"/>
            <a:ext cx="7573432" cy="4001058"/>
          </a:xfrm>
          <a:prstGeom prst="rect">
            <a:avLst/>
          </a:prstGeom>
        </p:spPr>
      </p:pic>
    </p:spTree>
    <p:extLst>
      <p:ext uri="{BB962C8B-B14F-4D97-AF65-F5344CB8AC3E}">
        <p14:creationId xmlns:p14="http://schemas.microsoft.com/office/powerpoint/2010/main" val="21691265"/>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动态的图知识蒸馏</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4</a:t>
            </a:fld>
            <a:endParaRPr lang="zh-CN" altLang="en-US" dirty="0"/>
          </a:p>
        </p:txBody>
      </p:sp>
      <p:sp>
        <p:nvSpPr>
          <p:cNvPr id="3" name="内容占位符 8">
            <a:extLst>
              <a:ext uri="{FF2B5EF4-FFF2-40B4-BE49-F238E27FC236}">
                <a16:creationId xmlns:a16="http://schemas.microsoft.com/office/drawing/2014/main" id="{045EB2E0-6743-5F67-E421-31584BA63BAE}"/>
              </a:ext>
            </a:extLst>
          </p:cNvPr>
          <p:cNvSpPr txBox="1">
            <a:spLocks/>
          </p:cNvSpPr>
          <p:nvPr/>
        </p:nvSpPr>
        <p:spPr>
          <a:xfrm>
            <a:off x="439112" y="936989"/>
            <a:ext cx="8137922" cy="47097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tabLst/>
              <a:defRPr/>
            </a:pPr>
            <a:endParaRPr lang="zh-CN" altLang="en-US" sz="1600" dirty="0">
              <a:solidFill>
                <a:srgbClr val="000000"/>
              </a:solidFill>
              <a:latin typeface="Arial"/>
              <a:ea typeface="微软雅黑"/>
            </a:endParaRPr>
          </a:p>
        </p:txBody>
      </p:sp>
      <p:pic>
        <p:nvPicPr>
          <p:cNvPr id="6" name="图片 5">
            <a:extLst>
              <a:ext uri="{FF2B5EF4-FFF2-40B4-BE49-F238E27FC236}">
                <a16:creationId xmlns:a16="http://schemas.microsoft.com/office/drawing/2014/main" id="{2AEAC153-ED03-6636-C7FB-38CEFB32F81E}"/>
              </a:ext>
            </a:extLst>
          </p:cNvPr>
          <p:cNvPicPr>
            <a:picLocks noChangeAspect="1"/>
          </p:cNvPicPr>
          <p:nvPr/>
        </p:nvPicPr>
        <p:blipFill>
          <a:blip r:embed="rId3"/>
          <a:stretch>
            <a:fillRect/>
          </a:stretch>
        </p:blipFill>
        <p:spPr>
          <a:xfrm>
            <a:off x="-11417" y="1059623"/>
            <a:ext cx="5253548" cy="5045487"/>
          </a:xfrm>
          <a:prstGeom prst="rect">
            <a:avLst/>
          </a:prstGeom>
        </p:spPr>
      </p:pic>
      <p:sp>
        <p:nvSpPr>
          <p:cNvPr id="7" name="文本框 6">
            <a:extLst>
              <a:ext uri="{FF2B5EF4-FFF2-40B4-BE49-F238E27FC236}">
                <a16:creationId xmlns:a16="http://schemas.microsoft.com/office/drawing/2014/main" id="{9AE638C0-9B7B-432A-60F7-52E2A0DD2EAD}"/>
              </a:ext>
            </a:extLst>
          </p:cNvPr>
          <p:cNvSpPr txBox="1"/>
          <p:nvPr/>
        </p:nvSpPr>
        <p:spPr>
          <a:xfrm>
            <a:off x="2686052" y="6123679"/>
            <a:ext cx="5253548" cy="646331"/>
          </a:xfrm>
          <a:prstGeom prst="rect">
            <a:avLst/>
          </a:prstGeom>
          <a:noFill/>
        </p:spPr>
        <p:txBody>
          <a:bodyPr wrap="square">
            <a:spAutoFit/>
          </a:bodyPr>
          <a:lstStyle/>
          <a:p>
            <a:r>
              <a:rPr lang="en-US" altLang="zh-CN" sz="1200" dirty="0"/>
              <a:t>Decoupled Multimodal Distilling for Emotion Recognition.</a:t>
            </a:r>
            <a:r>
              <a:rPr lang="zh-CN" altLang="en-US" sz="1200" dirty="0"/>
              <a:t>  </a:t>
            </a:r>
            <a:r>
              <a:rPr lang="en-US" altLang="zh-CN" sz="1200" dirty="0"/>
              <a:t>CVPR 2023</a:t>
            </a:r>
          </a:p>
          <a:p>
            <a:r>
              <a:rPr lang="zh-CN" altLang="en-US" sz="1200" dirty="0"/>
              <a:t>这篇文章的方法主要参考了</a:t>
            </a:r>
            <a:r>
              <a:rPr lang="en-US" altLang="zh-CN" sz="1200" dirty="0"/>
              <a:t>ECCV 2018</a:t>
            </a:r>
            <a:r>
              <a:rPr lang="zh-CN" altLang="en-US" sz="1200" dirty="0"/>
              <a:t>上的</a:t>
            </a:r>
            <a:r>
              <a:rPr lang="en-US" altLang="zh-CN" sz="1200" dirty="0"/>
              <a:t>Graph Distillation for Action Detection with Privileged Modalities</a:t>
            </a:r>
            <a:r>
              <a:rPr lang="zh-CN" altLang="en-US" sz="1200" dirty="0"/>
              <a:t> </a:t>
            </a:r>
            <a:endParaRPr lang="en-US" altLang="zh-CN" sz="1200" dirty="0"/>
          </a:p>
        </p:txBody>
      </p:sp>
      <p:sp>
        <p:nvSpPr>
          <p:cNvPr id="8" name="文本框 7">
            <a:extLst>
              <a:ext uri="{FF2B5EF4-FFF2-40B4-BE49-F238E27FC236}">
                <a16:creationId xmlns:a16="http://schemas.microsoft.com/office/drawing/2014/main" id="{0E15D502-984F-69E3-8A61-420EC4038FBE}"/>
              </a:ext>
            </a:extLst>
          </p:cNvPr>
          <p:cNvSpPr txBox="1"/>
          <p:nvPr/>
        </p:nvSpPr>
        <p:spPr>
          <a:xfrm>
            <a:off x="4791603" y="1535236"/>
            <a:ext cx="4194209"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通过头尾结点的表示和</a:t>
            </a:r>
            <a:r>
              <a:rPr lang="en-US" altLang="zh-CN" b="0" i="0" dirty="0">
                <a:solidFill>
                  <a:srgbClr val="000000"/>
                </a:solidFill>
                <a:effectLst/>
                <a:latin typeface="微软雅黑" panose="020B0503020204020204" pitchFamily="34" charset="-122"/>
                <a:ea typeface="微软雅黑" panose="020B0503020204020204" pitchFamily="34" charset="-122"/>
              </a:rPr>
              <a:t>logits</a:t>
            </a:r>
            <a:r>
              <a:rPr lang="zh-CN" altLang="en-US" b="0" i="0" dirty="0">
                <a:solidFill>
                  <a:srgbClr val="000000"/>
                </a:solidFill>
                <a:effectLst/>
                <a:latin typeface="微软雅黑" panose="020B0503020204020204" pitchFamily="34" charset="-122"/>
                <a:ea typeface="微软雅黑" panose="020B0503020204020204" pitchFamily="34" charset="-122"/>
              </a:rPr>
              <a:t>的动态地计算边的权重，也就是蒸馏强度</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84823A09-0F0C-6A14-6BC2-EEFA1355D9BF}"/>
              </a:ext>
            </a:extLst>
          </p:cNvPr>
          <p:cNvPicPr>
            <a:picLocks noChangeAspect="1"/>
          </p:cNvPicPr>
          <p:nvPr/>
        </p:nvPicPr>
        <p:blipFill>
          <a:blip r:embed="rId4"/>
          <a:stretch>
            <a:fillRect/>
          </a:stretch>
        </p:blipFill>
        <p:spPr>
          <a:xfrm>
            <a:off x="4946893" y="2510410"/>
            <a:ext cx="3820058" cy="466790"/>
          </a:xfrm>
          <a:prstGeom prst="rect">
            <a:avLst/>
          </a:prstGeom>
        </p:spPr>
      </p:pic>
      <p:sp>
        <p:nvSpPr>
          <p:cNvPr id="11" name="文本框 10">
            <a:extLst>
              <a:ext uri="{FF2B5EF4-FFF2-40B4-BE49-F238E27FC236}">
                <a16:creationId xmlns:a16="http://schemas.microsoft.com/office/drawing/2014/main" id="{D87AA129-5D3F-4F83-654A-CEDD71D2CEBC}"/>
              </a:ext>
            </a:extLst>
          </p:cNvPr>
          <p:cNvSpPr txBox="1"/>
          <p:nvPr/>
        </p:nvSpPr>
        <p:spPr>
          <a:xfrm>
            <a:off x="4791604" y="854649"/>
            <a:ext cx="4194209" cy="45890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具体的代码实现：</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F6CB4A10-2909-7ACE-ED2F-4A82550ECFC5}"/>
              </a:ext>
            </a:extLst>
          </p:cNvPr>
          <p:cNvSpPr txBox="1"/>
          <p:nvPr/>
        </p:nvSpPr>
        <p:spPr>
          <a:xfrm>
            <a:off x="4946892" y="3352913"/>
            <a:ext cx="2992707" cy="45890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b="0" i="0" dirty="0">
                <a:solidFill>
                  <a:srgbClr val="000000"/>
                </a:solidFill>
                <a:effectLst/>
                <a:latin typeface="微软雅黑" panose="020B0503020204020204" pitchFamily="34" charset="-122"/>
                <a:ea typeface="微软雅黑" panose="020B0503020204020204" pitchFamily="34" charset="-122"/>
              </a:rPr>
              <a:t>多教师多学生的蒸馏损失</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14" name="图片 13">
            <a:extLst>
              <a:ext uri="{FF2B5EF4-FFF2-40B4-BE49-F238E27FC236}">
                <a16:creationId xmlns:a16="http://schemas.microsoft.com/office/drawing/2014/main" id="{ED1021F0-2FF4-566C-4765-2DA39297D9CF}"/>
              </a:ext>
            </a:extLst>
          </p:cNvPr>
          <p:cNvPicPr>
            <a:picLocks noChangeAspect="1"/>
          </p:cNvPicPr>
          <p:nvPr/>
        </p:nvPicPr>
        <p:blipFill>
          <a:blip r:embed="rId5"/>
          <a:stretch>
            <a:fillRect/>
          </a:stretch>
        </p:blipFill>
        <p:spPr>
          <a:xfrm>
            <a:off x="5219981" y="4004852"/>
            <a:ext cx="2257740" cy="695422"/>
          </a:xfrm>
          <a:prstGeom prst="rect">
            <a:avLst/>
          </a:prstGeom>
        </p:spPr>
      </p:pic>
      <p:pic>
        <p:nvPicPr>
          <p:cNvPr id="15" name="图片 14">
            <a:extLst>
              <a:ext uri="{FF2B5EF4-FFF2-40B4-BE49-F238E27FC236}">
                <a16:creationId xmlns:a16="http://schemas.microsoft.com/office/drawing/2014/main" id="{ADE99794-7CF6-9128-0107-E2A9062D3FB5}"/>
              </a:ext>
            </a:extLst>
          </p:cNvPr>
          <p:cNvPicPr>
            <a:picLocks noChangeAspect="1"/>
          </p:cNvPicPr>
          <p:nvPr/>
        </p:nvPicPr>
        <p:blipFill>
          <a:blip r:embed="rId6"/>
          <a:stretch>
            <a:fillRect/>
          </a:stretch>
        </p:blipFill>
        <p:spPr>
          <a:xfrm>
            <a:off x="7461128" y="4150006"/>
            <a:ext cx="1609950" cy="323895"/>
          </a:xfrm>
          <a:prstGeom prst="rect">
            <a:avLst/>
          </a:prstGeom>
        </p:spPr>
      </p:pic>
    </p:spTree>
    <p:extLst>
      <p:ext uri="{BB962C8B-B14F-4D97-AF65-F5344CB8AC3E}">
        <p14:creationId xmlns:p14="http://schemas.microsoft.com/office/powerpoint/2010/main" val="6724469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我的改进思路</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5</a:t>
            </a:fld>
            <a:endParaRPr lang="zh-CN" altLang="en-US" dirty="0"/>
          </a:p>
        </p:txBody>
      </p:sp>
      <p:sp>
        <p:nvSpPr>
          <p:cNvPr id="5" name="文本框 4">
            <a:extLst>
              <a:ext uri="{FF2B5EF4-FFF2-40B4-BE49-F238E27FC236}">
                <a16:creationId xmlns:a16="http://schemas.microsoft.com/office/drawing/2014/main" id="{11B717CE-26AF-1A6E-54FE-AA3F40A09B82}"/>
              </a:ext>
            </a:extLst>
          </p:cNvPr>
          <p:cNvSpPr txBox="1"/>
          <p:nvPr/>
        </p:nvSpPr>
        <p:spPr>
          <a:xfrm>
            <a:off x="434340" y="4179698"/>
            <a:ext cx="1800577" cy="1015663"/>
          </a:xfrm>
          <a:prstGeom prst="rect">
            <a:avLst/>
          </a:prstGeom>
          <a:solidFill>
            <a:schemeClr val="bg1"/>
          </a:solidFill>
          <a:ln>
            <a:solidFill>
              <a:schemeClr val="tx1"/>
            </a:solidFill>
          </a:ln>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Happy  </a:t>
            </a:r>
            <a:r>
              <a:rPr lang="en-US" altLang="zh-CN" sz="1200" dirty="0" err="1">
                <a:latin typeface="Times New Roman" panose="02020603050405020304" pitchFamily="18" charset="0"/>
                <a:cs typeface="Times New Roman" panose="02020603050405020304" pitchFamily="18" charset="0"/>
              </a:rPr>
              <a:t>MayDay</a:t>
            </a:r>
            <a:r>
              <a:rPr lang="en-US" altLang="zh-CN" sz="1200" dirty="0">
                <a:latin typeface="Times New Roman" panose="02020603050405020304" pitchFamily="18" charset="0"/>
                <a:cs typeface="Times New Roman" panose="02020603050405020304" pitchFamily="18" charset="0"/>
              </a:rPr>
              <a:t> from all of </a:t>
            </a:r>
            <a:r>
              <a:rPr lang="en-US" altLang="zh-CN" sz="1200" dirty="0" err="1">
                <a:latin typeface="Times New Roman" panose="02020603050405020304" pitchFamily="18" charset="0"/>
                <a:cs typeface="Times New Roman" panose="02020603050405020304" pitchFamily="18" charset="0"/>
              </a:rPr>
              <a:t>uof</a:t>
            </a:r>
            <a:r>
              <a:rPr lang="en-US" altLang="zh-CN" sz="1200" dirty="0">
                <a:latin typeface="Times New Roman" panose="02020603050405020304" pitchFamily="18" charset="0"/>
                <a:cs typeface="Times New Roman" panose="02020603050405020304" pitchFamily="18" charset="0"/>
              </a:rPr>
              <a:t> you! May Day , or  </a:t>
            </a:r>
            <a:r>
              <a:rPr lang="en-US" altLang="zh-CN" sz="1200" b="1" dirty="0">
                <a:latin typeface="Times New Roman" panose="02020603050405020304" pitchFamily="18" charset="0"/>
                <a:cs typeface="Times New Roman" panose="02020603050405020304" pitchFamily="18" charset="0"/>
              </a:rPr>
              <a:t>Beltane[OTHER]</a:t>
            </a:r>
            <a:r>
              <a:rPr lang="en-US" altLang="zh-CN" sz="1200" dirty="0">
                <a:latin typeface="Times New Roman" panose="02020603050405020304" pitchFamily="18" charset="0"/>
                <a:cs typeface="Times New Roman" panose="02020603050405020304" pitchFamily="18" charset="0"/>
              </a:rPr>
              <a:t>- the ‘</a:t>
            </a:r>
            <a:r>
              <a:rPr lang="en-US" altLang="zh-CN" sz="1200" b="1" dirty="0">
                <a:latin typeface="Times New Roman" panose="02020603050405020304" pitchFamily="18" charset="0"/>
                <a:cs typeface="Times New Roman" panose="02020603050405020304" pitchFamily="18" charset="0"/>
              </a:rPr>
              <a:t>Fire Festival[OTHER]</a:t>
            </a:r>
            <a:r>
              <a:rPr lang="en-US" altLang="zh-CN" sz="1200" dirty="0">
                <a:latin typeface="Times New Roman" panose="02020603050405020304" pitchFamily="18" charset="0"/>
                <a:cs typeface="Times New Roman" panose="02020603050405020304" pitchFamily="18" charset="0"/>
              </a:rPr>
              <a:t>’</a:t>
            </a:r>
          </a:p>
          <a:p>
            <a:pPr algn="ctr"/>
            <a:endParaRPr lang="en-US" altLang="zh-CN" sz="12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734ED8B8-B5D5-D4B5-15E4-357FFD969C78}"/>
              </a:ext>
            </a:extLst>
          </p:cNvPr>
          <p:cNvSpPr txBox="1"/>
          <p:nvPr/>
        </p:nvSpPr>
        <p:spPr>
          <a:xfrm>
            <a:off x="327115" y="4056374"/>
            <a:ext cx="1780084" cy="1015663"/>
          </a:xfrm>
          <a:prstGeom prst="rect">
            <a:avLst/>
          </a:prstGeom>
          <a:solidFill>
            <a:schemeClr val="bg1"/>
          </a:solidFill>
          <a:ln>
            <a:solidFill>
              <a:schemeClr val="tx1"/>
            </a:solidFill>
          </a:ln>
        </p:spPr>
        <p:txBody>
          <a:bodyPr wrap="square" rtlCol="0">
            <a:spAutoFit/>
          </a:bodyPr>
          <a:lstStyle/>
          <a:p>
            <a:pPr algn="ctr"/>
            <a:r>
              <a:rPr lang="en-US" altLang="zh-CN" sz="1200" dirty="0">
                <a:latin typeface="Times New Roman" panose="02020603050405020304" pitchFamily="18" charset="0"/>
                <a:cs typeface="Times New Roman" panose="02020603050405020304" pitchFamily="18" charset="0"/>
              </a:rPr>
              <a:t>Check out this event in # </a:t>
            </a:r>
            <a:r>
              <a:rPr lang="en-US" altLang="zh-CN" sz="1200" b="1" dirty="0" err="1">
                <a:latin typeface="Times New Roman" panose="02020603050405020304" pitchFamily="18" charset="0"/>
                <a:cs typeface="Times New Roman" panose="02020603050405020304" pitchFamily="18" charset="0"/>
              </a:rPr>
              <a:t>GranblueFantasy</a:t>
            </a:r>
            <a:r>
              <a:rPr lang="en-US" altLang="zh-CN" sz="1200" b="1" dirty="0">
                <a:latin typeface="Times New Roman" panose="02020603050405020304" pitchFamily="18" charset="0"/>
                <a:cs typeface="Times New Roman" panose="02020603050405020304" pitchFamily="18" charset="0"/>
              </a:rPr>
              <a:t>[OTHER]</a:t>
            </a:r>
            <a:r>
              <a:rPr lang="en-US" altLang="zh-CN" sz="1200" dirty="0">
                <a:latin typeface="Times New Roman" panose="02020603050405020304" pitchFamily="18" charset="0"/>
                <a:cs typeface="Times New Roman" panose="02020603050405020304" pitchFamily="18" charset="0"/>
              </a:rPr>
              <a:t> !</a:t>
            </a:r>
          </a:p>
          <a:p>
            <a:pPr algn="ctr"/>
            <a:endParaRPr lang="en-US" altLang="zh-CN" sz="1200" dirty="0">
              <a:latin typeface="Times New Roman" panose="02020603050405020304" pitchFamily="18" charset="0"/>
              <a:cs typeface="Times New Roman" panose="02020603050405020304" pitchFamily="18" charset="0"/>
            </a:endParaRPr>
          </a:p>
          <a:p>
            <a:pPr algn="ctr"/>
            <a:endParaRPr lang="en-US" altLang="zh-CN" sz="12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AD06B3C6-F584-35A8-F978-699521B31F05}"/>
              </a:ext>
            </a:extLst>
          </p:cNvPr>
          <p:cNvPicPr>
            <a:picLocks noChangeAspect="1"/>
          </p:cNvPicPr>
          <p:nvPr/>
        </p:nvPicPr>
        <p:blipFill>
          <a:blip r:embed="rId3"/>
          <a:stretch>
            <a:fillRect/>
          </a:stretch>
        </p:blipFill>
        <p:spPr>
          <a:xfrm>
            <a:off x="1033412" y="1827737"/>
            <a:ext cx="1201505" cy="1111833"/>
          </a:xfrm>
          <a:prstGeom prst="rect">
            <a:avLst/>
          </a:prstGeom>
        </p:spPr>
      </p:pic>
      <p:pic>
        <p:nvPicPr>
          <p:cNvPr id="10" name="图片 9">
            <a:extLst>
              <a:ext uri="{FF2B5EF4-FFF2-40B4-BE49-F238E27FC236}">
                <a16:creationId xmlns:a16="http://schemas.microsoft.com/office/drawing/2014/main" id="{0DC4256F-791E-DEBD-6474-9C2A66D4FF01}"/>
              </a:ext>
            </a:extLst>
          </p:cNvPr>
          <p:cNvPicPr>
            <a:picLocks noChangeAspect="1"/>
          </p:cNvPicPr>
          <p:nvPr/>
        </p:nvPicPr>
        <p:blipFill>
          <a:blip r:embed="rId4"/>
          <a:stretch>
            <a:fillRect/>
          </a:stretch>
        </p:blipFill>
        <p:spPr>
          <a:xfrm>
            <a:off x="846136" y="1708819"/>
            <a:ext cx="1201506" cy="1111833"/>
          </a:xfrm>
          <a:prstGeom prst="rect">
            <a:avLst/>
          </a:prstGeom>
        </p:spPr>
      </p:pic>
      <p:sp>
        <p:nvSpPr>
          <p:cNvPr id="11" name="文本框 10">
            <a:extLst>
              <a:ext uri="{FF2B5EF4-FFF2-40B4-BE49-F238E27FC236}">
                <a16:creationId xmlns:a16="http://schemas.microsoft.com/office/drawing/2014/main" id="{1738FFA4-63CD-CAD1-2BB1-CD3868B31D15}"/>
              </a:ext>
            </a:extLst>
          </p:cNvPr>
          <p:cNvSpPr txBox="1"/>
          <p:nvPr/>
        </p:nvSpPr>
        <p:spPr>
          <a:xfrm>
            <a:off x="184792" y="3916908"/>
            <a:ext cx="1801168" cy="1015663"/>
          </a:xfrm>
          <a:prstGeom prst="rect">
            <a:avLst/>
          </a:prstGeom>
          <a:solidFill>
            <a:schemeClr val="bg1"/>
          </a:solidFill>
          <a:ln>
            <a:solidFill>
              <a:schemeClr val="tx1"/>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rPr>
              <a:t>Safety </a:t>
            </a:r>
            <a:r>
              <a:rPr kumimoji="0" lang="en-US" altLang="zh-CN" sz="1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rPr>
              <a:t>A. J. Stamps[PER] </a:t>
            </a: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rPr>
              <a:t>has signed a free agent contract with the</a:t>
            </a:r>
            <a:r>
              <a:rPr kumimoji="0" lang="en-US" altLang="zh-CN" sz="1200" b="1"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rPr>
              <a:t> Cleveland Browns[ORG]</a:t>
            </a:r>
            <a:r>
              <a:rPr kumimoji="0" lang="en-US" altLang="zh-CN" sz="1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rPr>
              <a:t>! </a:t>
            </a:r>
            <a:endParaRPr kumimoji="0" lang="zh-CN"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微软雅黑"/>
              <a:cs typeface="Times New Roman" panose="02020603050405020304" pitchFamily="18" charset="0"/>
            </a:endParaRPr>
          </a:p>
        </p:txBody>
      </p:sp>
      <p:pic>
        <p:nvPicPr>
          <p:cNvPr id="12" name="图片 11">
            <a:extLst>
              <a:ext uri="{FF2B5EF4-FFF2-40B4-BE49-F238E27FC236}">
                <a16:creationId xmlns:a16="http://schemas.microsoft.com/office/drawing/2014/main" id="{A28B4D34-19B8-C901-1486-9A54B4128E36}"/>
              </a:ext>
            </a:extLst>
          </p:cNvPr>
          <p:cNvPicPr>
            <a:picLocks noChangeAspect="1"/>
          </p:cNvPicPr>
          <p:nvPr/>
        </p:nvPicPr>
        <p:blipFill>
          <a:blip r:embed="rId5"/>
          <a:stretch>
            <a:fillRect/>
          </a:stretch>
        </p:blipFill>
        <p:spPr>
          <a:xfrm>
            <a:off x="658861" y="1589901"/>
            <a:ext cx="1201505" cy="1112398"/>
          </a:xfrm>
          <a:prstGeom prst="rect">
            <a:avLst/>
          </a:prstGeom>
        </p:spPr>
      </p:pic>
      <p:cxnSp>
        <p:nvCxnSpPr>
          <p:cNvPr id="13" name="直接箭头连接符 12">
            <a:extLst>
              <a:ext uri="{FF2B5EF4-FFF2-40B4-BE49-F238E27FC236}">
                <a16:creationId xmlns:a16="http://schemas.microsoft.com/office/drawing/2014/main" id="{5B4B5279-268C-D9AE-B0E5-095455761B57}"/>
              </a:ext>
            </a:extLst>
          </p:cNvPr>
          <p:cNvCxnSpPr>
            <a:cxnSpLocks/>
            <a:stCxn id="9" idx="3"/>
          </p:cNvCxnSpPr>
          <p:nvPr/>
        </p:nvCxnSpPr>
        <p:spPr>
          <a:xfrm>
            <a:off x="2234917" y="2383654"/>
            <a:ext cx="7592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 name="直接箭头连接符 13">
            <a:extLst>
              <a:ext uri="{FF2B5EF4-FFF2-40B4-BE49-F238E27FC236}">
                <a16:creationId xmlns:a16="http://schemas.microsoft.com/office/drawing/2014/main" id="{8F2AB286-CA9D-C55A-0F47-EBB759BB6A08}"/>
              </a:ext>
            </a:extLst>
          </p:cNvPr>
          <p:cNvCxnSpPr>
            <a:cxnSpLocks/>
            <a:stCxn id="5" idx="3"/>
          </p:cNvCxnSpPr>
          <p:nvPr/>
        </p:nvCxnSpPr>
        <p:spPr>
          <a:xfrm>
            <a:off x="2234917" y="4687530"/>
            <a:ext cx="74734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矩形: 圆角 14">
            <a:extLst>
              <a:ext uri="{FF2B5EF4-FFF2-40B4-BE49-F238E27FC236}">
                <a16:creationId xmlns:a16="http://schemas.microsoft.com/office/drawing/2014/main" id="{E05A56C1-7DEC-A287-F919-8F7111AC512C}"/>
              </a:ext>
            </a:extLst>
          </p:cNvPr>
          <p:cNvSpPr/>
          <p:nvPr/>
        </p:nvSpPr>
        <p:spPr>
          <a:xfrm rot="16200000">
            <a:off x="1145760" y="3350874"/>
            <a:ext cx="4122509" cy="425734"/>
          </a:xfrm>
          <a:prstGeom prst="roundRect">
            <a:avLst/>
          </a:prstGeom>
          <a:solidFill>
            <a:schemeClr val="bg1"/>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Encoder</a:t>
            </a:r>
            <a:endParaRPr lang="zh-CN" altLang="en-US" dirty="0"/>
          </a:p>
        </p:txBody>
      </p:sp>
      <mc:AlternateContent xmlns:mc="http://schemas.openxmlformats.org/markup-compatibility/2006" xmlns:a14="http://schemas.microsoft.com/office/drawing/2010/main">
        <mc:Choice Requires="a14">
          <p:graphicFrame>
            <p:nvGraphicFramePr>
              <p:cNvPr id="16" name="表格 15">
                <a:extLst>
                  <a:ext uri="{FF2B5EF4-FFF2-40B4-BE49-F238E27FC236}">
                    <a16:creationId xmlns:a16="http://schemas.microsoft.com/office/drawing/2014/main" id="{8B8743F0-848C-0CC9-4F96-8DEE856DA4A0}"/>
                  </a:ext>
                </a:extLst>
              </p:cNvPr>
              <p:cNvGraphicFramePr>
                <a:graphicFrameLocks noGrp="1"/>
              </p:cNvGraphicFramePr>
              <p:nvPr>
                <p:extLst>
                  <p:ext uri="{D42A27DB-BD31-4B8C-83A1-F6EECF244321}">
                    <p14:modId xmlns:p14="http://schemas.microsoft.com/office/powerpoint/2010/main" val="287464508"/>
                  </p:ext>
                </p:extLst>
              </p:nvPr>
            </p:nvGraphicFramePr>
            <p:xfrm>
              <a:off x="4084780" y="1589901"/>
              <a:ext cx="453884" cy="1483360"/>
            </p:xfrm>
            <a:graphic>
              <a:graphicData uri="http://schemas.openxmlformats.org/drawingml/2006/table">
                <a:tbl>
                  <a:tblPr firstRow="1" bandRow="1">
                    <a:tableStyleId>{5C22544A-7EE6-4342-B048-85BDC9FD1C3A}</a:tableStyleId>
                  </a:tblPr>
                  <a:tblGrid>
                    <a:gridCol w="453884">
                      <a:extLst>
                        <a:ext uri="{9D8B030D-6E8A-4147-A177-3AD203B41FA5}">
                          <a16:colId xmlns:a16="http://schemas.microsoft.com/office/drawing/2014/main" val="139131705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𝑉</m:t>
                                    </m:r>
                                  </m:e>
                                  <m:sub>
                                    <m:r>
                                      <a:rPr lang="en-US" altLang="zh-CN" b="0" i="1" smtClean="0">
                                        <a:solidFill>
                                          <a:schemeClr val="tx1"/>
                                        </a:solidFill>
                                        <a:latin typeface="Cambria Math" panose="02040503050406030204" pitchFamily="18" charset="0"/>
                                        <a:cs typeface="Times New Roman" panose="02020603050405020304" pitchFamily="18" charset="0"/>
                                      </a:rPr>
                                      <m:t>1</m:t>
                                    </m:r>
                                  </m:sub>
                                </m:sSub>
                              </m:oMath>
                            </m:oMathPara>
                          </a14:m>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17353597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𝑉</m:t>
                                    </m:r>
                                  </m:e>
                                  <m:sub>
                                    <m:r>
                                      <a:rPr lang="en-US" altLang="zh-CN" b="0" i="1" smtClean="0">
                                        <a:solidFill>
                                          <a:schemeClr val="tx1"/>
                                        </a:solidFill>
                                        <a:latin typeface="Cambria Math" panose="02040503050406030204" pitchFamily="18" charset="0"/>
                                        <a:cs typeface="Times New Roman" panose="02020603050405020304" pitchFamily="18" charset="0"/>
                                      </a:rPr>
                                      <m:t>2</m:t>
                                    </m:r>
                                  </m:sub>
                                </m:sSub>
                              </m:oMath>
                            </m:oMathPara>
                          </a14:m>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495066274"/>
                      </a:ext>
                    </a:extLst>
                  </a:tr>
                  <a:tr h="370840">
                    <a:tc>
                      <a:txBody>
                        <a:bodyPr/>
                        <a:lstStyle/>
                        <a:p>
                          <a:r>
                            <a:rPr lang="en-US" altLang="zh-CN" b="0" dirty="0">
                              <a:solidFill>
                                <a:schemeClr val="tx1"/>
                              </a:solidFill>
                              <a:latin typeface="Times New Roman" panose="02020603050405020304" pitchFamily="18" charset="0"/>
                              <a:cs typeface="Times New Roman" panose="02020603050405020304" pitchFamily="18" charset="0"/>
                            </a:rPr>
                            <a:t>…</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324324813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𝑉</m:t>
                                    </m:r>
                                  </m:e>
                                  <m:sub>
                                    <m:r>
                                      <a:rPr lang="en-US" altLang="zh-CN" b="0" i="1" smtClean="0">
                                        <a:solidFill>
                                          <a:schemeClr val="tx1"/>
                                        </a:solidFill>
                                        <a:latin typeface="Cambria Math" panose="02040503050406030204" pitchFamily="18" charset="0"/>
                                        <a:cs typeface="Times New Roman" panose="02020603050405020304" pitchFamily="18" charset="0"/>
                                      </a:rPr>
                                      <m:t>𝐵</m:t>
                                    </m:r>
                                  </m:sub>
                                </m:sSub>
                              </m:oMath>
                            </m:oMathPara>
                          </a14:m>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4163914648"/>
                      </a:ext>
                    </a:extLst>
                  </a:tr>
                </a:tbl>
              </a:graphicData>
            </a:graphic>
          </p:graphicFrame>
        </mc:Choice>
        <mc:Fallback xmlns="">
          <p:graphicFrame>
            <p:nvGraphicFramePr>
              <p:cNvPr id="16" name="表格 15">
                <a:extLst>
                  <a:ext uri="{FF2B5EF4-FFF2-40B4-BE49-F238E27FC236}">
                    <a16:creationId xmlns:a16="http://schemas.microsoft.com/office/drawing/2014/main" id="{8B8743F0-848C-0CC9-4F96-8DEE856DA4A0}"/>
                  </a:ext>
                </a:extLst>
              </p:cNvPr>
              <p:cNvGraphicFramePr>
                <a:graphicFrameLocks noGrp="1"/>
              </p:cNvGraphicFramePr>
              <p:nvPr>
                <p:extLst>
                  <p:ext uri="{D42A27DB-BD31-4B8C-83A1-F6EECF244321}">
                    <p14:modId xmlns:p14="http://schemas.microsoft.com/office/powerpoint/2010/main" val="287464508"/>
                  </p:ext>
                </p:extLst>
              </p:nvPr>
            </p:nvGraphicFramePr>
            <p:xfrm>
              <a:off x="4084780" y="1589901"/>
              <a:ext cx="453884" cy="1483360"/>
            </p:xfrm>
            <a:graphic>
              <a:graphicData uri="http://schemas.openxmlformats.org/drawingml/2006/table">
                <a:tbl>
                  <a:tblPr firstRow="1" bandRow="1">
                    <a:tableStyleId>{5C22544A-7EE6-4342-B048-85BDC9FD1C3A}</a:tableStyleId>
                  </a:tblPr>
                  <a:tblGrid>
                    <a:gridCol w="453884">
                      <a:extLst>
                        <a:ext uri="{9D8B030D-6E8A-4147-A177-3AD203B41FA5}">
                          <a16:colId xmlns:a16="http://schemas.microsoft.com/office/drawing/2014/main" val="1391317053"/>
                        </a:ext>
                      </a:extLst>
                    </a:gridCol>
                  </a:tblGrid>
                  <a:tr h="370840">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333" t="-1639" r="-2667" b="-304918"/>
                          </a:stretch>
                        </a:blipFill>
                      </a:tcPr>
                    </a:tc>
                    <a:extLst>
                      <a:ext uri="{0D108BD9-81ED-4DB2-BD59-A6C34878D82A}">
                        <a16:rowId xmlns:a16="http://schemas.microsoft.com/office/drawing/2014/main" val="173535978"/>
                      </a:ext>
                    </a:extLst>
                  </a:tr>
                  <a:tr h="370840">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333" t="-100000" r="-2667" b="-200000"/>
                          </a:stretch>
                        </a:blipFill>
                      </a:tcPr>
                    </a:tc>
                    <a:extLst>
                      <a:ext uri="{0D108BD9-81ED-4DB2-BD59-A6C34878D82A}">
                        <a16:rowId xmlns:a16="http://schemas.microsoft.com/office/drawing/2014/main" val="495066274"/>
                      </a:ext>
                    </a:extLst>
                  </a:tr>
                  <a:tr h="370840">
                    <a:tc>
                      <a:txBody>
                        <a:bodyPr/>
                        <a:lstStyle/>
                        <a:p>
                          <a:r>
                            <a:rPr lang="en-US" altLang="zh-CN" b="0" dirty="0">
                              <a:solidFill>
                                <a:schemeClr val="tx1"/>
                              </a:solidFill>
                              <a:latin typeface="Times New Roman" panose="02020603050405020304" pitchFamily="18" charset="0"/>
                              <a:cs typeface="Times New Roman" panose="02020603050405020304" pitchFamily="18" charset="0"/>
                            </a:rPr>
                            <a:t>…</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ECFF"/>
                        </a:solidFill>
                      </a:tcPr>
                    </a:tc>
                    <a:extLst>
                      <a:ext uri="{0D108BD9-81ED-4DB2-BD59-A6C34878D82A}">
                        <a16:rowId xmlns:a16="http://schemas.microsoft.com/office/drawing/2014/main" val="3243248138"/>
                      </a:ext>
                    </a:extLst>
                  </a:tr>
                  <a:tr h="370840">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6"/>
                          <a:stretch>
                            <a:fillRect l="-1333" t="-303279" r="-2667" b="-3279"/>
                          </a:stretch>
                        </a:blipFill>
                      </a:tcPr>
                    </a:tc>
                    <a:extLst>
                      <a:ext uri="{0D108BD9-81ED-4DB2-BD59-A6C34878D82A}">
                        <a16:rowId xmlns:a16="http://schemas.microsoft.com/office/drawing/2014/main" val="41639146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7" name="表格 16">
                <a:extLst>
                  <a:ext uri="{FF2B5EF4-FFF2-40B4-BE49-F238E27FC236}">
                    <a16:creationId xmlns:a16="http://schemas.microsoft.com/office/drawing/2014/main" id="{CDAF5C23-0870-F301-2C5B-BA6C6A3882BF}"/>
                  </a:ext>
                </a:extLst>
              </p:cNvPr>
              <p:cNvGraphicFramePr>
                <a:graphicFrameLocks noGrp="1"/>
              </p:cNvGraphicFramePr>
              <p:nvPr>
                <p:extLst>
                  <p:ext uri="{D42A27DB-BD31-4B8C-83A1-F6EECF244321}">
                    <p14:modId xmlns:p14="http://schemas.microsoft.com/office/powerpoint/2010/main" val="1805617913"/>
                  </p:ext>
                </p:extLst>
              </p:nvPr>
            </p:nvGraphicFramePr>
            <p:xfrm>
              <a:off x="4096890" y="3913173"/>
              <a:ext cx="453884" cy="1483360"/>
            </p:xfrm>
            <a:graphic>
              <a:graphicData uri="http://schemas.openxmlformats.org/drawingml/2006/table">
                <a:tbl>
                  <a:tblPr firstRow="1" bandRow="1">
                    <a:tableStyleId>{5C22544A-7EE6-4342-B048-85BDC9FD1C3A}</a:tableStyleId>
                  </a:tblPr>
                  <a:tblGrid>
                    <a:gridCol w="453884">
                      <a:extLst>
                        <a:ext uri="{9D8B030D-6E8A-4147-A177-3AD203B41FA5}">
                          <a16:colId xmlns:a16="http://schemas.microsoft.com/office/drawing/2014/main" val="1391317053"/>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𝑇</m:t>
                                    </m:r>
                                  </m:e>
                                  <m:sub>
                                    <m:r>
                                      <a:rPr lang="en-US" altLang="zh-CN" b="0" i="1" smtClean="0">
                                        <a:solidFill>
                                          <a:schemeClr val="tx1"/>
                                        </a:solidFill>
                                        <a:latin typeface="Cambria Math" panose="02040503050406030204" pitchFamily="18" charset="0"/>
                                        <a:cs typeface="Times New Roman" panose="02020603050405020304" pitchFamily="18" charset="0"/>
                                      </a:rPr>
                                      <m:t>1</m:t>
                                    </m:r>
                                  </m:sub>
                                </m:sSub>
                              </m:oMath>
                            </m:oMathPara>
                          </a14:m>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353597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𝑇</m:t>
                                    </m:r>
                                  </m:e>
                                  <m:sub>
                                    <m:r>
                                      <a:rPr lang="en-US" altLang="zh-CN" b="0" i="1" smtClean="0">
                                        <a:solidFill>
                                          <a:schemeClr val="tx1"/>
                                        </a:solidFill>
                                        <a:latin typeface="Cambria Math" panose="02040503050406030204" pitchFamily="18" charset="0"/>
                                        <a:cs typeface="Times New Roman" panose="02020603050405020304" pitchFamily="18" charset="0"/>
                                      </a:rPr>
                                      <m:t>2</m:t>
                                    </m:r>
                                  </m:sub>
                                </m:sSub>
                              </m:oMath>
                            </m:oMathPara>
                          </a14:m>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95066274"/>
                      </a:ext>
                    </a:extLst>
                  </a:tr>
                  <a:tr h="370840">
                    <a:tc>
                      <a:txBody>
                        <a:bodyPr/>
                        <a:lstStyle/>
                        <a:p>
                          <a:r>
                            <a:rPr lang="en-US" altLang="zh-CN" b="0" dirty="0">
                              <a:solidFill>
                                <a:schemeClr val="tx1"/>
                              </a:solidFill>
                              <a:latin typeface="Times New Roman" panose="02020603050405020304" pitchFamily="18" charset="0"/>
                              <a:cs typeface="Times New Roman" panose="02020603050405020304" pitchFamily="18" charset="0"/>
                            </a:rPr>
                            <a:t>…</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4324813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cs typeface="Times New Roman" panose="02020603050405020304" pitchFamily="18" charset="0"/>
                                      </a:rPr>
                                    </m:ctrlPr>
                                  </m:sSubPr>
                                  <m:e>
                                    <m:r>
                                      <a:rPr lang="en-US" altLang="zh-CN" b="0" i="1" smtClean="0">
                                        <a:solidFill>
                                          <a:schemeClr val="tx1"/>
                                        </a:solidFill>
                                        <a:latin typeface="Cambria Math" panose="02040503050406030204" pitchFamily="18" charset="0"/>
                                        <a:cs typeface="Times New Roman" panose="02020603050405020304" pitchFamily="18" charset="0"/>
                                      </a:rPr>
                                      <m:t>𝑇</m:t>
                                    </m:r>
                                  </m:e>
                                  <m:sub>
                                    <m:r>
                                      <a:rPr lang="en-US" altLang="zh-CN" b="0" i="1" smtClean="0">
                                        <a:solidFill>
                                          <a:schemeClr val="tx1"/>
                                        </a:solidFill>
                                        <a:latin typeface="Cambria Math" panose="02040503050406030204" pitchFamily="18" charset="0"/>
                                        <a:cs typeface="Times New Roman" panose="02020603050405020304" pitchFamily="18" charset="0"/>
                                      </a:rPr>
                                      <m:t>𝐵</m:t>
                                    </m:r>
                                  </m:sub>
                                </m:sSub>
                              </m:oMath>
                            </m:oMathPara>
                          </a14:m>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163914648"/>
                      </a:ext>
                    </a:extLst>
                  </a:tr>
                </a:tbl>
              </a:graphicData>
            </a:graphic>
          </p:graphicFrame>
        </mc:Choice>
        <mc:Fallback xmlns="">
          <p:graphicFrame>
            <p:nvGraphicFramePr>
              <p:cNvPr id="17" name="表格 16">
                <a:extLst>
                  <a:ext uri="{FF2B5EF4-FFF2-40B4-BE49-F238E27FC236}">
                    <a16:creationId xmlns:a16="http://schemas.microsoft.com/office/drawing/2014/main" id="{CDAF5C23-0870-F301-2C5B-BA6C6A3882BF}"/>
                  </a:ext>
                </a:extLst>
              </p:cNvPr>
              <p:cNvGraphicFramePr>
                <a:graphicFrameLocks noGrp="1"/>
              </p:cNvGraphicFramePr>
              <p:nvPr>
                <p:extLst>
                  <p:ext uri="{D42A27DB-BD31-4B8C-83A1-F6EECF244321}">
                    <p14:modId xmlns:p14="http://schemas.microsoft.com/office/powerpoint/2010/main" val="1805617913"/>
                  </p:ext>
                </p:extLst>
              </p:nvPr>
            </p:nvGraphicFramePr>
            <p:xfrm>
              <a:off x="4096890" y="3913173"/>
              <a:ext cx="453884" cy="1483360"/>
            </p:xfrm>
            <a:graphic>
              <a:graphicData uri="http://schemas.openxmlformats.org/drawingml/2006/table">
                <a:tbl>
                  <a:tblPr firstRow="1" bandRow="1">
                    <a:tableStyleId>{5C22544A-7EE6-4342-B048-85BDC9FD1C3A}</a:tableStyleId>
                  </a:tblPr>
                  <a:tblGrid>
                    <a:gridCol w="453884">
                      <a:extLst>
                        <a:ext uri="{9D8B030D-6E8A-4147-A177-3AD203B41FA5}">
                          <a16:colId xmlns:a16="http://schemas.microsoft.com/office/drawing/2014/main" val="1391317053"/>
                        </a:ext>
                      </a:extLst>
                    </a:gridCol>
                  </a:tblGrid>
                  <a:tr h="370840">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333" t="-1639" r="-2667" b="-304918"/>
                          </a:stretch>
                        </a:blipFill>
                      </a:tcPr>
                    </a:tc>
                    <a:extLst>
                      <a:ext uri="{0D108BD9-81ED-4DB2-BD59-A6C34878D82A}">
                        <a16:rowId xmlns:a16="http://schemas.microsoft.com/office/drawing/2014/main" val="173535978"/>
                      </a:ext>
                    </a:extLst>
                  </a:tr>
                  <a:tr h="370840">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333" t="-100000" r="-2667" b="-200000"/>
                          </a:stretch>
                        </a:blipFill>
                      </a:tcPr>
                    </a:tc>
                    <a:extLst>
                      <a:ext uri="{0D108BD9-81ED-4DB2-BD59-A6C34878D82A}">
                        <a16:rowId xmlns:a16="http://schemas.microsoft.com/office/drawing/2014/main" val="495066274"/>
                      </a:ext>
                    </a:extLst>
                  </a:tr>
                  <a:tr h="370840">
                    <a:tc>
                      <a:txBody>
                        <a:bodyPr/>
                        <a:lstStyle/>
                        <a:p>
                          <a:r>
                            <a:rPr lang="en-US" altLang="zh-CN" b="0" dirty="0">
                              <a:solidFill>
                                <a:schemeClr val="tx1"/>
                              </a:solidFill>
                              <a:latin typeface="Times New Roman" panose="02020603050405020304" pitchFamily="18" charset="0"/>
                              <a:cs typeface="Times New Roman" panose="02020603050405020304" pitchFamily="18" charset="0"/>
                            </a:rPr>
                            <a:t>…</a:t>
                          </a:r>
                          <a:endParaRPr lang="zh-CN" altLang="en-US" b="0" dirty="0">
                            <a:solidFill>
                              <a:schemeClr val="tx1"/>
                            </a:solidFill>
                            <a:latin typeface="Times New Roman" panose="02020603050405020304" pitchFamily="18" charset="0"/>
                            <a:cs typeface="Times New Roman" panose="02020603050405020304" pitchFamily="18" charset="0"/>
                          </a:endParaRPr>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243248138"/>
                      </a:ext>
                    </a:extLst>
                  </a:tr>
                  <a:tr h="370840">
                    <a:tc>
                      <a:txBody>
                        <a:bodyPr/>
                        <a:lstStyle/>
                        <a:p>
                          <a:endParaRPr lang="zh-CN"/>
                        </a:p>
                      </a:txBody>
                      <a:tcPr anchor="ctr"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7"/>
                          <a:stretch>
                            <a:fillRect l="-1333" t="-303279" r="-2667" b="-3279"/>
                          </a:stretch>
                        </a:blipFill>
                      </a:tcPr>
                    </a:tc>
                    <a:extLst>
                      <a:ext uri="{0D108BD9-81ED-4DB2-BD59-A6C34878D82A}">
                        <a16:rowId xmlns:a16="http://schemas.microsoft.com/office/drawing/2014/main" val="4163914648"/>
                      </a:ext>
                    </a:extLst>
                  </a:tr>
                </a:tbl>
              </a:graphicData>
            </a:graphic>
          </p:graphicFrame>
        </mc:Fallback>
      </mc:AlternateContent>
      <p:cxnSp>
        <p:nvCxnSpPr>
          <p:cNvPr id="18" name="直接箭头连接符 17">
            <a:extLst>
              <a:ext uri="{FF2B5EF4-FFF2-40B4-BE49-F238E27FC236}">
                <a16:creationId xmlns:a16="http://schemas.microsoft.com/office/drawing/2014/main" id="{9441DE11-0306-EE29-7B23-481E7D92B0D7}"/>
              </a:ext>
            </a:extLst>
          </p:cNvPr>
          <p:cNvCxnSpPr>
            <a:cxnSpLocks/>
            <a:endCxn id="16" idx="1"/>
          </p:cNvCxnSpPr>
          <p:nvPr/>
        </p:nvCxnSpPr>
        <p:spPr>
          <a:xfrm>
            <a:off x="3514205" y="2331581"/>
            <a:ext cx="57057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9" name="直接箭头连接符 18">
            <a:extLst>
              <a:ext uri="{FF2B5EF4-FFF2-40B4-BE49-F238E27FC236}">
                <a16:creationId xmlns:a16="http://schemas.microsoft.com/office/drawing/2014/main" id="{897EB9B3-77CA-9092-6D13-AEBED43CA274}"/>
              </a:ext>
            </a:extLst>
          </p:cNvPr>
          <p:cNvCxnSpPr>
            <a:cxnSpLocks/>
            <a:endCxn id="17" idx="1"/>
          </p:cNvCxnSpPr>
          <p:nvPr/>
        </p:nvCxnSpPr>
        <p:spPr>
          <a:xfrm>
            <a:off x="3526315" y="4654853"/>
            <a:ext cx="57057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矩形: 圆角 19">
            <a:extLst>
              <a:ext uri="{FF2B5EF4-FFF2-40B4-BE49-F238E27FC236}">
                <a16:creationId xmlns:a16="http://schemas.microsoft.com/office/drawing/2014/main" id="{5D7C5694-5E27-5182-98C7-B91E1838BFF7}"/>
              </a:ext>
            </a:extLst>
          </p:cNvPr>
          <p:cNvSpPr/>
          <p:nvPr/>
        </p:nvSpPr>
        <p:spPr>
          <a:xfrm>
            <a:off x="5227782" y="4228791"/>
            <a:ext cx="1587660" cy="85212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600" dirty="0"/>
              <a:t>Unsupervised</a:t>
            </a:r>
          </a:p>
          <a:p>
            <a:pPr algn="ctr"/>
            <a:r>
              <a:rPr lang="en-US" altLang="zh-CN" sz="1600" dirty="0"/>
              <a:t>Clustering</a:t>
            </a:r>
            <a:endParaRPr lang="zh-CN" altLang="en-US" sz="1600" dirty="0"/>
          </a:p>
        </p:txBody>
      </p:sp>
      <p:cxnSp>
        <p:nvCxnSpPr>
          <p:cNvPr id="21" name="连接符: 肘形 20">
            <a:extLst>
              <a:ext uri="{FF2B5EF4-FFF2-40B4-BE49-F238E27FC236}">
                <a16:creationId xmlns:a16="http://schemas.microsoft.com/office/drawing/2014/main" id="{CCCDBE57-8CDC-AF32-13DA-366BBB1FE4F1}"/>
              </a:ext>
            </a:extLst>
          </p:cNvPr>
          <p:cNvCxnSpPr>
            <a:cxnSpLocks/>
            <a:stCxn id="16" idx="3"/>
            <a:endCxn id="20" idx="0"/>
          </p:cNvCxnSpPr>
          <p:nvPr/>
        </p:nvCxnSpPr>
        <p:spPr>
          <a:xfrm>
            <a:off x="4538664" y="2331581"/>
            <a:ext cx="1482948" cy="189721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EFE8610-C318-7F06-C4ED-811961F3A0B4}"/>
              </a:ext>
            </a:extLst>
          </p:cNvPr>
          <p:cNvCxnSpPr>
            <a:cxnSpLocks/>
            <a:stCxn id="20" idx="3"/>
            <a:endCxn id="23" idx="1"/>
          </p:cNvCxnSpPr>
          <p:nvPr/>
        </p:nvCxnSpPr>
        <p:spPr>
          <a:xfrm>
            <a:off x="6815442" y="4654853"/>
            <a:ext cx="53679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23" name="图片 22">
            <a:extLst>
              <a:ext uri="{FF2B5EF4-FFF2-40B4-BE49-F238E27FC236}">
                <a16:creationId xmlns:a16="http://schemas.microsoft.com/office/drawing/2014/main" id="{DF7A4079-D069-8C72-798A-EF818DDA0205}"/>
              </a:ext>
            </a:extLst>
          </p:cNvPr>
          <p:cNvPicPr>
            <a:picLocks noChangeAspect="1"/>
          </p:cNvPicPr>
          <p:nvPr/>
        </p:nvPicPr>
        <p:blipFill>
          <a:blip r:embed="rId8"/>
          <a:stretch>
            <a:fillRect/>
          </a:stretch>
        </p:blipFill>
        <p:spPr>
          <a:xfrm>
            <a:off x="7352237" y="4114345"/>
            <a:ext cx="1432346" cy="1081016"/>
          </a:xfrm>
          <a:prstGeom prst="rect">
            <a:avLst/>
          </a:prstGeom>
        </p:spPr>
      </p:pic>
      <p:cxnSp>
        <p:nvCxnSpPr>
          <p:cNvPr id="24" name="直接箭头连接符 23">
            <a:extLst>
              <a:ext uri="{FF2B5EF4-FFF2-40B4-BE49-F238E27FC236}">
                <a16:creationId xmlns:a16="http://schemas.microsoft.com/office/drawing/2014/main" id="{46F9104C-EEBF-4ACF-F298-DA5BF7730E8B}"/>
              </a:ext>
            </a:extLst>
          </p:cNvPr>
          <p:cNvCxnSpPr>
            <a:cxnSpLocks/>
            <a:stCxn id="17" idx="3"/>
            <a:endCxn id="20" idx="1"/>
          </p:cNvCxnSpPr>
          <p:nvPr/>
        </p:nvCxnSpPr>
        <p:spPr>
          <a:xfrm>
            <a:off x="4550774" y="4654853"/>
            <a:ext cx="677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25" name="图片 24">
            <a:extLst>
              <a:ext uri="{FF2B5EF4-FFF2-40B4-BE49-F238E27FC236}">
                <a16:creationId xmlns:a16="http://schemas.microsoft.com/office/drawing/2014/main" id="{8AD95BB1-0FAE-76C9-240E-2BF565ED17A2}"/>
              </a:ext>
            </a:extLst>
          </p:cNvPr>
          <p:cNvPicPr>
            <a:picLocks noChangeAspect="1"/>
          </p:cNvPicPr>
          <p:nvPr/>
        </p:nvPicPr>
        <p:blipFill>
          <a:blip r:embed="rId9"/>
          <a:stretch>
            <a:fillRect/>
          </a:stretch>
        </p:blipFill>
        <p:spPr>
          <a:xfrm>
            <a:off x="7119451" y="2265688"/>
            <a:ext cx="908383" cy="481626"/>
          </a:xfrm>
          <a:prstGeom prst="rect">
            <a:avLst/>
          </a:prstGeom>
        </p:spPr>
      </p:pic>
      <p:cxnSp>
        <p:nvCxnSpPr>
          <p:cNvPr id="26" name="直接箭头连接符 25">
            <a:extLst>
              <a:ext uri="{FF2B5EF4-FFF2-40B4-BE49-F238E27FC236}">
                <a16:creationId xmlns:a16="http://schemas.microsoft.com/office/drawing/2014/main" id="{D6F97037-B21D-D288-F036-880B3CD19997}"/>
              </a:ext>
            </a:extLst>
          </p:cNvPr>
          <p:cNvCxnSpPr>
            <a:cxnSpLocks/>
            <a:stCxn id="23" idx="0"/>
            <a:endCxn id="30" idx="2"/>
          </p:cNvCxnSpPr>
          <p:nvPr/>
        </p:nvCxnSpPr>
        <p:spPr>
          <a:xfrm flipH="1" flipV="1">
            <a:off x="8066064" y="3377910"/>
            <a:ext cx="2346" cy="73643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27" name="图片 26">
            <a:extLst>
              <a:ext uri="{FF2B5EF4-FFF2-40B4-BE49-F238E27FC236}">
                <a16:creationId xmlns:a16="http://schemas.microsoft.com/office/drawing/2014/main" id="{540EDEB9-5B60-AAC5-BC9D-6C934AC8F215}"/>
              </a:ext>
            </a:extLst>
          </p:cNvPr>
          <p:cNvPicPr>
            <a:picLocks noChangeAspect="1"/>
          </p:cNvPicPr>
          <p:nvPr/>
        </p:nvPicPr>
        <p:blipFill>
          <a:blip r:embed="rId10"/>
          <a:stretch>
            <a:fillRect/>
          </a:stretch>
        </p:blipFill>
        <p:spPr>
          <a:xfrm>
            <a:off x="8104294" y="2253291"/>
            <a:ext cx="908383" cy="481626"/>
          </a:xfrm>
          <a:prstGeom prst="rect">
            <a:avLst/>
          </a:prstGeom>
        </p:spPr>
      </p:pic>
      <p:pic>
        <p:nvPicPr>
          <p:cNvPr id="28" name="图片 27">
            <a:extLst>
              <a:ext uri="{FF2B5EF4-FFF2-40B4-BE49-F238E27FC236}">
                <a16:creationId xmlns:a16="http://schemas.microsoft.com/office/drawing/2014/main" id="{2C5D8446-CB6C-A764-F461-159550967657}"/>
              </a:ext>
            </a:extLst>
          </p:cNvPr>
          <p:cNvPicPr>
            <a:picLocks noChangeAspect="1"/>
          </p:cNvPicPr>
          <p:nvPr/>
        </p:nvPicPr>
        <p:blipFill>
          <a:blip r:embed="rId11"/>
          <a:stretch>
            <a:fillRect/>
          </a:stretch>
        </p:blipFill>
        <p:spPr>
          <a:xfrm>
            <a:off x="7119451" y="2809174"/>
            <a:ext cx="908383" cy="481626"/>
          </a:xfrm>
          <a:prstGeom prst="rect">
            <a:avLst/>
          </a:prstGeom>
        </p:spPr>
      </p:pic>
      <p:sp>
        <p:nvSpPr>
          <p:cNvPr id="29" name="文本框 28">
            <a:extLst>
              <a:ext uri="{FF2B5EF4-FFF2-40B4-BE49-F238E27FC236}">
                <a16:creationId xmlns:a16="http://schemas.microsoft.com/office/drawing/2014/main" id="{4543998C-0417-8440-535A-6AD6A171C4D5}"/>
              </a:ext>
            </a:extLst>
          </p:cNvPr>
          <p:cNvSpPr txBox="1"/>
          <p:nvPr/>
        </p:nvSpPr>
        <p:spPr>
          <a:xfrm>
            <a:off x="8345617" y="2801692"/>
            <a:ext cx="425735" cy="369331"/>
          </a:xfrm>
          <a:prstGeom prst="rect">
            <a:avLst/>
          </a:prstGeom>
          <a:noFill/>
        </p:spPr>
        <p:txBody>
          <a:bodyPr wrap="square" rtlCol="0">
            <a:spAutoFit/>
          </a:bodyPr>
          <a:lstStyle/>
          <a:p>
            <a:pPr algn="ctr"/>
            <a:r>
              <a:rPr lang="en-US" altLang="zh-CN" b="1" dirty="0"/>
              <a:t>…</a:t>
            </a:r>
            <a:endParaRPr lang="zh-CN" altLang="en-US" b="1" dirty="0"/>
          </a:p>
        </p:txBody>
      </p:sp>
      <p:sp>
        <p:nvSpPr>
          <p:cNvPr id="30" name="矩形: 圆角 29">
            <a:extLst>
              <a:ext uri="{FF2B5EF4-FFF2-40B4-BE49-F238E27FC236}">
                <a16:creationId xmlns:a16="http://schemas.microsoft.com/office/drawing/2014/main" id="{A2FA2700-563D-ABC5-DCE1-5FC91FDD1283}"/>
              </a:ext>
            </a:extLst>
          </p:cNvPr>
          <p:cNvSpPr/>
          <p:nvPr/>
        </p:nvSpPr>
        <p:spPr>
          <a:xfrm>
            <a:off x="7042991" y="1807141"/>
            <a:ext cx="2046145" cy="1570769"/>
          </a:xfrm>
          <a:prstGeom prst="roundRect">
            <a:avLst/>
          </a:prstGeom>
          <a:no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FFD49B15-9FF1-C257-E44E-022F5C57B426}"/>
              </a:ext>
            </a:extLst>
          </p:cNvPr>
          <p:cNvSpPr txBox="1"/>
          <p:nvPr/>
        </p:nvSpPr>
        <p:spPr>
          <a:xfrm>
            <a:off x="7342229" y="1891853"/>
            <a:ext cx="1472884" cy="369332"/>
          </a:xfrm>
          <a:prstGeom prst="rect">
            <a:avLst/>
          </a:prstGeom>
          <a:noFill/>
        </p:spPr>
        <p:txBody>
          <a:bodyPr wrap="square" rtlCol="0" anchor="ctr" anchorCtr="1">
            <a:spAutoFit/>
          </a:bodyPr>
          <a:lstStyle/>
          <a:p>
            <a:pPr algn="ctr"/>
            <a:r>
              <a:rPr lang="en-US" altLang="zh-CN" dirty="0">
                <a:latin typeface="Times New Roman" panose="02020603050405020304" pitchFamily="18" charset="0"/>
                <a:cs typeface="Times New Roman" panose="02020603050405020304" pitchFamily="18" charset="0"/>
              </a:rPr>
              <a:t>GD Loss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12667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FMNERG</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数据集</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6</a:t>
            </a:fld>
            <a:endParaRPr lang="zh-CN" altLang="en-US" dirty="0"/>
          </a:p>
        </p:txBody>
      </p:sp>
      <p:pic>
        <p:nvPicPr>
          <p:cNvPr id="6" name="图片 5">
            <a:extLst>
              <a:ext uri="{FF2B5EF4-FFF2-40B4-BE49-F238E27FC236}">
                <a16:creationId xmlns:a16="http://schemas.microsoft.com/office/drawing/2014/main" id="{866DF7B7-846F-5631-7CB7-EFEC9EA61100}"/>
              </a:ext>
            </a:extLst>
          </p:cNvPr>
          <p:cNvPicPr>
            <a:picLocks noChangeAspect="1"/>
          </p:cNvPicPr>
          <p:nvPr/>
        </p:nvPicPr>
        <p:blipFill>
          <a:blip r:embed="rId3"/>
          <a:stretch>
            <a:fillRect/>
          </a:stretch>
        </p:blipFill>
        <p:spPr>
          <a:xfrm>
            <a:off x="901700" y="3291848"/>
            <a:ext cx="6929147" cy="2851750"/>
          </a:xfrm>
          <a:prstGeom prst="rect">
            <a:avLst/>
          </a:prstGeom>
        </p:spPr>
      </p:pic>
      <p:pic>
        <p:nvPicPr>
          <p:cNvPr id="8" name="图片 7">
            <a:extLst>
              <a:ext uri="{FF2B5EF4-FFF2-40B4-BE49-F238E27FC236}">
                <a16:creationId xmlns:a16="http://schemas.microsoft.com/office/drawing/2014/main" id="{4E28F654-7574-20EA-0287-DFD75DC9DE0A}"/>
              </a:ext>
            </a:extLst>
          </p:cNvPr>
          <p:cNvPicPr>
            <a:picLocks noChangeAspect="1"/>
          </p:cNvPicPr>
          <p:nvPr/>
        </p:nvPicPr>
        <p:blipFill rotWithShape="1">
          <a:blip r:embed="rId4"/>
          <a:srcRect b="50000"/>
          <a:stretch/>
        </p:blipFill>
        <p:spPr>
          <a:xfrm>
            <a:off x="1599861" y="845692"/>
            <a:ext cx="5532823" cy="2492011"/>
          </a:xfrm>
          <a:prstGeom prst="rect">
            <a:avLst/>
          </a:prstGeom>
        </p:spPr>
      </p:pic>
      <p:sp>
        <p:nvSpPr>
          <p:cNvPr id="9" name="文本框 8">
            <a:extLst>
              <a:ext uri="{FF2B5EF4-FFF2-40B4-BE49-F238E27FC236}">
                <a16:creationId xmlns:a16="http://schemas.microsoft.com/office/drawing/2014/main" id="{3609C85D-7CCB-12F6-6C01-B5E43FA6709F}"/>
              </a:ext>
            </a:extLst>
          </p:cNvPr>
          <p:cNvSpPr txBox="1"/>
          <p:nvPr/>
        </p:nvSpPr>
        <p:spPr>
          <a:xfrm>
            <a:off x="3005513" y="6251340"/>
            <a:ext cx="4133842" cy="472803"/>
          </a:xfrm>
          <a:prstGeom prst="rect">
            <a:avLst/>
          </a:prstGeom>
          <a:noFill/>
        </p:spPr>
        <p:txBody>
          <a:bodyPr wrap="square">
            <a:spAutoFit/>
          </a:bodyPr>
          <a:lstStyle/>
          <a:p>
            <a:r>
              <a:rPr lang="en-US" altLang="zh-CN" sz="1200" dirty="0"/>
              <a:t>Fine-Grained Multimodal Named Entity Recognition and</a:t>
            </a:r>
          </a:p>
          <a:p>
            <a:r>
              <a:rPr lang="en-US" altLang="zh-CN" sz="1200" dirty="0"/>
              <a:t>Grounding with a Generative Framework.</a:t>
            </a:r>
            <a:r>
              <a:rPr lang="zh-CN" altLang="en-US" sz="1200" dirty="0"/>
              <a:t>  </a:t>
            </a:r>
            <a:r>
              <a:rPr lang="en-US" altLang="zh-CN" sz="1200"/>
              <a:t>MM </a:t>
            </a:r>
            <a:r>
              <a:rPr lang="en-US" altLang="zh-CN" sz="1200" dirty="0"/>
              <a:t>2023</a:t>
            </a:r>
            <a:endParaRPr lang="zh-CN" altLang="en-US" sz="1200" dirty="0"/>
          </a:p>
        </p:txBody>
      </p:sp>
    </p:spTree>
    <p:extLst>
      <p:ext uri="{BB962C8B-B14F-4D97-AF65-F5344CB8AC3E}">
        <p14:creationId xmlns:p14="http://schemas.microsoft.com/office/powerpoint/2010/main" val="409229901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回顾：</a:t>
            </a:r>
            <a:r>
              <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rPr>
              <a:t>GMNER</a:t>
            </a:r>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任务</a:t>
            </a:r>
            <a:endParaRPr lang="en-US" altLang="zh-CN" sz="28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t>7</a:t>
            </a:fld>
            <a:endParaRPr lang="zh-CN" altLang="en-US" dirty="0"/>
          </a:p>
        </p:txBody>
      </p:sp>
      <p:sp>
        <p:nvSpPr>
          <p:cNvPr id="3" name="内容占位符 8">
            <a:extLst>
              <a:ext uri="{FF2B5EF4-FFF2-40B4-BE49-F238E27FC236}">
                <a16:creationId xmlns:a16="http://schemas.microsoft.com/office/drawing/2014/main" id="{045EB2E0-6743-5F67-E421-31584BA63BAE}"/>
              </a:ext>
            </a:extLst>
          </p:cNvPr>
          <p:cNvSpPr txBox="1">
            <a:spLocks/>
          </p:cNvSpPr>
          <p:nvPr/>
        </p:nvSpPr>
        <p:spPr>
          <a:xfrm>
            <a:off x="439112" y="936989"/>
            <a:ext cx="8137922" cy="47097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tabLst/>
              <a:defRPr/>
            </a:pPr>
            <a:endParaRPr lang="zh-CN" altLang="en-US" sz="1600" dirty="0">
              <a:solidFill>
                <a:srgbClr val="000000"/>
              </a:solidFill>
              <a:latin typeface="Arial"/>
              <a:ea typeface="微软雅黑"/>
            </a:endParaRPr>
          </a:p>
        </p:txBody>
      </p:sp>
      <p:sp>
        <p:nvSpPr>
          <p:cNvPr id="9" name="文本框 8">
            <a:extLst>
              <a:ext uri="{FF2B5EF4-FFF2-40B4-BE49-F238E27FC236}">
                <a16:creationId xmlns:a16="http://schemas.microsoft.com/office/drawing/2014/main" id="{E6F635DE-AB8C-5B0D-A7D3-59F9305E466F}"/>
              </a:ext>
            </a:extLst>
          </p:cNvPr>
          <p:cNvSpPr txBox="1"/>
          <p:nvPr/>
        </p:nvSpPr>
        <p:spPr>
          <a:xfrm>
            <a:off x="3005513" y="6251340"/>
            <a:ext cx="4133842" cy="472803"/>
          </a:xfrm>
          <a:prstGeom prst="rect">
            <a:avLst/>
          </a:prstGeom>
          <a:noFill/>
        </p:spPr>
        <p:txBody>
          <a:bodyPr wrap="square">
            <a:spAutoFit/>
          </a:bodyPr>
          <a:lstStyle/>
          <a:p>
            <a:r>
              <a:rPr lang="en-US" altLang="zh-CN" sz="1200" dirty="0"/>
              <a:t>Grounded Multimodal Named Entity Recognition on Social Media.</a:t>
            </a:r>
            <a:r>
              <a:rPr lang="zh-CN" altLang="en-US" sz="1200" dirty="0"/>
              <a:t>  </a:t>
            </a:r>
            <a:r>
              <a:rPr lang="en-US" altLang="zh-CN" sz="1200" dirty="0"/>
              <a:t>ACL 2023</a:t>
            </a:r>
            <a:endParaRPr lang="zh-CN" altLang="en-US" sz="1200" dirty="0"/>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930A975-A854-567C-E79A-E5667514C1DC}"/>
                  </a:ext>
                </a:extLst>
              </p:cNvPr>
              <p:cNvSpPr txBox="1"/>
              <p:nvPr/>
            </p:nvSpPr>
            <p:spPr>
              <a:xfrm>
                <a:off x="683719" y="1028700"/>
                <a:ext cx="7956646" cy="873957"/>
              </a:xfrm>
              <a:prstGeom prst="rect">
                <a:avLst/>
              </a:prstGeom>
              <a:noFill/>
            </p:spPr>
            <p:txBody>
              <a:bodyPr wrap="square">
                <a:spAutoFit/>
              </a:bodyPr>
              <a:lstStyle/>
              <a:p>
                <a:pPr>
                  <a:lnSpc>
                    <a:spcPct val="150000"/>
                  </a:lnSpc>
                </a:pPr>
                <a:r>
                  <a:rPr lang="zh-CN" altLang="en-US" dirty="0"/>
                  <a:t>给定包含</a:t>
                </a:r>
                <a14:m>
                  <m:oMath xmlns:m="http://schemas.openxmlformats.org/officeDocument/2006/math">
                    <m:r>
                      <a:rPr lang="en-US" altLang="zh-CN" i="1" dirty="0" smtClean="0">
                        <a:latin typeface="Cambria Math" panose="02040503050406030204" pitchFamily="18" charset="0"/>
                      </a:rPr>
                      <m:t>𝑛</m:t>
                    </m:r>
                  </m:oMath>
                </a14:m>
                <a:r>
                  <a:rPr lang="zh-CN" altLang="en-US" dirty="0"/>
                  <a:t>个词的文本</a:t>
                </a:r>
                <a14:m>
                  <m:oMath xmlns:m="http://schemas.openxmlformats.org/officeDocument/2006/math">
                    <m:r>
                      <a:rPr lang="en-US" altLang="zh-CN" i="1" dirty="0" smtClean="0">
                        <a:latin typeface="Cambria Math" panose="02040503050406030204" pitchFamily="18" charset="0"/>
                      </a:rPr>
                      <m:t>𝑠</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𝑠</m:t>
                    </m:r>
                    <m:r>
                      <a:rPr lang="en-US" altLang="zh-CN" i="1" dirty="0" smtClean="0">
                        <a:latin typeface="Cambria Math" panose="02040503050406030204" pitchFamily="18" charset="0"/>
                      </a:rPr>
                      <m:t>1,…,</m:t>
                    </m:r>
                    <m:r>
                      <a:rPr lang="en-US" altLang="zh-CN" i="1" dirty="0" err="1">
                        <a:latin typeface="Cambria Math" panose="02040503050406030204" pitchFamily="18" charset="0"/>
                      </a:rPr>
                      <m:t>𝑠𝑛</m:t>
                    </m:r>
                    <m:r>
                      <a:rPr lang="en-US" altLang="zh-CN" i="1" dirty="0">
                        <a:latin typeface="Cambria Math" panose="02040503050406030204" pitchFamily="18" charset="0"/>
                      </a:rPr>
                      <m:t>)</m:t>
                    </m:r>
                  </m:oMath>
                </a14:m>
                <a:r>
                  <a:rPr lang="zh-CN" altLang="en-US" dirty="0"/>
                  <a:t>和附加的图像</a:t>
                </a:r>
                <a14:m>
                  <m:oMath xmlns:m="http://schemas.openxmlformats.org/officeDocument/2006/math">
                    <m:r>
                      <a:rPr lang="en-US" altLang="zh-CN" b="0" i="1" dirty="0" smtClean="0">
                        <a:latin typeface="Cambria Math" panose="02040503050406030204" pitchFamily="18" charset="0"/>
                      </a:rPr>
                      <m:t>𝑣</m:t>
                    </m:r>
                  </m:oMath>
                </a14:m>
                <a:r>
                  <a:rPr lang="zh-CN" altLang="en-US" dirty="0"/>
                  <a:t>，</a:t>
                </a:r>
                <a:r>
                  <a:rPr lang="en-US" altLang="zh-CN" dirty="0"/>
                  <a:t>GMNER</a:t>
                </a:r>
                <a:r>
                  <a:rPr lang="zh-CN" altLang="en-US" dirty="0"/>
                  <a:t>任务的目标是提取一组多模态实体三元组</a:t>
                </a:r>
                <a:r>
                  <a:rPr lang="en-US" altLang="zh-CN" dirty="0"/>
                  <a:t>:</a:t>
                </a:r>
                <a:endParaRPr lang="zh-CN" altLang="en-US" dirty="0"/>
              </a:p>
            </p:txBody>
          </p:sp>
        </mc:Choice>
        <mc:Fallback xmlns="">
          <p:sp>
            <p:nvSpPr>
              <p:cNvPr id="5" name="文本框 4">
                <a:extLst>
                  <a:ext uri="{FF2B5EF4-FFF2-40B4-BE49-F238E27FC236}">
                    <a16:creationId xmlns:a16="http://schemas.microsoft.com/office/drawing/2014/main" id="{9930A975-A854-567C-E79A-E5667514C1DC}"/>
                  </a:ext>
                </a:extLst>
              </p:cNvPr>
              <p:cNvSpPr txBox="1">
                <a:spLocks noRot="1" noChangeAspect="1" noMove="1" noResize="1" noEditPoints="1" noAdjustHandles="1" noChangeArrowheads="1" noChangeShapeType="1" noTextEdit="1"/>
              </p:cNvSpPr>
              <p:nvPr/>
            </p:nvSpPr>
            <p:spPr>
              <a:xfrm>
                <a:off x="683719" y="1028700"/>
                <a:ext cx="7956646" cy="873957"/>
              </a:xfrm>
              <a:prstGeom prst="rect">
                <a:avLst/>
              </a:prstGeom>
              <a:blipFill>
                <a:blip r:embed="rId3"/>
                <a:stretch>
                  <a:fillRect l="-613" b="-104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6DFDFE0-5647-429B-1894-23B1EB143A6C}"/>
                  </a:ext>
                </a:extLst>
              </p:cNvPr>
              <p:cNvSpPr txBox="1"/>
              <p:nvPr/>
            </p:nvSpPr>
            <p:spPr>
              <a:xfrm>
                <a:off x="683719" y="2466647"/>
                <a:ext cx="7759419" cy="647037"/>
              </a:xfrm>
              <a:prstGeom prst="rect">
                <a:avLst/>
              </a:prstGeom>
              <a:noFill/>
            </p:spPr>
            <p:txBody>
              <a:bodyPr wrap="square">
                <a:spAutoFit/>
              </a:bodyPr>
              <a:lstStyle/>
              <a:p>
                <a:r>
                  <a:rPr lang="zh-CN" altLang="en-US" sz="1800" dirty="0">
                    <a:effectLst/>
                    <a:ea typeface="Microsoft YaHei" panose="020B0503020204020204" pitchFamily="34" charset="-122"/>
                  </a:rPr>
                  <a:t>其中，</a:t>
                </a:r>
                <a14:m>
                  <m:oMath xmlns:m="http://schemas.openxmlformats.org/officeDocument/2006/math">
                    <m:sSub>
                      <m:sSubPr>
                        <m:ctrlPr>
                          <a:rPr lang="en-US" altLang="zh-CN" sz="1800" b="0" i="1" smtClean="0">
                            <a:effectLst/>
                            <a:latin typeface="Cambria Math" panose="02040503050406030204" pitchFamily="18" charset="0"/>
                            <a:ea typeface="Microsoft YaHei" panose="020B0503020204020204" pitchFamily="34" charset="-122"/>
                          </a:rPr>
                        </m:ctrlPr>
                      </m:sSubPr>
                      <m:e>
                        <m:r>
                          <a:rPr lang="en-US" altLang="zh-CN" sz="1800" b="0" i="1" smtClean="0">
                            <a:effectLst/>
                            <a:latin typeface="Cambria Math" panose="02040503050406030204" pitchFamily="18" charset="0"/>
                            <a:ea typeface="Microsoft YaHei" panose="020B0503020204020204" pitchFamily="34" charset="-122"/>
                          </a:rPr>
                          <m:t>𝑒</m:t>
                        </m:r>
                      </m:e>
                      <m:sub>
                        <m:r>
                          <a:rPr lang="en-US" altLang="zh-CN" sz="1800" b="0" i="1" smtClean="0">
                            <a:effectLst/>
                            <a:latin typeface="Cambria Math" panose="02040503050406030204" pitchFamily="18" charset="0"/>
                            <a:ea typeface="Microsoft YaHei" panose="020B0503020204020204" pitchFamily="34" charset="-122"/>
                          </a:rPr>
                          <m:t>𝑖</m:t>
                        </m:r>
                      </m:sub>
                    </m:sSub>
                    <m:r>
                      <a:rPr lang="zh-CN" altLang="en-US" i="1">
                        <a:latin typeface="Cambria Math" panose="02040503050406030204" pitchFamily="18" charset="0"/>
                        <a:ea typeface="Microsoft YaHei" panose="020B0503020204020204" pitchFamily="34" charset="-122"/>
                      </a:rPr>
                      <m:t>为</m:t>
                    </m:r>
                  </m:oMath>
                </a14:m>
                <a:r>
                  <a:rPr lang="zh-CN" altLang="en-US" sz="1800" dirty="0">
                    <a:effectLst/>
                    <a:ea typeface="Microsoft YaHei" panose="020B0503020204020204" pitchFamily="34" charset="-122"/>
                  </a:rPr>
                  <a:t>实体，</a:t>
                </a:r>
                <a14:m>
                  <m:oMath xmlns:m="http://schemas.openxmlformats.org/officeDocument/2006/math">
                    <m:sSub>
                      <m:sSubPr>
                        <m:ctrlPr>
                          <a:rPr lang="en-US" altLang="zh-CN" sz="1800" b="0" i="1" smtClean="0">
                            <a:effectLst/>
                            <a:latin typeface="Cambria Math" panose="02040503050406030204" pitchFamily="18" charset="0"/>
                            <a:ea typeface="Microsoft YaHei" panose="020B0503020204020204" pitchFamily="34" charset="-122"/>
                          </a:rPr>
                        </m:ctrlPr>
                      </m:sSubPr>
                      <m:e>
                        <m:r>
                          <a:rPr lang="en-US" altLang="zh-CN" sz="1800" b="0" i="1" smtClean="0">
                            <a:effectLst/>
                            <a:latin typeface="Cambria Math" panose="02040503050406030204" pitchFamily="18" charset="0"/>
                            <a:ea typeface="Microsoft YaHei" panose="020B0503020204020204" pitchFamily="34" charset="-122"/>
                          </a:rPr>
                          <m:t>𝑡</m:t>
                        </m:r>
                      </m:e>
                      <m:sub>
                        <m:r>
                          <a:rPr lang="en-US" altLang="zh-CN" sz="1800" b="0" i="1" smtClean="0">
                            <a:effectLst/>
                            <a:latin typeface="Cambria Math" panose="02040503050406030204" pitchFamily="18" charset="0"/>
                            <a:ea typeface="Microsoft YaHei" panose="020B0503020204020204" pitchFamily="34" charset="-122"/>
                          </a:rPr>
                          <m:t>𝑖</m:t>
                        </m:r>
                      </m:sub>
                    </m:sSub>
                  </m:oMath>
                </a14:m>
                <a:r>
                  <a:rPr lang="zh-CN" altLang="en-US" sz="1800" dirty="0">
                    <a:effectLst/>
                    <a:ea typeface="Microsoft YaHei" panose="020B0503020204020204" pitchFamily="34" charset="-122"/>
                  </a:rPr>
                  <a:t>为实体类别（</a:t>
                </a:r>
                <a:r>
                  <a:rPr lang="en-US" altLang="zh-CN" sz="1800" dirty="0">
                    <a:effectLst/>
                    <a:ea typeface="Microsoft YaHei" panose="020B0503020204020204" pitchFamily="34" charset="-122"/>
                  </a:rPr>
                  <a:t>PER</a:t>
                </a:r>
                <a:r>
                  <a:rPr lang="zh-CN" altLang="en-US" sz="1800" dirty="0">
                    <a:effectLst/>
                    <a:ea typeface="Microsoft YaHei" panose="020B0503020204020204" pitchFamily="34" charset="-122"/>
                  </a:rPr>
                  <a:t>、</a:t>
                </a:r>
                <a:r>
                  <a:rPr lang="en-US" altLang="zh-CN" sz="1800" dirty="0">
                    <a:effectLst/>
                    <a:ea typeface="Microsoft YaHei" panose="020B0503020204020204" pitchFamily="34" charset="-122"/>
                  </a:rPr>
                  <a:t>ORG</a:t>
                </a:r>
                <a:r>
                  <a:rPr lang="zh-CN" altLang="en-US" sz="1800" dirty="0">
                    <a:effectLst/>
                    <a:ea typeface="Microsoft YaHei" panose="020B0503020204020204" pitchFamily="34" charset="-122"/>
                  </a:rPr>
                  <a:t>、</a:t>
                </a:r>
                <a:r>
                  <a:rPr lang="en-US" altLang="zh-CN" sz="1800" dirty="0">
                    <a:effectLst/>
                    <a:ea typeface="Microsoft YaHei" panose="020B0503020204020204" pitchFamily="34" charset="-122"/>
                  </a:rPr>
                  <a:t>LOC</a:t>
                </a:r>
                <a:r>
                  <a:rPr lang="zh-CN" altLang="en-US" sz="1800" dirty="0">
                    <a:effectLst/>
                    <a:ea typeface="Microsoft YaHei" panose="020B0503020204020204" pitchFamily="34" charset="-122"/>
                  </a:rPr>
                  <a:t>、</a:t>
                </a:r>
                <a:r>
                  <a:rPr lang="en-US" altLang="zh-CN" sz="1800" dirty="0">
                    <a:effectLst/>
                    <a:ea typeface="Microsoft YaHei" panose="020B0503020204020204" pitchFamily="34" charset="-122"/>
                  </a:rPr>
                  <a:t>MISC</a:t>
                </a:r>
                <a:r>
                  <a:rPr lang="zh-CN" altLang="en-US" sz="1800" dirty="0">
                    <a:effectLst/>
                    <a:ea typeface="Microsoft YaHei" panose="020B0503020204020204" pitchFamily="34" charset="-122"/>
                  </a:rPr>
                  <a:t>）。如果实体没有</a:t>
                </a:r>
                <a:r>
                  <a:rPr lang="en-US" altLang="zh-CN" dirty="0"/>
                  <a:t>grounded region</a:t>
                </a:r>
                <a:r>
                  <a:rPr lang="zh-CN" altLang="en-US" dirty="0"/>
                  <a:t>，那么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𝑟</m:t>
                        </m:r>
                      </m:e>
                      <m:sub>
                        <m:r>
                          <a:rPr lang="en-US" altLang="zh-CN" b="0" i="1" smtClean="0">
                            <a:latin typeface="Cambria Math" panose="02040503050406030204" pitchFamily="18" charset="0"/>
                          </a:rPr>
                          <m:t>𝑖</m:t>
                        </m:r>
                      </m:sub>
                    </m:sSub>
                    <m:r>
                      <a:rPr lang="zh-CN" altLang="en-US" i="1">
                        <a:latin typeface="Cambria Math" panose="02040503050406030204" pitchFamily="18" charset="0"/>
                      </a:rPr>
                      <m:t>为</m:t>
                    </m:r>
                  </m:oMath>
                </a14:m>
                <a:r>
                  <a:rPr lang="en-US" altLang="zh-CN" sz="1800" dirty="0">
                    <a:effectLst/>
                    <a:ea typeface="Microsoft YaHei" panose="020B0503020204020204" pitchFamily="34" charset="-122"/>
                  </a:rPr>
                  <a:t>None</a:t>
                </a:r>
                <a:r>
                  <a:rPr lang="zh-CN" altLang="en-US" sz="1800" dirty="0">
                    <a:effectLst/>
                    <a:ea typeface="Microsoft YaHei" panose="020B0503020204020204" pitchFamily="34" charset="-122"/>
                  </a:rPr>
                  <a:t>，否则为</a:t>
                </a:r>
                <a:r>
                  <a:rPr lang="en-US" altLang="zh-CN" sz="1800" dirty="0">
                    <a:effectLst/>
                    <a:ea typeface="Microsoft YaHei" panose="020B0503020204020204" pitchFamily="34" charset="-122"/>
                  </a:rPr>
                  <a:t>bounding box</a:t>
                </a:r>
                <a:r>
                  <a:rPr lang="zh-CN" altLang="en-US" sz="1800" dirty="0">
                    <a:effectLst/>
                    <a:ea typeface="Microsoft YaHei" panose="020B0503020204020204" pitchFamily="34" charset="-122"/>
                  </a:rPr>
                  <a:t>。</a:t>
                </a:r>
                <a:endParaRPr lang="zh-CN" altLang="zh-CN" sz="1800" dirty="0">
                  <a:effectLst/>
                  <a:ea typeface="Microsoft YaHei" panose="020B0503020204020204" pitchFamily="34" charset="-122"/>
                </a:endParaRPr>
              </a:p>
            </p:txBody>
          </p:sp>
        </mc:Choice>
        <mc:Fallback xmlns="">
          <p:sp>
            <p:nvSpPr>
              <p:cNvPr id="6" name="文本框 5">
                <a:extLst>
                  <a:ext uri="{FF2B5EF4-FFF2-40B4-BE49-F238E27FC236}">
                    <a16:creationId xmlns:a16="http://schemas.microsoft.com/office/drawing/2014/main" id="{C6DFDFE0-5647-429B-1894-23B1EB143A6C}"/>
                  </a:ext>
                </a:extLst>
              </p:cNvPr>
              <p:cNvSpPr txBox="1">
                <a:spLocks noRot="1" noChangeAspect="1" noMove="1" noResize="1" noEditPoints="1" noAdjustHandles="1" noChangeArrowheads="1" noChangeShapeType="1" noTextEdit="1"/>
              </p:cNvSpPr>
              <p:nvPr/>
            </p:nvSpPr>
            <p:spPr>
              <a:xfrm>
                <a:off x="683719" y="2466647"/>
                <a:ext cx="7759419" cy="647037"/>
              </a:xfrm>
              <a:prstGeom prst="rect">
                <a:avLst/>
              </a:prstGeom>
              <a:blipFill>
                <a:blip r:embed="rId4"/>
                <a:stretch>
                  <a:fillRect l="-628" t="-5660" b="-14151"/>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2EE24FE5-CB57-854E-AE62-9D75B66E0869}"/>
              </a:ext>
            </a:extLst>
          </p:cNvPr>
          <p:cNvPicPr>
            <a:picLocks noChangeAspect="1"/>
          </p:cNvPicPr>
          <p:nvPr/>
        </p:nvPicPr>
        <p:blipFill>
          <a:blip r:embed="rId5"/>
          <a:stretch>
            <a:fillRect/>
          </a:stretch>
        </p:blipFill>
        <p:spPr>
          <a:xfrm>
            <a:off x="2742813" y="1944627"/>
            <a:ext cx="3343742" cy="552527"/>
          </a:xfrm>
          <a:prstGeom prst="rect">
            <a:avLst/>
          </a:prstGeom>
        </p:spPr>
      </p:pic>
      <p:sp>
        <p:nvSpPr>
          <p:cNvPr id="8" name="文本框 7">
            <a:extLst>
              <a:ext uri="{FF2B5EF4-FFF2-40B4-BE49-F238E27FC236}">
                <a16:creationId xmlns:a16="http://schemas.microsoft.com/office/drawing/2014/main" id="{4DF92F76-4E29-2FA7-139A-A7C6B7EAA740}"/>
              </a:ext>
            </a:extLst>
          </p:cNvPr>
          <p:cNvSpPr txBox="1"/>
          <p:nvPr/>
        </p:nvSpPr>
        <p:spPr>
          <a:xfrm>
            <a:off x="683719" y="5669923"/>
            <a:ext cx="7630096" cy="369332"/>
          </a:xfrm>
          <a:prstGeom prst="rect">
            <a:avLst/>
          </a:prstGeom>
          <a:noFill/>
        </p:spPr>
        <p:txBody>
          <a:bodyPr wrap="square">
            <a:spAutoFit/>
          </a:bodyPr>
          <a:lstStyle/>
          <a:p>
            <a:r>
              <a:rPr lang="zh-CN" altLang="en-US" b="0" i="0" dirty="0">
                <a:solidFill>
                  <a:srgbClr val="000000"/>
                </a:solidFill>
                <a:effectLst/>
                <a:latin typeface="微软雅黑" panose="020B0503020204020204" pitchFamily="34" charset="-122"/>
                <a:ea typeface="微软雅黑" panose="020B0503020204020204" pitchFamily="34" charset="-122"/>
              </a:rPr>
              <a:t>数据集基于</a:t>
            </a:r>
            <a:r>
              <a:rPr lang="en-US" altLang="zh-CN" b="0" i="0" dirty="0">
                <a:solidFill>
                  <a:srgbClr val="000000"/>
                </a:solidFill>
                <a:effectLst/>
                <a:latin typeface="微软雅黑" panose="020B0503020204020204" pitchFamily="34" charset="-122"/>
                <a:ea typeface="微软雅黑" panose="020B0503020204020204" pitchFamily="34" charset="-122"/>
              </a:rPr>
              <a:t>MNER</a:t>
            </a:r>
            <a:r>
              <a:rPr lang="zh-CN" altLang="en-US" b="0" i="0" dirty="0">
                <a:solidFill>
                  <a:srgbClr val="000000"/>
                </a:solidFill>
                <a:effectLst/>
                <a:latin typeface="微软雅黑" panose="020B0503020204020204" pitchFamily="34" charset="-122"/>
                <a:ea typeface="微软雅黑" panose="020B0503020204020204" pitchFamily="34" charset="-122"/>
              </a:rPr>
              <a:t>数据集</a:t>
            </a:r>
            <a:r>
              <a:rPr lang="en-US" altLang="zh-CN" b="0" i="0" dirty="0">
                <a:solidFill>
                  <a:srgbClr val="000000"/>
                </a:solidFill>
                <a:effectLst/>
                <a:latin typeface="微软雅黑" panose="020B0503020204020204" pitchFamily="34" charset="-122"/>
                <a:ea typeface="微软雅黑" panose="020B0503020204020204" pitchFamily="34" charset="-122"/>
              </a:rPr>
              <a:t>Twitter-15</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Twitter-17</a:t>
            </a:r>
            <a:r>
              <a:rPr lang="zh-CN" altLang="en-US" b="0" i="0" dirty="0">
                <a:solidFill>
                  <a:srgbClr val="000000"/>
                </a:solidFill>
                <a:effectLst/>
                <a:latin typeface="微软雅黑" panose="020B0503020204020204" pitchFamily="34" charset="-122"/>
                <a:ea typeface="微软雅黑" panose="020B0503020204020204" pitchFamily="34" charset="-122"/>
              </a:rPr>
              <a:t>构建。</a:t>
            </a:r>
            <a:endParaRPr lang="zh-CN" altLang="en-US" dirty="0"/>
          </a:p>
        </p:txBody>
      </p:sp>
      <p:pic>
        <p:nvPicPr>
          <p:cNvPr id="13" name="图片 12">
            <a:extLst>
              <a:ext uri="{FF2B5EF4-FFF2-40B4-BE49-F238E27FC236}">
                <a16:creationId xmlns:a16="http://schemas.microsoft.com/office/drawing/2014/main" id="{0996659D-D8E8-C838-B92E-79338630EB67}"/>
              </a:ext>
            </a:extLst>
          </p:cNvPr>
          <p:cNvPicPr>
            <a:picLocks noChangeAspect="1"/>
          </p:cNvPicPr>
          <p:nvPr/>
        </p:nvPicPr>
        <p:blipFill>
          <a:blip r:embed="rId6"/>
          <a:stretch>
            <a:fillRect/>
          </a:stretch>
        </p:blipFill>
        <p:spPr>
          <a:xfrm>
            <a:off x="1504064" y="3113684"/>
            <a:ext cx="6315956" cy="2353003"/>
          </a:xfrm>
          <a:prstGeom prst="rect">
            <a:avLst/>
          </a:prstGeom>
        </p:spPr>
      </p:pic>
    </p:spTree>
    <p:extLst>
      <p:ext uri="{BB962C8B-B14F-4D97-AF65-F5344CB8AC3E}">
        <p14:creationId xmlns:p14="http://schemas.microsoft.com/office/powerpoint/2010/main" val="234373182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lIns="91440" tIns="45720" rIns="91440" bIns="45720" rtlCol="0" anchor="ctr">
            <a:noAutofit/>
          </a:bodyPr>
          <a:lstStyle/>
          <a:p>
            <a:pPr defTabSz="914400"/>
            <a:r>
              <a:rPr lang="zh-CN" altLang="en-US" sz="2800" dirty="0">
                <a:solidFill>
                  <a:schemeClr val="tx1">
                    <a:lumMod val="75000"/>
                    <a:lumOff val="25000"/>
                  </a:schemeClr>
                </a:solidFill>
                <a:latin typeface="微软雅黑" panose="020B0503020204020204" pitchFamily="34" charset="-122"/>
                <a:ea typeface="微软雅黑" panose="020B0503020204020204" pitchFamily="34" charset="-122"/>
              </a:rPr>
              <a:t>接下来的研究计划</a:t>
            </a:r>
          </a:p>
        </p:txBody>
      </p:sp>
      <p:sp>
        <p:nvSpPr>
          <p:cNvPr id="4" name="灯片编号占位符 3"/>
          <p:cNvSpPr>
            <a:spLocks noGrp="1"/>
          </p:cNvSpPr>
          <p:nvPr>
            <p:ph type="sldNum" sz="quarter" idx="12"/>
          </p:nvPr>
        </p:nvSpPr>
        <p:spPr/>
        <p:txBody>
          <a:bodyPr/>
          <a:lstStyle/>
          <a:p>
            <a:fld id="{0C913308-F349-4B6D-A68A-DD1791B4A57B}" type="slidenum">
              <a:rPr lang="zh-CN" altLang="en-US" smtClean="0"/>
              <a:t>8</a:t>
            </a:fld>
            <a:endParaRPr lang="zh-CN" altLang="en-US" dirty="0"/>
          </a:p>
        </p:txBody>
      </p:sp>
      <p:sp>
        <p:nvSpPr>
          <p:cNvPr id="3" name="内容占位符 8">
            <a:extLst>
              <a:ext uri="{FF2B5EF4-FFF2-40B4-BE49-F238E27FC236}">
                <a16:creationId xmlns:a16="http://schemas.microsoft.com/office/drawing/2014/main" id="{045EB2E0-6743-5F67-E421-31584BA63BAE}"/>
              </a:ext>
            </a:extLst>
          </p:cNvPr>
          <p:cNvSpPr txBox="1">
            <a:spLocks/>
          </p:cNvSpPr>
          <p:nvPr/>
        </p:nvSpPr>
        <p:spPr>
          <a:xfrm>
            <a:off x="439112" y="936989"/>
            <a:ext cx="8137922" cy="470971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135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05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9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150000"/>
              </a:lnSpc>
              <a:spcBef>
                <a:spcPts val="750"/>
              </a:spcBef>
              <a:spcAft>
                <a:spcPts val="0"/>
              </a:spcAft>
              <a:buClrTx/>
              <a:buSzTx/>
              <a:buFont typeface="Arial" panose="020B0604020202020204" pitchFamily="34" charset="0"/>
              <a:buChar char="•"/>
              <a:tabLst/>
              <a:defRPr/>
            </a:pPr>
            <a:endParaRPr lang="zh-CN" altLang="en-US" sz="1600" dirty="0">
              <a:solidFill>
                <a:srgbClr val="000000"/>
              </a:solidFill>
              <a:latin typeface="Arial"/>
              <a:ea typeface="微软雅黑"/>
            </a:endParaRPr>
          </a:p>
        </p:txBody>
      </p:sp>
      <p:sp>
        <p:nvSpPr>
          <p:cNvPr id="5" name="文本框 4">
            <a:extLst>
              <a:ext uri="{FF2B5EF4-FFF2-40B4-BE49-F238E27FC236}">
                <a16:creationId xmlns:a16="http://schemas.microsoft.com/office/drawing/2014/main" id="{D2971D4C-E224-A6CC-34BD-AF574ED9723C}"/>
              </a:ext>
            </a:extLst>
          </p:cNvPr>
          <p:cNvSpPr txBox="1"/>
          <p:nvPr/>
        </p:nvSpPr>
        <p:spPr>
          <a:xfrm>
            <a:off x="182409" y="1633033"/>
            <a:ext cx="8394625" cy="87440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对上述思路进行实验验证。</a:t>
            </a:r>
          </a:p>
          <a:p>
            <a:pPr marL="285750" indent="-285750">
              <a:lnSpc>
                <a:spcPct val="150000"/>
              </a:lnSpc>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在</a:t>
            </a:r>
            <a:r>
              <a:rPr lang="en-US" altLang="zh-CN" dirty="0">
                <a:solidFill>
                  <a:srgbClr val="000000"/>
                </a:solidFill>
                <a:latin typeface="微软雅黑" panose="020B0503020204020204" pitchFamily="34" charset="-122"/>
                <a:ea typeface="微软雅黑" panose="020B0503020204020204" pitchFamily="34" charset="-122"/>
              </a:rPr>
              <a:t>FMNERG</a:t>
            </a:r>
            <a:r>
              <a:rPr lang="zh-CN" altLang="en-US" dirty="0">
                <a:solidFill>
                  <a:srgbClr val="000000"/>
                </a:solidFill>
                <a:latin typeface="微软雅黑" panose="020B0503020204020204" pitchFamily="34" charset="-122"/>
                <a:ea typeface="微软雅黑" panose="020B0503020204020204" pitchFamily="34" charset="-122"/>
              </a:rPr>
              <a:t>数据集上复现作者提供的</a:t>
            </a:r>
            <a:r>
              <a:rPr lang="en-US" altLang="zh-CN" dirty="0">
                <a:solidFill>
                  <a:srgbClr val="000000"/>
                </a:solidFill>
                <a:latin typeface="微软雅黑" panose="020B0503020204020204" pitchFamily="34" charset="-122"/>
                <a:ea typeface="微软雅黑" panose="020B0503020204020204" pitchFamily="34" charset="-122"/>
              </a:rPr>
              <a:t>baseline</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0034639"/>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Id&quot;:&quot;GuidesStyle_Normal&quot;,&quot;Name&quot;:&quot;正常&quot;,&quot;HeaderHeight&quot;:15.0,&quot;FooterHeight&quot;:9.0,&quot;SideMargin&quot;:5.5,&quot;TopMargin&quot;:0.0,&quot;BottomMargin&quot;:0.0,&quot;IntervalMargin&quot;:1.5}"/>
  <p:tag name="THINKCELLUNDODONOTDELETE" val="0"/>
  <p:tag name="ISLIDE.THEME" val="fce4e310-beb6-4773-aea3-dc65c9a4468c"/>
</p:tagLst>
</file>

<file path=ppt/theme/theme1.xml><?xml version="1.0" encoding="utf-8"?>
<a:theme xmlns:a="http://schemas.openxmlformats.org/drawingml/2006/main" name="主题5">
  <a:themeElements>
    <a:clrScheme name="房利美">
      <a:dk1>
        <a:srgbClr val="000000"/>
      </a:dk1>
      <a:lt1>
        <a:srgbClr val="FFFFFF"/>
      </a:lt1>
      <a:dk2>
        <a:srgbClr val="768394"/>
      </a:dk2>
      <a:lt2>
        <a:srgbClr val="F0F0F0"/>
      </a:lt2>
      <a:accent1>
        <a:srgbClr val="4F610F"/>
      </a:accent1>
      <a:accent2>
        <a:srgbClr val="748D16"/>
      </a:accent2>
      <a:accent3>
        <a:srgbClr val="D0DD2B"/>
      </a:accent3>
      <a:accent4>
        <a:srgbClr val="9D9E9F"/>
      </a:accent4>
      <a:accent5>
        <a:srgbClr val="757579"/>
      </a:accent5>
      <a:accent6>
        <a:srgbClr val="5C5E60"/>
      </a:accent6>
      <a:hlink>
        <a:srgbClr val="4276AA"/>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元素">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全都是微软雅黑">
      <a:majorFont>
        <a:latin typeface="Franklin Gothic Medium"/>
        <a:ea typeface="微软雅黑"/>
        <a:cs typeface=""/>
      </a:majorFont>
      <a:minorFont>
        <a:latin typeface="Franklin Gothic Book"/>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latin typeface="Times New Roman" panose="02020603050405020304" pitchFamily="18" charset="0"/>
            <a:ea typeface="Tahoma" panose="020B0604030504040204" pitchFamily="34"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61539</TotalTime>
  <Words>891</Words>
  <Application>Microsoft Office PowerPoint</Application>
  <PresentationFormat>全屏显示(4:3)</PresentationFormat>
  <Paragraphs>66</Paragraphs>
  <Slides>8</Slides>
  <Notes>8</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8</vt:i4>
      </vt:variant>
    </vt:vector>
  </HeadingPairs>
  <TitlesOfParts>
    <vt:vector size="18" baseType="lpstr">
      <vt:lpstr>等线</vt:lpstr>
      <vt:lpstr>微软雅黑</vt:lpstr>
      <vt:lpstr>Arial</vt:lpstr>
      <vt:lpstr>Calibri</vt:lpstr>
      <vt:lpstr>Cambria Math</vt:lpstr>
      <vt:lpstr>Franklin Gothic Book</vt:lpstr>
      <vt:lpstr>Impact</vt:lpstr>
      <vt:lpstr>Times New Roman</vt:lpstr>
      <vt:lpstr>主题5</vt:lpstr>
      <vt:lpstr>Office 主题</vt:lpstr>
      <vt:lpstr>PowerPoint 演示文稿</vt:lpstr>
      <vt:lpstr>相关工作——R-GCN</vt:lpstr>
      <vt:lpstr>相关工作——R-GCN</vt:lpstr>
      <vt:lpstr>动态的图知识蒸馏</vt:lpstr>
      <vt:lpstr>我的改进思路</vt:lpstr>
      <vt:lpstr>FMNERG数据集</vt:lpstr>
      <vt:lpstr>回顾：GMNER任务</vt:lpstr>
      <vt:lpstr>接下来的研究计划</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家锴 耿</cp:lastModifiedBy>
  <cp:revision>2608</cp:revision>
  <cp:lastPrinted>2019-01-30T16:00:00Z</cp:lastPrinted>
  <dcterms:created xsi:type="dcterms:W3CDTF">2019-01-30T16:00:00Z</dcterms:created>
  <dcterms:modified xsi:type="dcterms:W3CDTF">2023-11-14T03:13:15Z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ICV">
    <vt:lpwstr>4CEACAD5E1E44F3287AA82872EEDE78B</vt:lpwstr>
  </property>
  <property fmtid="{D5CDD505-2E9C-101B-9397-08002B2CF9AE}" pid="4" name="KSOProductBuildVer">
    <vt:lpwstr>2052-11.1.0.10700</vt:lpwstr>
  </property>
</Properties>
</file>