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494" r:id="rId3"/>
    <p:sldId id="537" r:id="rId4"/>
    <p:sldId id="533" r:id="rId5"/>
    <p:sldId id="534" r:id="rId6"/>
    <p:sldId id="538" r:id="rId7"/>
    <p:sldId id="539" r:id="rId8"/>
    <p:sldId id="535" r:id="rId9"/>
    <p:sldId id="532" r:id="rId10"/>
    <p:sldId id="536" r:id="rId11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g Qihang" initials="FQH" lastIdx="1" clrIdx="0"/>
  <p:cmAuthor id="2" name="耿 家锴" initials="耿" lastIdx="2" clrIdx="1">
    <p:extLst>
      <p:ext uri="{19B8F6BF-5375-455C-9EA6-DF929625EA0E}">
        <p15:presenceInfo xmlns:p15="http://schemas.microsoft.com/office/powerpoint/2012/main" userId="5352c74db1b381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9352"/>
    <a:srgbClr val="3A6BB0"/>
    <a:srgbClr val="0066CC"/>
    <a:srgbClr val="748D16"/>
    <a:srgbClr val="4F610F"/>
    <a:srgbClr val="D0DD2B"/>
    <a:srgbClr val="DDE7AC"/>
    <a:srgbClr val="1D3245"/>
    <a:srgbClr val="85BD3E"/>
    <a:srgbClr val="4B6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4250" autoAdjust="0"/>
  </p:normalViewPr>
  <p:slideViewPr>
    <p:cSldViewPr snapToGrid="0">
      <p:cViewPr varScale="1">
        <p:scale>
          <a:sx n="66" d="100"/>
          <a:sy n="66" d="100"/>
        </p:scale>
        <p:origin x="1268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1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7CCF3-0777-40A4-841D-98963B33E4E4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1BA45-43BB-4261-9745-639ED5A8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5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8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0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3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72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0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2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9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16 February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-22426" y="332656"/>
            <a:ext cx="467544" cy="720080"/>
          </a:xfrm>
          <a:prstGeom prst="rect">
            <a:avLst/>
          </a:prstGeom>
          <a:solidFill>
            <a:srgbClr val="075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17126" y="332656"/>
            <a:ext cx="72008" cy="720080"/>
          </a:xfrm>
          <a:prstGeom prst="rect">
            <a:avLst/>
          </a:prstGeom>
          <a:solidFill>
            <a:srgbClr val="075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占位符 1"/>
          <p:cNvSpPr txBox="1"/>
          <p:nvPr userDrawn="1"/>
        </p:nvSpPr>
        <p:spPr>
          <a:xfrm>
            <a:off x="901700" y="274638"/>
            <a:ext cx="554250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0" kern="1200">
                <a:solidFill>
                  <a:schemeClr val="tx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2" name="标题占位符 1"/>
          <p:cNvSpPr>
            <a:spLocks noGrp="1"/>
          </p:cNvSpPr>
          <p:nvPr>
            <p:ph type="title"/>
          </p:nvPr>
        </p:nvSpPr>
        <p:spPr>
          <a:xfrm>
            <a:off x="901700" y="332656"/>
            <a:ext cx="8137922" cy="696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400" b="0"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_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9028" b="-90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 userDrawn="1"/>
        </p:nvSpPr>
        <p:spPr>
          <a:xfrm>
            <a:off x="-1" y="-1"/>
            <a:ext cx="9144000" cy="685800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04825" y="1135064"/>
            <a:ext cx="8134349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04825" y="3441300"/>
            <a:ext cx="813434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050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3145029"/>
            <a:ext cx="813434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050" b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-33139"/>
            <a:ext cx="9180512" cy="689113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2" y="6336322"/>
            <a:ext cx="2526628" cy="388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22426" y="332656"/>
            <a:ext cx="467544" cy="720080"/>
          </a:xfrm>
          <a:prstGeom prst="rect">
            <a:avLst/>
          </a:prstGeom>
          <a:solidFill>
            <a:srgbClr val="075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17126" y="332656"/>
            <a:ext cx="72008" cy="720080"/>
          </a:xfrm>
          <a:prstGeom prst="rect">
            <a:avLst/>
          </a:prstGeom>
          <a:solidFill>
            <a:srgbClr val="075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57606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BDF3-5C1D-48F9-B88E-AF7DEF2470ED}" type="datetime1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642829-EE63-B9F7-8F14-943383AD80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64"/>
          <a:stretch/>
        </p:blipFill>
        <p:spPr>
          <a:xfrm>
            <a:off x="760940" y="1113309"/>
            <a:ext cx="8330268" cy="24934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38DBE3-54F7-B801-0CA0-8AB9DE85DE89}"/>
              </a:ext>
            </a:extLst>
          </p:cNvPr>
          <p:cNvSpPr txBox="1"/>
          <p:nvPr/>
        </p:nvSpPr>
        <p:spPr>
          <a:xfrm>
            <a:off x="2281188" y="5666263"/>
            <a:ext cx="4581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Zhong</a:t>
            </a:r>
            <a:r>
              <a:rPr lang="en-US" altLang="zh-CN" sz="1800" dirty="0"/>
              <a:t> et al., </a:t>
            </a:r>
            <a:r>
              <a:rPr lang="en-US" altLang="zh-CN" dirty="0"/>
              <a:t>NAAC</a:t>
            </a:r>
            <a:r>
              <a:rPr lang="en-US" altLang="zh-CN" sz="1800" dirty="0"/>
              <a:t>L21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82A587-488A-DA75-71AF-0489EE3C5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813" y="3893034"/>
            <a:ext cx="3439005" cy="4953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1E8769-D65F-01F0-C50F-7398B9678BDC}"/>
              </a:ext>
            </a:extLst>
          </p:cNvPr>
          <p:cNvSpPr txBox="1"/>
          <p:nvPr/>
        </p:nvSpPr>
        <p:spPr>
          <a:xfrm>
            <a:off x="760940" y="3956053"/>
            <a:ext cx="291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实体抽取：</a:t>
            </a:r>
            <a:r>
              <a:rPr lang="en-US" altLang="zh-CN" dirty="0"/>
              <a:t>span</a:t>
            </a:r>
            <a:r>
              <a:rPr lang="zh-CN" altLang="en-US" dirty="0"/>
              <a:t>分类任务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E25D77-0DEB-14EE-E2C9-5E084427C6C2}"/>
              </a:ext>
            </a:extLst>
          </p:cNvPr>
          <p:cNvSpPr txBox="1"/>
          <p:nvPr/>
        </p:nvSpPr>
        <p:spPr>
          <a:xfrm>
            <a:off x="521853" y="4884606"/>
            <a:ext cx="361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关系抽取：</a:t>
            </a:r>
            <a:r>
              <a:rPr lang="en-US" altLang="zh-CN" dirty="0"/>
              <a:t>start token</a:t>
            </a:r>
            <a:r>
              <a:rPr lang="zh-CN" altLang="en-US" dirty="0"/>
              <a:t>对分类任务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8B5468-EDD5-C338-0621-85180ED3C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813" y="4805051"/>
            <a:ext cx="361047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743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C0BA68DF-DB8E-08D7-8731-5F83C0FB7FAB}"/>
              </a:ext>
            </a:extLst>
          </p:cNvPr>
          <p:cNvSpPr/>
          <p:nvPr/>
        </p:nvSpPr>
        <p:spPr>
          <a:xfrm>
            <a:off x="1015331" y="3170694"/>
            <a:ext cx="6665630" cy="2851229"/>
          </a:xfrm>
          <a:prstGeom prst="rect">
            <a:avLst/>
          </a:prstGeom>
          <a:ln w="3175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A90973-43DF-1945-9A2C-B44912BAAEE8}"/>
              </a:ext>
            </a:extLst>
          </p:cNvPr>
          <p:cNvSpPr/>
          <p:nvPr/>
        </p:nvSpPr>
        <p:spPr>
          <a:xfrm>
            <a:off x="1015330" y="836076"/>
            <a:ext cx="6665630" cy="975419"/>
          </a:xfrm>
          <a:prstGeom prst="rect">
            <a:avLst/>
          </a:prstGeom>
          <a:ln w="3175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6378620-7428-2199-B091-3C799A54B571}"/>
              </a:ext>
            </a:extLst>
          </p:cNvPr>
          <p:cNvSpPr txBox="1"/>
          <p:nvPr/>
        </p:nvSpPr>
        <p:spPr>
          <a:xfrm>
            <a:off x="3774813" y="3815574"/>
            <a:ext cx="921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Cosine Similarity</a:t>
            </a:r>
            <a:endParaRPr lang="zh-CN" altLang="en-US" sz="1350" dirty="0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7E006AE7-A2DD-A98F-C131-52403DD47CBE}"/>
              </a:ext>
            </a:extLst>
          </p:cNvPr>
          <p:cNvCxnSpPr>
            <a:cxnSpLocks/>
            <a:stCxn id="4" idx="0"/>
            <a:endCxn id="58" idx="1"/>
          </p:cNvCxnSpPr>
          <p:nvPr/>
        </p:nvCxnSpPr>
        <p:spPr>
          <a:xfrm rot="5400000" flipH="1" flipV="1">
            <a:off x="2611978" y="3705277"/>
            <a:ext cx="798621" cy="1527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8E8DA78-541E-D324-2F1C-76EB08F5AC43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rot="16200000" flipV="1">
            <a:off x="4090099" y="3670178"/>
            <a:ext cx="2907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BDF4F43-BEAA-B823-5343-EEA1BCF06A42}"/>
              </a:ext>
            </a:extLst>
          </p:cNvPr>
          <p:cNvSpPr txBox="1"/>
          <p:nvPr/>
        </p:nvSpPr>
        <p:spPr>
          <a:xfrm>
            <a:off x="3774812" y="3224701"/>
            <a:ext cx="921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CE loss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A07837-C6DB-565B-27B2-EA96D0055512}"/>
              </a:ext>
            </a:extLst>
          </p:cNvPr>
          <p:cNvSpPr txBox="1"/>
          <p:nvPr/>
        </p:nvSpPr>
        <p:spPr>
          <a:xfrm>
            <a:off x="4407570" y="4868111"/>
            <a:ext cx="39952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Label  features= </a:t>
            </a:r>
          </a:p>
          <a:p>
            <a:pPr algn="ctr"/>
            <a:r>
              <a:rPr lang="en-US" altLang="zh-CN" sz="1350" dirty="0"/>
              <a:t>torch.cat([</a:t>
            </a:r>
            <a:r>
              <a:rPr lang="en-US" altLang="zh-CN" sz="1350" dirty="0" err="1"/>
              <a:t>text_feature_of_label</a:t>
            </a:r>
            <a:r>
              <a:rPr lang="en-US" altLang="zh-CN" sz="1350" dirty="0"/>
              <a:t>, </a:t>
            </a:r>
            <a:r>
              <a:rPr lang="en-US" altLang="zh-CN" sz="1350" dirty="0" err="1"/>
              <a:t>visual_feature_of_label</a:t>
            </a:r>
            <a:r>
              <a:rPr lang="en-US" altLang="zh-CN" sz="1350" dirty="0"/>
              <a:t>])</a:t>
            </a:r>
            <a:endParaRPr lang="zh-CN" altLang="en-US" sz="135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CAAD06-B18C-02DF-C139-FCF453A98EEE}"/>
              </a:ext>
            </a:extLst>
          </p:cNvPr>
          <p:cNvSpPr txBox="1"/>
          <p:nvPr/>
        </p:nvSpPr>
        <p:spPr>
          <a:xfrm>
            <a:off x="548638" y="4868111"/>
            <a:ext cx="339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Input features = </a:t>
            </a:r>
          </a:p>
          <a:p>
            <a:pPr algn="ctr"/>
            <a:r>
              <a:rPr lang="en-US" altLang="zh-CN" sz="1350" dirty="0"/>
              <a:t>torch.cat([Span Embeddings, </a:t>
            </a:r>
            <a:r>
              <a:rPr lang="en-US" altLang="zh-CN" sz="1350" dirty="0" err="1"/>
              <a:t>visual_feature_of_image</a:t>
            </a:r>
            <a:r>
              <a:rPr lang="en-US" altLang="zh-CN" sz="1350" dirty="0"/>
              <a:t>, </a:t>
            </a:r>
            <a:r>
              <a:rPr lang="en-US" altLang="zh-CN" sz="1350" dirty="0" err="1"/>
              <a:t>text_feature_of_image</a:t>
            </a:r>
            <a:r>
              <a:rPr lang="en-US" altLang="zh-CN" sz="1350" dirty="0"/>
              <a:t>])</a:t>
            </a:r>
            <a:endParaRPr lang="zh-CN" altLang="en-US" sz="1350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F583B13-3770-916D-4782-105C6196C7EF}"/>
              </a:ext>
            </a:extLst>
          </p:cNvPr>
          <p:cNvCxnSpPr>
            <a:cxnSpLocks/>
            <a:stCxn id="2" idx="0"/>
            <a:endCxn id="58" idx="3"/>
          </p:cNvCxnSpPr>
          <p:nvPr/>
        </p:nvCxnSpPr>
        <p:spPr>
          <a:xfrm rot="16200000" flipV="1">
            <a:off x="5151383" y="3614282"/>
            <a:ext cx="798621" cy="1709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5ED89CA-C631-77A5-7A44-B587BFE150F4}"/>
              </a:ext>
            </a:extLst>
          </p:cNvPr>
          <p:cNvSpPr txBox="1"/>
          <p:nvPr/>
        </p:nvSpPr>
        <p:spPr>
          <a:xfrm>
            <a:off x="1147115" y="1145286"/>
            <a:ext cx="2627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Span Embeddings /</a:t>
            </a:r>
          </a:p>
          <a:p>
            <a:r>
              <a:rPr lang="en-US" altLang="zh-CN" sz="1600" dirty="0"/>
              <a:t>Relation Pair Embeddings</a:t>
            </a:r>
            <a:endParaRPr lang="zh-CN" altLang="en-US" sz="1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D8AC11-9259-D797-ABC3-FAB1F319AD34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774812" y="1437674"/>
            <a:ext cx="131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CD11085-CDD3-DDEF-B7FC-0B562B25F6B6}"/>
              </a:ext>
            </a:extLst>
          </p:cNvPr>
          <p:cNvSpPr txBox="1"/>
          <p:nvPr/>
        </p:nvSpPr>
        <p:spPr>
          <a:xfrm>
            <a:off x="3913901" y="1146883"/>
            <a:ext cx="921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Classifier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2F6884-0501-5FE1-1A94-23F287911ACC}"/>
              </a:ext>
            </a:extLst>
          </p:cNvPr>
          <p:cNvSpPr txBox="1"/>
          <p:nvPr/>
        </p:nvSpPr>
        <p:spPr>
          <a:xfrm>
            <a:off x="5091563" y="1253008"/>
            <a:ext cx="2203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0, 1, …, </a:t>
            </a:r>
            <a:r>
              <a:rPr lang="en-US" altLang="zh-CN" sz="1800" dirty="0" err="1"/>
              <a:t>n_classes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9E5D6B4-B8CE-25E8-02D5-F0501DA73C59}"/>
              </a:ext>
            </a:extLst>
          </p:cNvPr>
          <p:cNvSpPr/>
          <p:nvPr/>
        </p:nvSpPr>
        <p:spPr>
          <a:xfrm>
            <a:off x="3946889" y="2040585"/>
            <a:ext cx="460681" cy="901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51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25D184E-277B-AA8F-660B-C7829F50F9AB}"/>
              </a:ext>
            </a:extLst>
          </p:cNvPr>
          <p:cNvSpPr/>
          <p:nvPr/>
        </p:nvSpPr>
        <p:spPr>
          <a:xfrm>
            <a:off x="5970902" y="5831445"/>
            <a:ext cx="1440643" cy="772494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92F4DA4-817B-90DC-DA02-26E64B7BC8F4}"/>
              </a:ext>
            </a:extLst>
          </p:cNvPr>
          <p:cNvSpPr/>
          <p:nvPr/>
        </p:nvSpPr>
        <p:spPr>
          <a:xfrm>
            <a:off x="4254366" y="3699237"/>
            <a:ext cx="3031958" cy="67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4B07FE-95A3-3A34-A745-023319926F05}"/>
              </a:ext>
            </a:extLst>
          </p:cNvPr>
          <p:cNvSpPr txBox="1"/>
          <p:nvPr/>
        </p:nvSpPr>
        <p:spPr>
          <a:xfrm>
            <a:off x="1346768" y="403003"/>
            <a:ext cx="887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Frozen</a:t>
            </a:r>
            <a:endParaRPr lang="zh-CN" altLang="en-US" sz="135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352A0B-D8F6-C874-15C6-B91EAACD0143}"/>
              </a:ext>
            </a:extLst>
          </p:cNvPr>
          <p:cNvSpPr/>
          <p:nvPr/>
        </p:nvSpPr>
        <p:spPr>
          <a:xfrm>
            <a:off x="879633" y="523883"/>
            <a:ext cx="467133" cy="496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35C434C-188D-9EBC-E482-0FA0A4F7DCD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846209" y="4866498"/>
            <a:ext cx="2" cy="38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梯形 9">
            <a:extLst>
              <a:ext uri="{FF2B5EF4-FFF2-40B4-BE49-F238E27FC236}">
                <a16:creationId xmlns:a16="http://schemas.microsoft.com/office/drawing/2014/main" id="{A7F145C1-6263-1F88-A613-5F27EA18F6C5}"/>
              </a:ext>
            </a:extLst>
          </p:cNvPr>
          <p:cNvSpPr/>
          <p:nvPr/>
        </p:nvSpPr>
        <p:spPr>
          <a:xfrm>
            <a:off x="1346768" y="4349662"/>
            <a:ext cx="998885" cy="516836"/>
          </a:xfrm>
          <a:prstGeom prst="trapezoi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BERT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F991C45-FE0F-B1B2-6447-B9DDF61AD1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846210" y="3822896"/>
            <a:ext cx="1" cy="52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6026C0B-F397-2638-1FEB-47A0F377ABB9}"/>
              </a:ext>
            </a:extLst>
          </p:cNvPr>
          <p:cNvSpPr txBox="1"/>
          <p:nvPr/>
        </p:nvSpPr>
        <p:spPr>
          <a:xfrm>
            <a:off x="1256515" y="5274637"/>
            <a:ext cx="11793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Twitter</a:t>
            </a:r>
          </a:p>
          <a:p>
            <a:pPr algn="ctr"/>
            <a:r>
              <a:rPr lang="en-US" altLang="zh-CN" sz="1350" dirty="0"/>
              <a:t>Tokens</a:t>
            </a:r>
            <a:endParaRPr lang="zh-CN" altLang="en-US" sz="135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3BB0F70-22F0-A394-455C-4095F5D67D22}"/>
              </a:ext>
            </a:extLst>
          </p:cNvPr>
          <p:cNvSpPr txBox="1"/>
          <p:nvPr/>
        </p:nvSpPr>
        <p:spPr>
          <a:xfrm>
            <a:off x="847917" y="3560735"/>
            <a:ext cx="21118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Token Embeddings</a:t>
            </a:r>
            <a:endParaRPr lang="zh-CN" altLang="en-US" sz="135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5AD8AC5-8D2E-172A-C495-566B3907498B}"/>
              </a:ext>
            </a:extLst>
          </p:cNvPr>
          <p:cNvCxnSpPr>
            <a:cxnSpLocks/>
            <a:stCxn id="20" idx="0"/>
            <a:endCxn id="36" idx="2"/>
          </p:cNvCxnSpPr>
          <p:nvPr/>
        </p:nvCxnSpPr>
        <p:spPr>
          <a:xfrm flipH="1" flipV="1">
            <a:off x="1891544" y="2981821"/>
            <a:ext cx="12314" cy="57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D51CF9E-4DA8-0D05-30EF-73B78D9AC324}"/>
              </a:ext>
            </a:extLst>
          </p:cNvPr>
          <p:cNvSpPr txBox="1"/>
          <p:nvPr/>
        </p:nvSpPr>
        <p:spPr>
          <a:xfrm>
            <a:off x="664071" y="2473990"/>
            <a:ext cx="24549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Span Embeddings /</a:t>
            </a:r>
          </a:p>
          <a:p>
            <a:pPr algn="ctr"/>
            <a:r>
              <a:rPr lang="en-US" altLang="zh-CN" sz="1350" dirty="0"/>
              <a:t>Relation Pair Embeddings</a:t>
            </a:r>
            <a:endParaRPr lang="zh-CN" altLang="en-US" sz="1350" dirty="0"/>
          </a:p>
        </p:txBody>
      </p:sp>
      <p:sp>
        <p:nvSpPr>
          <p:cNvPr id="39" name="梯形 38">
            <a:extLst>
              <a:ext uri="{FF2B5EF4-FFF2-40B4-BE49-F238E27FC236}">
                <a16:creationId xmlns:a16="http://schemas.microsoft.com/office/drawing/2014/main" id="{160B3FCE-7B3E-EE36-AE77-C3B4B83B0E40}"/>
              </a:ext>
            </a:extLst>
          </p:cNvPr>
          <p:cNvSpPr/>
          <p:nvPr/>
        </p:nvSpPr>
        <p:spPr>
          <a:xfrm>
            <a:off x="4919305" y="3784714"/>
            <a:ext cx="998885" cy="516836"/>
          </a:xfrm>
          <a:prstGeom prst="trapezoi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Text Encoder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2B7DA46-05E6-33A9-D12B-90442B3F6DB9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6679325" y="4334566"/>
            <a:ext cx="11897" cy="67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C90CFE9-94A4-91A9-5E86-3AF1A4D5E5A4}"/>
              </a:ext>
            </a:extLst>
          </p:cNvPr>
          <p:cNvSpPr txBox="1"/>
          <p:nvPr/>
        </p:nvSpPr>
        <p:spPr>
          <a:xfrm>
            <a:off x="6315044" y="5008944"/>
            <a:ext cx="752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Twitter</a:t>
            </a:r>
          </a:p>
          <a:p>
            <a:pPr algn="ctr"/>
            <a:r>
              <a:rPr lang="en-US" altLang="zh-CN" sz="1350" dirty="0"/>
              <a:t>Images</a:t>
            </a:r>
            <a:endParaRPr lang="zh-CN" altLang="en-US" sz="135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C00D12B-9845-432F-C1BA-573BCF89C646}"/>
              </a:ext>
            </a:extLst>
          </p:cNvPr>
          <p:cNvSpPr txBox="1"/>
          <p:nvPr/>
        </p:nvSpPr>
        <p:spPr>
          <a:xfrm>
            <a:off x="4906783" y="5398807"/>
            <a:ext cx="920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PER</a:t>
            </a:r>
          </a:p>
          <a:p>
            <a:pPr algn="ctr"/>
            <a:r>
              <a:rPr lang="en-US" altLang="zh-CN" sz="1350" dirty="0"/>
              <a:t>LOC</a:t>
            </a:r>
          </a:p>
          <a:p>
            <a:pPr algn="ctr"/>
            <a:r>
              <a:rPr lang="en-US" altLang="zh-CN" sz="1350" dirty="0"/>
              <a:t>ORG</a:t>
            </a:r>
          </a:p>
          <a:p>
            <a:pPr algn="ctr"/>
            <a:r>
              <a:rPr lang="en-US" altLang="zh-CN" sz="1350" dirty="0"/>
              <a:t>MISC</a:t>
            </a:r>
            <a:endParaRPr lang="zh-CN" altLang="en-US" sz="1350" dirty="0"/>
          </a:p>
        </p:txBody>
      </p:sp>
      <p:sp>
        <p:nvSpPr>
          <p:cNvPr id="46" name="梯形 45">
            <a:extLst>
              <a:ext uri="{FF2B5EF4-FFF2-40B4-BE49-F238E27FC236}">
                <a16:creationId xmlns:a16="http://schemas.microsoft.com/office/drawing/2014/main" id="{61A345F4-5F7B-00BF-396F-DF1E053CFBDA}"/>
              </a:ext>
            </a:extLst>
          </p:cNvPr>
          <p:cNvSpPr/>
          <p:nvPr/>
        </p:nvSpPr>
        <p:spPr>
          <a:xfrm>
            <a:off x="6161644" y="3776675"/>
            <a:ext cx="998885" cy="516836"/>
          </a:xfrm>
          <a:prstGeom prst="trapezoi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>
                <a:solidFill>
                  <a:schemeClr val="tx1"/>
                </a:solidFill>
              </a:rPr>
              <a:t>Img</a:t>
            </a:r>
            <a:r>
              <a:rPr lang="en-US" altLang="zh-CN" sz="1350" dirty="0">
                <a:solidFill>
                  <a:schemeClr val="tx1"/>
                </a:solidFill>
              </a:rPr>
              <a:t> Encoder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6378620-7428-2199-B091-3C799A54B571}"/>
              </a:ext>
            </a:extLst>
          </p:cNvPr>
          <p:cNvSpPr txBox="1"/>
          <p:nvPr/>
        </p:nvSpPr>
        <p:spPr>
          <a:xfrm>
            <a:off x="1631166" y="1359415"/>
            <a:ext cx="5282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Input features = torch.cat([Span Embeddings, </a:t>
            </a:r>
            <a:r>
              <a:rPr lang="en-US" altLang="zh-CN" sz="1350" dirty="0" err="1"/>
              <a:t>visual_feature_of_image</a:t>
            </a:r>
            <a:r>
              <a:rPr lang="en-US" altLang="zh-CN" sz="1350" dirty="0"/>
              <a:t>, </a:t>
            </a:r>
            <a:r>
              <a:rPr lang="en-US" altLang="zh-CN" sz="1350" dirty="0" err="1"/>
              <a:t>text_feature_of_image</a:t>
            </a:r>
            <a:r>
              <a:rPr lang="en-US" altLang="zh-CN" sz="1350" dirty="0"/>
              <a:t>])</a:t>
            </a:r>
            <a:endParaRPr lang="zh-CN" altLang="en-US" sz="1350" dirty="0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7E006AE7-A2DD-A98F-C131-52403DD47CBE}"/>
              </a:ext>
            </a:extLst>
          </p:cNvPr>
          <p:cNvCxnSpPr>
            <a:cxnSpLocks/>
            <a:stCxn id="36" idx="0"/>
            <a:endCxn id="123" idx="2"/>
          </p:cNvCxnSpPr>
          <p:nvPr/>
        </p:nvCxnSpPr>
        <p:spPr>
          <a:xfrm rot="5400000" flipH="1" flipV="1">
            <a:off x="2869231" y="1218499"/>
            <a:ext cx="277805" cy="2233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85BAD16-90E1-10AA-30BE-1DB64E3EF2B4}"/>
              </a:ext>
            </a:extLst>
          </p:cNvPr>
          <p:cNvCxnSpPr>
            <a:cxnSpLocks/>
            <a:stCxn id="30" idx="0"/>
            <a:endCxn id="86" idx="2"/>
          </p:cNvCxnSpPr>
          <p:nvPr/>
        </p:nvCxnSpPr>
        <p:spPr>
          <a:xfrm flipV="1">
            <a:off x="5770345" y="2942004"/>
            <a:ext cx="6391" cy="24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6C33EDC-2E0A-FCCA-F306-4E2A97DA41E7}"/>
              </a:ext>
            </a:extLst>
          </p:cNvPr>
          <p:cNvSpPr txBox="1"/>
          <p:nvPr/>
        </p:nvSpPr>
        <p:spPr>
          <a:xfrm>
            <a:off x="4242844" y="3873855"/>
            <a:ext cx="68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CLIP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5F33F-0AC4-4450-7FED-3A743E04C53E}"/>
              </a:ext>
            </a:extLst>
          </p:cNvPr>
          <p:cNvSpPr txBox="1"/>
          <p:nvPr/>
        </p:nvSpPr>
        <p:spPr>
          <a:xfrm>
            <a:off x="4906783" y="4626797"/>
            <a:ext cx="920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 err="1"/>
              <a:t>DiscretePrompt</a:t>
            </a:r>
            <a:endParaRPr lang="zh-CN" altLang="en-US" sz="135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868077C-479D-4BB8-A45E-6BF0D74AF6F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366837" y="4317101"/>
            <a:ext cx="0" cy="30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DD1B88-D3EE-5F41-2AF2-D4FFD3D23C96}"/>
              </a:ext>
            </a:extLst>
          </p:cNvPr>
          <p:cNvCxnSpPr>
            <a:cxnSpLocks/>
            <a:stCxn id="43" idx="0"/>
            <a:endCxn id="5" idx="2"/>
          </p:cNvCxnSpPr>
          <p:nvPr/>
        </p:nvCxnSpPr>
        <p:spPr>
          <a:xfrm flipV="1">
            <a:off x="5366837" y="5134628"/>
            <a:ext cx="0" cy="26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2991B8F-A8B9-C95E-3700-0E3DEB47C73C}"/>
              </a:ext>
            </a:extLst>
          </p:cNvPr>
          <p:cNvCxnSpPr>
            <a:cxnSpLocks/>
            <a:stCxn id="46" idx="0"/>
            <a:endCxn id="30" idx="6"/>
          </p:cNvCxnSpPr>
          <p:nvPr/>
        </p:nvCxnSpPr>
        <p:spPr>
          <a:xfrm rot="16200000" flipV="1">
            <a:off x="6066254" y="3181842"/>
            <a:ext cx="446769" cy="742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02B1B6E5-6CD6-F3BB-74DB-CAB7F607158C}"/>
              </a:ext>
            </a:extLst>
          </p:cNvPr>
          <p:cNvSpPr/>
          <p:nvPr/>
        </p:nvSpPr>
        <p:spPr>
          <a:xfrm>
            <a:off x="5622501" y="3191406"/>
            <a:ext cx="295688" cy="27699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∙</a:t>
            </a:r>
            <a:endParaRPr lang="zh-CN" altLang="en-US" sz="135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29837BA-EF0F-3CBD-3154-F19CCB09C9A1}"/>
              </a:ext>
            </a:extLst>
          </p:cNvPr>
          <p:cNvSpPr txBox="1"/>
          <p:nvPr/>
        </p:nvSpPr>
        <p:spPr>
          <a:xfrm>
            <a:off x="5224581" y="2641922"/>
            <a:ext cx="11043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Distribution</a:t>
            </a:r>
            <a:endParaRPr lang="zh-CN" altLang="en-US" sz="1350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F177853-1FC4-DE85-5B93-2C88118F39A4}"/>
              </a:ext>
            </a:extLst>
          </p:cNvPr>
          <p:cNvCxnSpPr>
            <a:cxnSpLocks/>
            <a:stCxn id="86" idx="1"/>
            <a:endCxn id="108" idx="6"/>
          </p:cNvCxnSpPr>
          <p:nvPr/>
        </p:nvCxnSpPr>
        <p:spPr>
          <a:xfrm flipH="1">
            <a:off x="4425253" y="2791963"/>
            <a:ext cx="799328" cy="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流程图: 接点 107">
                <a:extLst>
                  <a:ext uri="{FF2B5EF4-FFF2-40B4-BE49-F238E27FC236}">
                    <a16:creationId xmlns:a16="http://schemas.microsoft.com/office/drawing/2014/main" id="{01F99336-BEB3-BB91-F13F-1D460445FBC4}"/>
                  </a:ext>
                </a:extLst>
              </p:cNvPr>
              <p:cNvSpPr/>
              <p:nvPr/>
            </p:nvSpPr>
            <p:spPr>
              <a:xfrm>
                <a:off x="4129565" y="2663074"/>
                <a:ext cx="295688" cy="27699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08" name="流程图: 接点 107">
                <a:extLst>
                  <a:ext uri="{FF2B5EF4-FFF2-40B4-BE49-F238E27FC236}">
                    <a16:creationId xmlns:a16="http://schemas.microsoft.com/office/drawing/2014/main" id="{01F99336-BEB3-BB91-F13F-1D460445F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565" y="2663074"/>
                <a:ext cx="295688" cy="276999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9CA38EA2-4463-E6D8-4232-A2A74CFD0108}"/>
              </a:ext>
            </a:extLst>
          </p:cNvPr>
          <p:cNvCxnSpPr>
            <a:cxnSpLocks/>
            <a:stCxn id="30" idx="2"/>
            <a:endCxn id="108" idx="4"/>
          </p:cNvCxnSpPr>
          <p:nvPr/>
        </p:nvCxnSpPr>
        <p:spPr>
          <a:xfrm rot="10800000">
            <a:off x="4277409" y="2940074"/>
            <a:ext cx="1345092" cy="389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EAF1437-44A8-C25A-9CE4-9AB88A1F9CB7}"/>
              </a:ext>
            </a:extLst>
          </p:cNvPr>
          <p:cNvCxnSpPr>
            <a:cxnSpLocks/>
            <a:stCxn id="108" idx="0"/>
            <a:endCxn id="123" idx="4"/>
          </p:cNvCxnSpPr>
          <p:nvPr/>
        </p:nvCxnSpPr>
        <p:spPr>
          <a:xfrm flipH="1" flipV="1">
            <a:off x="4272566" y="2334684"/>
            <a:ext cx="4843" cy="32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5AAA070E-2192-3505-AC06-6A721A6FA386}"/>
              </a:ext>
            </a:extLst>
          </p:cNvPr>
          <p:cNvSpPr/>
          <p:nvPr/>
        </p:nvSpPr>
        <p:spPr>
          <a:xfrm>
            <a:off x="4124722" y="2057685"/>
            <a:ext cx="295688" cy="27699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+</a:t>
            </a:r>
            <a:endParaRPr lang="zh-CN" altLang="en-US" sz="1350" dirty="0"/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6CE986E0-FAFA-D609-34C5-2AEE6B666338}"/>
              </a:ext>
            </a:extLst>
          </p:cNvPr>
          <p:cNvCxnSpPr>
            <a:cxnSpLocks/>
            <a:stCxn id="46" idx="0"/>
            <a:endCxn id="123" idx="6"/>
          </p:cNvCxnSpPr>
          <p:nvPr/>
        </p:nvCxnSpPr>
        <p:spPr>
          <a:xfrm rot="16200000" flipV="1">
            <a:off x="4750504" y="1866091"/>
            <a:ext cx="1580490" cy="2240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BA4F1CF8-855C-2D77-1CD7-9FC73ED293E7}"/>
              </a:ext>
            </a:extLst>
          </p:cNvPr>
          <p:cNvCxnSpPr>
            <a:cxnSpLocks/>
            <a:stCxn id="123" idx="0"/>
            <a:endCxn id="58" idx="2"/>
          </p:cNvCxnSpPr>
          <p:nvPr/>
        </p:nvCxnSpPr>
        <p:spPr>
          <a:xfrm flipV="1">
            <a:off x="4272566" y="1867246"/>
            <a:ext cx="0" cy="19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8CF8ABC-D102-E30F-AC1F-965C202A6E54}"/>
              </a:ext>
            </a:extLst>
          </p:cNvPr>
          <p:cNvSpPr txBox="1"/>
          <p:nvPr/>
        </p:nvSpPr>
        <p:spPr>
          <a:xfrm>
            <a:off x="6661087" y="5498585"/>
            <a:ext cx="13108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50" dirty="0"/>
              <a:t>+</a:t>
            </a:r>
            <a:endParaRPr lang="zh-CN" altLang="en-US" sz="135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F9DD20C-E4B6-17E9-FC52-DED99674E89F}"/>
              </a:ext>
            </a:extLst>
          </p:cNvPr>
          <p:cNvSpPr txBox="1"/>
          <p:nvPr/>
        </p:nvSpPr>
        <p:spPr>
          <a:xfrm>
            <a:off x="5970902" y="5882673"/>
            <a:ext cx="146444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Pretrained Visual Prompt On CIFAR100</a:t>
            </a:r>
            <a:endParaRPr lang="zh-CN" altLang="en-US" sz="1350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5064450-457D-801D-C874-F1D11641B826}"/>
              </a:ext>
            </a:extLst>
          </p:cNvPr>
          <p:cNvSpPr txBox="1"/>
          <p:nvPr/>
        </p:nvSpPr>
        <p:spPr>
          <a:xfrm>
            <a:off x="1346766" y="778341"/>
            <a:ext cx="10325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Learnable</a:t>
            </a:r>
            <a:endParaRPr lang="zh-CN" altLang="en-US" sz="1350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26E9DD1-F9D7-047E-FFE0-9E6DA1E23E47}"/>
              </a:ext>
            </a:extLst>
          </p:cNvPr>
          <p:cNvSpPr/>
          <p:nvPr/>
        </p:nvSpPr>
        <p:spPr>
          <a:xfrm>
            <a:off x="879631" y="899221"/>
            <a:ext cx="467133" cy="49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9D4DFC5-254B-FE7E-DE63-3995EF08D85E}"/>
              </a:ext>
            </a:extLst>
          </p:cNvPr>
          <p:cNvSpPr txBox="1"/>
          <p:nvPr/>
        </p:nvSpPr>
        <p:spPr>
          <a:xfrm>
            <a:off x="4272566" y="475672"/>
            <a:ext cx="3790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Discrete Prompt</a:t>
            </a:r>
            <a:r>
              <a:rPr lang="zh-CN" altLang="en-US" sz="1200" dirty="0"/>
              <a:t>：</a:t>
            </a:r>
            <a:r>
              <a:rPr lang="en-US" altLang="zh-CN" sz="1200" dirty="0"/>
              <a:t>a photo of { label }</a:t>
            </a:r>
            <a:endParaRPr lang="zh-CN" altLang="en-US" sz="1200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D880C94-A381-1C69-2B9B-EB2998BA191F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rot="5400000" flipH="1" flipV="1">
            <a:off x="5293220" y="3455434"/>
            <a:ext cx="454808" cy="203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272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10F7696E-FD24-3C56-2C1B-9C23F4F1D98B}"/>
              </a:ext>
            </a:extLst>
          </p:cNvPr>
          <p:cNvSpPr/>
          <p:nvPr/>
        </p:nvSpPr>
        <p:spPr>
          <a:xfrm>
            <a:off x="558266" y="2547931"/>
            <a:ext cx="6323798" cy="3928897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92F4DA4-817B-90DC-DA02-26E64B7BC8F4}"/>
              </a:ext>
            </a:extLst>
          </p:cNvPr>
          <p:cNvSpPr/>
          <p:nvPr/>
        </p:nvSpPr>
        <p:spPr>
          <a:xfrm>
            <a:off x="2217101" y="3677384"/>
            <a:ext cx="3031958" cy="67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312543" y="6237701"/>
            <a:ext cx="2182416" cy="20638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梯形 38">
            <a:extLst>
              <a:ext uri="{FF2B5EF4-FFF2-40B4-BE49-F238E27FC236}">
                <a16:creationId xmlns:a16="http://schemas.microsoft.com/office/drawing/2014/main" id="{160B3FCE-7B3E-EE36-AE77-C3B4B83B0E40}"/>
              </a:ext>
            </a:extLst>
          </p:cNvPr>
          <p:cNvSpPr/>
          <p:nvPr/>
        </p:nvSpPr>
        <p:spPr>
          <a:xfrm>
            <a:off x="2882040" y="3762861"/>
            <a:ext cx="998885" cy="516836"/>
          </a:xfrm>
          <a:prstGeom prst="trapezoi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>
                <a:solidFill>
                  <a:schemeClr val="tx1"/>
                </a:solidFill>
              </a:rPr>
              <a:t>Img</a:t>
            </a:r>
            <a:r>
              <a:rPr lang="en-US" altLang="zh-CN" sz="1350" dirty="0">
                <a:solidFill>
                  <a:schemeClr val="tx1"/>
                </a:solidFill>
              </a:rPr>
              <a:t> Encoder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2B7DA46-05E6-33A9-D12B-90442B3F6DB9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flipH="1" flipV="1">
            <a:off x="3381483" y="4279697"/>
            <a:ext cx="17371" cy="115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C90CFE9-94A4-91A9-5E86-3AF1A4D5E5A4}"/>
              </a:ext>
            </a:extLst>
          </p:cNvPr>
          <p:cNvSpPr txBox="1"/>
          <p:nvPr/>
        </p:nvSpPr>
        <p:spPr>
          <a:xfrm>
            <a:off x="2861865" y="5434188"/>
            <a:ext cx="10739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solidFill>
                  <a:srgbClr val="FF0000"/>
                </a:solidFill>
              </a:rPr>
              <a:t>Random Tensor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C00D12B-9845-432F-C1BA-573BCF89C646}"/>
              </a:ext>
            </a:extLst>
          </p:cNvPr>
          <p:cNvSpPr txBox="1"/>
          <p:nvPr/>
        </p:nvSpPr>
        <p:spPr>
          <a:xfrm>
            <a:off x="4329014" y="5490568"/>
            <a:ext cx="920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Span</a:t>
            </a:r>
          </a:p>
          <a:p>
            <a:pPr algn="ctr"/>
            <a:r>
              <a:rPr lang="en-US" altLang="zh-CN" sz="1350" dirty="0"/>
              <a:t>Labels</a:t>
            </a:r>
            <a:endParaRPr lang="zh-CN" altLang="en-US" sz="1350" dirty="0"/>
          </a:p>
        </p:txBody>
      </p:sp>
      <p:sp>
        <p:nvSpPr>
          <p:cNvPr id="46" name="梯形 45">
            <a:extLst>
              <a:ext uri="{FF2B5EF4-FFF2-40B4-BE49-F238E27FC236}">
                <a16:creationId xmlns:a16="http://schemas.microsoft.com/office/drawing/2014/main" id="{61A345F4-5F7B-00BF-396F-DF1E053CFBDA}"/>
              </a:ext>
            </a:extLst>
          </p:cNvPr>
          <p:cNvSpPr/>
          <p:nvPr/>
        </p:nvSpPr>
        <p:spPr>
          <a:xfrm>
            <a:off x="4124379" y="3754822"/>
            <a:ext cx="998885" cy="516836"/>
          </a:xfrm>
          <a:prstGeom prst="trapezoi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Text Encoder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2DF7264-B41E-E997-D5A6-BA31A368E238}"/>
              </a:ext>
            </a:extLst>
          </p:cNvPr>
          <p:cNvSpPr txBox="1"/>
          <p:nvPr/>
        </p:nvSpPr>
        <p:spPr>
          <a:xfrm>
            <a:off x="7415124" y="5490567"/>
            <a:ext cx="782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solidFill>
                  <a:srgbClr val="FF0000"/>
                </a:solidFill>
              </a:rPr>
              <a:t>Soft</a:t>
            </a:r>
          </a:p>
          <a:p>
            <a:pPr algn="ctr"/>
            <a:r>
              <a:rPr lang="en-US" altLang="zh-CN" sz="1350" dirty="0">
                <a:solidFill>
                  <a:srgbClr val="FF0000"/>
                </a:solidFill>
              </a:rPr>
              <a:t>Prompt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AE7F6039-8BB7-6985-A1CE-0BCA0DDF41D0}"/>
              </a:ext>
            </a:extLst>
          </p:cNvPr>
          <p:cNvSpPr/>
          <p:nvPr/>
        </p:nvSpPr>
        <p:spPr>
          <a:xfrm>
            <a:off x="3233639" y="1930574"/>
            <a:ext cx="295688" cy="27699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+</a:t>
            </a:r>
            <a:endParaRPr lang="zh-CN" altLang="en-US" sz="135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6C33EDC-2E0A-FCCA-F306-4E2A97DA41E7}"/>
              </a:ext>
            </a:extLst>
          </p:cNvPr>
          <p:cNvSpPr txBox="1"/>
          <p:nvPr/>
        </p:nvSpPr>
        <p:spPr>
          <a:xfrm>
            <a:off x="2205579" y="3852002"/>
            <a:ext cx="68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CLIP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5F33F-0AC4-4450-7FED-3A743E04C53E}"/>
              </a:ext>
            </a:extLst>
          </p:cNvPr>
          <p:cNvSpPr txBox="1"/>
          <p:nvPr/>
        </p:nvSpPr>
        <p:spPr>
          <a:xfrm>
            <a:off x="4314076" y="4688930"/>
            <a:ext cx="920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 err="1"/>
              <a:t>DiscretePrompt</a:t>
            </a:r>
            <a:endParaRPr lang="zh-CN" altLang="en-US" sz="135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868077C-479D-4BB8-A45E-6BF0D74AF6F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774130" y="4379234"/>
            <a:ext cx="0" cy="30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DD1B88-D3EE-5F41-2AF2-D4FFD3D23C96}"/>
              </a:ext>
            </a:extLst>
          </p:cNvPr>
          <p:cNvCxnSpPr>
            <a:cxnSpLocks/>
            <a:stCxn id="43" idx="0"/>
            <a:endCxn id="5" idx="2"/>
          </p:cNvCxnSpPr>
          <p:nvPr/>
        </p:nvCxnSpPr>
        <p:spPr>
          <a:xfrm flipH="1" flipV="1">
            <a:off x="4774130" y="5196761"/>
            <a:ext cx="14938" cy="29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梯形 7">
            <a:extLst>
              <a:ext uri="{FF2B5EF4-FFF2-40B4-BE49-F238E27FC236}">
                <a16:creationId xmlns:a16="http://schemas.microsoft.com/office/drawing/2014/main" id="{27B86B8A-03FE-1A8B-D468-91BCC180674A}"/>
              </a:ext>
            </a:extLst>
          </p:cNvPr>
          <p:cNvSpPr/>
          <p:nvPr/>
        </p:nvSpPr>
        <p:spPr>
          <a:xfrm>
            <a:off x="7306758" y="3752233"/>
            <a:ext cx="998885" cy="516836"/>
          </a:xfrm>
          <a:prstGeom prst="trapezoi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BERT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D649A80-7317-5D2A-64C9-41BE3E2C16A0}"/>
              </a:ext>
            </a:extLst>
          </p:cNvPr>
          <p:cNvCxnSpPr>
            <a:cxnSpLocks/>
            <a:stCxn id="97" idx="0"/>
            <a:endCxn id="8" idx="2"/>
          </p:cNvCxnSpPr>
          <p:nvPr/>
        </p:nvCxnSpPr>
        <p:spPr>
          <a:xfrm flipV="1">
            <a:off x="7806201" y="4269069"/>
            <a:ext cx="0" cy="122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8BC1217-F7D5-561E-250C-F62B56362A2A}"/>
              </a:ext>
            </a:extLst>
          </p:cNvPr>
          <p:cNvSpPr txBox="1"/>
          <p:nvPr/>
        </p:nvSpPr>
        <p:spPr>
          <a:xfrm>
            <a:off x="4090043" y="421830"/>
            <a:ext cx="10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Soft Prompt:</a:t>
            </a:r>
            <a:endParaRPr lang="zh-CN" altLang="en-US" sz="12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D0367CE-3BB7-DE4B-5D19-A8D333FB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043" y="364077"/>
            <a:ext cx="3200564" cy="349268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F29837BA-EF0F-3CBD-3154-F19CCB09C9A1}"/>
              </a:ext>
            </a:extLst>
          </p:cNvPr>
          <p:cNvSpPr txBox="1"/>
          <p:nvPr/>
        </p:nvSpPr>
        <p:spPr>
          <a:xfrm>
            <a:off x="3659765" y="3111923"/>
            <a:ext cx="5521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dot</a:t>
            </a:r>
            <a:endParaRPr lang="zh-CN" altLang="en-US" sz="135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AF32B7-1343-74F7-22C6-87D7EE18087F}"/>
              </a:ext>
            </a:extLst>
          </p:cNvPr>
          <p:cNvSpPr txBox="1"/>
          <p:nvPr/>
        </p:nvSpPr>
        <p:spPr>
          <a:xfrm>
            <a:off x="581670" y="3769961"/>
            <a:ext cx="10739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solidFill>
                  <a:srgbClr val="FF0000"/>
                </a:solidFill>
              </a:rPr>
              <a:t>backward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2480BE6-E9C1-A472-150F-C0E46154C172}"/>
              </a:ext>
            </a:extLst>
          </p:cNvPr>
          <p:cNvCxnSpPr>
            <a:cxnSpLocks/>
            <a:stCxn id="43" idx="3"/>
            <a:endCxn id="97" idx="1"/>
          </p:cNvCxnSpPr>
          <p:nvPr/>
        </p:nvCxnSpPr>
        <p:spPr>
          <a:xfrm flipV="1">
            <a:off x="5249122" y="5744483"/>
            <a:ext cx="2166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F0F6BCB-3E5C-DCE5-9DDC-9BBB0227B2C9}"/>
              </a:ext>
            </a:extLst>
          </p:cNvPr>
          <p:cNvSpPr txBox="1"/>
          <p:nvPr/>
        </p:nvSpPr>
        <p:spPr>
          <a:xfrm>
            <a:off x="557346" y="5878867"/>
            <a:ext cx="21079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Pretrain visual feature of span labels</a:t>
            </a:r>
            <a:endParaRPr lang="zh-CN" altLang="en-US" sz="1350" dirty="0"/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D4119B6C-1391-FE38-CC11-5CFCB0DD95A8}"/>
              </a:ext>
            </a:extLst>
          </p:cNvPr>
          <p:cNvCxnSpPr>
            <a:cxnSpLocks/>
            <a:stCxn id="39" idx="0"/>
            <a:endCxn id="86" idx="1"/>
          </p:cNvCxnSpPr>
          <p:nvPr/>
        </p:nvCxnSpPr>
        <p:spPr>
          <a:xfrm rot="5400000" flipH="1" flipV="1">
            <a:off x="3270176" y="3373272"/>
            <a:ext cx="500897" cy="278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75C0FC8-097B-2CA9-6D67-F56F90492659}"/>
              </a:ext>
            </a:extLst>
          </p:cNvPr>
          <p:cNvSpPr txBox="1"/>
          <p:nvPr/>
        </p:nvSpPr>
        <p:spPr>
          <a:xfrm>
            <a:off x="1118659" y="1150738"/>
            <a:ext cx="4522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Label  features= </a:t>
            </a:r>
          </a:p>
          <a:p>
            <a:pPr algn="ctr"/>
            <a:r>
              <a:rPr lang="en-US" altLang="zh-CN" sz="1350" dirty="0"/>
              <a:t>torch.cat([</a:t>
            </a:r>
            <a:r>
              <a:rPr lang="en-US" altLang="zh-CN" sz="1350" dirty="0" err="1"/>
              <a:t>text_feature_of_label</a:t>
            </a:r>
            <a:r>
              <a:rPr lang="en-US" altLang="zh-CN" sz="1350" dirty="0"/>
              <a:t>, </a:t>
            </a:r>
            <a:r>
              <a:rPr lang="en-US" altLang="zh-CN" sz="1350" dirty="0" err="1"/>
              <a:t>visual_feature_of_label</a:t>
            </a:r>
            <a:r>
              <a:rPr lang="en-US" altLang="zh-CN" sz="1350" dirty="0"/>
              <a:t>])</a:t>
            </a:r>
            <a:endParaRPr lang="zh-CN" altLang="en-US" sz="135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DE2A1EF-10DE-4C39-A648-BC29EAFC05DA}"/>
              </a:ext>
            </a:extLst>
          </p:cNvPr>
          <p:cNvCxnSpPr>
            <a:cxnSpLocks/>
            <a:endCxn id="103" idx="4"/>
          </p:cNvCxnSpPr>
          <p:nvPr/>
        </p:nvCxnSpPr>
        <p:spPr>
          <a:xfrm flipV="1">
            <a:off x="3381482" y="2207573"/>
            <a:ext cx="1" cy="148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C4C0C224-FE5D-F652-FDF2-2BBBD57CFB18}"/>
              </a:ext>
            </a:extLst>
          </p:cNvPr>
          <p:cNvSpPr txBox="1"/>
          <p:nvPr/>
        </p:nvSpPr>
        <p:spPr>
          <a:xfrm>
            <a:off x="1283404" y="332653"/>
            <a:ext cx="887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Frozen</a:t>
            </a:r>
            <a:endParaRPr lang="zh-CN" altLang="en-US" sz="135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379DB20-277C-5A20-99D7-E79FCBBD4E38}"/>
              </a:ext>
            </a:extLst>
          </p:cNvPr>
          <p:cNvSpPr/>
          <p:nvPr/>
        </p:nvSpPr>
        <p:spPr>
          <a:xfrm>
            <a:off x="816269" y="453533"/>
            <a:ext cx="467133" cy="496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89233B5-1044-6EBD-010F-53F43BC35096}"/>
              </a:ext>
            </a:extLst>
          </p:cNvPr>
          <p:cNvSpPr txBox="1"/>
          <p:nvPr/>
        </p:nvSpPr>
        <p:spPr>
          <a:xfrm>
            <a:off x="1283402" y="707991"/>
            <a:ext cx="10325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Learnable</a:t>
            </a:r>
            <a:endParaRPr lang="zh-CN" altLang="en-US" sz="135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3BB6982-632F-9956-D8BF-23425C8A6245}"/>
              </a:ext>
            </a:extLst>
          </p:cNvPr>
          <p:cNvSpPr/>
          <p:nvPr/>
        </p:nvSpPr>
        <p:spPr>
          <a:xfrm>
            <a:off x="816267" y="828871"/>
            <a:ext cx="467133" cy="49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ECE69AB-D264-E551-9A31-663FE27E9FF5}"/>
              </a:ext>
            </a:extLst>
          </p:cNvPr>
          <p:cNvSpPr txBox="1"/>
          <p:nvPr/>
        </p:nvSpPr>
        <p:spPr>
          <a:xfrm>
            <a:off x="4090043" y="769847"/>
            <a:ext cx="3790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Discrete Prompt</a:t>
            </a:r>
            <a:r>
              <a:rPr lang="zh-CN" altLang="en-US" sz="1200" dirty="0"/>
              <a:t>：</a:t>
            </a:r>
            <a:r>
              <a:rPr lang="en-US" altLang="zh-CN" sz="1200" dirty="0"/>
              <a:t>a photo of { }</a:t>
            </a:r>
            <a:endParaRPr lang="zh-CN" altLang="en-US" sz="1200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FC264A1-0DA1-1F7C-500C-F25C7FDCEBFD}"/>
              </a:ext>
            </a:extLst>
          </p:cNvPr>
          <p:cNvCxnSpPr>
            <a:cxnSpLocks/>
            <a:stCxn id="8" idx="0"/>
            <a:endCxn id="103" idx="6"/>
          </p:cNvCxnSpPr>
          <p:nvPr/>
        </p:nvCxnSpPr>
        <p:spPr>
          <a:xfrm rot="16200000" flipV="1">
            <a:off x="4826185" y="772217"/>
            <a:ext cx="1683159" cy="427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C83EF7E-53B4-6135-7424-C89C8A12F6E2}"/>
              </a:ext>
            </a:extLst>
          </p:cNvPr>
          <p:cNvCxnSpPr>
            <a:cxnSpLocks/>
            <a:stCxn id="46" idx="0"/>
            <a:endCxn id="86" idx="3"/>
          </p:cNvCxnSpPr>
          <p:nvPr/>
        </p:nvCxnSpPr>
        <p:spPr>
          <a:xfrm rot="16200000" flipV="1">
            <a:off x="4171442" y="3302442"/>
            <a:ext cx="492858" cy="411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222D22FB-F6C5-BD15-170C-A68D6B5B162E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>
            <a:off x="1951923" y="3948564"/>
            <a:ext cx="2649482" cy="829598"/>
          </a:xfrm>
          <a:prstGeom prst="bentConnector4">
            <a:avLst>
              <a:gd name="adj1" fmla="val -203"/>
              <a:gd name="adj2" fmla="val 2412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BB9B6F8-0338-8614-6A5F-89AB7E2998DE}"/>
              </a:ext>
            </a:extLst>
          </p:cNvPr>
          <p:cNvCxnSpPr>
            <a:cxnSpLocks/>
            <a:stCxn id="103" idx="0"/>
            <a:endCxn id="69" idx="2"/>
          </p:cNvCxnSpPr>
          <p:nvPr/>
        </p:nvCxnSpPr>
        <p:spPr>
          <a:xfrm flipH="1" flipV="1">
            <a:off x="3380054" y="1658569"/>
            <a:ext cx="1429" cy="2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779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10F7696E-FD24-3C56-2C1B-9C23F4F1D98B}"/>
              </a:ext>
            </a:extLst>
          </p:cNvPr>
          <p:cNvSpPr/>
          <p:nvPr/>
        </p:nvSpPr>
        <p:spPr>
          <a:xfrm>
            <a:off x="558266" y="2547931"/>
            <a:ext cx="6323798" cy="3928897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092F4DA4-817B-90DC-DA02-26E64B7BC8F4}"/>
              </a:ext>
            </a:extLst>
          </p:cNvPr>
          <p:cNvSpPr/>
          <p:nvPr/>
        </p:nvSpPr>
        <p:spPr>
          <a:xfrm>
            <a:off x="2217101" y="3677384"/>
            <a:ext cx="3031958" cy="671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312543" y="6237701"/>
            <a:ext cx="2182416" cy="206381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C00D12B-9845-432F-C1BA-573BCF89C646}"/>
              </a:ext>
            </a:extLst>
          </p:cNvPr>
          <p:cNvSpPr txBox="1"/>
          <p:nvPr/>
        </p:nvSpPr>
        <p:spPr>
          <a:xfrm>
            <a:off x="4329014" y="5490568"/>
            <a:ext cx="920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Span</a:t>
            </a:r>
          </a:p>
          <a:p>
            <a:pPr algn="ctr"/>
            <a:r>
              <a:rPr lang="en-US" altLang="zh-CN" sz="1350" dirty="0"/>
              <a:t>Labels</a:t>
            </a:r>
            <a:endParaRPr lang="zh-CN" altLang="en-US" sz="135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2DF7264-B41E-E997-D5A6-BA31A368E238}"/>
              </a:ext>
            </a:extLst>
          </p:cNvPr>
          <p:cNvSpPr txBox="1"/>
          <p:nvPr/>
        </p:nvSpPr>
        <p:spPr>
          <a:xfrm>
            <a:off x="7415124" y="5490567"/>
            <a:ext cx="7821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>
                <a:solidFill>
                  <a:srgbClr val="FF0000"/>
                </a:solidFill>
              </a:rPr>
              <a:t>Soft</a:t>
            </a:r>
          </a:p>
          <a:p>
            <a:pPr algn="ctr"/>
            <a:r>
              <a:rPr lang="en-US" altLang="zh-CN" sz="1350" dirty="0">
                <a:solidFill>
                  <a:srgbClr val="FF0000"/>
                </a:solidFill>
              </a:rPr>
              <a:t>Prompt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AE7F6039-8BB7-6985-A1CE-0BCA0DDF41D0}"/>
              </a:ext>
            </a:extLst>
          </p:cNvPr>
          <p:cNvSpPr/>
          <p:nvPr/>
        </p:nvSpPr>
        <p:spPr>
          <a:xfrm>
            <a:off x="3233639" y="1930574"/>
            <a:ext cx="295688" cy="27699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+</a:t>
            </a:r>
            <a:endParaRPr lang="zh-CN" altLang="en-US" sz="135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6C33EDC-2E0A-FCCA-F306-4E2A97DA41E7}"/>
              </a:ext>
            </a:extLst>
          </p:cNvPr>
          <p:cNvSpPr txBox="1"/>
          <p:nvPr/>
        </p:nvSpPr>
        <p:spPr>
          <a:xfrm>
            <a:off x="2681210" y="3783032"/>
            <a:ext cx="195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B0F0"/>
                </a:solidFill>
              </a:rPr>
              <a:t>Pretrained </a:t>
            </a:r>
            <a:r>
              <a:rPr lang="en-US" altLang="zh-CN" sz="1200" dirty="0" err="1">
                <a:solidFill>
                  <a:srgbClr val="00B0F0"/>
                </a:solidFill>
              </a:rPr>
              <a:t>Vqgan</a:t>
            </a:r>
            <a:r>
              <a:rPr lang="en-US" altLang="zh-CN" sz="1200" dirty="0">
                <a:solidFill>
                  <a:srgbClr val="00B0F0"/>
                </a:solidFill>
              </a:rPr>
              <a:t>-CLIP text2image generator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5F33F-0AC4-4450-7FED-3A743E04C53E}"/>
              </a:ext>
            </a:extLst>
          </p:cNvPr>
          <p:cNvSpPr txBox="1"/>
          <p:nvPr/>
        </p:nvSpPr>
        <p:spPr>
          <a:xfrm>
            <a:off x="4314076" y="4688930"/>
            <a:ext cx="920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 err="1"/>
              <a:t>DiscretePrompt</a:t>
            </a:r>
            <a:endParaRPr lang="zh-CN" altLang="en-US" sz="135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868077C-479D-4BB8-A45E-6BF0D74AF6F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774130" y="4379234"/>
            <a:ext cx="0" cy="30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DD1B88-D3EE-5F41-2AF2-D4FFD3D23C96}"/>
              </a:ext>
            </a:extLst>
          </p:cNvPr>
          <p:cNvCxnSpPr>
            <a:cxnSpLocks/>
            <a:stCxn id="43" idx="0"/>
            <a:endCxn id="5" idx="2"/>
          </p:cNvCxnSpPr>
          <p:nvPr/>
        </p:nvCxnSpPr>
        <p:spPr>
          <a:xfrm flipH="1" flipV="1">
            <a:off x="4774130" y="5196761"/>
            <a:ext cx="14938" cy="29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梯形 7">
            <a:extLst>
              <a:ext uri="{FF2B5EF4-FFF2-40B4-BE49-F238E27FC236}">
                <a16:creationId xmlns:a16="http://schemas.microsoft.com/office/drawing/2014/main" id="{27B86B8A-03FE-1A8B-D468-91BCC180674A}"/>
              </a:ext>
            </a:extLst>
          </p:cNvPr>
          <p:cNvSpPr/>
          <p:nvPr/>
        </p:nvSpPr>
        <p:spPr>
          <a:xfrm>
            <a:off x="7306758" y="3752233"/>
            <a:ext cx="998885" cy="516836"/>
          </a:xfrm>
          <a:prstGeom prst="trapezoid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BERT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D649A80-7317-5D2A-64C9-41BE3E2C16A0}"/>
              </a:ext>
            </a:extLst>
          </p:cNvPr>
          <p:cNvCxnSpPr>
            <a:cxnSpLocks/>
            <a:stCxn id="97" idx="0"/>
            <a:endCxn id="8" idx="2"/>
          </p:cNvCxnSpPr>
          <p:nvPr/>
        </p:nvCxnSpPr>
        <p:spPr>
          <a:xfrm flipV="1">
            <a:off x="7806201" y="4269069"/>
            <a:ext cx="0" cy="122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8BC1217-F7D5-561E-250C-F62B56362A2A}"/>
              </a:ext>
            </a:extLst>
          </p:cNvPr>
          <p:cNvSpPr txBox="1"/>
          <p:nvPr/>
        </p:nvSpPr>
        <p:spPr>
          <a:xfrm>
            <a:off x="4090043" y="421830"/>
            <a:ext cx="10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Soft Prompt:</a:t>
            </a:r>
            <a:endParaRPr lang="zh-CN" altLang="en-US" sz="12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D0367CE-3BB7-DE4B-5D19-A8D333FB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043" y="364077"/>
            <a:ext cx="3200564" cy="349268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2480BE6-E9C1-A472-150F-C0E46154C172}"/>
              </a:ext>
            </a:extLst>
          </p:cNvPr>
          <p:cNvCxnSpPr>
            <a:cxnSpLocks/>
            <a:stCxn id="43" idx="3"/>
            <a:endCxn id="97" idx="1"/>
          </p:cNvCxnSpPr>
          <p:nvPr/>
        </p:nvCxnSpPr>
        <p:spPr>
          <a:xfrm flipV="1">
            <a:off x="5249122" y="5744483"/>
            <a:ext cx="21660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F0F6BCB-3E5C-DCE5-9DDC-9BBB0227B2C9}"/>
              </a:ext>
            </a:extLst>
          </p:cNvPr>
          <p:cNvSpPr txBox="1"/>
          <p:nvPr/>
        </p:nvSpPr>
        <p:spPr>
          <a:xfrm>
            <a:off x="557346" y="5878867"/>
            <a:ext cx="21079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Pretrain visual feature of span labels</a:t>
            </a:r>
            <a:endParaRPr lang="zh-CN" altLang="en-US" sz="135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75C0FC8-097B-2CA9-6D67-F56F90492659}"/>
              </a:ext>
            </a:extLst>
          </p:cNvPr>
          <p:cNvSpPr txBox="1"/>
          <p:nvPr/>
        </p:nvSpPr>
        <p:spPr>
          <a:xfrm>
            <a:off x="1118659" y="1150738"/>
            <a:ext cx="45227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Label  features= </a:t>
            </a:r>
          </a:p>
          <a:p>
            <a:pPr algn="ctr"/>
            <a:r>
              <a:rPr lang="en-US" altLang="zh-CN" sz="1350" dirty="0"/>
              <a:t>torch.cat([</a:t>
            </a:r>
            <a:r>
              <a:rPr lang="en-US" altLang="zh-CN" sz="1350" dirty="0" err="1"/>
              <a:t>text_feature_of_label</a:t>
            </a:r>
            <a:r>
              <a:rPr lang="en-US" altLang="zh-CN" sz="1350" dirty="0"/>
              <a:t>, </a:t>
            </a:r>
            <a:r>
              <a:rPr lang="en-US" altLang="zh-CN" sz="1350" dirty="0" err="1"/>
              <a:t>visual_feature_of_label</a:t>
            </a:r>
            <a:r>
              <a:rPr lang="en-US" altLang="zh-CN" sz="1350" dirty="0"/>
              <a:t>])</a:t>
            </a:r>
            <a:endParaRPr lang="zh-CN" altLang="en-US" sz="135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DE2A1EF-10DE-4C39-A648-BC29EAFC05DA}"/>
              </a:ext>
            </a:extLst>
          </p:cNvPr>
          <p:cNvCxnSpPr>
            <a:cxnSpLocks/>
            <a:endCxn id="103" idx="4"/>
          </p:cNvCxnSpPr>
          <p:nvPr/>
        </p:nvCxnSpPr>
        <p:spPr>
          <a:xfrm flipV="1">
            <a:off x="3381482" y="2207573"/>
            <a:ext cx="1" cy="148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C4C0C224-FE5D-F652-FDF2-2BBBD57CFB18}"/>
              </a:ext>
            </a:extLst>
          </p:cNvPr>
          <p:cNvSpPr txBox="1"/>
          <p:nvPr/>
        </p:nvSpPr>
        <p:spPr>
          <a:xfrm>
            <a:off x="1283404" y="332653"/>
            <a:ext cx="8877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Frozen</a:t>
            </a:r>
            <a:endParaRPr lang="zh-CN" altLang="en-US" sz="135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379DB20-277C-5A20-99D7-E79FCBBD4E38}"/>
              </a:ext>
            </a:extLst>
          </p:cNvPr>
          <p:cNvSpPr/>
          <p:nvPr/>
        </p:nvSpPr>
        <p:spPr>
          <a:xfrm>
            <a:off x="816269" y="453533"/>
            <a:ext cx="467133" cy="496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89233B5-1044-6EBD-010F-53F43BC35096}"/>
              </a:ext>
            </a:extLst>
          </p:cNvPr>
          <p:cNvSpPr txBox="1"/>
          <p:nvPr/>
        </p:nvSpPr>
        <p:spPr>
          <a:xfrm>
            <a:off x="1283402" y="707991"/>
            <a:ext cx="10325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Learnable</a:t>
            </a:r>
            <a:endParaRPr lang="zh-CN" altLang="en-US" sz="135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3BB6982-632F-9956-D8BF-23425C8A6245}"/>
              </a:ext>
            </a:extLst>
          </p:cNvPr>
          <p:cNvSpPr/>
          <p:nvPr/>
        </p:nvSpPr>
        <p:spPr>
          <a:xfrm>
            <a:off x="816267" y="828871"/>
            <a:ext cx="467133" cy="496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ECE69AB-D264-E551-9A31-663FE27E9FF5}"/>
              </a:ext>
            </a:extLst>
          </p:cNvPr>
          <p:cNvSpPr txBox="1"/>
          <p:nvPr/>
        </p:nvSpPr>
        <p:spPr>
          <a:xfrm>
            <a:off x="4090043" y="769847"/>
            <a:ext cx="3790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Discrete Prompt</a:t>
            </a:r>
            <a:r>
              <a:rPr lang="zh-CN" altLang="en-US" sz="1200" dirty="0"/>
              <a:t>：</a:t>
            </a:r>
            <a:r>
              <a:rPr lang="en-US" altLang="zh-CN" sz="1200" dirty="0"/>
              <a:t>a photo of { }</a:t>
            </a:r>
            <a:endParaRPr lang="zh-CN" altLang="en-US" sz="1200" dirty="0"/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FC264A1-0DA1-1F7C-500C-F25C7FDCEBFD}"/>
              </a:ext>
            </a:extLst>
          </p:cNvPr>
          <p:cNvCxnSpPr>
            <a:cxnSpLocks/>
            <a:stCxn id="8" idx="0"/>
            <a:endCxn id="103" idx="6"/>
          </p:cNvCxnSpPr>
          <p:nvPr/>
        </p:nvCxnSpPr>
        <p:spPr>
          <a:xfrm rot="16200000" flipV="1">
            <a:off x="4826185" y="772217"/>
            <a:ext cx="1683159" cy="4276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BB9B6F8-0338-8614-6A5F-89AB7E2998DE}"/>
              </a:ext>
            </a:extLst>
          </p:cNvPr>
          <p:cNvCxnSpPr>
            <a:cxnSpLocks/>
            <a:stCxn id="103" idx="0"/>
            <a:endCxn id="69" idx="2"/>
          </p:cNvCxnSpPr>
          <p:nvPr/>
        </p:nvCxnSpPr>
        <p:spPr>
          <a:xfrm flipH="1" flipV="1">
            <a:off x="3380054" y="1658569"/>
            <a:ext cx="1429" cy="27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128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C421CE-58B7-7F3E-69F4-274B3C1D7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35" y="2160069"/>
            <a:ext cx="2133600" cy="2133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8CA6E9-B4F3-A082-C901-35D4F5364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09" y="2104723"/>
            <a:ext cx="2133600" cy="2133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9021690-1705-C9E7-8083-644CB2E2204C}"/>
              </a:ext>
            </a:extLst>
          </p:cNvPr>
          <p:cNvSpPr txBox="1"/>
          <p:nvPr/>
        </p:nvSpPr>
        <p:spPr>
          <a:xfrm>
            <a:off x="1762754" y="4581863"/>
            <a:ext cx="11729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Person.png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EF2D61-EEDA-11B1-E49B-C483A937B9D7}"/>
              </a:ext>
            </a:extLst>
          </p:cNvPr>
          <p:cNvSpPr txBox="1"/>
          <p:nvPr/>
        </p:nvSpPr>
        <p:spPr>
          <a:xfrm>
            <a:off x="6208295" y="4582195"/>
            <a:ext cx="11729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couple.png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35CA0A-9EC7-0AEC-9168-9F9471FDA9D2}"/>
              </a:ext>
            </a:extLst>
          </p:cNvPr>
          <p:cNvSpPr txBox="1"/>
          <p:nvPr/>
        </p:nvSpPr>
        <p:spPr>
          <a:xfrm>
            <a:off x="936907" y="1677418"/>
            <a:ext cx="282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NER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8A1561-E807-BFD8-3506-E6749EDB68C4}"/>
              </a:ext>
            </a:extLst>
          </p:cNvPr>
          <p:cNvSpPr txBox="1"/>
          <p:nvPr/>
        </p:nvSpPr>
        <p:spPr>
          <a:xfrm>
            <a:off x="5382452" y="1591574"/>
            <a:ext cx="282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14982324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C0BA68DF-DB8E-08D7-8731-5F83C0FB7FAB}"/>
              </a:ext>
            </a:extLst>
          </p:cNvPr>
          <p:cNvSpPr/>
          <p:nvPr/>
        </p:nvSpPr>
        <p:spPr>
          <a:xfrm>
            <a:off x="1015331" y="3170694"/>
            <a:ext cx="6665630" cy="2851229"/>
          </a:xfrm>
          <a:prstGeom prst="rect">
            <a:avLst/>
          </a:prstGeom>
          <a:ln w="3175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8A90973-43DF-1945-9A2C-B44912BAAEE8}"/>
              </a:ext>
            </a:extLst>
          </p:cNvPr>
          <p:cNvSpPr/>
          <p:nvPr/>
        </p:nvSpPr>
        <p:spPr>
          <a:xfrm>
            <a:off x="1015330" y="836076"/>
            <a:ext cx="6665630" cy="975419"/>
          </a:xfrm>
          <a:prstGeom prst="rect">
            <a:avLst/>
          </a:prstGeom>
          <a:ln w="3175"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6378620-7428-2199-B091-3C799A54B571}"/>
              </a:ext>
            </a:extLst>
          </p:cNvPr>
          <p:cNvSpPr txBox="1"/>
          <p:nvPr/>
        </p:nvSpPr>
        <p:spPr>
          <a:xfrm>
            <a:off x="3774813" y="3815574"/>
            <a:ext cx="9213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Cosine Similarity</a:t>
            </a:r>
            <a:endParaRPr lang="zh-CN" altLang="en-US" sz="1350" dirty="0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7E006AE7-A2DD-A98F-C131-52403DD47CBE}"/>
              </a:ext>
            </a:extLst>
          </p:cNvPr>
          <p:cNvCxnSpPr>
            <a:cxnSpLocks/>
            <a:stCxn id="4" idx="0"/>
            <a:endCxn id="58" idx="1"/>
          </p:cNvCxnSpPr>
          <p:nvPr/>
        </p:nvCxnSpPr>
        <p:spPr>
          <a:xfrm rot="5400000" flipH="1" flipV="1">
            <a:off x="2611978" y="3705277"/>
            <a:ext cx="798621" cy="1527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8E8DA78-541E-D324-2F1C-76EB08F5AC43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rot="16200000" flipV="1">
            <a:off x="4090099" y="3670178"/>
            <a:ext cx="2907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BDF4F43-BEAA-B823-5343-EEA1BCF06A42}"/>
              </a:ext>
            </a:extLst>
          </p:cNvPr>
          <p:cNvSpPr txBox="1"/>
          <p:nvPr/>
        </p:nvSpPr>
        <p:spPr>
          <a:xfrm>
            <a:off x="3774812" y="3224701"/>
            <a:ext cx="921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CE loss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A07837-C6DB-565B-27B2-EA96D0055512}"/>
              </a:ext>
            </a:extLst>
          </p:cNvPr>
          <p:cNvSpPr txBox="1"/>
          <p:nvPr/>
        </p:nvSpPr>
        <p:spPr>
          <a:xfrm>
            <a:off x="4407570" y="4868111"/>
            <a:ext cx="39952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Label  features= </a:t>
            </a:r>
          </a:p>
          <a:p>
            <a:pPr algn="ctr"/>
            <a:r>
              <a:rPr lang="en-US" altLang="zh-CN" sz="1350" dirty="0"/>
              <a:t>torch.cat([</a:t>
            </a:r>
            <a:r>
              <a:rPr lang="en-US" altLang="zh-CN" sz="1350" dirty="0" err="1"/>
              <a:t>text_feature_of_label</a:t>
            </a:r>
            <a:r>
              <a:rPr lang="en-US" altLang="zh-CN" sz="1350" dirty="0"/>
              <a:t>, </a:t>
            </a:r>
            <a:r>
              <a:rPr lang="en-US" altLang="zh-CN" sz="1350" dirty="0" err="1"/>
              <a:t>visual_feature_of_label</a:t>
            </a:r>
            <a:r>
              <a:rPr lang="en-US" altLang="zh-CN" sz="1350" dirty="0"/>
              <a:t>])</a:t>
            </a:r>
            <a:endParaRPr lang="zh-CN" altLang="en-US" sz="135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CAAD06-B18C-02DF-C139-FCF453A98EEE}"/>
              </a:ext>
            </a:extLst>
          </p:cNvPr>
          <p:cNvSpPr txBox="1"/>
          <p:nvPr/>
        </p:nvSpPr>
        <p:spPr>
          <a:xfrm>
            <a:off x="548638" y="4868111"/>
            <a:ext cx="339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Input features = </a:t>
            </a:r>
          </a:p>
          <a:p>
            <a:pPr algn="ctr"/>
            <a:r>
              <a:rPr lang="en-US" altLang="zh-CN" sz="1350" dirty="0"/>
              <a:t>torch.cat([Span Embeddings, </a:t>
            </a:r>
            <a:r>
              <a:rPr lang="en-US" altLang="zh-CN" sz="1350" dirty="0" err="1"/>
              <a:t>visual_feature_of_image</a:t>
            </a:r>
            <a:r>
              <a:rPr lang="en-US" altLang="zh-CN" sz="1350" dirty="0"/>
              <a:t>, </a:t>
            </a:r>
            <a:r>
              <a:rPr lang="en-US" altLang="zh-CN" sz="1350" dirty="0" err="1"/>
              <a:t>text_feature_of_image</a:t>
            </a:r>
            <a:r>
              <a:rPr lang="en-US" altLang="zh-CN" sz="1350" dirty="0"/>
              <a:t>])</a:t>
            </a:r>
            <a:endParaRPr lang="zh-CN" altLang="en-US" sz="1350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F583B13-3770-916D-4782-105C6196C7EF}"/>
              </a:ext>
            </a:extLst>
          </p:cNvPr>
          <p:cNvCxnSpPr>
            <a:cxnSpLocks/>
            <a:stCxn id="2" idx="0"/>
            <a:endCxn id="58" idx="3"/>
          </p:cNvCxnSpPr>
          <p:nvPr/>
        </p:nvCxnSpPr>
        <p:spPr>
          <a:xfrm rot="16200000" flipV="1">
            <a:off x="5151383" y="3614282"/>
            <a:ext cx="798621" cy="1709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5ED89CA-C631-77A5-7A44-B587BFE150F4}"/>
              </a:ext>
            </a:extLst>
          </p:cNvPr>
          <p:cNvSpPr txBox="1"/>
          <p:nvPr/>
        </p:nvSpPr>
        <p:spPr>
          <a:xfrm>
            <a:off x="1147115" y="1145286"/>
            <a:ext cx="2627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Span Embeddings /</a:t>
            </a:r>
          </a:p>
          <a:p>
            <a:r>
              <a:rPr lang="en-US" altLang="zh-CN" sz="1600" dirty="0"/>
              <a:t>Relation Pair Embeddings</a:t>
            </a:r>
            <a:endParaRPr lang="zh-CN" altLang="en-US" sz="16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6D8AC11-9259-D797-ABC3-FAB1F319AD34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3774812" y="1437674"/>
            <a:ext cx="1316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CD11085-CDD3-DDEF-B7FC-0B562B25F6B6}"/>
              </a:ext>
            </a:extLst>
          </p:cNvPr>
          <p:cNvSpPr txBox="1"/>
          <p:nvPr/>
        </p:nvSpPr>
        <p:spPr>
          <a:xfrm>
            <a:off x="3913901" y="1146883"/>
            <a:ext cx="9213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dirty="0"/>
              <a:t>Classifier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2F6884-0501-5FE1-1A94-23F287911ACC}"/>
              </a:ext>
            </a:extLst>
          </p:cNvPr>
          <p:cNvSpPr txBox="1"/>
          <p:nvPr/>
        </p:nvSpPr>
        <p:spPr>
          <a:xfrm>
            <a:off x="5091563" y="1253008"/>
            <a:ext cx="2203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0, 1, …, </a:t>
            </a:r>
            <a:r>
              <a:rPr lang="en-US" altLang="zh-CN" sz="1800" dirty="0" err="1"/>
              <a:t>n_classes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9E5D6B4-B8CE-25E8-02D5-F0501DA73C59}"/>
              </a:ext>
            </a:extLst>
          </p:cNvPr>
          <p:cNvSpPr/>
          <p:nvPr/>
        </p:nvSpPr>
        <p:spPr>
          <a:xfrm>
            <a:off x="3946889" y="2040585"/>
            <a:ext cx="460681" cy="901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895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8E9535-09A5-5EDD-4317-B0CCFDD8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62" y="2656574"/>
            <a:ext cx="7550636" cy="2977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B97B7D-16C6-A3E3-EDA4-57A37A2AE5FD}"/>
              </a:ext>
            </a:extLst>
          </p:cNvPr>
          <p:cNvSpPr txBox="1"/>
          <p:nvPr/>
        </p:nvSpPr>
        <p:spPr>
          <a:xfrm>
            <a:off x="991098" y="1406272"/>
            <a:ext cx="230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Twitter15</a:t>
            </a:r>
            <a:r>
              <a:rPr lang="zh-CN" altLang="en-US" sz="2000" dirty="0"/>
              <a:t>：</a:t>
            </a:r>
            <a:r>
              <a:rPr lang="en-US" altLang="zh-CN" sz="2000"/>
              <a:t>74.6</a:t>
            </a:r>
            <a:endParaRPr lang="en-US" altLang="zh-CN" sz="2000" dirty="0"/>
          </a:p>
          <a:p>
            <a:r>
              <a:rPr lang="en-US" altLang="zh-CN" sz="2000" dirty="0"/>
              <a:t>Twitter17</a:t>
            </a:r>
            <a:r>
              <a:rPr lang="zh-CN" altLang="en-US" sz="2000" dirty="0"/>
              <a:t>：</a:t>
            </a:r>
            <a:r>
              <a:rPr lang="en-US" altLang="zh-CN" sz="2000" dirty="0"/>
              <a:t>86.7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844561-D053-BE38-7443-397870327D3F}"/>
              </a:ext>
            </a:extLst>
          </p:cNvPr>
          <p:cNvSpPr txBox="1"/>
          <p:nvPr/>
        </p:nvSpPr>
        <p:spPr>
          <a:xfrm>
            <a:off x="2954955" y="5634074"/>
            <a:ext cx="282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Lu et al., COLING 22</a:t>
            </a:r>
          </a:p>
        </p:txBody>
      </p:sp>
    </p:spTree>
    <p:extLst>
      <p:ext uri="{BB962C8B-B14F-4D97-AF65-F5344CB8AC3E}">
        <p14:creationId xmlns:p14="http://schemas.microsoft.com/office/powerpoint/2010/main" val="13625116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B97B7D-16C6-A3E3-EDA4-57A37A2AE5FD}"/>
              </a:ext>
            </a:extLst>
          </p:cNvPr>
          <p:cNvSpPr txBox="1"/>
          <p:nvPr/>
        </p:nvSpPr>
        <p:spPr>
          <a:xfrm>
            <a:off x="991098" y="1406272"/>
            <a:ext cx="2300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MNRE:65.94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A9E4E2-501E-F0F9-398C-054D1B785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972" y="2460575"/>
            <a:ext cx="3010055" cy="19368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CA27B1-2D15-3498-7DD0-313F5190547D}"/>
              </a:ext>
            </a:extLst>
          </p:cNvPr>
          <p:cNvSpPr txBox="1"/>
          <p:nvPr/>
        </p:nvSpPr>
        <p:spPr>
          <a:xfrm>
            <a:off x="3159677" y="4713064"/>
            <a:ext cx="282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Xu et al., COLING 22</a:t>
            </a:r>
          </a:p>
        </p:txBody>
      </p:sp>
    </p:spTree>
    <p:extLst>
      <p:ext uri="{BB962C8B-B14F-4D97-AF65-F5344CB8AC3E}">
        <p14:creationId xmlns:p14="http://schemas.microsoft.com/office/powerpoint/2010/main" val="82128494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fce4e310-beb6-4773-aea3-dc65c9a4468c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F610F"/>
      </a:accent1>
      <a:accent2>
        <a:srgbClr val="748D16"/>
      </a:accent2>
      <a:accent3>
        <a:srgbClr val="D0DD2B"/>
      </a:accent3>
      <a:accent4>
        <a:srgbClr val="9D9E9F"/>
      </a:accent4>
      <a:accent5>
        <a:srgbClr val="757579"/>
      </a:accent5>
      <a:accent6>
        <a:srgbClr val="5C5E6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元素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全都是微软雅黑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28989</TotalTime>
  <Words>374</Words>
  <Application>Microsoft Office PowerPoint</Application>
  <PresentationFormat>全屏显示(4:3)</PresentationFormat>
  <Paragraphs>102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Cambria Math</vt:lpstr>
      <vt:lpstr>Franklin Gothic Book</vt:lpstr>
      <vt:lpstr>Impact</vt:lpstr>
      <vt:lpstr>主题5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</vt:lpstr>
      <vt:lpstr>实验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耿 家锴</cp:lastModifiedBy>
  <cp:revision>2263</cp:revision>
  <cp:lastPrinted>2019-01-30T16:00:00Z</cp:lastPrinted>
  <dcterms:created xsi:type="dcterms:W3CDTF">2019-01-30T16:00:00Z</dcterms:created>
  <dcterms:modified xsi:type="dcterms:W3CDTF">2023-02-16T09:18:14Z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4CEACAD5E1E44F3287AA82872EEDE78B</vt:lpwstr>
  </property>
  <property fmtid="{D5CDD505-2E9C-101B-9397-08002B2CF9AE}" pid="4" name="KSOProductBuildVer">
    <vt:lpwstr>2052-11.1.0.10700</vt:lpwstr>
  </property>
</Properties>
</file>