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83" r:id="rId2"/>
    <p:sldId id="335" r:id="rId3"/>
    <p:sldId id="372" r:id="rId4"/>
    <p:sldId id="286" r:id="rId5"/>
    <p:sldId id="424" r:id="rId6"/>
    <p:sldId id="417" r:id="rId7"/>
    <p:sldId id="418" r:id="rId8"/>
    <p:sldId id="288" r:id="rId9"/>
    <p:sldId id="419" r:id="rId10"/>
    <p:sldId id="421" r:id="rId11"/>
    <p:sldId id="420" r:id="rId12"/>
    <p:sldId id="289" r:id="rId13"/>
    <p:sldId id="398" r:id="rId14"/>
    <p:sldId id="290" r:id="rId15"/>
    <p:sldId id="406" r:id="rId16"/>
    <p:sldId id="422" r:id="rId17"/>
    <p:sldId id="346" r:id="rId18"/>
    <p:sldId id="407" r:id="rId19"/>
    <p:sldId id="347" r:id="rId20"/>
    <p:sldId id="363" r:id="rId21"/>
    <p:sldId id="364" r:id="rId22"/>
    <p:sldId id="388" r:id="rId23"/>
    <p:sldId id="365" r:id="rId24"/>
    <p:sldId id="408" r:id="rId25"/>
    <p:sldId id="348" r:id="rId26"/>
    <p:sldId id="387" r:id="rId27"/>
    <p:sldId id="409" r:id="rId28"/>
    <p:sldId id="349" r:id="rId29"/>
    <p:sldId id="389" r:id="rId30"/>
    <p:sldId id="390" r:id="rId31"/>
    <p:sldId id="410" r:id="rId32"/>
    <p:sldId id="350" r:id="rId33"/>
    <p:sldId id="423" r:id="rId34"/>
    <p:sldId id="391" r:id="rId35"/>
    <p:sldId id="411" r:id="rId36"/>
    <p:sldId id="351" r:id="rId37"/>
    <p:sldId id="370" r:id="rId38"/>
    <p:sldId id="412" r:id="rId39"/>
    <p:sldId id="352" r:id="rId40"/>
    <p:sldId id="371" r:id="rId41"/>
    <p:sldId id="413" r:id="rId42"/>
    <p:sldId id="353" r:id="rId43"/>
    <p:sldId id="392" r:id="rId44"/>
    <p:sldId id="397" r:id="rId45"/>
    <p:sldId id="403" r:id="rId46"/>
    <p:sldId id="400" r:id="rId47"/>
    <p:sldId id="355" r:id="rId48"/>
    <p:sldId id="357" r:id="rId49"/>
    <p:sldId id="358" r:id="rId50"/>
    <p:sldId id="359" r:id="rId51"/>
    <p:sldId id="405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20" r:id="rId60"/>
    <p:sldId id="415" r:id="rId61"/>
    <p:sldId id="414" r:id="rId62"/>
    <p:sldId id="416" r:id="rId63"/>
    <p:sldId id="401" r:id="rId64"/>
    <p:sldId id="329" r:id="rId65"/>
    <p:sldId id="330" r:id="rId66"/>
    <p:sldId id="331" r:id="rId67"/>
    <p:sldId id="332" r:id="rId68"/>
    <p:sldId id="333" r:id="rId69"/>
    <p:sldId id="275" r:id="rId7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9942E0"/>
    <a:srgbClr val="FFCC66"/>
    <a:srgbClr val="63ECEF"/>
    <a:srgbClr val="00CC99"/>
    <a:srgbClr val="56B0CC"/>
    <a:srgbClr val="CCEC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9" autoAdjust="0"/>
    <p:restoredTop sz="94660"/>
  </p:normalViewPr>
  <p:slideViewPr>
    <p:cSldViewPr>
      <p:cViewPr varScale="1">
        <p:scale>
          <a:sx n="84" d="100"/>
          <a:sy n="84" d="100"/>
        </p:scale>
        <p:origin x="16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3242A-A18F-4FD3-A2E3-0A39ABC382B9}" type="doc">
      <dgm:prSet loTypeId="urn:microsoft.com/office/officeart/2005/8/layout/hierarchy4" loCatId="list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zh-TW" altLang="en-US"/>
        </a:p>
      </dgm:t>
    </dgm:pt>
    <dgm:pt modelId="{880657D3-50D8-4A4B-B5AD-400189BFFFF8}">
      <dgm:prSet phldrT="[文字]" custT="1"/>
      <dgm:spPr/>
      <dgm:t>
        <a:bodyPr/>
        <a:lstStyle/>
        <a:p>
          <a:r>
            <a:rPr lang="en-US" altLang="zh-TW" sz="2400" b="1" dirty="0" smtClean="0"/>
            <a:t>Information technology(IT) and Service quality (SQ)</a:t>
          </a:r>
          <a:endParaRPr lang="zh-TW" altLang="en-US" sz="2400" b="1" dirty="0"/>
        </a:p>
      </dgm:t>
    </dgm:pt>
    <dgm:pt modelId="{AEA2E303-B918-4890-AACA-3E807C184886}" type="parTrans" cxnId="{6488E447-F8A6-437D-B10B-BC7FB6D476F6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415D14A-E49E-47B1-8E4F-58846DBA65C5}" type="sibTrans" cxnId="{6488E447-F8A6-437D-B10B-BC7FB6D476F6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BEC12AEC-728F-4597-AF08-A03B213CCEB7}">
      <dgm:prSet phldrT="[文字]" custT="1"/>
      <dgm:spPr/>
      <dgm:t>
        <a:bodyPr/>
        <a:lstStyle/>
        <a:p>
          <a:r>
            <a:rPr lang="en-US" altLang="zh-TW" sz="2000" b="1" dirty="0" smtClean="0"/>
            <a:t>Web 2.0 technologies</a:t>
          </a:r>
        </a:p>
        <a:p>
          <a:r>
            <a:rPr lang="en-US" altLang="zh-TW" sz="2000" b="1" dirty="0" smtClean="0"/>
            <a:t>(Factors)</a:t>
          </a:r>
          <a:endParaRPr lang="zh-TW" altLang="en-US" sz="2000" b="1" dirty="0"/>
        </a:p>
      </dgm:t>
    </dgm:pt>
    <dgm:pt modelId="{FA7F5D17-FD24-48C7-9F03-C188B19F4EAB}" type="parTrans" cxnId="{3F2B10CB-13E4-4CF4-BE15-74BEE086F4E8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69A6B5A-3D0C-472E-9910-D5D11A6A8037}" type="sibTrans" cxnId="{3F2B10CB-13E4-4CF4-BE15-74BEE086F4E8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A0EAD6EA-E414-4645-B18F-5E8D0B020109}">
      <dgm:prSet phldrT="[文字]" custT="1"/>
      <dgm:spPr/>
      <dgm:t>
        <a:bodyPr/>
        <a:lstStyle/>
        <a:p>
          <a:r>
            <a:rPr lang="en-US" altLang="zh-TW" sz="2200" dirty="0" smtClean="0"/>
            <a:t>Social network</a:t>
          </a:r>
          <a:r>
            <a:rPr lang="zh-TW" altLang="en-US" sz="2200" dirty="0" smtClean="0"/>
            <a:t> </a:t>
          </a:r>
          <a:endParaRPr lang="zh-TW" altLang="en-US" sz="2200" dirty="0"/>
        </a:p>
      </dgm:t>
    </dgm:pt>
    <dgm:pt modelId="{B406555F-8173-4BFA-9AD4-9D3914AF22A9}" type="parTrans" cxnId="{95B27B34-194C-43EB-9576-BF7882D4D835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8560324D-D1CB-48C7-BFB5-B8BAC51F3623}" type="sibTrans" cxnId="{95B27B34-194C-43EB-9576-BF7882D4D835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AE5ADC4-2D07-4BC9-AE19-4936CCBDC047}">
      <dgm:prSet phldrT="[文字]" custT="1"/>
      <dgm:spPr/>
      <dgm:t>
        <a:bodyPr/>
        <a:lstStyle/>
        <a:p>
          <a:r>
            <a:rPr lang="en-US" altLang="zh-TW" sz="2000" b="1" dirty="0" smtClean="0"/>
            <a:t>Service quality</a:t>
          </a:r>
        </a:p>
        <a:p>
          <a:r>
            <a:rPr lang="en-US" altLang="zh-TW" sz="2000" b="1" dirty="0" smtClean="0"/>
            <a:t>(Factors)</a:t>
          </a:r>
          <a:endParaRPr lang="zh-TW" altLang="en-US" sz="2000" b="1" dirty="0"/>
        </a:p>
      </dgm:t>
    </dgm:pt>
    <dgm:pt modelId="{DAEA92CF-8D15-4654-900C-4C447DBAD400}" type="parTrans" cxnId="{08811A09-4FF6-4136-A587-82006800E77C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81CE2A7F-47AE-4706-A976-EBAE24ABE2A5}" type="sibTrans" cxnId="{08811A09-4FF6-4136-A587-82006800E77C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1051B492-A85D-449B-95B2-D89817EB2282}">
      <dgm:prSet phldrT="[文字]" custT="1"/>
      <dgm:spPr/>
      <dgm:t>
        <a:bodyPr/>
        <a:lstStyle/>
        <a:p>
          <a:r>
            <a:rPr lang="en-US" altLang="zh-TW" sz="2200" dirty="0" smtClean="0"/>
            <a:t>Intangible product</a:t>
          </a:r>
          <a:endParaRPr lang="zh-TW" altLang="en-US" sz="2200" dirty="0"/>
        </a:p>
      </dgm:t>
    </dgm:pt>
    <dgm:pt modelId="{734184B2-1028-45A8-B5F1-FE563E4339B6}" type="parTrans" cxnId="{8041BC49-6451-43B1-BD88-C9EAF4863DA2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8DF3EA3-5514-4BA2-A6E5-30C89613229D}" type="sibTrans" cxnId="{8041BC49-6451-43B1-BD88-C9EAF4863DA2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90CF074-6FD2-4E68-BC3F-A170B5D0491E}">
      <dgm:prSet phldrT="[文字]" custT="1"/>
      <dgm:spPr/>
      <dgm:t>
        <a:bodyPr/>
        <a:lstStyle/>
        <a:p>
          <a:r>
            <a:rPr lang="en-US" altLang="zh-TW" sz="2200" dirty="0" smtClean="0"/>
            <a:t>Tangible product</a:t>
          </a:r>
          <a:endParaRPr lang="zh-TW" altLang="en-US" sz="2200" dirty="0"/>
        </a:p>
      </dgm:t>
    </dgm:pt>
    <dgm:pt modelId="{F4FA613E-8DE2-4488-A8D8-C322F34855F1}" type="parTrans" cxnId="{B0966EC1-919F-43BF-AF6B-7B9614124E4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E826E7A5-2FC5-4B5B-B0A8-3FBDA733C6D1}" type="sibTrans" cxnId="{B0966EC1-919F-43BF-AF6B-7B9614124E4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AA3D2339-ADD1-4EB1-96BD-315A2EE2B5D8}">
      <dgm:prSet phldrT="[文字]" custT="1"/>
      <dgm:spPr/>
      <dgm:t>
        <a:bodyPr/>
        <a:lstStyle/>
        <a:p>
          <a:r>
            <a:rPr lang="en-US" altLang="zh-TW" sz="2000" dirty="0" smtClean="0"/>
            <a:t>Tourism - </a:t>
          </a:r>
          <a:r>
            <a:rPr lang="en-US" altLang="zh-TW" sz="2000" dirty="0" err="1" smtClean="0"/>
            <a:t>Tripass</a:t>
          </a:r>
          <a:endParaRPr lang="zh-TW" altLang="en-US" sz="2000" dirty="0"/>
        </a:p>
      </dgm:t>
    </dgm:pt>
    <dgm:pt modelId="{323C34EA-ACFD-4958-BBF0-3C11E6A19C66}" type="parTrans" cxnId="{408979C2-6592-4A40-9630-5D11F80A8E06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CF18887-D755-4947-A057-6B5D7AC34DD4}" type="sibTrans" cxnId="{408979C2-6592-4A40-9630-5D11F80A8E06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27ECB1E8-9C1B-4622-BCC5-F1A06A02DBF8}">
      <dgm:prSet phldrT="[文字]" custT="1"/>
      <dgm:spPr/>
      <dgm:t>
        <a:bodyPr/>
        <a:lstStyle/>
        <a:p>
          <a:r>
            <a:rPr lang="en-US" altLang="zh-TW" sz="2000" dirty="0" err="1" smtClean="0"/>
            <a:t>Arwin</a:t>
          </a:r>
          <a:r>
            <a:rPr lang="en-US" altLang="zh-TW" sz="2000" dirty="0" smtClean="0"/>
            <a:t> Co.</a:t>
          </a:r>
          <a:endParaRPr lang="zh-TW" altLang="en-US" sz="2000" dirty="0"/>
        </a:p>
      </dgm:t>
    </dgm:pt>
    <dgm:pt modelId="{CDAFB989-BE2F-4703-B2AD-8584CEB4DE85}" type="parTrans" cxnId="{BC111737-F1C0-4277-B67B-108D4A33B7F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697D024-C023-4E12-AD98-7308D3C7AD4B}" type="sibTrans" cxnId="{BC111737-F1C0-4277-B67B-108D4A33B7F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2772179-03B4-47E5-A0E8-9B35EB37FE90}">
      <dgm:prSet phldrT="[文字]" custT="1"/>
      <dgm:spPr/>
      <dgm:t>
        <a:bodyPr/>
        <a:lstStyle/>
        <a:p>
          <a:r>
            <a:rPr lang="en-US" altLang="zh-TW" sz="2000" dirty="0" smtClean="0"/>
            <a:t>Company’s site</a:t>
          </a:r>
          <a:endParaRPr lang="zh-TW" altLang="en-US" sz="2000" dirty="0"/>
        </a:p>
      </dgm:t>
    </dgm:pt>
    <dgm:pt modelId="{DF30BE04-5682-490B-B829-8E1FC52263F7}" type="parTrans" cxnId="{005367FC-67D1-4FAE-A2F9-03EB44A3365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01619991-4397-49A3-B945-D6BF27A1FDBB}" type="sibTrans" cxnId="{005367FC-67D1-4FAE-A2F9-03EB44A3365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890B40AE-7DEE-4E3F-9C7A-EB1CFF219BA0}">
      <dgm:prSet phldrT="[文字]" custT="1"/>
      <dgm:spPr/>
      <dgm:t>
        <a:bodyPr/>
        <a:lstStyle/>
        <a:p>
          <a:r>
            <a:rPr lang="en-US" altLang="zh-TW" sz="2000" dirty="0" smtClean="0"/>
            <a:t>FB, </a:t>
          </a:r>
          <a:r>
            <a:rPr lang="en-US" altLang="zh-TW" sz="2000" dirty="0" err="1" smtClean="0"/>
            <a:t>Twiter</a:t>
          </a:r>
          <a:r>
            <a:rPr lang="en-US" altLang="zh-TW" sz="2000" dirty="0" smtClean="0"/>
            <a:t>…</a:t>
          </a:r>
          <a:endParaRPr lang="zh-TW" altLang="en-US" sz="2000" dirty="0"/>
        </a:p>
      </dgm:t>
    </dgm:pt>
    <dgm:pt modelId="{35EEB838-316E-454D-80A6-077D3D703265}" type="parTrans" cxnId="{9F52D37B-D0C2-463D-BE35-ED2DF159EA23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B33109BA-DEDE-4608-85A9-48242B5F4069}" type="sibTrans" cxnId="{9F52D37B-D0C2-463D-BE35-ED2DF159EA23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F14FE83A-BA27-4FE7-BEFC-D5B22284CE8C}" type="pres">
      <dgm:prSet presAssocID="{5E53242A-A18F-4FD3-A2E3-0A39ABC382B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0A6BB2E-7E22-4C50-A1A4-C87F9F1702C0}" type="pres">
      <dgm:prSet presAssocID="{880657D3-50D8-4A4B-B5AD-400189BFFFF8}" presName="vertOne" presStyleCnt="0"/>
      <dgm:spPr/>
      <dgm:t>
        <a:bodyPr/>
        <a:lstStyle/>
        <a:p>
          <a:endParaRPr lang="zh-TW" altLang="en-US"/>
        </a:p>
      </dgm:t>
    </dgm:pt>
    <dgm:pt modelId="{D0D9991B-F7D6-4397-BF2C-F4C2146DA08F}" type="pres">
      <dgm:prSet presAssocID="{880657D3-50D8-4A4B-B5AD-400189BFFFF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D85C648-C5BC-4B7D-BE3F-E89DE52FC1C2}" type="pres">
      <dgm:prSet presAssocID="{880657D3-50D8-4A4B-B5AD-400189BFFFF8}" presName="parTransOne" presStyleCnt="0"/>
      <dgm:spPr/>
      <dgm:t>
        <a:bodyPr/>
        <a:lstStyle/>
        <a:p>
          <a:endParaRPr lang="zh-TW" altLang="en-US"/>
        </a:p>
      </dgm:t>
    </dgm:pt>
    <dgm:pt modelId="{07277952-3D67-479A-9ACB-50A129387A7D}" type="pres">
      <dgm:prSet presAssocID="{880657D3-50D8-4A4B-B5AD-400189BFFFF8}" presName="horzOne" presStyleCnt="0"/>
      <dgm:spPr/>
      <dgm:t>
        <a:bodyPr/>
        <a:lstStyle/>
        <a:p>
          <a:endParaRPr lang="zh-TW" altLang="en-US"/>
        </a:p>
      </dgm:t>
    </dgm:pt>
    <dgm:pt modelId="{1E4599FA-2DC4-42D7-A4C3-85D5C356C071}" type="pres">
      <dgm:prSet presAssocID="{BEC12AEC-728F-4597-AF08-A03B213CCEB7}" presName="vertTwo" presStyleCnt="0"/>
      <dgm:spPr/>
      <dgm:t>
        <a:bodyPr/>
        <a:lstStyle/>
        <a:p>
          <a:endParaRPr lang="zh-TW" altLang="en-US"/>
        </a:p>
      </dgm:t>
    </dgm:pt>
    <dgm:pt modelId="{6550BFCE-2FB9-4BA8-AAD9-C957246EF7A6}" type="pres">
      <dgm:prSet presAssocID="{BEC12AEC-728F-4597-AF08-A03B213CCEB7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483E5AB-2134-4B6A-88E0-72DF7AA8109F}" type="pres">
      <dgm:prSet presAssocID="{BEC12AEC-728F-4597-AF08-A03B213CCEB7}" presName="parTransTwo" presStyleCnt="0"/>
      <dgm:spPr/>
      <dgm:t>
        <a:bodyPr/>
        <a:lstStyle/>
        <a:p>
          <a:endParaRPr lang="zh-TW" altLang="en-US"/>
        </a:p>
      </dgm:t>
    </dgm:pt>
    <dgm:pt modelId="{370AA0B0-EC16-4B6D-9DD4-4EA805B99C99}" type="pres">
      <dgm:prSet presAssocID="{BEC12AEC-728F-4597-AF08-A03B213CCEB7}" presName="horzTwo" presStyleCnt="0"/>
      <dgm:spPr/>
      <dgm:t>
        <a:bodyPr/>
        <a:lstStyle/>
        <a:p>
          <a:endParaRPr lang="zh-TW" altLang="en-US"/>
        </a:p>
      </dgm:t>
    </dgm:pt>
    <dgm:pt modelId="{2F20A2E9-0F63-42A6-A083-9DACD7348A35}" type="pres">
      <dgm:prSet presAssocID="{A0EAD6EA-E414-4645-B18F-5E8D0B020109}" presName="vertThree" presStyleCnt="0"/>
      <dgm:spPr/>
      <dgm:t>
        <a:bodyPr/>
        <a:lstStyle/>
        <a:p>
          <a:endParaRPr lang="zh-TW" altLang="en-US"/>
        </a:p>
      </dgm:t>
    </dgm:pt>
    <dgm:pt modelId="{F3EC864A-0EA4-4DEB-A459-2D1642724C5D}" type="pres">
      <dgm:prSet presAssocID="{A0EAD6EA-E414-4645-B18F-5E8D0B020109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AA9BB36-E02B-469A-B2C4-03255A6E2602}" type="pres">
      <dgm:prSet presAssocID="{A0EAD6EA-E414-4645-B18F-5E8D0B020109}" presName="parTransThree" presStyleCnt="0"/>
      <dgm:spPr/>
      <dgm:t>
        <a:bodyPr/>
        <a:lstStyle/>
        <a:p>
          <a:endParaRPr lang="zh-TW" altLang="en-US"/>
        </a:p>
      </dgm:t>
    </dgm:pt>
    <dgm:pt modelId="{C725B938-DF7F-4A5B-8C8B-00B38CCB12F4}" type="pres">
      <dgm:prSet presAssocID="{A0EAD6EA-E414-4645-B18F-5E8D0B020109}" presName="horzThree" presStyleCnt="0"/>
      <dgm:spPr/>
      <dgm:t>
        <a:bodyPr/>
        <a:lstStyle/>
        <a:p>
          <a:endParaRPr lang="zh-TW" altLang="en-US"/>
        </a:p>
      </dgm:t>
    </dgm:pt>
    <dgm:pt modelId="{C49736CC-6E99-495C-B926-CACF2225F015}" type="pres">
      <dgm:prSet presAssocID="{52772179-03B4-47E5-A0E8-9B35EB37FE90}" presName="vertFour" presStyleCnt="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93EDF77-78D1-4B0E-97BA-B6AFEFD99BD9}" type="pres">
      <dgm:prSet presAssocID="{52772179-03B4-47E5-A0E8-9B35EB37FE90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CB8B7AB-5A8E-48EA-9E61-BD83595566E5}" type="pres">
      <dgm:prSet presAssocID="{52772179-03B4-47E5-A0E8-9B35EB37FE90}" presName="horzFour" presStyleCnt="0"/>
      <dgm:spPr/>
      <dgm:t>
        <a:bodyPr/>
        <a:lstStyle/>
        <a:p>
          <a:endParaRPr lang="zh-TW" altLang="en-US"/>
        </a:p>
      </dgm:t>
    </dgm:pt>
    <dgm:pt modelId="{AADA5945-38F6-4B88-AA11-83F4A9902AD2}" type="pres">
      <dgm:prSet presAssocID="{01619991-4397-49A3-B945-D6BF27A1FDBB}" presName="sibSpaceFour" presStyleCnt="0"/>
      <dgm:spPr/>
      <dgm:t>
        <a:bodyPr/>
        <a:lstStyle/>
        <a:p>
          <a:endParaRPr lang="zh-TW" altLang="en-US"/>
        </a:p>
      </dgm:t>
    </dgm:pt>
    <dgm:pt modelId="{7FF9D2E8-A495-45D2-85DA-266CBAB71B2E}" type="pres">
      <dgm:prSet presAssocID="{890B40AE-7DEE-4E3F-9C7A-EB1CFF219BA0}" presName="vertFour" presStyleCnt="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E2F5185-9E5F-4147-90B7-C6BB0B066898}" type="pres">
      <dgm:prSet presAssocID="{890B40AE-7DEE-4E3F-9C7A-EB1CFF219BA0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983D83-3B53-461F-A4BE-B07CF2A85A01}" type="pres">
      <dgm:prSet presAssocID="{890B40AE-7DEE-4E3F-9C7A-EB1CFF219BA0}" presName="horzFour" presStyleCnt="0"/>
      <dgm:spPr/>
      <dgm:t>
        <a:bodyPr/>
        <a:lstStyle/>
        <a:p>
          <a:endParaRPr lang="zh-TW" altLang="en-US"/>
        </a:p>
      </dgm:t>
    </dgm:pt>
    <dgm:pt modelId="{46C1E499-F1D3-404E-A334-06A809F868EE}" type="pres">
      <dgm:prSet presAssocID="{569A6B5A-3D0C-472E-9910-D5D11A6A8037}" presName="sibSpaceTwo" presStyleCnt="0"/>
      <dgm:spPr/>
      <dgm:t>
        <a:bodyPr/>
        <a:lstStyle/>
        <a:p>
          <a:endParaRPr lang="zh-TW" altLang="en-US"/>
        </a:p>
      </dgm:t>
    </dgm:pt>
    <dgm:pt modelId="{FB3B262D-542B-4DC8-BC66-19ED6158B9B4}" type="pres">
      <dgm:prSet presAssocID="{5AE5ADC4-2D07-4BC9-AE19-4936CCBDC047}" presName="vertTwo" presStyleCnt="0"/>
      <dgm:spPr/>
      <dgm:t>
        <a:bodyPr/>
        <a:lstStyle/>
        <a:p>
          <a:endParaRPr lang="zh-TW" altLang="en-US"/>
        </a:p>
      </dgm:t>
    </dgm:pt>
    <dgm:pt modelId="{93044F45-1054-47B2-A9D5-6AAE0E16502C}" type="pres">
      <dgm:prSet presAssocID="{5AE5ADC4-2D07-4BC9-AE19-4936CCBDC047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CD57B0B-52CC-4002-A14C-1E9A7AC9CB57}" type="pres">
      <dgm:prSet presAssocID="{5AE5ADC4-2D07-4BC9-AE19-4936CCBDC047}" presName="parTransTwo" presStyleCnt="0"/>
      <dgm:spPr/>
      <dgm:t>
        <a:bodyPr/>
        <a:lstStyle/>
        <a:p>
          <a:endParaRPr lang="zh-TW" altLang="en-US"/>
        </a:p>
      </dgm:t>
    </dgm:pt>
    <dgm:pt modelId="{BE9512BF-7908-43D8-B3EE-A6A0288B9E45}" type="pres">
      <dgm:prSet presAssocID="{5AE5ADC4-2D07-4BC9-AE19-4936CCBDC047}" presName="horzTwo" presStyleCnt="0"/>
      <dgm:spPr/>
      <dgm:t>
        <a:bodyPr/>
        <a:lstStyle/>
        <a:p>
          <a:endParaRPr lang="zh-TW" altLang="en-US"/>
        </a:p>
      </dgm:t>
    </dgm:pt>
    <dgm:pt modelId="{E2A65A0D-F0C5-40F1-BB71-F5E8F38FE586}" type="pres">
      <dgm:prSet presAssocID="{590CF074-6FD2-4E68-BC3F-A170B5D0491E}" presName="vertThree" presStyleCnt="0"/>
      <dgm:spPr/>
      <dgm:t>
        <a:bodyPr/>
        <a:lstStyle/>
        <a:p>
          <a:endParaRPr lang="zh-TW" altLang="en-US"/>
        </a:p>
      </dgm:t>
    </dgm:pt>
    <dgm:pt modelId="{C17016DE-7585-4FF7-8C1B-0904439AD1AB}" type="pres">
      <dgm:prSet presAssocID="{590CF074-6FD2-4E68-BC3F-A170B5D0491E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78B757A-8073-42E8-927C-3D8A41F1E6D8}" type="pres">
      <dgm:prSet presAssocID="{590CF074-6FD2-4E68-BC3F-A170B5D0491E}" presName="parTransThree" presStyleCnt="0"/>
      <dgm:spPr/>
      <dgm:t>
        <a:bodyPr/>
        <a:lstStyle/>
        <a:p>
          <a:endParaRPr lang="zh-TW" altLang="en-US"/>
        </a:p>
      </dgm:t>
    </dgm:pt>
    <dgm:pt modelId="{24D537C5-2A75-4C41-A944-7235D22968D8}" type="pres">
      <dgm:prSet presAssocID="{590CF074-6FD2-4E68-BC3F-A170B5D0491E}" presName="horzThree" presStyleCnt="0"/>
      <dgm:spPr/>
      <dgm:t>
        <a:bodyPr/>
        <a:lstStyle/>
        <a:p>
          <a:endParaRPr lang="zh-TW" altLang="en-US"/>
        </a:p>
      </dgm:t>
    </dgm:pt>
    <dgm:pt modelId="{521B0E5C-B74A-495F-946A-273F19B53242}" type="pres">
      <dgm:prSet presAssocID="{27ECB1E8-9C1B-4622-BCC5-F1A06A02DBF8}" presName="vertFour" presStyleCnt="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0124BE1-2613-4A23-A336-C87635E7275D}" type="pres">
      <dgm:prSet presAssocID="{27ECB1E8-9C1B-4622-BCC5-F1A06A02DBF8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94A2D90-A35C-4012-A328-77958D5B5CDD}" type="pres">
      <dgm:prSet presAssocID="{27ECB1E8-9C1B-4622-BCC5-F1A06A02DBF8}" presName="horzFour" presStyleCnt="0"/>
      <dgm:spPr/>
      <dgm:t>
        <a:bodyPr/>
        <a:lstStyle/>
        <a:p>
          <a:endParaRPr lang="zh-TW" altLang="en-US"/>
        </a:p>
      </dgm:t>
    </dgm:pt>
    <dgm:pt modelId="{E1A92ADD-6679-4773-B8BF-9842D5E13284}" type="pres">
      <dgm:prSet presAssocID="{E826E7A5-2FC5-4B5B-B0A8-3FBDA733C6D1}" presName="sibSpaceThree" presStyleCnt="0"/>
      <dgm:spPr/>
      <dgm:t>
        <a:bodyPr/>
        <a:lstStyle/>
        <a:p>
          <a:endParaRPr lang="zh-TW" altLang="en-US"/>
        </a:p>
      </dgm:t>
    </dgm:pt>
    <dgm:pt modelId="{9DBB0B88-8A57-4F2E-AC1E-7C02CAC23A76}" type="pres">
      <dgm:prSet presAssocID="{1051B492-A85D-449B-95B2-D89817EB2282}" presName="vertThree" presStyleCnt="0"/>
      <dgm:spPr/>
      <dgm:t>
        <a:bodyPr/>
        <a:lstStyle/>
        <a:p>
          <a:endParaRPr lang="zh-TW" altLang="en-US"/>
        </a:p>
      </dgm:t>
    </dgm:pt>
    <dgm:pt modelId="{D6C5E853-3C29-4729-BACD-FFA8F2EA3C74}" type="pres">
      <dgm:prSet presAssocID="{1051B492-A85D-449B-95B2-D89817EB2282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6E97EA9-CBA6-4E91-8DA7-4C9C9F0D25BB}" type="pres">
      <dgm:prSet presAssocID="{1051B492-A85D-449B-95B2-D89817EB2282}" presName="parTransThree" presStyleCnt="0"/>
      <dgm:spPr/>
      <dgm:t>
        <a:bodyPr/>
        <a:lstStyle/>
        <a:p>
          <a:endParaRPr lang="zh-TW" altLang="en-US"/>
        </a:p>
      </dgm:t>
    </dgm:pt>
    <dgm:pt modelId="{CD938B60-A25E-4F94-A0EF-8880F50E1D35}" type="pres">
      <dgm:prSet presAssocID="{1051B492-A85D-449B-95B2-D89817EB2282}" presName="horzThree" presStyleCnt="0"/>
      <dgm:spPr/>
      <dgm:t>
        <a:bodyPr/>
        <a:lstStyle/>
        <a:p>
          <a:endParaRPr lang="zh-TW" altLang="en-US"/>
        </a:p>
      </dgm:t>
    </dgm:pt>
    <dgm:pt modelId="{7512AA26-BBE6-4435-8CEB-D37F242EBA28}" type="pres">
      <dgm:prSet presAssocID="{AA3D2339-ADD1-4EB1-96BD-315A2EE2B5D8}" presName="vertFour" presStyleCnt="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6B64050-666C-4619-8E2E-4210F3BBC411}" type="pres">
      <dgm:prSet presAssocID="{AA3D2339-ADD1-4EB1-96BD-315A2EE2B5D8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20C686-C3B3-454D-A95F-BB82F4EA8506}" type="pres">
      <dgm:prSet presAssocID="{AA3D2339-ADD1-4EB1-96BD-315A2EE2B5D8}" presName="horzFour" presStyleCnt="0"/>
      <dgm:spPr/>
      <dgm:t>
        <a:bodyPr/>
        <a:lstStyle/>
        <a:p>
          <a:endParaRPr lang="zh-TW" altLang="en-US"/>
        </a:p>
      </dgm:t>
    </dgm:pt>
  </dgm:ptLst>
  <dgm:cxnLst>
    <dgm:cxn modelId="{BC111737-F1C0-4277-B67B-108D4A33B7FB}" srcId="{590CF074-6FD2-4E68-BC3F-A170B5D0491E}" destId="{27ECB1E8-9C1B-4622-BCC5-F1A06A02DBF8}" srcOrd="0" destOrd="0" parTransId="{CDAFB989-BE2F-4703-B2AD-8584CEB4DE85}" sibTransId="{3697D024-C023-4E12-AD98-7308D3C7AD4B}"/>
    <dgm:cxn modelId="{2DF29CB6-266A-4AC9-BB5C-EB5A7AA55C8A}" type="presOf" srcId="{890B40AE-7DEE-4E3F-9C7A-EB1CFF219BA0}" destId="{1E2F5185-9E5F-4147-90B7-C6BB0B066898}" srcOrd="0" destOrd="0" presId="urn:microsoft.com/office/officeart/2005/8/layout/hierarchy4"/>
    <dgm:cxn modelId="{A974E70D-9144-4535-8336-649D884873FC}" type="presOf" srcId="{27ECB1E8-9C1B-4622-BCC5-F1A06A02DBF8}" destId="{10124BE1-2613-4A23-A336-C87635E7275D}" srcOrd="0" destOrd="0" presId="urn:microsoft.com/office/officeart/2005/8/layout/hierarchy4"/>
    <dgm:cxn modelId="{5B63F627-6749-4806-B9BA-93887C1B815D}" type="presOf" srcId="{AA3D2339-ADD1-4EB1-96BD-315A2EE2B5D8}" destId="{36B64050-666C-4619-8E2E-4210F3BBC411}" srcOrd="0" destOrd="0" presId="urn:microsoft.com/office/officeart/2005/8/layout/hierarchy4"/>
    <dgm:cxn modelId="{408979C2-6592-4A40-9630-5D11F80A8E06}" srcId="{1051B492-A85D-449B-95B2-D89817EB2282}" destId="{AA3D2339-ADD1-4EB1-96BD-315A2EE2B5D8}" srcOrd="0" destOrd="0" parTransId="{323C34EA-ACFD-4958-BBF0-3C11E6A19C66}" sibTransId="{3CF18887-D755-4947-A057-6B5D7AC34DD4}"/>
    <dgm:cxn modelId="{8041BC49-6451-43B1-BD88-C9EAF4863DA2}" srcId="{5AE5ADC4-2D07-4BC9-AE19-4936CCBDC047}" destId="{1051B492-A85D-449B-95B2-D89817EB2282}" srcOrd="1" destOrd="0" parTransId="{734184B2-1028-45A8-B5F1-FE563E4339B6}" sibTransId="{38DF3EA3-5514-4BA2-A6E5-30C89613229D}"/>
    <dgm:cxn modelId="{15ADD726-83A1-4AC7-ABED-B8235F21A516}" type="presOf" srcId="{5E53242A-A18F-4FD3-A2E3-0A39ABC382B9}" destId="{F14FE83A-BA27-4FE7-BEFC-D5B22284CE8C}" srcOrd="0" destOrd="0" presId="urn:microsoft.com/office/officeart/2005/8/layout/hierarchy4"/>
    <dgm:cxn modelId="{E9434403-24A8-4DD3-936A-15C8E38DE45A}" type="presOf" srcId="{A0EAD6EA-E414-4645-B18F-5E8D0B020109}" destId="{F3EC864A-0EA4-4DEB-A459-2D1642724C5D}" srcOrd="0" destOrd="0" presId="urn:microsoft.com/office/officeart/2005/8/layout/hierarchy4"/>
    <dgm:cxn modelId="{274B61BC-5D40-4FBA-B472-E62319E53B5D}" type="presOf" srcId="{880657D3-50D8-4A4B-B5AD-400189BFFFF8}" destId="{D0D9991B-F7D6-4397-BF2C-F4C2146DA08F}" srcOrd="0" destOrd="0" presId="urn:microsoft.com/office/officeart/2005/8/layout/hierarchy4"/>
    <dgm:cxn modelId="{005367FC-67D1-4FAE-A2F9-03EB44A3365B}" srcId="{A0EAD6EA-E414-4645-B18F-5E8D0B020109}" destId="{52772179-03B4-47E5-A0E8-9B35EB37FE90}" srcOrd="0" destOrd="0" parTransId="{DF30BE04-5682-490B-B829-8E1FC52263F7}" sibTransId="{01619991-4397-49A3-B945-D6BF27A1FDBB}"/>
    <dgm:cxn modelId="{B0966EC1-919F-43BF-AF6B-7B9614124E4B}" srcId="{5AE5ADC4-2D07-4BC9-AE19-4936CCBDC047}" destId="{590CF074-6FD2-4E68-BC3F-A170B5D0491E}" srcOrd="0" destOrd="0" parTransId="{F4FA613E-8DE2-4488-A8D8-C322F34855F1}" sibTransId="{E826E7A5-2FC5-4B5B-B0A8-3FBDA733C6D1}"/>
    <dgm:cxn modelId="{95B27B34-194C-43EB-9576-BF7882D4D835}" srcId="{BEC12AEC-728F-4597-AF08-A03B213CCEB7}" destId="{A0EAD6EA-E414-4645-B18F-5E8D0B020109}" srcOrd="0" destOrd="0" parTransId="{B406555F-8173-4BFA-9AD4-9D3914AF22A9}" sibTransId="{8560324D-D1CB-48C7-BFB5-B8BAC51F3623}"/>
    <dgm:cxn modelId="{6488E447-F8A6-437D-B10B-BC7FB6D476F6}" srcId="{5E53242A-A18F-4FD3-A2E3-0A39ABC382B9}" destId="{880657D3-50D8-4A4B-B5AD-400189BFFFF8}" srcOrd="0" destOrd="0" parTransId="{AEA2E303-B918-4890-AACA-3E807C184886}" sibTransId="{3415D14A-E49E-47B1-8E4F-58846DBA65C5}"/>
    <dgm:cxn modelId="{D146B794-0558-467D-A255-59840B19B362}" type="presOf" srcId="{52772179-03B4-47E5-A0E8-9B35EB37FE90}" destId="{293EDF77-78D1-4B0E-97BA-B6AFEFD99BD9}" srcOrd="0" destOrd="0" presId="urn:microsoft.com/office/officeart/2005/8/layout/hierarchy4"/>
    <dgm:cxn modelId="{94592C6C-B5E8-4E95-B30C-CBE74489A036}" type="presOf" srcId="{5AE5ADC4-2D07-4BC9-AE19-4936CCBDC047}" destId="{93044F45-1054-47B2-A9D5-6AAE0E16502C}" srcOrd="0" destOrd="0" presId="urn:microsoft.com/office/officeart/2005/8/layout/hierarchy4"/>
    <dgm:cxn modelId="{3F2B10CB-13E4-4CF4-BE15-74BEE086F4E8}" srcId="{880657D3-50D8-4A4B-B5AD-400189BFFFF8}" destId="{BEC12AEC-728F-4597-AF08-A03B213CCEB7}" srcOrd="0" destOrd="0" parTransId="{FA7F5D17-FD24-48C7-9F03-C188B19F4EAB}" sibTransId="{569A6B5A-3D0C-472E-9910-D5D11A6A8037}"/>
    <dgm:cxn modelId="{08811A09-4FF6-4136-A587-82006800E77C}" srcId="{880657D3-50D8-4A4B-B5AD-400189BFFFF8}" destId="{5AE5ADC4-2D07-4BC9-AE19-4936CCBDC047}" srcOrd="1" destOrd="0" parTransId="{DAEA92CF-8D15-4654-900C-4C447DBAD400}" sibTransId="{81CE2A7F-47AE-4706-A976-EBAE24ABE2A5}"/>
    <dgm:cxn modelId="{9F52D37B-D0C2-463D-BE35-ED2DF159EA23}" srcId="{A0EAD6EA-E414-4645-B18F-5E8D0B020109}" destId="{890B40AE-7DEE-4E3F-9C7A-EB1CFF219BA0}" srcOrd="1" destOrd="0" parTransId="{35EEB838-316E-454D-80A6-077D3D703265}" sibTransId="{B33109BA-DEDE-4608-85A9-48242B5F4069}"/>
    <dgm:cxn modelId="{76B0A09C-C333-4FE3-AE1D-98A680C98C00}" type="presOf" srcId="{1051B492-A85D-449B-95B2-D89817EB2282}" destId="{D6C5E853-3C29-4729-BACD-FFA8F2EA3C74}" srcOrd="0" destOrd="0" presId="urn:microsoft.com/office/officeart/2005/8/layout/hierarchy4"/>
    <dgm:cxn modelId="{710D9B56-F8AC-431A-8DDF-CF4D19096142}" type="presOf" srcId="{590CF074-6FD2-4E68-BC3F-A170B5D0491E}" destId="{C17016DE-7585-4FF7-8C1B-0904439AD1AB}" srcOrd="0" destOrd="0" presId="urn:microsoft.com/office/officeart/2005/8/layout/hierarchy4"/>
    <dgm:cxn modelId="{823CB02D-5F4E-4439-8C7B-40DD843EDA38}" type="presOf" srcId="{BEC12AEC-728F-4597-AF08-A03B213CCEB7}" destId="{6550BFCE-2FB9-4BA8-AAD9-C957246EF7A6}" srcOrd="0" destOrd="0" presId="urn:microsoft.com/office/officeart/2005/8/layout/hierarchy4"/>
    <dgm:cxn modelId="{E6B1CDD2-95D1-43A1-8678-5DB41F706C8A}" type="presParOf" srcId="{F14FE83A-BA27-4FE7-BEFC-D5B22284CE8C}" destId="{A0A6BB2E-7E22-4C50-A1A4-C87F9F1702C0}" srcOrd="0" destOrd="0" presId="urn:microsoft.com/office/officeart/2005/8/layout/hierarchy4"/>
    <dgm:cxn modelId="{17215667-F2FF-425B-9B78-6455266B1D1B}" type="presParOf" srcId="{A0A6BB2E-7E22-4C50-A1A4-C87F9F1702C0}" destId="{D0D9991B-F7D6-4397-BF2C-F4C2146DA08F}" srcOrd="0" destOrd="0" presId="urn:microsoft.com/office/officeart/2005/8/layout/hierarchy4"/>
    <dgm:cxn modelId="{9EE59BE2-D284-4ADC-A54D-9823516774FF}" type="presParOf" srcId="{A0A6BB2E-7E22-4C50-A1A4-C87F9F1702C0}" destId="{8D85C648-C5BC-4B7D-BE3F-E89DE52FC1C2}" srcOrd="1" destOrd="0" presId="urn:microsoft.com/office/officeart/2005/8/layout/hierarchy4"/>
    <dgm:cxn modelId="{B5CB25D3-5D17-4211-9912-1CC0585E62A8}" type="presParOf" srcId="{A0A6BB2E-7E22-4C50-A1A4-C87F9F1702C0}" destId="{07277952-3D67-479A-9ACB-50A129387A7D}" srcOrd="2" destOrd="0" presId="urn:microsoft.com/office/officeart/2005/8/layout/hierarchy4"/>
    <dgm:cxn modelId="{FBCDE11F-D686-4FA7-ACC8-1ACA52248644}" type="presParOf" srcId="{07277952-3D67-479A-9ACB-50A129387A7D}" destId="{1E4599FA-2DC4-42D7-A4C3-85D5C356C071}" srcOrd="0" destOrd="0" presId="urn:microsoft.com/office/officeart/2005/8/layout/hierarchy4"/>
    <dgm:cxn modelId="{CA75CAAB-A8BC-4D70-9202-795A76FFCB5E}" type="presParOf" srcId="{1E4599FA-2DC4-42D7-A4C3-85D5C356C071}" destId="{6550BFCE-2FB9-4BA8-AAD9-C957246EF7A6}" srcOrd="0" destOrd="0" presId="urn:microsoft.com/office/officeart/2005/8/layout/hierarchy4"/>
    <dgm:cxn modelId="{E4FD31A2-AD7C-4F23-91C9-25ADEA42DCD6}" type="presParOf" srcId="{1E4599FA-2DC4-42D7-A4C3-85D5C356C071}" destId="{5483E5AB-2134-4B6A-88E0-72DF7AA8109F}" srcOrd="1" destOrd="0" presId="urn:microsoft.com/office/officeart/2005/8/layout/hierarchy4"/>
    <dgm:cxn modelId="{650B78FC-A72F-41E3-9173-697189DA6BD9}" type="presParOf" srcId="{1E4599FA-2DC4-42D7-A4C3-85D5C356C071}" destId="{370AA0B0-EC16-4B6D-9DD4-4EA805B99C99}" srcOrd="2" destOrd="0" presId="urn:microsoft.com/office/officeart/2005/8/layout/hierarchy4"/>
    <dgm:cxn modelId="{A4222FB4-9265-4D34-849B-0E80B4C9676C}" type="presParOf" srcId="{370AA0B0-EC16-4B6D-9DD4-4EA805B99C99}" destId="{2F20A2E9-0F63-42A6-A083-9DACD7348A35}" srcOrd="0" destOrd="0" presId="urn:microsoft.com/office/officeart/2005/8/layout/hierarchy4"/>
    <dgm:cxn modelId="{BE6AC65E-3C4C-4066-B297-110844531566}" type="presParOf" srcId="{2F20A2E9-0F63-42A6-A083-9DACD7348A35}" destId="{F3EC864A-0EA4-4DEB-A459-2D1642724C5D}" srcOrd="0" destOrd="0" presId="urn:microsoft.com/office/officeart/2005/8/layout/hierarchy4"/>
    <dgm:cxn modelId="{CEA23A2B-471C-48F6-8CF0-BE832E078171}" type="presParOf" srcId="{2F20A2E9-0F63-42A6-A083-9DACD7348A35}" destId="{9AA9BB36-E02B-469A-B2C4-03255A6E2602}" srcOrd="1" destOrd="0" presId="urn:microsoft.com/office/officeart/2005/8/layout/hierarchy4"/>
    <dgm:cxn modelId="{88BFC2D2-B71E-4B88-8E65-F6F9F6E257E0}" type="presParOf" srcId="{2F20A2E9-0F63-42A6-A083-9DACD7348A35}" destId="{C725B938-DF7F-4A5B-8C8B-00B38CCB12F4}" srcOrd="2" destOrd="0" presId="urn:microsoft.com/office/officeart/2005/8/layout/hierarchy4"/>
    <dgm:cxn modelId="{DC7AE872-4DB4-481C-9EF8-E0A3A56FA9FD}" type="presParOf" srcId="{C725B938-DF7F-4A5B-8C8B-00B38CCB12F4}" destId="{C49736CC-6E99-495C-B926-CACF2225F015}" srcOrd="0" destOrd="0" presId="urn:microsoft.com/office/officeart/2005/8/layout/hierarchy4"/>
    <dgm:cxn modelId="{057247C6-FAF3-48D1-BA20-C919DFC1CB79}" type="presParOf" srcId="{C49736CC-6E99-495C-B926-CACF2225F015}" destId="{293EDF77-78D1-4B0E-97BA-B6AFEFD99BD9}" srcOrd="0" destOrd="0" presId="urn:microsoft.com/office/officeart/2005/8/layout/hierarchy4"/>
    <dgm:cxn modelId="{ACBCE2C0-46DC-45F5-8ED2-D32485E85B3D}" type="presParOf" srcId="{C49736CC-6E99-495C-B926-CACF2225F015}" destId="{3CB8B7AB-5A8E-48EA-9E61-BD83595566E5}" srcOrd="1" destOrd="0" presId="urn:microsoft.com/office/officeart/2005/8/layout/hierarchy4"/>
    <dgm:cxn modelId="{A284113C-815F-4F29-929C-E464245D4417}" type="presParOf" srcId="{C725B938-DF7F-4A5B-8C8B-00B38CCB12F4}" destId="{AADA5945-38F6-4B88-AA11-83F4A9902AD2}" srcOrd="1" destOrd="0" presId="urn:microsoft.com/office/officeart/2005/8/layout/hierarchy4"/>
    <dgm:cxn modelId="{710F91D8-E8C3-46C4-9A8F-A6901741AD11}" type="presParOf" srcId="{C725B938-DF7F-4A5B-8C8B-00B38CCB12F4}" destId="{7FF9D2E8-A495-45D2-85DA-266CBAB71B2E}" srcOrd="2" destOrd="0" presId="urn:microsoft.com/office/officeart/2005/8/layout/hierarchy4"/>
    <dgm:cxn modelId="{E48CD31F-03E0-4A80-9AB4-58CEB4CA7756}" type="presParOf" srcId="{7FF9D2E8-A495-45D2-85DA-266CBAB71B2E}" destId="{1E2F5185-9E5F-4147-90B7-C6BB0B066898}" srcOrd="0" destOrd="0" presId="urn:microsoft.com/office/officeart/2005/8/layout/hierarchy4"/>
    <dgm:cxn modelId="{D472E374-CD46-4958-8480-31C4D5E7453C}" type="presParOf" srcId="{7FF9D2E8-A495-45D2-85DA-266CBAB71B2E}" destId="{DE983D83-3B53-461F-A4BE-B07CF2A85A01}" srcOrd="1" destOrd="0" presId="urn:microsoft.com/office/officeart/2005/8/layout/hierarchy4"/>
    <dgm:cxn modelId="{569A2B99-0D20-4CD4-896C-2702308C4C4B}" type="presParOf" srcId="{07277952-3D67-479A-9ACB-50A129387A7D}" destId="{46C1E499-F1D3-404E-A334-06A809F868EE}" srcOrd="1" destOrd="0" presId="urn:microsoft.com/office/officeart/2005/8/layout/hierarchy4"/>
    <dgm:cxn modelId="{E99BFD93-1B1F-4BF5-B666-A2F050F1431A}" type="presParOf" srcId="{07277952-3D67-479A-9ACB-50A129387A7D}" destId="{FB3B262D-542B-4DC8-BC66-19ED6158B9B4}" srcOrd="2" destOrd="0" presId="urn:microsoft.com/office/officeart/2005/8/layout/hierarchy4"/>
    <dgm:cxn modelId="{EB73ABB9-7995-44AE-95C7-490DD1D5E8F2}" type="presParOf" srcId="{FB3B262D-542B-4DC8-BC66-19ED6158B9B4}" destId="{93044F45-1054-47B2-A9D5-6AAE0E16502C}" srcOrd="0" destOrd="0" presId="urn:microsoft.com/office/officeart/2005/8/layout/hierarchy4"/>
    <dgm:cxn modelId="{2E0D4C29-9831-4A4E-918D-08EB32FECA99}" type="presParOf" srcId="{FB3B262D-542B-4DC8-BC66-19ED6158B9B4}" destId="{4CD57B0B-52CC-4002-A14C-1E9A7AC9CB57}" srcOrd="1" destOrd="0" presId="urn:microsoft.com/office/officeart/2005/8/layout/hierarchy4"/>
    <dgm:cxn modelId="{F551ECBA-AD4C-4355-8C90-AC343EBEB5FF}" type="presParOf" srcId="{FB3B262D-542B-4DC8-BC66-19ED6158B9B4}" destId="{BE9512BF-7908-43D8-B3EE-A6A0288B9E45}" srcOrd="2" destOrd="0" presId="urn:microsoft.com/office/officeart/2005/8/layout/hierarchy4"/>
    <dgm:cxn modelId="{48BD42FC-CBF8-4271-9326-47884493DA19}" type="presParOf" srcId="{BE9512BF-7908-43D8-B3EE-A6A0288B9E45}" destId="{E2A65A0D-F0C5-40F1-BB71-F5E8F38FE586}" srcOrd="0" destOrd="0" presId="urn:microsoft.com/office/officeart/2005/8/layout/hierarchy4"/>
    <dgm:cxn modelId="{FAEC8687-B1D3-422A-A84E-4662A8AA3A70}" type="presParOf" srcId="{E2A65A0D-F0C5-40F1-BB71-F5E8F38FE586}" destId="{C17016DE-7585-4FF7-8C1B-0904439AD1AB}" srcOrd="0" destOrd="0" presId="urn:microsoft.com/office/officeart/2005/8/layout/hierarchy4"/>
    <dgm:cxn modelId="{F65F3601-8BA0-4756-BBEF-CE4860ED495D}" type="presParOf" srcId="{E2A65A0D-F0C5-40F1-BB71-F5E8F38FE586}" destId="{778B757A-8073-42E8-927C-3D8A41F1E6D8}" srcOrd="1" destOrd="0" presId="urn:microsoft.com/office/officeart/2005/8/layout/hierarchy4"/>
    <dgm:cxn modelId="{3217E1DD-7949-491A-B1C6-4848D43AAF92}" type="presParOf" srcId="{E2A65A0D-F0C5-40F1-BB71-F5E8F38FE586}" destId="{24D537C5-2A75-4C41-A944-7235D22968D8}" srcOrd="2" destOrd="0" presId="urn:microsoft.com/office/officeart/2005/8/layout/hierarchy4"/>
    <dgm:cxn modelId="{C696AE57-135F-4AD7-8747-6BEE9D702333}" type="presParOf" srcId="{24D537C5-2A75-4C41-A944-7235D22968D8}" destId="{521B0E5C-B74A-495F-946A-273F19B53242}" srcOrd="0" destOrd="0" presId="urn:microsoft.com/office/officeart/2005/8/layout/hierarchy4"/>
    <dgm:cxn modelId="{73F07943-C145-4D8F-8680-B738212E8A1B}" type="presParOf" srcId="{521B0E5C-B74A-495F-946A-273F19B53242}" destId="{10124BE1-2613-4A23-A336-C87635E7275D}" srcOrd="0" destOrd="0" presId="urn:microsoft.com/office/officeart/2005/8/layout/hierarchy4"/>
    <dgm:cxn modelId="{47C6116A-9E2F-4635-BB0E-3F2FC5DEDBD2}" type="presParOf" srcId="{521B0E5C-B74A-495F-946A-273F19B53242}" destId="{E94A2D90-A35C-4012-A328-77958D5B5CDD}" srcOrd="1" destOrd="0" presId="urn:microsoft.com/office/officeart/2005/8/layout/hierarchy4"/>
    <dgm:cxn modelId="{B6535575-3A6C-409F-813F-EC716718129B}" type="presParOf" srcId="{BE9512BF-7908-43D8-B3EE-A6A0288B9E45}" destId="{E1A92ADD-6679-4773-B8BF-9842D5E13284}" srcOrd="1" destOrd="0" presId="urn:microsoft.com/office/officeart/2005/8/layout/hierarchy4"/>
    <dgm:cxn modelId="{899762F6-0C90-49E5-AA43-9B2DD650D441}" type="presParOf" srcId="{BE9512BF-7908-43D8-B3EE-A6A0288B9E45}" destId="{9DBB0B88-8A57-4F2E-AC1E-7C02CAC23A76}" srcOrd="2" destOrd="0" presId="urn:microsoft.com/office/officeart/2005/8/layout/hierarchy4"/>
    <dgm:cxn modelId="{AD6F45BD-D086-401D-9F70-5E4341CA1B70}" type="presParOf" srcId="{9DBB0B88-8A57-4F2E-AC1E-7C02CAC23A76}" destId="{D6C5E853-3C29-4729-BACD-FFA8F2EA3C74}" srcOrd="0" destOrd="0" presId="urn:microsoft.com/office/officeart/2005/8/layout/hierarchy4"/>
    <dgm:cxn modelId="{1EC0A6B3-7B91-4A9F-A50A-C17071056278}" type="presParOf" srcId="{9DBB0B88-8A57-4F2E-AC1E-7C02CAC23A76}" destId="{26E97EA9-CBA6-4E91-8DA7-4C9C9F0D25BB}" srcOrd="1" destOrd="0" presId="urn:microsoft.com/office/officeart/2005/8/layout/hierarchy4"/>
    <dgm:cxn modelId="{CFE3713D-8EB0-4056-92A5-4A197E54C27E}" type="presParOf" srcId="{9DBB0B88-8A57-4F2E-AC1E-7C02CAC23A76}" destId="{CD938B60-A25E-4F94-A0EF-8880F50E1D35}" srcOrd="2" destOrd="0" presId="urn:microsoft.com/office/officeart/2005/8/layout/hierarchy4"/>
    <dgm:cxn modelId="{5044219D-8E23-4CD5-B313-A939E0553140}" type="presParOf" srcId="{CD938B60-A25E-4F94-A0EF-8880F50E1D35}" destId="{7512AA26-BBE6-4435-8CEB-D37F242EBA28}" srcOrd="0" destOrd="0" presId="urn:microsoft.com/office/officeart/2005/8/layout/hierarchy4"/>
    <dgm:cxn modelId="{3D783FD6-962C-48D9-BC62-58F7D8940A0D}" type="presParOf" srcId="{7512AA26-BBE6-4435-8CEB-D37F242EBA28}" destId="{36B64050-666C-4619-8E2E-4210F3BBC411}" srcOrd="0" destOrd="0" presId="urn:microsoft.com/office/officeart/2005/8/layout/hierarchy4"/>
    <dgm:cxn modelId="{C859CA7A-389C-4212-B6CC-4AFEE756B253}" type="presParOf" srcId="{7512AA26-BBE6-4435-8CEB-D37F242EBA28}" destId="{DE20C686-C3B3-454D-A95F-BB82F4EA850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53242A-A18F-4FD3-A2E3-0A39ABC382B9}" type="doc">
      <dgm:prSet loTypeId="urn:microsoft.com/office/officeart/2005/8/layout/hierarchy4" loCatId="list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zh-TW" altLang="en-US"/>
        </a:p>
      </dgm:t>
    </dgm:pt>
    <dgm:pt modelId="{880657D3-50D8-4A4B-B5AD-400189BFFFF8}">
      <dgm:prSet phldrT="[文字]" custT="1"/>
      <dgm:spPr/>
      <dgm:t>
        <a:bodyPr/>
        <a:lstStyle/>
        <a:p>
          <a:r>
            <a:rPr lang="en-US" altLang="zh-TW" sz="2400" b="1" dirty="0" smtClean="0"/>
            <a:t>Information technology(IT) and Service quality (SQ)</a:t>
          </a:r>
          <a:endParaRPr lang="zh-TW" altLang="en-US" sz="2400" b="1" dirty="0"/>
        </a:p>
      </dgm:t>
    </dgm:pt>
    <dgm:pt modelId="{AEA2E303-B918-4890-AACA-3E807C184886}" type="parTrans" cxnId="{6488E447-F8A6-437D-B10B-BC7FB6D476F6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415D14A-E49E-47B1-8E4F-58846DBA65C5}" type="sibTrans" cxnId="{6488E447-F8A6-437D-B10B-BC7FB6D476F6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BEC12AEC-728F-4597-AF08-A03B213CCEB7}">
      <dgm:prSet phldrT="[文字]" custT="1"/>
      <dgm:spPr/>
      <dgm:t>
        <a:bodyPr/>
        <a:lstStyle/>
        <a:p>
          <a:r>
            <a:rPr lang="en-US" altLang="zh-TW" sz="2000" b="1" dirty="0" smtClean="0"/>
            <a:t>Web 2.0 technologies</a:t>
          </a:r>
        </a:p>
        <a:p>
          <a:r>
            <a:rPr lang="en-US" altLang="zh-TW" sz="2000" b="1" dirty="0" smtClean="0"/>
            <a:t>(Factors)</a:t>
          </a:r>
          <a:endParaRPr lang="zh-TW" altLang="en-US" sz="2000" b="1" dirty="0"/>
        </a:p>
      </dgm:t>
    </dgm:pt>
    <dgm:pt modelId="{FA7F5D17-FD24-48C7-9F03-C188B19F4EAB}" type="parTrans" cxnId="{3F2B10CB-13E4-4CF4-BE15-74BEE086F4E8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69A6B5A-3D0C-472E-9910-D5D11A6A8037}" type="sibTrans" cxnId="{3F2B10CB-13E4-4CF4-BE15-74BEE086F4E8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A0EAD6EA-E414-4645-B18F-5E8D0B020109}">
      <dgm:prSet phldrT="[文字]" custT="1"/>
      <dgm:spPr/>
      <dgm:t>
        <a:bodyPr/>
        <a:lstStyle/>
        <a:p>
          <a:r>
            <a:rPr lang="en-US" altLang="zh-TW" sz="2200" dirty="0" smtClean="0"/>
            <a:t>Social network</a:t>
          </a:r>
          <a:r>
            <a:rPr lang="zh-TW" altLang="en-US" sz="2200" dirty="0" smtClean="0"/>
            <a:t> </a:t>
          </a:r>
          <a:endParaRPr lang="zh-TW" altLang="en-US" sz="2200" dirty="0"/>
        </a:p>
      </dgm:t>
    </dgm:pt>
    <dgm:pt modelId="{B406555F-8173-4BFA-9AD4-9D3914AF22A9}" type="parTrans" cxnId="{95B27B34-194C-43EB-9576-BF7882D4D835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8560324D-D1CB-48C7-BFB5-B8BAC51F3623}" type="sibTrans" cxnId="{95B27B34-194C-43EB-9576-BF7882D4D835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AE5ADC4-2D07-4BC9-AE19-4936CCBDC047}">
      <dgm:prSet phldrT="[文字]" custT="1"/>
      <dgm:spPr/>
      <dgm:t>
        <a:bodyPr/>
        <a:lstStyle/>
        <a:p>
          <a:r>
            <a:rPr lang="en-US" altLang="zh-TW" sz="2000" b="1" dirty="0" smtClean="0"/>
            <a:t>Service quality</a:t>
          </a:r>
        </a:p>
        <a:p>
          <a:r>
            <a:rPr lang="en-US" altLang="zh-TW" sz="2000" b="1" dirty="0" smtClean="0"/>
            <a:t>(Factors)</a:t>
          </a:r>
          <a:endParaRPr lang="zh-TW" altLang="en-US" sz="2000" b="1" dirty="0"/>
        </a:p>
      </dgm:t>
    </dgm:pt>
    <dgm:pt modelId="{DAEA92CF-8D15-4654-900C-4C447DBAD400}" type="parTrans" cxnId="{08811A09-4FF6-4136-A587-82006800E77C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81CE2A7F-47AE-4706-A976-EBAE24ABE2A5}" type="sibTrans" cxnId="{08811A09-4FF6-4136-A587-82006800E77C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1051B492-A85D-449B-95B2-D89817EB2282}">
      <dgm:prSet phldrT="[文字]" custT="1"/>
      <dgm:spPr/>
      <dgm:t>
        <a:bodyPr/>
        <a:lstStyle/>
        <a:p>
          <a:r>
            <a:rPr lang="en-US" altLang="zh-TW" sz="2200" dirty="0" smtClean="0"/>
            <a:t>Intangible product</a:t>
          </a:r>
          <a:endParaRPr lang="zh-TW" altLang="en-US" sz="2200" dirty="0"/>
        </a:p>
      </dgm:t>
    </dgm:pt>
    <dgm:pt modelId="{734184B2-1028-45A8-B5F1-FE563E4339B6}" type="parTrans" cxnId="{8041BC49-6451-43B1-BD88-C9EAF4863DA2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8DF3EA3-5514-4BA2-A6E5-30C89613229D}" type="sibTrans" cxnId="{8041BC49-6451-43B1-BD88-C9EAF4863DA2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90CF074-6FD2-4E68-BC3F-A170B5D0491E}">
      <dgm:prSet phldrT="[文字]" custT="1"/>
      <dgm:spPr/>
      <dgm:t>
        <a:bodyPr/>
        <a:lstStyle/>
        <a:p>
          <a:r>
            <a:rPr lang="en-US" altLang="zh-TW" sz="2200" dirty="0" smtClean="0"/>
            <a:t>Tangible product</a:t>
          </a:r>
          <a:endParaRPr lang="zh-TW" altLang="en-US" sz="2200" dirty="0"/>
        </a:p>
      </dgm:t>
    </dgm:pt>
    <dgm:pt modelId="{F4FA613E-8DE2-4488-A8D8-C322F34855F1}" type="parTrans" cxnId="{B0966EC1-919F-43BF-AF6B-7B9614124E4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E826E7A5-2FC5-4B5B-B0A8-3FBDA733C6D1}" type="sibTrans" cxnId="{B0966EC1-919F-43BF-AF6B-7B9614124E4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AA3D2339-ADD1-4EB1-96BD-315A2EE2B5D8}">
      <dgm:prSet phldrT="[文字]" custT="1"/>
      <dgm:spPr/>
      <dgm:t>
        <a:bodyPr/>
        <a:lstStyle/>
        <a:p>
          <a:r>
            <a:rPr lang="en-US" altLang="zh-TW" sz="2000" dirty="0" smtClean="0"/>
            <a:t>Tourism - </a:t>
          </a:r>
          <a:r>
            <a:rPr lang="en-US" altLang="zh-TW" sz="2000" dirty="0" err="1" smtClean="0"/>
            <a:t>Tripass</a:t>
          </a:r>
          <a:endParaRPr lang="zh-TW" altLang="en-US" sz="2000" dirty="0"/>
        </a:p>
      </dgm:t>
    </dgm:pt>
    <dgm:pt modelId="{323C34EA-ACFD-4958-BBF0-3C11E6A19C66}" type="parTrans" cxnId="{408979C2-6592-4A40-9630-5D11F80A8E06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CF18887-D755-4947-A057-6B5D7AC34DD4}" type="sibTrans" cxnId="{408979C2-6592-4A40-9630-5D11F80A8E06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27ECB1E8-9C1B-4622-BCC5-F1A06A02DBF8}">
      <dgm:prSet phldrT="[文字]" custT="1"/>
      <dgm:spPr/>
      <dgm:t>
        <a:bodyPr/>
        <a:lstStyle/>
        <a:p>
          <a:r>
            <a:rPr lang="en-US" altLang="zh-TW" sz="2000" dirty="0" err="1" smtClean="0"/>
            <a:t>Arwin</a:t>
          </a:r>
          <a:r>
            <a:rPr lang="en-US" altLang="zh-TW" sz="2000" dirty="0" smtClean="0"/>
            <a:t> Co.</a:t>
          </a:r>
          <a:endParaRPr lang="zh-TW" altLang="en-US" sz="2000" dirty="0"/>
        </a:p>
      </dgm:t>
    </dgm:pt>
    <dgm:pt modelId="{CDAFB989-BE2F-4703-B2AD-8584CEB4DE85}" type="parTrans" cxnId="{BC111737-F1C0-4277-B67B-108D4A33B7F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697D024-C023-4E12-AD98-7308D3C7AD4B}" type="sibTrans" cxnId="{BC111737-F1C0-4277-B67B-108D4A33B7F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2772179-03B4-47E5-A0E8-9B35EB37FE90}">
      <dgm:prSet phldrT="[文字]" custT="1"/>
      <dgm:spPr/>
      <dgm:t>
        <a:bodyPr/>
        <a:lstStyle/>
        <a:p>
          <a:r>
            <a:rPr lang="en-US" altLang="zh-TW" sz="2000" dirty="0" smtClean="0"/>
            <a:t>Company’s site</a:t>
          </a:r>
          <a:endParaRPr lang="zh-TW" altLang="en-US" sz="2000" dirty="0"/>
        </a:p>
      </dgm:t>
    </dgm:pt>
    <dgm:pt modelId="{DF30BE04-5682-490B-B829-8E1FC52263F7}" type="parTrans" cxnId="{005367FC-67D1-4FAE-A2F9-03EB44A3365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01619991-4397-49A3-B945-D6BF27A1FDBB}" type="sibTrans" cxnId="{005367FC-67D1-4FAE-A2F9-03EB44A3365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890B40AE-7DEE-4E3F-9C7A-EB1CFF219BA0}">
      <dgm:prSet phldrT="[文字]" custT="1"/>
      <dgm:spPr/>
      <dgm:t>
        <a:bodyPr/>
        <a:lstStyle/>
        <a:p>
          <a:r>
            <a:rPr lang="en-US" altLang="zh-TW" sz="2000" dirty="0" smtClean="0"/>
            <a:t>FB, </a:t>
          </a:r>
          <a:r>
            <a:rPr lang="en-US" altLang="zh-TW" sz="2000" dirty="0" err="1" smtClean="0"/>
            <a:t>Twiter</a:t>
          </a:r>
          <a:r>
            <a:rPr lang="en-US" altLang="zh-TW" sz="2000" dirty="0" smtClean="0"/>
            <a:t>…</a:t>
          </a:r>
          <a:endParaRPr lang="zh-TW" altLang="en-US" sz="2000" dirty="0"/>
        </a:p>
      </dgm:t>
    </dgm:pt>
    <dgm:pt modelId="{35EEB838-316E-454D-80A6-077D3D703265}" type="parTrans" cxnId="{9F52D37B-D0C2-463D-BE35-ED2DF159EA23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B33109BA-DEDE-4608-85A9-48242B5F4069}" type="sibTrans" cxnId="{9F52D37B-D0C2-463D-BE35-ED2DF159EA23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F14FE83A-BA27-4FE7-BEFC-D5B22284CE8C}" type="pres">
      <dgm:prSet presAssocID="{5E53242A-A18F-4FD3-A2E3-0A39ABC382B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0A6BB2E-7E22-4C50-A1A4-C87F9F1702C0}" type="pres">
      <dgm:prSet presAssocID="{880657D3-50D8-4A4B-B5AD-400189BFFFF8}" presName="vertOne" presStyleCnt="0"/>
      <dgm:spPr/>
      <dgm:t>
        <a:bodyPr/>
        <a:lstStyle/>
        <a:p>
          <a:endParaRPr lang="zh-TW" altLang="en-US"/>
        </a:p>
      </dgm:t>
    </dgm:pt>
    <dgm:pt modelId="{D0D9991B-F7D6-4397-BF2C-F4C2146DA08F}" type="pres">
      <dgm:prSet presAssocID="{880657D3-50D8-4A4B-B5AD-400189BFFFF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D85C648-C5BC-4B7D-BE3F-E89DE52FC1C2}" type="pres">
      <dgm:prSet presAssocID="{880657D3-50D8-4A4B-B5AD-400189BFFFF8}" presName="parTransOne" presStyleCnt="0"/>
      <dgm:spPr/>
      <dgm:t>
        <a:bodyPr/>
        <a:lstStyle/>
        <a:p>
          <a:endParaRPr lang="zh-TW" altLang="en-US"/>
        </a:p>
      </dgm:t>
    </dgm:pt>
    <dgm:pt modelId="{07277952-3D67-479A-9ACB-50A129387A7D}" type="pres">
      <dgm:prSet presAssocID="{880657D3-50D8-4A4B-B5AD-400189BFFFF8}" presName="horzOne" presStyleCnt="0"/>
      <dgm:spPr/>
      <dgm:t>
        <a:bodyPr/>
        <a:lstStyle/>
        <a:p>
          <a:endParaRPr lang="zh-TW" altLang="en-US"/>
        </a:p>
      </dgm:t>
    </dgm:pt>
    <dgm:pt modelId="{1E4599FA-2DC4-42D7-A4C3-85D5C356C071}" type="pres">
      <dgm:prSet presAssocID="{BEC12AEC-728F-4597-AF08-A03B213CCEB7}" presName="vertTwo" presStyleCnt="0"/>
      <dgm:spPr/>
      <dgm:t>
        <a:bodyPr/>
        <a:lstStyle/>
        <a:p>
          <a:endParaRPr lang="zh-TW" altLang="en-US"/>
        </a:p>
      </dgm:t>
    </dgm:pt>
    <dgm:pt modelId="{6550BFCE-2FB9-4BA8-AAD9-C957246EF7A6}" type="pres">
      <dgm:prSet presAssocID="{BEC12AEC-728F-4597-AF08-A03B213CCEB7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483E5AB-2134-4B6A-88E0-72DF7AA8109F}" type="pres">
      <dgm:prSet presAssocID="{BEC12AEC-728F-4597-AF08-A03B213CCEB7}" presName="parTransTwo" presStyleCnt="0"/>
      <dgm:spPr/>
      <dgm:t>
        <a:bodyPr/>
        <a:lstStyle/>
        <a:p>
          <a:endParaRPr lang="zh-TW" altLang="en-US"/>
        </a:p>
      </dgm:t>
    </dgm:pt>
    <dgm:pt modelId="{370AA0B0-EC16-4B6D-9DD4-4EA805B99C99}" type="pres">
      <dgm:prSet presAssocID="{BEC12AEC-728F-4597-AF08-A03B213CCEB7}" presName="horzTwo" presStyleCnt="0"/>
      <dgm:spPr/>
      <dgm:t>
        <a:bodyPr/>
        <a:lstStyle/>
        <a:p>
          <a:endParaRPr lang="zh-TW" altLang="en-US"/>
        </a:p>
      </dgm:t>
    </dgm:pt>
    <dgm:pt modelId="{2F20A2E9-0F63-42A6-A083-9DACD7348A35}" type="pres">
      <dgm:prSet presAssocID="{A0EAD6EA-E414-4645-B18F-5E8D0B020109}" presName="vertThree" presStyleCnt="0"/>
      <dgm:spPr/>
      <dgm:t>
        <a:bodyPr/>
        <a:lstStyle/>
        <a:p>
          <a:endParaRPr lang="zh-TW" altLang="en-US"/>
        </a:p>
      </dgm:t>
    </dgm:pt>
    <dgm:pt modelId="{F3EC864A-0EA4-4DEB-A459-2D1642724C5D}" type="pres">
      <dgm:prSet presAssocID="{A0EAD6EA-E414-4645-B18F-5E8D0B020109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AA9BB36-E02B-469A-B2C4-03255A6E2602}" type="pres">
      <dgm:prSet presAssocID="{A0EAD6EA-E414-4645-B18F-5E8D0B020109}" presName="parTransThree" presStyleCnt="0"/>
      <dgm:spPr/>
      <dgm:t>
        <a:bodyPr/>
        <a:lstStyle/>
        <a:p>
          <a:endParaRPr lang="zh-TW" altLang="en-US"/>
        </a:p>
      </dgm:t>
    </dgm:pt>
    <dgm:pt modelId="{C725B938-DF7F-4A5B-8C8B-00B38CCB12F4}" type="pres">
      <dgm:prSet presAssocID="{A0EAD6EA-E414-4645-B18F-5E8D0B020109}" presName="horzThree" presStyleCnt="0"/>
      <dgm:spPr/>
      <dgm:t>
        <a:bodyPr/>
        <a:lstStyle/>
        <a:p>
          <a:endParaRPr lang="zh-TW" altLang="en-US"/>
        </a:p>
      </dgm:t>
    </dgm:pt>
    <dgm:pt modelId="{C49736CC-6E99-495C-B926-CACF2225F015}" type="pres">
      <dgm:prSet presAssocID="{52772179-03B4-47E5-A0E8-9B35EB37FE90}" presName="vertFour" presStyleCnt="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93EDF77-78D1-4B0E-97BA-B6AFEFD99BD9}" type="pres">
      <dgm:prSet presAssocID="{52772179-03B4-47E5-A0E8-9B35EB37FE90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CB8B7AB-5A8E-48EA-9E61-BD83595566E5}" type="pres">
      <dgm:prSet presAssocID="{52772179-03B4-47E5-A0E8-9B35EB37FE90}" presName="horzFour" presStyleCnt="0"/>
      <dgm:spPr/>
      <dgm:t>
        <a:bodyPr/>
        <a:lstStyle/>
        <a:p>
          <a:endParaRPr lang="zh-TW" altLang="en-US"/>
        </a:p>
      </dgm:t>
    </dgm:pt>
    <dgm:pt modelId="{AADA5945-38F6-4B88-AA11-83F4A9902AD2}" type="pres">
      <dgm:prSet presAssocID="{01619991-4397-49A3-B945-D6BF27A1FDBB}" presName="sibSpaceFour" presStyleCnt="0"/>
      <dgm:spPr/>
      <dgm:t>
        <a:bodyPr/>
        <a:lstStyle/>
        <a:p>
          <a:endParaRPr lang="zh-TW" altLang="en-US"/>
        </a:p>
      </dgm:t>
    </dgm:pt>
    <dgm:pt modelId="{7FF9D2E8-A495-45D2-85DA-266CBAB71B2E}" type="pres">
      <dgm:prSet presAssocID="{890B40AE-7DEE-4E3F-9C7A-EB1CFF219BA0}" presName="vertFour" presStyleCnt="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E2F5185-9E5F-4147-90B7-C6BB0B066898}" type="pres">
      <dgm:prSet presAssocID="{890B40AE-7DEE-4E3F-9C7A-EB1CFF219BA0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983D83-3B53-461F-A4BE-B07CF2A85A01}" type="pres">
      <dgm:prSet presAssocID="{890B40AE-7DEE-4E3F-9C7A-EB1CFF219BA0}" presName="horzFour" presStyleCnt="0"/>
      <dgm:spPr/>
      <dgm:t>
        <a:bodyPr/>
        <a:lstStyle/>
        <a:p>
          <a:endParaRPr lang="zh-TW" altLang="en-US"/>
        </a:p>
      </dgm:t>
    </dgm:pt>
    <dgm:pt modelId="{46C1E499-F1D3-404E-A334-06A809F868EE}" type="pres">
      <dgm:prSet presAssocID="{569A6B5A-3D0C-472E-9910-D5D11A6A8037}" presName="sibSpaceTwo" presStyleCnt="0"/>
      <dgm:spPr/>
      <dgm:t>
        <a:bodyPr/>
        <a:lstStyle/>
        <a:p>
          <a:endParaRPr lang="zh-TW" altLang="en-US"/>
        </a:p>
      </dgm:t>
    </dgm:pt>
    <dgm:pt modelId="{FB3B262D-542B-4DC8-BC66-19ED6158B9B4}" type="pres">
      <dgm:prSet presAssocID="{5AE5ADC4-2D07-4BC9-AE19-4936CCBDC047}" presName="vertTwo" presStyleCnt="0"/>
      <dgm:spPr/>
      <dgm:t>
        <a:bodyPr/>
        <a:lstStyle/>
        <a:p>
          <a:endParaRPr lang="zh-TW" altLang="en-US"/>
        </a:p>
      </dgm:t>
    </dgm:pt>
    <dgm:pt modelId="{93044F45-1054-47B2-A9D5-6AAE0E16502C}" type="pres">
      <dgm:prSet presAssocID="{5AE5ADC4-2D07-4BC9-AE19-4936CCBDC047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CD57B0B-52CC-4002-A14C-1E9A7AC9CB57}" type="pres">
      <dgm:prSet presAssocID="{5AE5ADC4-2D07-4BC9-AE19-4936CCBDC047}" presName="parTransTwo" presStyleCnt="0"/>
      <dgm:spPr/>
      <dgm:t>
        <a:bodyPr/>
        <a:lstStyle/>
        <a:p>
          <a:endParaRPr lang="zh-TW" altLang="en-US"/>
        </a:p>
      </dgm:t>
    </dgm:pt>
    <dgm:pt modelId="{BE9512BF-7908-43D8-B3EE-A6A0288B9E45}" type="pres">
      <dgm:prSet presAssocID="{5AE5ADC4-2D07-4BC9-AE19-4936CCBDC047}" presName="horzTwo" presStyleCnt="0"/>
      <dgm:spPr/>
      <dgm:t>
        <a:bodyPr/>
        <a:lstStyle/>
        <a:p>
          <a:endParaRPr lang="zh-TW" altLang="en-US"/>
        </a:p>
      </dgm:t>
    </dgm:pt>
    <dgm:pt modelId="{E2A65A0D-F0C5-40F1-BB71-F5E8F38FE586}" type="pres">
      <dgm:prSet presAssocID="{590CF074-6FD2-4E68-BC3F-A170B5D0491E}" presName="vertThree" presStyleCnt="0"/>
      <dgm:spPr/>
      <dgm:t>
        <a:bodyPr/>
        <a:lstStyle/>
        <a:p>
          <a:endParaRPr lang="zh-TW" altLang="en-US"/>
        </a:p>
      </dgm:t>
    </dgm:pt>
    <dgm:pt modelId="{C17016DE-7585-4FF7-8C1B-0904439AD1AB}" type="pres">
      <dgm:prSet presAssocID="{590CF074-6FD2-4E68-BC3F-A170B5D0491E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78B757A-8073-42E8-927C-3D8A41F1E6D8}" type="pres">
      <dgm:prSet presAssocID="{590CF074-6FD2-4E68-BC3F-A170B5D0491E}" presName="parTransThree" presStyleCnt="0"/>
      <dgm:spPr/>
      <dgm:t>
        <a:bodyPr/>
        <a:lstStyle/>
        <a:p>
          <a:endParaRPr lang="zh-TW" altLang="en-US"/>
        </a:p>
      </dgm:t>
    </dgm:pt>
    <dgm:pt modelId="{24D537C5-2A75-4C41-A944-7235D22968D8}" type="pres">
      <dgm:prSet presAssocID="{590CF074-6FD2-4E68-BC3F-A170B5D0491E}" presName="horzThree" presStyleCnt="0"/>
      <dgm:spPr/>
      <dgm:t>
        <a:bodyPr/>
        <a:lstStyle/>
        <a:p>
          <a:endParaRPr lang="zh-TW" altLang="en-US"/>
        </a:p>
      </dgm:t>
    </dgm:pt>
    <dgm:pt modelId="{521B0E5C-B74A-495F-946A-273F19B53242}" type="pres">
      <dgm:prSet presAssocID="{27ECB1E8-9C1B-4622-BCC5-F1A06A02DBF8}" presName="vertFour" presStyleCnt="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0124BE1-2613-4A23-A336-C87635E7275D}" type="pres">
      <dgm:prSet presAssocID="{27ECB1E8-9C1B-4622-BCC5-F1A06A02DBF8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94A2D90-A35C-4012-A328-77958D5B5CDD}" type="pres">
      <dgm:prSet presAssocID="{27ECB1E8-9C1B-4622-BCC5-F1A06A02DBF8}" presName="horzFour" presStyleCnt="0"/>
      <dgm:spPr/>
      <dgm:t>
        <a:bodyPr/>
        <a:lstStyle/>
        <a:p>
          <a:endParaRPr lang="zh-TW" altLang="en-US"/>
        </a:p>
      </dgm:t>
    </dgm:pt>
    <dgm:pt modelId="{E1A92ADD-6679-4773-B8BF-9842D5E13284}" type="pres">
      <dgm:prSet presAssocID="{E826E7A5-2FC5-4B5B-B0A8-3FBDA733C6D1}" presName="sibSpaceThree" presStyleCnt="0"/>
      <dgm:spPr/>
      <dgm:t>
        <a:bodyPr/>
        <a:lstStyle/>
        <a:p>
          <a:endParaRPr lang="zh-TW" altLang="en-US"/>
        </a:p>
      </dgm:t>
    </dgm:pt>
    <dgm:pt modelId="{9DBB0B88-8A57-4F2E-AC1E-7C02CAC23A76}" type="pres">
      <dgm:prSet presAssocID="{1051B492-A85D-449B-95B2-D89817EB2282}" presName="vertThree" presStyleCnt="0"/>
      <dgm:spPr/>
      <dgm:t>
        <a:bodyPr/>
        <a:lstStyle/>
        <a:p>
          <a:endParaRPr lang="zh-TW" altLang="en-US"/>
        </a:p>
      </dgm:t>
    </dgm:pt>
    <dgm:pt modelId="{D6C5E853-3C29-4729-BACD-FFA8F2EA3C74}" type="pres">
      <dgm:prSet presAssocID="{1051B492-A85D-449B-95B2-D89817EB2282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6E97EA9-CBA6-4E91-8DA7-4C9C9F0D25BB}" type="pres">
      <dgm:prSet presAssocID="{1051B492-A85D-449B-95B2-D89817EB2282}" presName="parTransThree" presStyleCnt="0"/>
      <dgm:spPr/>
      <dgm:t>
        <a:bodyPr/>
        <a:lstStyle/>
        <a:p>
          <a:endParaRPr lang="zh-TW" altLang="en-US"/>
        </a:p>
      </dgm:t>
    </dgm:pt>
    <dgm:pt modelId="{CD938B60-A25E-4F94-A0EF-8880F50E1D35}" type="pres">
      <dgm:prSet presAssocID="{1051B492-A85D-449B-95B2-D89817EB2282}" presName="horzThree" presStyleCnt="0"/>
      <dgm:spPr/>
      <dgm:t>
        <a:bodyPr/>
        <a:lstStyle/>
        <a:p>
          <a:endParaRPr lang="zh-TW" altLang="en-US"/>
        </a:p>
      </dgm:t>
    </dgm:pt>
    <dgm:pt modelId="{7512AA26-BBE6-4435-8CEB-D37F242EBA28}" type="pres">
      <dgm:prSet presAssocID="{AA3D2339-ADD1-4EB1-96BD-315A2EE2B5D8}" presName="vertFour" presStyleCnt="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6B64050-666C-4619-8E2E-4210F3BBC411}" type="pres">
      <dgm:prSet presAssocID="{AA3D2339-ADD1-4EB1-96BD-315A2EE2B5D8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20C686-C3B3-454D-A95F-BB82F4EA8506}" type="pres">
      <dgm:prSet presAssocID="{AA3D2339-ADD1-4EB1-96BD-315A2EE2B5D8}" presName="horzFour" presStyleCnt="0"/>
      <dgm:spPr/>
      <dgm:t>
        <a:bodyPr/>
        <a:lstStyle/>
        <a:p>
          <a:endParaRPr lang="zh-TW" altLang="en-US"/>
        </a:p>
      </dgm:t>
    </dgm:pt>
  </dgm:ptLst>
  <dgm:cxnLst>
    <dgm:cxn modelId="{BC111737-F1C0-4277-B67B-108D4A33B7FB}" srcId="{590CF074-6FD2-4E68-BC3F-A170B5D0491E}" destId="{27ECB1E8-9C1B-4622-BCC5-F1A06A02DBF8}" srcOrd="0" destOrd="0" parTransId="{CDAFB989-BE2F-4703-B2AD-8584CEB4DE85}" sibTransId="{3697D024-C023-4E12-AD98-7308D3C7AD4B}"/>
    <dgm:cxn modelId="{87C30B83-FA05-42EC-B331-87202D33F6A6}" type="presOf" srcId="{890B40AE-7DEE-4E3F-9C7A-EB1CFF219BA0}" destId="{1E2F5185-9E5F-4147-90B7-C6BB0B066898}" srcOrd="0" destOrd="0" presId="urn:microsoft.com/office/officeart/2005/8/layout/hierarchy4"/>
    <dgm:cxn modelId="{408979C2-6592-4A40-9630-5D11F80A8E06}" srcId="{1051B492-A85D-449B-95B2-D89817EB2282}" destId="{AA3D2339-ADD1-4EB1-96BD-315A2EE2B5D8}" srcOrd="0" destOrd="0" parTransId="{323C34EA-ACFD-4958-BBF0-3C11E6A19C66}" sibTransId="{3CF18887-D755-4947-A057-6B5D7AC34DD4}"/>
    <dgm:cxn modelId="{0C367F98-6689-45EC-95D9-A241015C975D}" type="presOf" srcId="{5E53242A-A18F-4FD3-A2E3-0A39ABC382B9}" destId="{F14FE83A-BA27-4FE7-BEFC-D5B22284CE8C}" srcOrd="0" destOrd="0" presId="urn:microsoft.com/office/officeart/2005/8/layout/hierarchy4"/>
    <dgm:cxn modelId="{8041BC49-6451-43B1-BD88-C9EAF4863DA2}" srcId="{5AE5ADC4-2D07-4BC9-AE19-4936CCBDC047}" destId="{1051B492-A85D-449B-95B2-D89817EB2282}" srcOrd="1" destOrd="0" parTransId="{734184B2-1028-45A8-B5F1-FE563E4339B6}" sibTransId="{38DF3EA3-5514-4BA2-A6E5-30C89613229D}"/>
    <dgm:cxn modelId="{E4E38EAB-B7AE-4AD3-A6CA-B6655EFBD987}" type="presOf" srcId="{AA3D2339-ADD1-4EB1-96BD-315A2EE2B5D8}" destId="{36B64050-666C-4619-8E2E-4210F3BBC411}" srcOrd="0" destOrd="0" presId="urn:microsoft.com/office/officeart/2005/8/layout/hierarchy4"/>
    <dgm:cxn modelId="{15E85C72-61B5-4CA3-B13B-2114ED9C4F55}" type="presOf" srcId="{BEC12AEC-728F-4597-AF08-A03B213CCEB7}" destId="{6550BFCE-2FB9-4BA8-AAD9-C957246EF7A6}" srcOrd="0" destOrd="0" presId="urn:microsoft.com/office/officeart/2005/8/layout/hierarchy4"/>
    <dgm:cxn modelId="{3F52B53B-B6C6-4B10-98F9-7721725FF156}" type="presOf" srcId="{1051B492-A85D-449B-95B2-D89817EB2282}" destId="{D6C5E853-3C29-4729-BACD-FFA8F2EA3C74}" srcOrd="0" destOrd="0" presId="urn:microsoft.com/office/officeart/2005/8/layout/hierarchy4"/>
    <dgm:cxn modelId="{F93ED3FE-490F-4422-B762-8A7CCA1DED8A}" type="presOf" srcId="{27ECB1E8-9C1B-4622-BCC5-F1A06A02DBF8}" destId="{10124BE1-2613-4A23-A336-C87635E7275D}" srcOrd="0" destOrd="0" presId="urn:microsoft.com/office/officeart/2005/8/layout/hierarchy4"/>
    <dgm:cxn modelId="{20A47331-B04F-455C-B411-8234A53C5F57}" type="presOf" srcId="{590CF074-6FD2-4E68-BC3F-A170B5D0491E}" destId="{C17016DE-7585-4FF7-8C1B-0904439AD1AB}" srcOrd="0" destOrd="0" presId="urn:microsoft.com/office/officeart/2005/8/layout/hierarchy4"/>
    <dgm:cxn modelId="{005367FC-67D1-4FAE-A2F9-03EB44A3365B}" srcId="{A0EAD6EA-E414-4645-B18F-5E8D0B020109}" destId="{52772179-03B4-47E5-A0E8-9B35EB37FE90}" srcOrd="0" destOrd="0" parTransId="{DF30BE04-5682-490B-B829-8E1FC52263F7}" sibTransId="{01619991-4397-49A3-B945-D6BF27A1FDBB}"/>
    <dgm:cxn modelId="{B0966EC1-919F-43BF-AF6B-7B9614124E4B}" srcId="{5AE5ADC4-2D07-4BC9-AE19-4936CCBDC047}" destId="{590CF074-6FD2-4E68-BC3F-A170B5D0491E}" srcOrd="0" destOrd="0" parTransId="{F4FA613E-8DE2-4488-A8D8-C322F34855F1}" sibTransId="{E826E7A5-2FC5-4B5B-B0A8-3FBDA733C6D1}"/>
    <dgm:cxn modelId="{95B27B34-194C-43EB-9576-BF7882D4D835}" srcId="{BEC12AEC-728F-4597-AF08-A03B213CCEB7}" destId="{A0EAD6EA-E414-4645-B18F-5E8D0B020109}" srcOrd="0" destOrd="0" parTransId="{B406555F-8173-4BFA-9AD4-9D3914AF22A9}" sibTransId="{8560324D-D1CB-48C7-BFB5-B8BAC51F3623}"/>
    <dgm:cxn modelId="{387DE6DF-4293-4EA9-98B4-40BB18107859}" type="presOf" srcId="{A0EAD6EA-E414-4645-B18F-5E8D0B020109}" destId="{F3EC864A-0EA4-4DEB-A459-2D1642724C5D}" srcOrd="0" destOrd="0" presId="urn:microsoft.com/office/officeart/2005/8/layout/hierarchy4"/>
    <dgm:cxn modelId="{6488E447-F8A6-437D-B10B-BC7FB6D476F6}" srcId="{5E53242A-A18F-4FD3-A2E3-0A39ABC382B9}" destId="{880657D3-50D8-4A4B-B5AD-400189BFFFF8}" srcOrd="0" destOrd="0" parTransId="{AEA2E303-B918-4890-AACA-3E807C184886}" sibTransId="{3415D14A-E49E-47B1-8E4F-58846DBA65C5}"/>
    <dgm:cxn modelId="{FE90A39F-76B4-481B-8146-6EC1EDB87908}" type="presOf" srcId="{880657D3-50D8-4A4B-B5AD-400189BFFFF8}" destId="{D0D9991B-F7D6-4397-BF2C-F4C2146DA08F}" srcOrd="0" destOrd="0" presId="urn:microsoft.com/office/officeart/2005/8/layout/hierarchy4"/>
    <dgm:cxn modelId="{D47758DA-D892-473C-A38E-72F089763387}" type="presOf" srcId="{52772179-03B4-47E5-A0E8-9B35EB37FE90}" destId="{293EDF77-78D1-4B0E-97BA-B6AFEFD99BD9}" srcOrd="0" destOrd="0" presId="urn:microsoft.com/office/officeart/2005/8/layout/hierarchy4"/>
    <dgm:cxn modelId="{6473B711-5FEA-485D-9842-87F63AD96A8C}" type="presOf" srcId="{5AE5ADC4-2D07-4BC9-AE19-4936CCBDC047}" destId="{93044F45-1054-47B2-A9D5-6AAE0E16502C}" srcOrd="0" destOrd="0" presId="urn:microsoft.com/office/officeart/2005/8/layout/hierarchy4"/>
    <dgm:cxn modelId="{3F2B10CB-13E4-4CF4-BE15-74BEE086F4E8}" srcId="{880657D3-50D8-4A4B-B5AD-400189BFFFF8}" destId="{BEC12AEC-728F-4597-AF08-A03B213CCEB7}" srcOrd="0" destOrd="0" parTransId="{FA7F5D17-FD24-48C7-9F03-C188B19F4EAB}" sibTransId="{569A6B5A-3D0C-472E-9910-D5D11A6A8037}"/>
    <dgm:cxn modelId="{08811A09-4FF6-4136-A587-82006800E77C}" srcId="{880657D3-50D8-4A4B-B5AD-400189BFFFF8}" destId="{5AE5ADC4-2D07-4BC9-AE19-4936CCBDC047}" srcOrd="1" destOrd="0" parTransId="{DAEA92CF-8D15-4654-900C-4C447DBAD400}" sibTransId="{81CE2A7F-47AE-4706-A976-EBAE24ABE2A5}"/>
    <dgm:cxn modelId="{9F52D37B-D0C2-463D-BE35-ED2DF159EA23}" srcId="{A0EAD6EA-E414-4645-B18F-5E8D0B020109}" destId="{890B40AE-7DEE-4E3F-9C7A-EB1CFF219BA0}" srcOrd="1" destOrd="0" parTransId="{35EEB838-316E-454D-80A6-077D3D703265}" sibTransId="{B33109BA-DEDE-4608-85A9-48242B5F4069}"/>
    <dgm:cxn modelId="{C47156FA-3DED-4D3D-8CA7-E9E01686714B}" type="presParOf" srcId="{F14FE83A-BA27-4FE7-BEFC-D5B22284CE8C}" destId="{A0A6BB2E-7E22-4C50-A1A4-C87F9F1702C0}" srcOrd="0" destOrd="0" presId="urn:microsoft.com/office/officeart/2005/8/layout/hierarchy4"/>
    <dgm:cxn modelId="{9F2B0960-0254-4A70-BB55-C9CB5EDE55C1}" type="presParOf" srcId="{A0A6BB2E-7E22-4C50-A1A4-C87F9F1702C0}" destId="{D0D9991B-F7D6-4397-BF2C-F4C2146DA08F}" srcOrd="0" destOrd="0" presId="urn:microsoft.com/office/officeart/2005/8/layout/hierarchy4"/>
    <dgm:cxn modelId="{8DCCF180-D643-429A-B4ED-66E788ACAC4F}" type="presParOf" srcId="{A0A6BB2E-7E22-4C50-A1A4-C87F9F1702C0}" destId="{8D85C648-C5BC-4B7D-BE3F-E89DE52FC1C2}" srcOrd="1" destOrd="0" presId="urn:microsoft.com/office/officeart/2005/8/layout/hierarchy4"/>
    <dgm:cxn modelId="{20E1C92A-BC25-4E44-8663-2962F88E300D}" type="presParOf" srcId="{A0A6BB2E-7E22-4C50-A1A4-C87F9F1702C0}" destId="{07277952-3D67-479A-9ACB-50A129387A7D}" srcOrd="2" destOrd="0" presId="urn:microsoft.com/office/officeart/2005/8/layout/hierarchy4"/>
    <dgm:cxn modelId="{0B08C49A-1090-43CB-940B-40C4D6FEA5C7}" type="presParOf" srcId="{07277952-3D67-479A-9ACB-50A129387A7D}" destId="{1E4599FA-2DC4-42D7-A4C3-85D5C356C071}" srcOrd="0" destOrd="0" presId="urn:microsoft.com/office/officeart/2005/8/layout/hierarchy4"/>
    <dgm:cxn modelId="{77F75C68-D3C1-4611-AD5B-01BA5868B117}" type="presParOf" srcId="{1E4599FA-2DC4-42D7-A4C3-85D5C356C071}" destId="{6550BFCE-2FB9-4BA8-AAD9-C957246EF7A6}" srcOrd="0" destOrd="0" presId="urn:microsoft.com/office/officeart/2005/8/layout/hierarchy4"/>
    <dgm:cxn modelId="{3BC3CBD4-44A9-4F19-AFA1-480088B233A3}" type="presParOf" srcId="{1E4599FA-2DC4-42D7-A4C3-85D5C356C071}" destId="{5483E5AB-2134-4B6A-88E0-72DF7AA8109F}" srcOrd="1" destOrd="0" presId="urn:microsoft.com/office/officeart/2005/8/layout/hierarchy4"/>
    <dgm:cxn modelId="{4B20DC95-E9DB-40B9-AF8D-F2D436081BAA}" type="presParOf" srcId="{1E4599FA-2DC4-42D7-A4C3-85D5C356C071}" destId="{370AA0B0-EC16-4B6D-9DD4-4EA805B99C99}" srcOrd="2" destOrd="0" presId="urn:microsoft.com/office/officeart/2005/8/layout/hierarchy4"/>
    <dgm:cxn modelId="{6EC7007D-CE83-49C9-A34C-5260124BE632}" type="presParOf" srcId="{370AA0B0-EC16-4B6D-9DD4-4EA805B99C99}" destId="{2F20A2E9-0F63-42A6-A083-9DACD7348A35}" srcOrd="0" destOrd="0" presId="urn:microsoft.com/office/officeart/2005/8/layout/hierarchy4"/>
    <dgm:cxn modelId="{5C2B6B97-BC7E-47D9-A3CD-BB63E93EDB83}" type="presParOf" srcId="{2F20A2E9-0F63-42A6-A083-9DACD7348A35}" destId="{F3EC864A-0EA4-4DEB-A459-2D1642724C5D}" srcOrd="0" destOrd="0" presId="urn:microsoft.com/office/officeart/2005/8/layout/hierarchy4"/>
    <dgm:cxn modelId="{20BA6CD5-C65B-4ACF-9C0C-1A09AB149569}" type="presParOf" srcId="{2F20A2E9-0F63-42A6-A083-9DACD7348A35}" destId="{9AA9BB36-E02B-469A-B2C4-03255A6E2602}" srcOrd="1" destOrd="0" presId="urn:microsoft.com/office/officeart/2005/8/layout/hierarchy4"/>
    <dgm:cxn modelId="{6702F669-B80B-47C0-879B-D538A2BEC064}" type="presParOf" srcId="{2F20A2E9-0F63-42A6-A083-9DACD7348A35}" destId="{C725B938-DF7F-4A5B-8C8B-00B38CCB12F4}" srcOrd="2" destOrd="0" presId="urn:microsoft.com/office/officeart/2005/8/layout/hierarchy4"/>
    <dgm:cxn modelId="{462F2176-65AC-4071-B898-E4C5709F0080}" type="presParOf" srcId="{C725B938-DF7F-4A5B-8C8B-00B38CCB12F4}" destId="{C49736CC-6E99-495C-B926-CACF2225F015}" srcOrd="0" destOrd="0" presId="urn:microsoft.com/office/officeart/2005/8/layout/hierarchy4"/>
    <dgm:cxn modelId="{EA42492E-28DD-4BF1-942F-6DDE85083A5B}" type="presParOf" srcId="{C49736CC-6E99-495C-B926-CACF2225F015}" destId="{293EDF77-78D1-4B0E-97BA-B6AFEFD99BD9}" srcOrd="0" destOrd="0" presId="urn:microsoft.com/office/officeart/2005/8/layout/hierarchy4"/>
    <dgm:cxn modelId="{DBBB572F-6976-40A2-AAA5-D7B0F323612A}" type="presParOf" srcId="{C49736CC-6E99-495C-B926-CACF2225F015}" destId="{3CB8B7AB-5A8E-48EA-9E61-BD83595566E5}" srcOrd="1" destOrd="0" presId="urn:microsoft.com/office/officeart/2005/8/layout/hierarchy4"/>
    <dgm:cxn modelId="{6F435F3F-5F25-484F-92E4-5F4BE3D1A773}" type="presParOf" srcId="{C725B938-DF7F-4A5B-8C8B-00B38CCB12F4}" destId="{AADA5945-38F6-4B88-AA11-83F4A9902AD2}" srcOrd="1" destOrd="0" presId="urn:microsoft.com/office/officeart/2005/8/layout/hierarchy4"/>
    <dgm:cxn modelId="{DB3886B9-224B-461D-8317-305060E52805}" type="presParOf" srcId="{C725B938-DF7F-4A5B-8C8B-00B38CCB12F4}" destId="{7FF9D2E8-A495-45D2-85DA-266CBAB71B2E}" srcOrd="2" destOrd="0" presId="urn:microsoft.com/office/officeart/2005/8/layout/hierarchy4"/>
    <dgm:cxn modelId="{77A71E03-08FE-4FF1-B3FC-DD142F8963C7}" type="presParOf" srcId="{7FF9D2E8-A495-45D2-85DA-266CBAB71B2E}" destId="{1E2F5185-9E5F-4147-90B7-C6BB0B066898}" srcOrd="0" destOrd="0" presId="urn:microsoft.com/office/officeart/2005/8/layout/hierarchy4"/>
    <dgm:cxn modelId="{29CF5950-2B7C-40FD-B45A-E09BED57BE7A}" type="presParOf" srcId="{7FF9D2E8-A495-45D2-85DA-266CBAB71B2E}" destId="{DE983D83-3B53-461F-A4BE-B07CF2A85A01}" srcOrd="1" destOrd="0" presId="urn:microsoft.com/office/officeart/2005/8/layout/hierarchy4"/>
    <dgm:cxn modelId="{F88E7423-6335-414D-8DDE-66FC80D37CDF}" type="presParOf" srcId="{07277952-3D67-479A-9ACB-50A129387A7D}" destId="{46C1E499-F1D3-404E-A334-06A809F868EE}" srcOrd="1" destOrd="0" presId="urn:microsoft.com/office/officeart/2005/8/layout/hierarchy4"/>
    <dgm:cxn modelId="{88EA8216-9D68-4F8D-98E1-3C9C05F6FB96}" type="presParOf" srcId="{07277952-3D67-479A-9ACB-50A129387A7D}" destId="{FB3B262D-542B-4DC8-BC66-19ED6158B9B4}" srcOrd="2" destOrd="0" presId="urn:microsoft.com/office/officeart/2005/8/layout/hierarchy4"/>
    <dgm:cxn modelId="{D84A5654-4501-4295-9F48-87E02E4D5EFB}" type="presParOf" srcId="{FB3B262D-542B-4DC8-BC66-19ED6158B9B4}" destId="{93044F45-1054-47B2-A9D5-6AAE0E16502C}" srcOrd="0" destOrd="0" presId="urn:microsoft.com/office/officeart/2005/8/layout/hierarchy4"/>
    <dgm:cxn modelId="{49278D85-214B-4739-BF7E-24D286823BD0}" type="presParOf" srcId="{FB3B262D-542B-4DC8-BC66-19ED6158B9B4}" destId="{4CD57B0B-52CC-4002-A14C-1E9A7AC9CB57}" srcOrd="1" destOrd="0" presId="urn:microsoft.com/office/officeart/2005/8/layout/hierarchy4"/>
    <dgm:cxn modelId="{BAD78D42-74F5-4727-A4FA-C7E513746A7D}" type="presParOf" srcId="{FB3B262D-542B-4DC8-BC66-19ED6158B9B4}" destId="{BE9512BF-7908-43D8-B3EE-A6A0288B9E45}" srcOrd="2" destOrd="0" presId="urn:microsoft.com/office/officeart/2005/8/layout/hierarchy4"/>
    <dgm:cxn modelId="{D6C44239-FAC5-498B-B4A8-9FCA63BBA589}" type="presParOf" srcId="{BE9512BF-7908-43D8-B3EE-A6A0288B9E45}" destId="{E2A65A0D-F0C5-40F1-BB71-F5E8F38FE586}" srcOrd="0" destOrd="0" presId="urn:microsoft.com/office/officeart/2005/8/layout/hierarchy4"/>
    <dgm:cxn modelId="{CD83AFD7-DE6B-45CF-BF1C-A1E22B762930}" type="presParOf" srcId="{E2A65A0D-F0C5-40F1-BB71-F5E8F38FE586}" destId="{C17016DE-7585-4FF7-8C1B-0904439AD1AB}" srcOrd="0" destOrd="0" presId="urn:microsoft.com/office/officeart/2005/8/layout/hierarchy4"/>
    <dgm:cxn modelId="{1998A675-0335-4229-B6F2-ACB3F427C61F}" type="presParOf" srcId="{E2A65A0D-F0C5-40F1-BB71-F5E8F38FE586}" destId="{778B757A-8073-42E8-927C-3D8A41F1E6D8}" srcOrd="1" destOrd="0" presId="urn:microsoft.com/office/officeart/2005/8/layout/hierarchy4"/>
    <dgm:cxn modelId="{3EB25D56-C34A-463C-8B49-C6458191B36B}" type="presParOf" srcId="{E2A65A0D-F0C5-40F1-BB71-F5E8F38FE586}" destId="{24D537C5-2A75-4C41-A944-7235D22968D8}" srcOrd="2" destOrd="0" presId="urn:microsoft.com/office/officeart/2005/8/layout/hierarchy4"/>
    <dgm:cxn modelId="{842729F1-1F5C-45B6-A024-0DC2954560FC}" type="presParOf" srcId="{24D537C5-2A75-4C41-A944-7235D22968D8}" destId="{521B0E5C-B74A-495F-946A-273F19B53242}" srcOrd="0" destOrd="0" presId="urn:microsoft.com/office/officeart/2005/8/layout/hierarchy4"/>
    <dgm:cxn modelId="{C74CECA8-D46F-4A1E-800E-B0FADD720589}" type="presParOf" srcId="{521B0E5C-B74A-495F-946A-273F19B53242}" destId="{10124BE1-2613-4A23-A336-C87635E7275D}" srcOrd="0" destOrd="0" presId="urn:microsoft.com/office/officeart/2005/8/layout/hierarchy4"/>
    <dgm:cxn modelId="{12C50115-1D1D-4A6C-A5D0-267CB71771BA}" type="presParOf" srcId="{521B0E5C-B74A-495F-946A-273F19B53242}" destId="{E94A2D90-A35C-4012-A328-77958D5B5CDD}" srcOrd="1" destOrd="0" presId="urn:microsoft.com/office/officeart/2005/8/layout/hierarchy4"/>
    <dgm:cxn modelId="{A3504EA1-82B4-40E7-B9A7-44EF8051A60D}" type="presParOf" srcId="{BE9512BF-7908-43D8-B3EE-A6A0288B9E45}" destId="{E1A92ADD-6679-4773-B8BF-9842D5E13284}" srcOrd="1" destOrd="0" presId="urn:microsoft.com/office/officeart/2005/8/layout/hierarchy4"/>
    <dgm:cxn modelId="{DB28FA09-985F-4E06-85B7-3625411BF452}" type="presParOf" srcId="{BE9512BF-7908-43D8-B3EE-A6A0288B9E45}" destId="{9DBB0B88-8A57-4F2E-AC1E-7C02CAC23A76}" srcOrd="2" destOrd="0" presId="urn:microsoft.com/office/officeart/2005/8/layout/hierarchy4"/>
    <dgm:cxn modelId="{DA6E31B5-B5EB-4166-ADB8-0F284080BB7F}" type="presParOf" srcId="{9DBB0B88-8A57-4F2E-AC1E-7C02CAC23A76}" destId="{D6C5E853-3C29-4729-BACD-FFA8F2EA3C74}" srcOrd="0" destOrd="0" presId="urn:microsoft.com/office/officeart/2005/8/layout/hierarchy4"/>
    <dgm:cxn modelId="{B4BB9252-9DAB-4760-BAF2-7F9336157F81}" type="presParOf" srcId="{9DBB0B88-8A57-4F2E-AC1E-7C02CAC23A76}" destId="{26E97EA9-CBA6-4E91-8DA7-4C9C9F0D25BB}" srcOrd="1" destOrd="0" presId="urn:microsoft.com/office/officeart/2005/8/layout/hierarchy4"/>
    <dgm:cxn modelId="{95BAB4BA-474A-4329-BF12-3B966E143E2C}" type="presParOf" srcId="{9DBB0B88-8A57-4F2E-AC1E-7C02CAC23A76}" destId="{CD938B60-A25E-4F94-A0EF-8880F50E1D35}" srcOrd="2" destOrd="0" presId="urn:microsoft.com/office/officeart/2005/8/layout/hierarchy4"/>
    <dgm:cxn modelId="{03ABF674-64CF-47CC-A858-B0B2D4D07EC9}" type="presParOf" srcId="{CD938B60-A25E-4F94-A0EF-8880F50E1D35}" destId="{7512AA26-BBE6-4435-8CEB-D37F242EBA28}" srcOrd="0" destOrd="0" presId="urn:microsoft.com/office/officeart/2005/8/layout/hierarchy4"/>
    <dgm:cxn modelId="{4B1819AD-3B9E-473D-AC90-70F2C66D223A}" type="presParOf" srcId="{7512AA26-BBE6-4435-8CEB-D37F242EBA28}" destId="{36B64050-666C-4619-8E2E-4210F3BBC411}" srcOrd="0" destOrd="0" presId="urn:microsoft.com/office/officeart/2005/8/layout/hierarchy4"/>
    <dgm:cxn modelId="{DE67AB0A-88D9-4B66-8C57-6036D3D0C087}" type="presParOf" srcId="{7512AA26-BBE6-4435-8CEB-D37F242EBA28}" destId="{DE20C686-C3B3-454D-A95F-BB82F4EA850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D971EB-61C8-426C-883F-A8E53D8B53A3}" type="doc">
      <dgm:prSet loTypeId="urn:microsoft.com/office/officeart/2005/8/layout/process5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93CB3076-AFBB-4DDF-AC38-2B5A56B3A0DA}">
      <dgm:prSet phldrT="[文字]"/>
      <dgm:spPr/>
      <dgm:t>
        <a:bodyPr/>
        <a:lstStyle/>
        <a:p>
          <a:pPr rtl="0"/>
          <a:r>
            <a:rPr lang="en-US" altLang="zh-TW" b="1" dirty="0" smtClean="0">
              <a:solidFill>
                <a:schemeClr val="tx1"/>
              </a:solidFill>
              <a:ea typeface="新細明體" charset="-120"/>
            </a:rPr>
            <a:t>Identify a broad problem area</a:t>
          </a:r>
          <a:endParaRPr lang="zh-TW" altLang="en-US" b="1" dirty="0">
            <a:solidFill>
              <a:schemeClr val="tx1"/>
            </a:solidFill>
          </a:endParaRPr>
        </a:p>
      </dgm:t>
    </dgm:pt>
    <dgm:pt modelId="{76343D3A-29E3-43E2-89EB-81587EE1782D}" type="parTrans" cxnId="{27A8BC8A-5C3B-47E5-86A0-23FBD06C231B}">
      <dgm:prSet/>
      <dgm:spPr/>
      <dgm:t>
        <a:bodyPr/>
        <a:lstStyle/>
        <a:p>
          <a:endParaRPr lang="zh-TW" altLang="en-US" b="1">
            <a:solidFill>
              <a:schemeClr val="tx1"/>
            </a:solidFill>
          </a:endParaRPr>
        </a:p>
      </dgm:t>
    </dgm:pt>
    <dgm:pt modelId="{FF15F848-A246-4D31-A7E0-FD83C4E440D5}" type="sibTrans" cxnId="{27A8BC8A-5C3B-47E5-86A0-23FBD06C231B}">
      <dgm:prSet/>
      <dgm:spPr/>
      <dgm:t>
        <a:bodyPr/>
        <a:lstStyle/>
        <a:p>
          <a:endParaRPr lang="zh-TW" altLang="en-US" b="1">
            <a:solidFill>
              <a:schemeClr val="tx1"/>
            </a:solidFill>
          </a:endParaRPr>
        </a:p>
      </dgm:t>
    </dgm:pt>
    <dgm:pt modelId="{40824A5D-502B-4B29-95E4-6001DCF80E09}">
      <dgm:prSet phldrT="[文字]"/>
      <dgm:spPr/>
      <dgm:t>
        <a:bodyPr/>
        <a:lstStyle/>
        <a:p>
          <a:r>
            <a:rPr lang="en-US" altLang="zh-TW" b="1" smtClean="0">
              <a:solidFill>
                <a:schemeClr val="tx1"/>
              </a:solidFill>
              <a:ea typeface="新細明體" charset="-120"/>
            </a:rPr>
            <a:t>Define the problem statement</a:t>
          </a:r>
          <a:endParaRPr lang="zh-TW" altLang="en-US" b="1" dirty="0">
            <a:solidFill>
              <a:schemeClr val="tx1"/>
            </a:solidFill>
          </a:endParaRPr>
        </a:p>
      </dgm:t>
    </dgm:pt>
    <dgm:pt modelId="{75266461-63F9-450F-9744-D51A2B5C760E}" type="parTrans" cxnId="{CEF261AF-2A1E-4FDA-BA48-9E57565C84F9}">
      <dgm:prSet/>
      <dgm:spPr/>
      <dgm:t>
        <a:bodyPr/>
        <a:lstStyle/>
        <a:p>
          <a:endParaRPr lang="zh-TW" altLang="en-US" b="1">
            <a:solidFill>
              <a:schemeClr val="tx1"/>
            </a:solidFill>
          </a:endParaRPr>
        </a:p>
      </dgm:t>
    </dgm:pt>
    <dgm:pt modelId="{3707041B-75FA-4E95-9A1B-400C620C7379}" type="sibTrans" cxnId="{CEF261AF-2A1E-4FDA-BA48-9E57565C84F9}">
      <dgm:prSet/>
      <dgm:spPr/>
      <dgm:t>
        <a:bodyPr/>
        <a:lstStyle/>
        <a:p>
          <a:endParaRPr lang="zh-TW" altLang="en-US" b="1">
            <a:solidFill>
              <a:schemeClr val="tx1"/>
            </a:solidFill>
          </a:endParaRPr>
        </a:p>
      </dgm:t>
    </dgm:pt>
    <dgm:pt modelId="{AF637FA3-5E3B-4F5F-946B-D5688AB76CE5}">
      <dgm:prSet phldrT="[文字]"/>
      <dgm:spPr/>
      <dgm:t>
        <a:bodyPr/>
        <a:lstStyle/>
        <a:p>
          <a:pPr rtl="0"/>
          <a:r>
            <a:rPr lang="en-US" altLang="zh-TW" b="1" smtClean="0">
              <a:solidFill>
                <a:schemeClr val="tx1"/>
              </a:solidFill>
              <a:ea typeface="新細明體" charset="-120"/>
            </a:rPr>
            <a:t>Develop hypotheses</a:t>
          </a:r>
          <a:endParaRPr lang="zh-TW" altLang="en-US" b="1" dirty="0">
            <a:solidFill>
              <a:schemeClr val="tx1"/>
            </a:solidFill>
          </a:endParaRPr>
        </a:p>
      </dgm:t>
    </dgm:pt>
    <dgm:pt modelId="{E81E3F2F-39C7-4442-86EF-AB896DBE9BE0}" type="parTrans" cxnId="{F059C2D5-101B-40CE-8011-B260C3B88D7A}">
      <dgm:prSet/>
      <dgm:spPr/>
      <dgm:t>
        <a:bodyPr/>
        <a:lstStyle/>
        <a:p>
          <a:endParaRPr lang="zh-TW" altLang="en-US" b="1">
            <a:solidFill>
              <a:schemeClr val="tx1"/>
            </a:solidFill>
          </a:endParaRPr>
        </a:p>
      </dgm:t>
    </dgm:pt>
    <dgm:pt modelId="{28D94493-0710-4F28-845B-1A9C9A989831}" type="sibTrans" cxnId="{F059C2D5-101B-40CE-8011-B260C3B88D7A}">
      <dgm:prSet/>
      <dgm:spPr/>
      <dgm:t>
        <a:bodyPr/>
        <a:lstStyle/>
        <a:p>
          <a:endParaRPr lang="zh-TW" altLang="en-US" b="1">
            <a:solidFill>
              <a:schemeClr val="tx1"/>
            </a:solidFill>
          </a:endParaRPr>
        </a:p>
      </dgm:t>
    </dgm:pt>
    <dgm:pt modelId="{0AE4EEF0-A957-4D7A-98D3-43860677698C}">
      <dgm:prSet phldrT="[文字]"/>
      <dgm:spPr/>
      <dgm:t>
        <a:bodyPr/>
        <a:lstStyle/>
        <a:p>
          <a:pPr rtl="0"/>
          <a:r>
            <a:rPr lang="en-US" altLang="zh-TW" b="1" smtClean="0">
              <a:solidFill>
                <a:schemeClr val="tx1"/>
              </a:solidFill>
              <a:ea typeface="新細明體" charset="-120"/>
            </a:rPr>
            <a:t>Interpretation of data</a:t>
          </a:r>
          <a:endParaRPr lang="zh-TW" altLang="en-US" b="1" dirty="0">
            <a:solidFill>
              <a:schemeClr val="tx1"/>
            </a:solidFill>
          </a:endParaRPr>
        </a:p>
      </dgm:t>
    </dgm:pt>
    <dgm:pt modelId="{976DC888-003D-4A07-A2EA-6E15B37559F3}" type="parTrans" cxnId="{1A619D5E-595C-4632-9994-68868BCA8742}">
      <dgm:prSet/>
      <dgm:spPr/>
      <dgm:t>
        <a:bodyPr/>
        <a:lstStyle/>
        <a:p>
          <a:endParaRPr lang="zh-TW" altLang="en-US" b="1">
            <a:solidFill>
              <a:schemeClr val="tx1"/>
            </a:solidFill>
          </a:endParaRPr>
        </a:p>
      </dgm:t>
    </dgm:pt>
    <dgm:pt modelId="{448FF490-7067-446D-A92B-BC7BF1969EBB}" type="sibTrans" cxnId="{1A619D5E-595C-4632-9994-68868BCA8742}">
      <dgm:prSet/>
      <dgm:spPr/>
      <dgm:t>
        <a:bodyPr/>
        <a:lstStyle/>
        <a:p>
          <a:endParaRPr lang="zh-TW" altLang="en-US" b="1">
            <a:solidFill>
              <a:schemeClr val="tx1"/>
            </a:solidFill>
          </a:endParaRPr>
        </a:p>
      </dgm:t>
    </dgm:pt>
    <dgm:pt modelId="{CAAAC149-64AD-4E2A-8D89-998F887B9FBF}">
      <dgm:prSet phldrT="[文字]"/>
      <dgm:spPr/>
      <dgm:t>
        <a:bodyPr/>
        <a:lstStyle/>
        <a:p>
          <a:pPr rtl="0"/>
          <a:r>
            <a:rPr lang="en-US" altLang="zh-TW" b="1" smtClean="0">
              <a:solidFill>
                <a:schemeClr val="tx1"/>
              </a:solidFill>
              <a:ea typeface="新細明體" charset="-120"/>
            </a:rPr>
            <a:t>Determine measures</a:t>
          </a:r>
          <a:endParaRPr lang="zh-TW" altLang="en-US" b="1" dirty="0">
            <a:solidFill>
              <a:schemeClr val="tx1"/>
            </a:solidFill>
          </a:endParaRPr>
        </a:p>
      </dgm:t>
    </dgm:pt>
    <dgm:pt modelId="{34A7DBE5-AED3-4191-9F02-85947FA59153}" type="parTrans" cxnId="{BAB9F414-B461-4C2C-9C26-E6757D265A93}">
      <dgm:prSet/>
      <dgm:spPr/>
      <dgm:t>
        <a:bodyPr/>
        <a:lstStyle/>
        <a:p>
          <a:endParaRPr lang="zh-TW" altLang="en-US" b="1">
            <a:solidFill>
              <a:schemeClr val="tx1"/>
            </a:solidFill>
          </a:endParaRPr>
        </a:p>
      </dgm:t>
    </dgm:pt>
    <dgm:pt modelId="{67F86B80-62DB-4739-98D7-5F8B85423663}" type="sibTrans" cxnId="{BAB9F414-B461-4C2C-9C26-E6757D265A93}">
      <dgm:prSet/>
      <dgm:spPr/>
      <dgm:t>
        <a:bodyPr/>
        <a:lstStyle/>
        <a:p>
          <a:endParaRPr lang="zh-TW" altLang="en-US" b="1">
            <a:solidFill>
              <a:schemeClr val="tx1"/>
            </a:solidFill>
          </a:endParaRPr>
        </a:p>
      </dgm:t>
    </dgm:pt>
    <dgm:pt modelId="{24C62505-6A89-4CCD-8D6F-533AC309D27B}">
      <dgm:prSet phldrT="[文字]"/>
      <dgm:spPr/>
      <dgm:t>
        <a:bodyPr/>
        <a:lstStyle/>
        <a:p>
          <a:pPr rtl="0"/>
          <a:r>
            <a:rPr lang="en-US" altLang="zh-TW" b="1" smtClean="0">
              <a:solidFill>
                <a:schemeClr val="tx1"/>
              </a:solidFill>
              <a:ea typeface="新細明體" charset="-120"/>
            </a:rPr>
            <a:t>Data collection</a:t>
          </a:r>
          <a:endParaRPr lang="zh-TW" altLang="en-US" b="1" dirty="0">
            <a:solidFill>
              <a:schemeClr val="tx1"/>
            </a:solidFill>
          </a:endParaRPr>
        </a:p>
      </dgm:t>
    </dgm:pt>
    <dgm:pt modelId="{25C612C5-DE88-4F4A-9687-7070D04880DB}" type="parTrans" cxnId="{05FC3C14-0499-4059-B35B-3267F0ABECBE}">
      <dgm:prSet/>
      <dgm:spPr/>
      <dgm:t>
        <a:bodyPr/>
        <a:lstStyle/>
        <a:p>
          <a:endParaRPr lang="zh-TW" altLang="en-US" b="1">
            <a:solidFill>
              <a:schemeClr val="tx1"/>
            </a:solidFill>
          </a:endParaRPr>
        </a:p>
      </dgm:t>
    </dgm:pt>
    <dgm:pt modelId="{26DAFA6D-16D9-4B50-BD37-DF50666B5C8D}" type="sibTrans" cxnId="{05FC3C14-0499-4059-B35B-3267F0ABECBE}">
      <dgm:prSet/>
      <dgm:spPr/>
      <dgm:t>
        <a:bodyPr/>
        <a:lstStyle/>
        <a:p>
          <a:endParaRPr lang="zh-TW" altLang="en-US" b="1">
            <a:solidFill>
              <a:schemeClr val="tx1"/>
            </a:solidFill>
          </a:endParaRPr>
        </a:p>
      </dgm:t>
    </dgm:pt>
    <dgm:pt modelId="{7D81CC66-1839-4CDD-BE59-BA5F8FA19903}">
      <dgm:prSet phldrT="[文字]"/>
      <dgm:spPr/>
      <dgm:t>
        <a:bodyPr/>
        <a:lstStyle/>
        <a:p>
          <a:pPr rtl="0"/>
          <a:r>
            <a:rPr lang="en-US" altLang="zh-TW" b="1" smtClean="0">
              <a:solidFill>
                <a:schemeClr val="tx1"/>
              </a:solidFill>
              <a:ea typeface="新細明體" charset="-120"/>
            </a:rPr>
            <a:t>Data  analysis</a:t>
          </a:r>
          <a:endParaRPr lang="zh-TW" altLang="en-US" b="1" dirty="0">
            <a:solidFill>
              <a:schemeClr val="tx1"/>
            </a:solidFill>
          </a:endParaRPr>
        </a:p>
      </dgm:t>
    </dgm:pt>
    <dgm:pt modelId="{E07EFC3A-1A38-4626-8798-3D4F6F3557A0}" type="parTrans" cxnId="{599A4FC7-7926-4892-A1BD-8BE49514CBD8}">
      <dgm:prSet/>
      <dgm:spPr/>
      <dgm:t>
        <a:bodyPr/>
        <a:lstStyle/>
        <a:p>
          <a:endParaRPr lang="zh-TW" altLang="en-US" b="1">
            <a:solidFill>
              <a:schemeClr val="tx1"/>
            </a:solidFill>
          </a:endParaRPr>
        </a:p>
      </dgm:t>
    </dgm:pt>
    <dgm:pt modelId="{08905A8A-72DF-489F-B8F3-CB2F1BA7B9FD}" type="sibTrans" cxnId="{599A4FC7-7926-4892-A1BD-8BE49514CBD8}">
      <dgm:prSet/>
      <dgm:spPr/>
      <dgm:t>
        <a:bodyPr/>
        <a:lstStyle/>
        <a:p>
          <a:endParaRPr lang="zh-TW" altLang="en-US" b="1">
            <a:solidFill>
              <a:schemeClr val="tx1"/>
            </a:solidFill>
          </a:endParaRPr>
        </a:p>
      </dgm:t>
    </dgm:pt>
    <dgm:pt modelId="{11A355C0-C78B-4DE7-82D5-7221B49A4BA3}" type="pres">
      <dgm:prSet presAssocID="{D5D971EB-61C8-426C-883F-A8E53D8B53A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DD3532A-CB07-4F50-BE2E-0C2642400173}" type="pres">
      <dgm:prSet presAssocID="{93CB3076-AFBB-4DDF-AC38-2B5A56B3A0DA}" presName="node" presStyleLbl="node1" presStyleIdx="0" presStyleCnt="7" custScaleX="140314" custLinFactNeighborX="-4334" custLinFactNeighborY="478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ED1BBF-CB56-41B5-BC01-EC32FFD4302B}" type="pres">
      <dgm:prSet presAssocID="{FF15F848-A246-4D31-A7E0-FD83C4E440D5}" presName="sibTrans" presStyleLbl="sibTrans2D1" presStyleIdx="0" presStyleCnt="6" custScaleX="140314"/>
      <dgm:spPr/>
      <dgm:t>
        <a:bodyPr/>
        <a:lstStyle/>
        <a:p>
          <a:endParaRPr lang="zh-TW" altLang="en-US"/>
        </a:p>
      </dgm:t>
    </dgm:pt>
    <dgm:pt modelId="{CFE2B9E1-E382-4DCE-8FC3-3738984C9D6E}" type="pres">
      <dgm:prSet presAssocID="{FF15F848-A246-4D31-A7E0-FD83C4E440D5}" presName="connectorText" presStyleLbl="sibTrans2D1" presStyleIdx="0" presStyleCnt="6"/>
      <dgm:spPr/>
      <dgm:t>
        <a:bodyPr/>
        <a:lstStyle/>
        <a:p>
          <a:endParaRPr lang="zh-TW" altLang="en-US"/>
        </a:p>
      </dgm:t>
    </dgm:pt>
    <dgm:pt modelId="{7DE47161-0911-4657-98B7-6699987687D3}" type="pres">
      <dgm:prSet presAssocID="{40824A5D-502B-4B29-95E4-6001DCF80E09}" presName="node" presStyleLbl="node1" presStyleIdx="1" presStyleCnt="7" custScaleX="140314" custLinFactNeighborX="-4334" custLinFactNeighborY="478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9C1DC27-A760-4FD2-9886-794638F74075}" type="pres">
      <dgm:prSet presAssocID="{3707041B-75FA-4E95-9A1B-400C620C7379}" presName="sibTrans" presStyleLbl="sibTrans2D1" presStyleIdx="1" presStyleCnt="6" custScaleX="140314"/>
      <dgm:spPr/>
      <dgm:t>
        <a:bodyPr/>
        <a:lstStyle/>
        <a:p>
          <a:endParaRPr lang="zh-TW" altLang="en-US"/>
        </a:p>
      </dgm:t>
    </dgm:pt>
    <dgm:pt modelId="{5E6B965D-C676-4B28-A0CA-1B54C5B14CB8}" type="pres">
      <dgm:prSet presAssocID="{3707041B-75FA-4E95-9A1B-400C620C7379}" presName="connectorText" presStyleLbl="sibTrans2D1" presStyleIdx="1" presStyleCnt="6"/>
      <dgm:spPr/>
      <dgm:t>
        <a:bodyPr/>
        <a:lstStyle/>
        <a:p>
          <a:endParaRPr lang="zh-TW" altLang="en-US"/>
        </a:p>
      </dgm:t>
    </dgm:pt>
    <dgm:pt modelId="{D5B0D15E-A3BE-4C6F-928C-97CF4EFC6307}" type="pres">
      <dgm:prSet presAssocID="{AF637FA3-5E3B-4F5F-946B-D5688AB76CE5}" presName="node" presStyleLbl="node1" presStyleIdx="2" presStyleCnt="7" custScaleX="140314" custLinFactNeighborX="-861" custLinFactNeighborY="1394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948BBB-FD30-4E1F-91D3-035FDAE599AC}" type="pres">
      <dgm:prSet presAssocID="{28D94493-0710-4F28-845B-1A9C9A989831}" presName="sibTrans" presStyleLbl="sibTrans2D1" presStyleIdx="2" presStyleCnt="6" custScaleX="140314"/>
      <dgm:spPr/>
      <dgm:t>
        <a:bodyPr/>
        <a:lstStyle/>
        <a:p>
          <a:endParaRPr lang="zh-TW" altLang="en-US"/>
        </a:p>
      </dgm:t>
    </dgm:pt>
    <dgm:pt modelId="{68092F5E-DCE6-4EF0-A89D-3A6614158B7B}" type="pres">
      <dgm:prSet presAssocID="{28D94493-0710-4F28-845B-1A9C9A989831}" presName="connectorText" presStyleLbl="sibTrans2D1" presStyleIdx="2" presStyleCnt="6"/>
      <dgm:spPr/>
      <dgm:t>
        <a:bodyPr/>
        <a:lstStyle/>
        <a:p>
          <a:endParaRPr lang="zh-TW" altLang="en-US"/>
        </a:p>
      </dgm:t>
    </dgm:pt>
    <dgm:pt modelId="{899FF7A9-B36A-410F-AFAE-7E6569879C0C}" type="pres">
      <dgm:prSet presAssocID="{CAAAC149-64AD-4E2A-8D89-998F887B9FBF}" presName="node" presStyleLbl="node1" presStyleIdx="3" presStyleCnt="7" custScaleX="140314" custLinFactNeighborX="-3696" custLinFactNeighborY="186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31D989-96A1-44BA-98CD-A15272B02DC0}" type="pres">
      <dgm:prSet presAssocID="{67F86B80-62DB-4739-98D7-5F8B85423663}" presName="sibTrans" presStyleLbl="sibTrans2D1" presStyleIdx="3" presStyleCnt="6" custScaleX="140314"/>
      <dgm:spPr/>
      <dgm:t>
        <a:bodyPr/>
        <a:lstStyle/>
        <a:p>
          <a:endParaRPr lang="zh-TW" altLang="en-US"/>
        </a:p>
      </dgm:t>
    </dgm:pt>
    <dgm:pt modelId="{95A1E78B-1786-41DE-B50E-030923BEC026}" type="pres">
      <dgm:prSet presAssocID="{67F86B80-62DB-4739-98D7-5F8B85423663}" presName="connectorText" presStyleLbl="sibTrans2D1" presStyleIdx="3" presStyleCnt="6"/>
      <dgm:spPr/>
      <dgm:t>
        <a:bodyPr/>
        <a:lstStyle/>
        <a:p>
          <a:endParaRPr lang="zh-TW" altLang="en-US"/>
        </a:p>
      </dgm:t>
    </dgm:pt>
    <dgm:pt modelId="{7399F054-5C58-4C06-B531-F493DE59A57E}" type="pres">
      <dgm:prSet presAssocID="{24C62505-6A89-4CCD-8D6F-533AC309D27B}" presName="node" presStyleLbl="node1" presStyleIdx="4" presStyleCnt="7" custScaleX="140314" custLinFactNeighborX="-3696" custLinFactNeighborY="186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866120-4F04-4748-BBE8-357E28BA2470}" type="pres">
      <dgm:prSet presAssocID="{26DAFA6D-16D9-4B50-BD37-DF50666B5C8D}" presName="sibTrans" presStyleLbl="sibTrans2D1" presStyleIdx="4" presStyleCnt="6" custScaleX="140314"/>
      <dgm:spPr/>
      <dgm:t>
        <a:bodyPr/>
        <a:lstStyle/>
        <a:p>
          <a:endParaRPr lang="zh-TW" altLang="en-US"/>
        </a:p>
      </dgm:t>
    </dgm:pt>
    <dgm:pt modelId="{8A3E2A9E-F873-4C18-B1B3-32F83BA37653}" type="pres">
      <dgm:prSet presAssocID="{26DAFA6D-16D9-4B50-BD37-DF50666B5C8D}" presName="connectorText" presStyleLbl="sibTrans2D1" presStyleIdx="4" presStyleCnt="6"/>
      <dgm:spPr/>
      <dgm:t>
        <a:bodyPr/>
        <a:lstStyle/>
        <a:p>
          <a:endParaRPr lang="zh-TW" altLang="en-US"/>
        </a:p>
      </dgm:t>
    </dgm:pt>
    <dgm:pt modelId="{0436F6C1-3C8B-47C8-8B49-1E7D77759EF4}" type="pres">
      <dgm:prSet presAssocID="{7D81CC66-1839-4CDD-BE59-BA5F8FA19903}" presName="node" presStyleLbl="node1" presStyleIdx="5" presStyleCnt="7" custScaleX="140314" custLinFactNeighborX="1116" custLinFactNeighborY="497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94C38B4-C3AA-4A27-8FBA-026DFF3D9B51}" type="pres">
      <dgm:prSet presAssocID="{08905A8A-72DF-489F-B8F3-CB2F1BA7B9FD}" presName="sibTrans" presStyleLbl="sibTrans2D1" presStyleIdx="5" presStyleCnt="6" custScaleX="140314"/>
      <dgm:spPr/>
      <dgm:t>
        <a:bodyPr/>
        <a:lstStyle/>
        <a:p>
          <a:endParaRPr lang="zh-TW" altLang="en-US"/>
        </a:p>
      </dgm:t>
    </dgm:pt>
    <dgm:pt modelId="{2967A3EE-27F7-4CAF-949F-C75B88AF2921}" type="pres">
      <dgm:prSet presAssocID="{08905A8A-72DF-489F-B8F3-CB2F1BA7B9FD}" presName="connectorText" presStyleLbl="sibTrans2D1" presStyleIdx="5" presStyleCnt="6"/>
      <dgm:spPr/>
      <dgm:t>
        <a:bodyPr/>
        <a:lstStyle/>
        <a:p>
          <a:endParaRPr lang="zh-TW" altLang="en-US"/>
        </a:p>
      </dgm:t>
    </dgm:pt>
    <dgm:pt modelId="{685A6C06-E364-4920-B892-5A4DA0871EF0}" type="pres">
      <dgm:prSet presAssocID="{0AE4EEF0-A957-4D7A-98D3-43860677698C}" presName="node" presStyleLbl="node1" presStyleIdx="6" presStyleCnt="7" custScaleX="14031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AB77C62-662E-47FF-B593-D3512E6C3523}" type="presOf" srcId="{08905A8A-72DF-489F-B8F3-CB2F1BA7B9FD}" destId="{C94C38B4-C3AA-4A27-8FBA-026DFF3D9B51}" srcOrd="0" destOrd="0" presId="urn:microsoft.com/office/officeart/2005/8/layout/process5"/>
    <dgm:cxn modelId="{4E4AAC09-065A-44E0-A08A-CF2AD5072DF3}" type="presOf" srcId="{28D94493-0710-4F28-845B-1A9C9A989831}" destId="{CC948BBB-FD30-4E1F-91D3-035FDAE599AC}" srcOrd="0" destOrd="0" presId="urn:microsoft.com/office/officeart/2005/8/layout/process5"/>
    <dgm:cxn modelId="{FDF1437A-E54B-464F-9F37-2FAB641364C5}" type="presOf" srcId="{24C62505-6A89-4CCD-8D6F-533AC309D27B}" destId="{7399F054-5C58-4C06-B531-F493DE59A57E}" srcOrd="0" destOrd="0" presId="urn:microsoft.com/office/officeart/2005/8/layout/process5"/>
    <dgm:cxn modelId="{2AF7B654-C4A8-48B0-B442-14FF59C6FD5C}" type="presOf" srcId="{67F86B80-62DB-4739-98D7-5F8B85423663}" destId="{95A1E78B-1786-41DE-B50E-030923BEC026}" srcOrd="1" destOrd="0" presId="urn:microsoft.com/office/officeart/2005/8/layout/process5"/>
    <dgm:cxn modelId="{8F633316-5556-4410-9411-056985632268}" type="presOf" srcId="{08905A8A-72DF-489F-B8F3-CB2F1BA7B9FD}" destId="{2967A3EE-27F7-4CAF-949F-C75B88AF2921}" srcOrd="1" destOrd="0" presId="urn:microsoft.com/office/officeart/2005/8/layout/process5"/>
    <dgm:cxn modelId="{E0B3BA07-DF8D-4564-879A-E7173B6D690D}" type="presOf" srcId="{0AE4EEF0-A957-4D7A-98D3-43860677698C}" destId="{685A6C06-E364-4920-B892-5A4DA0871EF0}" srcOrd="0" destOrd="0" presId="urn:microsoft.com/office/officeart/2005/8/layout/process5"/>
    <dgm:cxn modelId="{F059C2D5-101B-40CE-8011-B260C3B88D7A}" srcId="{D5D971EB-61C8-426C-883F-A8E53D8B53A3}" destId="{AF637FA3-5E3B-4F5F-946B-D5688AB76CE5}" srcOrd="2" destOrd="0" parTransId="{E81E3F2F-39C7-4442-86EF-AB896DBE9BE0}" sibTransId="{28D94493-0710-4F28-845B-1A9C9A989831}"/>
    <dgm:cxn modelId="{05FC3C14-0499-4059-B35B-3267F0ABECBE}" srcId="{D5D971EB-61C8-426C-883F-A8E53D8B53A3}" destId="{24C62505-6A89-4CCD-8D6F-533AC309D27B}" srcOrd="4" destOrd="0" parTransId="{25C612C5-DE88-4F4A-9687-7070D04880DB}" sibTransId="{26DAFA6D-16D9-4B50-BD37-DF50666B5C8D}"/>
    <dgm:cxn modelId="{C13A04CC-1218-4797-BB87-3F19232B9D84}" type="presOf" srcId="{CAAAC149-64AD-4E2A-8D89-998F887B9FBF}" destId="{899FF7A9-B36A-410F-AFAE-7E6569879C0C}" srcOrd="0" destOrd="0" presId="urn:microsoft.com/office/officeart/2005/8/layout/process5"/>
    <dgm:cxn modelId="{7D539647-94A9-4B6C-A42A-F3A84FB6B635}" type="presOf" srcId="{FF15F848-A246-4D31-A7E0-FD83C4E440D5}" destId="{CFE2B9E1-E382-4DCE-8FC3-3738984C9D6E}" srcOrd="1" destOrd="0" presId="urn:microsoft.com/office/officeart/2005/8/layout/process5"/>
    <dgm:cxn modelId="{80079182-8A7B-43B5-B0E0-54D033019EA7}" type="presOf" srcId="{93CB3076-AFBB-4DDF-AC38-2B5A56B3A0DA}" destId="{6DD3532A-CB07-4F50-BE2E-0C2642400173}" srcOrd="0" destOrd="0" presId="urn:microsoft.com/office/officeart/2005/8/layout/process5"/>
    <dgm:cxn modelId="{13D59B96-33C0-44D5-901D-DD3E25DEFBC5}" type="presOf" srcId="{67F86B80-62DB-4739-98D7-5F8B85423663}" destId="{EF31D989-96A1-44BA-98CD-A15272B02DC0}" srcOrd="0" destOrd="0" presId="urn:microsoft.com/office/officeart/2005/8/layout/process5"/>
    <dgm:cxn modelId="{6BB5E919-5068-45EB-AC19-73D9F4AF3F9B}" type="presOf" srcId="{7D81CC66-1839-4CDD-BE59-BA5F8FA19903}" destId="{0436F6C1-3C8B-47C8-8B49-1E7D77759EF4}" srcOrd="0" destOrd="0" presId="urn:microsoft.com/office/officeart/2005/8/layout/process5"/>
    <dgm:cxn modelId="{236F10FD-2440-40AA-88BF-B08A299EE72B}" type="presOf" srcId="{3707041B-75FA-4E95-9A1B-400C620C7379}" destId="{5E6B965D-C676-4B28-A0CA-1B54C5B14CB8}" srcOrd="1" destOrd="0" presId="urn:microsoft.com/office/officeart/2005/8/layout/process5"/>
    <dgm:cxn modelId="{57925DD4-8F88-4F76-81B8-F334814038C6}" type="presOf" srcId="{40824A5D-502B-4B29-95E4-6001DCF80E09}" destId="{7DE47161-0911-4657-98B7-6699987687D3}" srcOrd="0" destOrd="0" presId="urn:microsoft.com/office/officeart/2005/8/layout/process5"/>
    <dgm:cxn modelId="{ACD9971E-D8D4-4CAF-8519-64DEA35D7F20}" type="presOf" srcId="{28D94493-0710-4F28-845B-1A9C9A989831}" destId="{68092F5E-DCE6-4EF0-A89D-3A6614158B7B}" srcOrd="1" destOrd="0" presId="urn:microsoft.com/office/officeart/2005/8/layout/process5"/>
    <dgm:cxn modelId="{859828A0-0FB0-4EE4-B2DB-965890672309}" type="presOf" srcId="{26DAFA6D-16D9-4B50-BD37-DF50666B5C8D}" destId="{5F866120-4F04-4748-BBE8-357E28BA2470}" srcOrd="0" destOrd="0" presId="urn:microsoft.com/office/officeart/2005/8/layout/process5"/>
    <dgm:cxn modelId="{6D15FAA7-017A-45DC-965E-3D37326BC337}" type="presOf" srcId="{D5D971EB-61C8-426C-883F-A8E53D8B53A3}" destId="{11A355C0-C78B-4DE7-82D5-7221B49A4BA3}" srcOrd="0" destOrd="0" presId="urn:microsoft.com/office/officeart/2005/8/layout/process5"/>
    <dgm:cxn modelId="{CEF261AF-2A1E-4FDA-BA48-9E57565C84F9}" srcId="{D5D971EB-61C8-426C-883F-A8E53D8B53A3}" destId="{40824A5D-502B-4B29-95E4-6001DCF80E09}" srcOrd="1" destOrd="0" parTransId="{75266461-63F9-450F-9744-D51A2B5C760E}" sibTransId="{3707041B-75FA-4E95-9A1B-400C620C7379}"/>
    <dgm:cxn modelId="{93FE9A75-D2B7-4EC4-A674-38786ED25602}" type="presOf" srcId="{FF15F848-A246-4D31-A7E0-FD83C4E440D5}" destId="{4CED1BBF-CB56-41B5-BC01-EC32FFD4302B}" srcOrd="0" destOrd="0" presId="urn:microsoft.com/office/officeart/2005/8/layout/process5"/>
    <dgm:cxn modelId="{1A619D5E-595C-4632-9994-68868BCA8742}" srcId="{D5D971EB-61C8-426C-883F-A8E53D8B53A3}" destId="{0AE4EEF0-A957-4D7A-98D3-43860677698C}" srcOrd="6" destOrd="0" parTransId="{976DC888-003D-4A07-A2EA-6E15B37559F3}" sibTransId="{448FF490-7067-446D-A92B-BC7BF1969EBB}"/>
    <dgm:cxn modelId="{27A8BC8A-5C3B-47E5-86A0-23FBD06C231B}" srcId="{D5D971EB-61C8-426C-883F-A8E53D8B53A3}" destId="{93CB3076-AFBB-4DDF-AC38-2B5A56B3A0DA}" srcOrd="0" destOrd="0" parTransId="{76343D3A-29E3-43E2-89EB-81587EE1782D}" sibTransId="{FF15F848-A246-4D31-A7E0-FD83C4E440D5}"/>
    <dgm:cxn modelId="{2D7C5CDC-6DCF-48F1-BE81-5AA556C5E47E}" type="presOf" srcId="{26DAFA6D-16D9-4B50-BD37-DF50666B5C8D}" destId="{8A3E2A9E-F873-4C18-B1B3-32F83BA37653}" srcOrd="1" destOrd="0" presId="urn:microsoft.com/office/officeart/2005/8/layout/process5"/>
    <dgm:cxn modelId="{BAB9F414-B461-4C2C-9C26-E6757D265A93}" srcId="{D5D971EB-61C8-426C-883F-A8E53D8B53A3}" destId="{CAAAC149-64AD-4E2A-8D89-998F887B9FBF}" srcOrd="3" destOrd="0" parTransId="{34A7DBE5-AED3-4191-9F02-85947FA59153}" sibTransId="{67F86B80-62DB-4739-98D7-5F8B85423663}"/>
    <dgm:cxn modelId="{38EFF1D8-90BA-41CC-A026-681B2C813475}" type="presOf" srcId="{3707041B-75FA-4E95-9A1B-400C620C7379}" destId="{99C1DC27-A760-4FD2-9886-794638F74075}" srcOrd="0" destOrd="0" presId="urn:microsoft.com/office/officeart/2005/8/layout/process5"/>
    <dgm:cxn modelId="{599A4FC7-7926-4892-A1BD-8BE49514CBD8}" srcId="{D5D971EB-61C8-426C-883F-A8E53D8B53A3}" destId="{7D81CC66-1839-4CDD-BE59-BA5F8FA19903}" srcOrd="5" destOrd="0" parTransId="{E07EFC3A-1A38-4626-8798-3D4F6F3557A0}" sibTransId="{08905A8A-72DF-489F-B8F3-CB2F1BA7B9FD}"/>
    <dgm:cxn modelId="{4455345F-1E2A-4E68-9DB1-B4DFB739DA0F}" type="presOf" srcId="{AF637FA3-5E3B-4F5F-946B-D5688AB76CE5}" destId="{D5B0D15E-A3BE-4C6F-928C-97CF4EFC6307}" srcOrd="0" destOrd="0" presId="urn:microsoft.com/office/officeart/2005/8/layout/process5"/>
    <dgm:cxn modelId="{64C206E6-2C85-4D4A-A8B8-315904EC890E}" type="presParOf" srcId="{11A355C0-C78B-4DE7-82D5-7221B49A4BA3}" destId="{6DD3532A-CB07-4F50-BE2E-0C2642400173}" srcOrd="0" destOrd="0" presId="urn:microsoft.com/office/officeart/2005/8/layout/process5"/>
    <dgm:cxn modelId="{2587B3BD-4027-4E33-A37F-0E87CE5FC5AA}" type="presParOf" srcId="{11A355C0-C78B-4DE7-82D5-7221B49A4BA3}" destId="{4CED1BBF-CB56-41B5-BC01-EC32FFD4302B}" srcOrd="1" destOrd="0" presId="urn:microsoft.com/office/officeart/2005/8/layout/process5"/>
    <dgm:cxn modelId="{9153AC8D-3425-4A25-90FA-9ED37F6D0630}" type="presParOf" srcId="{4CED1BBF-CB56-41B5-BC01-EC32FFD4302B}" destId="{CFE2B9E1-E382-4DCE-8FC3-3738984C9D6E}" srcOrd="0" destOrd="0" presId="urn:microsoft.com/office/officeart/2005/8/layout/process5"/>
    <dgm:cxn modelId="{C1846742-1B6F-401A-BC41-12008054BC44}" type="presParOf" srcId="{11A355C0-C78B-4DE7-82D5-7221B49A4BA3}" destId="{7DE47161-0911-4657-98B7-6699987687D3}" srcOrd="2" destOrd="0" presId="urn:microsoft.com/office/officeart/2005/8/layout/process5"/>
    <dgm:cxn modelId="{947CF2F5-0B4D-4511-B9FF-36888BFE814B}" type="presParOf" srcId="{11A355C0-C78B-4DE7-82D5-7221B49A4BA3}" destId="{99C1DC27-A760-4FD2-9886-794638F74075}" srcOrd="3" destOrd="0" presId="urn:microsoft.com/office/officeart/2005/8/layout/process5"/>
    <dgm:cxn modelId="{A4C7A564-F9C8-4D82-A4A1-D9098507382A}" type="presParOf" srcId="{99C1DC27-A760-4FD2-9886-794638F74075}" destId="{5E6B965D-C676-4B28-A0CA-1B54C5B14CB8}" srcOrd="0" destOrd="0" presId="urn:microsoft.com/office/officeart/2005/8/layout/process5"/>
    <dgm:cxn modelId="{1D11CB4C-EB6D-4399-9B14-AFAD9C344D32}" type="presParOf" srcId="{11A355C0-C78B-4DE7-82D5-7221B49A4BA3}" destId="{D5B0D15E-A3BE-4C6F-928C-97CF4EFC6307}" srcOrd="4" destOrd="0" presId="urn:microsoft.com/office/officeart/2005/8/layout/process5"/>
    <dgm:cxn modelId="{AA9A4D19-0CF4-45E1-BAFF-83166686C5E8}" type="presParOf" srcId="{11A355C0-C78B-4DE7-82D5-7221B49A4BA3}" destId="{CC948BBB-FD30-4E1F-91D3-035FDAE599AC}" srcOrd="5" destOrd="0" presId="urn:microsoft.com/office/officeart/2005/8/layout/process5"/>
    <dgm:cxn modelId="{52B94CA6-AFEB-42C2-8BC8-37AAC708DB9B}" type="presParOf" srcId="{CC948BBB-FD30-4E1F-91D3-035FDAE599AC}" destId="{68092F5E-DCE6-4EF0-A89D-3A6614158B7B}" srcOrd="0" destOrd="0" presId="urn:microsoft.com/office/officeart/2005/8/layout/process5"/>
    <dgm:cxn modelId="{DC384B9A-245C-413C-9E80-F2907ACDA8B9}" type="presParOf" srcId="{11A355C0-C78B-4DE7-82D5-7221B49A4BA3}" destId="{899FF7A9-B36A-410F-AFAE-7E6569879C0C}" srcOrd="6" destOrd="0" presId="urn:microsoft.com/office/officeart/2005/8/layout/process5"/>
    <dgm:cxn modelId="{E73E570A-8447-4118-80C0-DE8A021CC661}" type="presParOf" srcId="{11A355C0-C78B-4DE7-82D5-7221B49A4BA3}" destId="{EF31D989-96A1-44BA-98CD-A15272B02DC0}" srcOrd="7" destOrd="0" presId="urn:microsoft.com/office/officeart/2005/8/layout/process5"/>
    <dgm:cxn modelId="{0E4E2E82-458B-47CD-9F84-42CFF0A00EB3}" type="presParOf" srcId="{EF31D989-96A1-44BA-98CD-A15272B02DC0}" destId="{95A1E78B-1786-41DE-B50E-030923BEC026}" srcOrd="0" destOrd="0" presId="urn:microsoft.com/office/officeart/2005/8/layout/process5"/>
    <dgm:cxn modelId="{EEC856DC-9D2C-4C2B-B8D4-EEE665999C69}" type="presParOf" srcId="{11A355C0-C78B-4DE7-82D5-7221B49A4BA3}" destId="{7399F054-5C58-4C06-B531-F493DE59A57E}" srcOrd="8" destOrd="0" presId="urn:microsoft.com/office/officeart/2005/8/layout/process5"/>
    <dgm:cxn modelId="{430A800A-EDD8-4E5F-A3A9-F83E26365AE1}" type="presParOf" srcId="{11A355C0-C78B-4DE7-82D5-7221B49A4BA3}" destId="{5F866120-4F04-4748-BBE8-357E28BA2470}" srcOrd="9" destOrd="0" presId="urn:microsoft.com/office/officeart/2005/8/layout/process5"/>
    <dgm:cxn modelId="{2C351586-4D3C-4395-ACFE-7E916064CC5F}" type="presParOf" srcId="{5F866120-4F04-4748-BBE8-357E28BA2470}" destId="{8A3E2A9E-F873-4C18-B1B3-32F83BA37653}" srcOrd="0" destOrd="0" presId="urn:microsoft.com/office/officeart/2005/8/layout/process5"/>
    <dgm:cxn modelId="{48B3F742-2CA9-4E38-889E-32811FF74AEE}" type="presParOf" srcId="{11A355C0-C78B-4DE7-82D5-7221B49A4BA3}" destId="{0436F6C1-3C8B-47C8-8B49-1E7D77759EF4}" srcOrd="10" destOrd="0" presId="urn:microsoft.com/office/officeart/2005/8/layout/process5"/>
    <dgm:cxn modelId="{0041A5A8-8B55-4461-A1E5-81DBC7D79A8C}" type="presParOf" srcId="{11A355C0-C78B-4DE7-82D5-7221B49A4BA3}" destId="{C94C38B4-C3AA-4A27-8FBA-026DFF3D9B51}" srcOrd="11" destOrd="0" presId="urn:microsoft.com/office/officeart/2005/8/layout/process5"/>
    <dgm:cxn modelId="{BF680CFE-F72C-4AC8-BFCA-8325D6625516}" type="presParOf" srcId="{C94C38B4-C3AA-4A27-8FBA-026DFF3D9B51}" destId="{2967A3EE-27F7-4CAF-949F-C75B88AF2921}" srcOrd="0" destOrd="0" presId="urn:microsoft.com/office/officeart/2005/8/layout/process5"/>
    <dgm:cxn modelId="{2EA866B0-E212-469A-9671-6849AE5E4C9B}" type="presParOf" srcId="{11A355C0-C78B-4DE7-82D5-7221B49A4BA3}" destId="{685A6C06-E364-4920-B892-5A4DA0871EF0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53242A-A18F-4FD3-A2E3-0A39ABC382B9}" type="doc">
      <dgm:prSet loTypeId="urn:microsoft.com/office/officeart/2005/8/layout/hierarchy4" loCatId="list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zh-TW" altLang="en-US"/>
        </a:p>
      </dgm:t>
    </dgm:pt>
    <dgm:pt modelId="{880657D3-50D8-4A4B-B5AD-400189BFFFF8}">
      <dgm:prSet phldrT="[文字]" custT="1"/>
      <dgm:spPr/>
      <dgm:t>
        <a:bodyPr/>
        <a:lstStyle/>
        <a:p>
          <a:r>
            <a:rPr lang="en-US" altLang="zh-TW" sz="2400" b="1" dirty="0" smtClean="0"/>
            <a:t>Information technology(IT) and Service quality (SQ)</a:t>
          </a:r>
          <a:endParaRPr lang="zh-TW" altLang="en-US" sz="2400" b="1" dirty="0"/>
        </a:p>
      </dgm:t>
    </dgm:pt>
    <dgm:pt modelId="{AEA2E303-B918-4890-AACA-3E807C184886}" type="parTrans" cxnId="{6488E447-F8A6-437D-B10B-BC7FB6D476F6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415D14A-E49E-47B1-8E4F-58846DBA65C5}" type="sibTrans" cxnId="{6488E447-F8A6-437D-B10B-BC7FB6D476F6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BEC12AEC-728F-4597-AF08-A03B213CCEB7}">
      <dgm:prSet phldrT="[文字]" custT="1"/>
      <dgm:spPr/>
      <dgm:t>
        <a:bodyPr/>
        <a:lstStyle/>
        <a:p>
          <a:r>
            <a:rPr lang="en-US" altLang="zh-TW" sz="2000" b="1" dirty="0" smtClean="0"/>
            <a:t>Web 2.0 technologies</a:t>
          </a:r>
        </a:p>
        <a:p>
          <a:r>
            <a:rPr lang="en-US" altLang="zh-TW" sz="2000" b="1" dirty="0" smtClean="0"/>
            <a:t>(Factors)</a:t>
          </a:r>
          <a:endParaRPr lang="zh-TW" altLang="en-US" sz="2000" b="1" dirty="0"/>
        </a:p>
      </dgm:t>
    </dgm:pt>
    <dgm:pt modelId="{FA7F5D17-FD24-48C7-9F03-C188B19F4EAB}" type="parTrans" cxnId="{3F2B10CB-13E4-4CF4-BE15-74BEE086F4E8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69A6B5A-3D0C-472E-9910-D5D11A6A8037}" type="sibTrans" cxnId="{3F2B10CB-13E4-4CF4-BE15-74BEE086F4E8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A0EAD6EA-E414-4645-B18F-5E8D0B020109}">
      <dgm:prSet phldrT="[文字]" custT="1"/>
      <dgm:spPr/>
      <dgm:t>
        <a:bodyPr/>
        <a:lstStyle/>
        <a:p>
          <a:r>
            <a:rPr lang="en-US" altLang="zh-TW" sz="2200" dirty="0" smtClean="0"/>
            <a:t>Social network</a:t>
          </a:r>
          <a:r>
            <a:rPr lang="zh-TW" altLang="en-US" sz="2200" dirty="0" smtClean="0"/>
            <a:t> </a:t>
          </a:r>
          <a:endParaRPr lang="zh-TW" altLang="en-US" sz="2200" dirty="0"/>
        </a:p>
      </dgm:t>
    </dgm:pt>
    <dgm:pt modelId="{B406555F-8173-4BFA-9AD4-9D3914AF22A9}" type="parTrans" cxnId="{95B27B34-194C-43EB-9576-BF7882D4D835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8560324D-D1CB-48C7-BFB5-B8BAC51F3623}" type="sibTrans" cxnId="{95B27B34-194C-43EB-9576-BF7882D4D835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AE5ADC4-2D07-4BC9-AE19-4936CCBDC047}">
      <dgm:prSet phldrT="[文字]" custT="1"/>
      <dgm:spPr/>
      <dgm:t>
        <a:bodyPr/>
        <a:lstStyle/>
        <a:p>
          <a:r>
            <a:rPr lang="en-US" altLang="zh-TW" sz="2000" b="1" dirty="0" smtClean="0"/>
            <a:t>Service quality</a:t>
          </a:r>
        </a:p>
        <a:p>
          <a:r>
            <a:rPr lang="en-US" altLang="zh-TW" sz="2000" b="1" dirty="0" smtClean="0"/>
            <a:t>(Factors)</a:t>
          </a:r>
          <a:endParaRPr lang="zh-TW" altLang="en-US" sz="2000" b="1" dirty="0"/>
        </a:p>
      </dgm:t>
    </dgm:pt>
    <dgm:pt modelId="{DAEA92CF-8D15-4654-900C-4C447DBAD400}" type="parTrans" cxnId="{08811A09-4FF6-4136-A587-82006800E77C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81CE2A7F-47AE-4706-A976-EBAE24ABE2A5}" type="sibTrans" cxnId="{08811A09-4FF6-4136-A587-82006800E77C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1051B492-A85D-449B-95B2-D89817EB2282}">
      <dgm:prSet phldrT="[文字]" custT="1"/>
      <dgm:spPr/>
      <dgm:t>
        <a:bodyPr/>
        <a:lstStyle/>
        <a:p>
          <a:r>
            <a:rPr lang="en-US" altLang="zh-TW" sz="2200" dirty="0" smtClean="0"/>
            <a:t>Intangible product</a:t>
          </a:r>
          <a:endParaRPr lang="zh-TW" altLang="en-US" sz="2200" dirty="0"/>
        </a:p>
      </dgm:t>
    </dgm:pt>
    <dgm:pt modelId="{734184B2-1028-45A8-B5F1-FE563E4339B6}" type="parTrans" cxnId="{8041BC49-6451-43B1-BD88-C9EAF4863DA2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8DF3EA3-5514-4BA2-A6E5-30C89613229D}" type="sibTrans" cxnId="{8041BC49-6451-43B1-BD88-C9EAF4863DA2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90CF074-6FD2-4E68-BC3F-A170B5D0491E}">
      <dgm:prSet phldrT="[文字]" custT="1"/>
      <dgm:spPr/>
      <dgm:t>
        <a:bodyPr/>
        <a:lstStyle/>
        <a:p>
          <a:r>
            <a:rPr lang="en-US" altLang="zh-TW" sz="2200" dirty="0" smtClean="0"/>
            <a:t>Tangible product</a:t>
          </a:r>
          <a:endParaRPr lang="zh-TW" altLang="en-US" sz="2200" dirty="0"/>
        </a:p>
      </dgm:t>
    </dgm:pt>
    <dgm:pt modelId="{F4FA613E-8DE2-4488-A8D8-C322F34855F1}" type="parTrans" cxnId="{B0966EC1-919F-43BF-AF6B-7B9614124E4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E826E7A5-2FC5-4B5B-B0A8-3FBDA733C6D1}" type="sibTrans" cxnId="{B0966EC1-919F-43BF-AF6B-7B9614124E4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AA3D2339-ADD1-4EB1-96BD-315A2EE2B5D8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2000" b="1" dirty="0" smtClean="0">
              <a:solidFill>
                <a:schemeClr val="bg1"/>
              </a:solidFill>
            </a:rPr>
            <a:t>Tourism</a:t>
          </a:r>
        </a:p>
        <a:p>
          <a:r>
            <a:rPr lang="en-US" altLang="zh-TW" sz="2000" b="1" dirty="0" smtClean="0">
              <a:solidFill>
                <a:schemeClr val="bg1"/>
              </a:solidFill>
            </a:rPr>
            <a:t>(sample) </a:t>
          </a:r>
          <a:endParaRPr lang="zh-TW" altLang="en-US" sz="2000" b="1" dirty="0">
            <a:solidFill>
              <a:schemeClr val="bg1"/>
            </a:solidFill>
          </a:endParaRPr>
        </a:p>
      </dgm:t>
    </dgm:pt>
    <dgm:pt modelId="{323C34EA-ACFD-4958-BBF0-3C11E6A19C66}" type="parTrans" cxnId="{408979C2-6592-4A40-9630-5D11F80A8E06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CF18887-D755-4947-A057-6B5D7AC34DD4}" type="sibTrans" cxnId="{408979C2-6592-4A40-9630-5D11F80A8E06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27ECB1E8-9C1B-4622-BCC5-F1A06A02DBF8}">
      <dgm:prSet phldrT="[文字]" custT="1"/>
      <dgm:spPr/>
      <dgm:t>
        <a:bodyPr/>
        <a:lstStyle/>
        <a:p>
          <a:r>
            <a:rPr lang="en-US" altLang="zh-TW" sz="2000" dirty="0" smtClean="0"/>
            <a:t>Cosmetic</a:t>
          </a:r>
          <a:endParaRPr lang="zh-TW" altLang="en-US" sz="2000" dirty="0"/>
        </a:p>
      </dgm:t>
    </dgm:pt>
    <dgm:pt modelId="{CDAFB989-BE2F-4703-B2AD-8584CEB4DE85}" type="parTrans" cxnId="{BC111737-F1C0-4277-B67B-108D4A33B7F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697D024-C023-4E12-AD98-7308D3C7AD4B}" type="sibTrans" cxnId="{BC111737-F1C0-4277-B67B-108D4A33B7F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2772179-03B4-47E5-A0E8-9B35EB37FE90}">
      <dgm:prSet phldrT="[文字]" custT="1"/>
      <dgm:spPr/>
      <dgm:t>
        <a:bodyPr/>
        <a:lstStyle/>
        <a:p>
          <a:r>
            <a:rPr lang="en-US" altLang="zh-TW" sz="2000" dirty="0" smtClean="0"/>
            <a:t>Company’s site</a:t>
          </a:r>
          <a:endParaRPr lang="zh-TW" altLang="en-US" sz="2000" dirty="0"/>
        </a:p>
      </dgm:t>
    </dgm:pt>
    <dgm:pt modelId="{DF30BE04-5682-490B-B829-8E1FC52263F7}" type="parTrans" cxnId="{005367FC-67D1-4FAE-A2F9-03EB44A3365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01619991-4397-49A3-B945-D6BF27A1FDBB}" type="sibTrans" cxnId="{005367FC-67D1-4FAE-A2F9-03EB44A3365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890B40AE-7DEE-4E3F-9C7A-EB1CFF219BA0}">
      <dgm:prSet phldrT="[文字]" custT="1"/>
      <dgm:spPr/>
      <dgm:t>
        <a:bodyPr/>
        <a:lstStyle/>
        <a:p>
          <a:r>
            <a:rPr lang="en-US" altLang="zh-TW" sz="2000" dirty="0" smtClean="0"/>
            <a:t>FB, </a:t>
          </a:r>
          <a:r>
            <a:rPr lang="en-US" altLang="zh-TW" sz="2000" dirty="0" err="1" smtClean="0"/>
            <a:t>Twiter</a:t>
          </a:r>
          <a:r>
            <a:rPr lang="en-US" altLang="zh-TW" sz="2000" dirty="0" smtClean="0"/>
            <a:t>…</a:t>
          </a:r>
          <a:endParaRPr lang="zh-TW" altLang="en-US" sz="2000" dirty="0"/>
        </a:p>
      </dgm:t>
    </dgm:pt>
    <dgm:pt modelId="{35EEB838-316E-454D-80A6-077D3D703265}" type="parTrans" cxnId="{9F52D37B-D0C2-463D-BE35-ED2DF159EA23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B33109BA-DEDE-4608-85A9-48242B5F4069}" type="sibTrans" cxnId="{9F52D37B-D0C2-463D-BE35-ED2DF159EA23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F14FE83A-BA27-4FE7-BEFC-D5B22284CE8C}" type="pres">
      <dgm:prSet presAssocID="{5E53242A-A18F-4FD3-A2E3-0A39ABC382B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0A6BB2E-7E22-4C50-A1A4-C87F9F1702C0}" type="pres">
      <dgm:prSet presAssocID="{880657D3-50D8-4A4B-B5AD-400189BFFFF8}" presName="vertOne" presStyleCnt="0"/>
      <dgm:spPr/>
      <dgm:t>
        <a:bodyPr/>
        <a:lstStyle/>
        <a:p>
          <a:endParaRPr lang="zh-TW" altLang="en-US"/>
        </a:p>
      </dgm:t>
    </dgm:pt>
    <dgm:pt modelId="{D0D9991B-F7D6-4397-BF2C-F4C2146DA08F}" type="pres">
      <dgm:prSet presAssocID="{880657D3-50D8-4A4B-B5AD-400189BFFFF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D85C648-C5BC-4B7D-BE3F-E89DE52FC1C2}" type="pres">
      <dgm:prSet presAssocID="{880657D3-50D8-4A4B-B5AD-400189BFFFF8}" presName="parTransOne" presStyleCnt="0"/>
      <dgm:spPr/>
      <dgm:t>
        <a:bodyPr/>
        <a:lstStyle/>
        <a:p>
          <a:endParaRPr lang="zh-TW" altLang="en-US"/>
        </a:p>
      </dgm:t>
    </dgm:pt>
    <dgm:pt modelId="{07277952-3D67-479A-9ACB-50A129387A7D}" type="pres">
      <dgm:prSet presAssocID="{880657D3-50D8-4A4B-B5AD-400189BFFFF8}" presName="horzOne" presStyleCnt="0"/>
      <dgm:spPr/>
      <dgm:t>
        <a:bodyPr/>
        <a:lstStyle/>
        <a:p>
          <a:endParaRPr lang="zh-TW" altLang="en-US"/>
        </a:p>
      </dgm:t>
    </dgm:pt>
    <dgm:pt modelId="{1E4599FA-2DC4-42D7-A4C3-85D5C356C071}" type="pres">
      <dgm:prSet presAssocID="{BEC12AEC-728F-4597-AF08-A03B213CCEB7}" presName="vertTwo" presStyleCnt="0"/>
      <dgm:spPr/>
      <dgm:t>
        <a:bodyPr/>
        <a:lstStyle/>
        <a:p>
          <a:endParaRPr lang="zh-TW" altLang="en-US"/>
        </a:p>
      </dgm:t>
    </dgm:pt>
    <dgm:pt modelId="{6550BFCE-2FB9-4BA8-AAD9-C957246EF7A6}" type="pres">
      <dgm:prSet presAssocID="{BEC12AEC-728F-4597-AF08-A03B213CCEB7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483E5AB-2134-4B6A-88E0-72DF7AA8109F}" type="pres">
      <dgm:prSet presAssocID="{BEC12AEC-728F-4597-AF08-A03B213CCEB7}" presName="parTransTwo" presStyleCnt="0"/>
      <dgm:spPr/>
      <dgm:t>
        <a:bodyPr/>
        <a:lstStyle/>
        <a:p>
          <a:endParaRPr lang="zh-TW" altLang="en-US"/>
        </a:p>
      </dgm:t>
    </dgm:pt>
    <dgm:pt modelId="{370AA0B0-EC16-4B6D-9DD4-4EA805B99C99}" type="pres">
      <dgm:prSet presAssocID="{BEC12AEC-728F-4597-AF08-A03B213CCEB7}" presName="horzTwo" presStyleCnt="0"/>
      <dgm:spPr/>
      <dgm:t>
        <a:bodyPr/>
        <a:lstStyle/>
        <a:p>
          <a:endParaRPr lang="zh-TW" altLang="en-US"/>
        </a:p>
      </dgm:t>
    </dgm:pt>
    <dgm:pt modelId="{2F20A2E9-0F63-42A6-A083-9DACD7348A35}" type="pres">
      <dgm:prSet presAssocID="{A0EAD6EA-E414-4645-B18F-5E8D0B020109}" presName="vertThree" presStyleCnt="0"/>
      <dgm:spPr/>
      <dgm:t>
        <a:bodyPr/>
        <a:lstStyle/>
        <a:p>
          <a:endParaRPr lang="zh-TW" altLang="en-US"/>
        </a:p>
      </dgm:t>
    </dgm:pt>
    <dgm:pt modelId="{F3EC864A-0EA4-4DEB-A459-2D1642724C5D}" type="pres">
      <dgm:prSet presAssocID="{A0EAD6EA-E414-4645-B18F-5E8D0B020109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AA9BB36-E02B-469A-B2C4-03255A6E2602}" type="pres">
      <dgm:prSet presAssocID="{A0EAD6EA-E414-4645-B18F-5E8D0B020109}" presName="parTransThree" presStyleCnt="0"/>
      <dgm:spPr/>
      <dgm:t>
        <a:bodyPr/>
        <a:lstStyle/>
        <a:p>
          <a:endParaRPr lang="zh-TW" altLang="en-US"/>
        </a:p>
      </dgm:t>
    </dgm:pt>
    <dgm:pt modelId="{C725B938-DF7F-4A5B-8C8B-00B38CCB12F4}" type="pres">
      <dgm:prSet presAssocID="{A0EAD6EA-E414-4645-B18F-5E8D0B020109}" presName="horzThree" presStyleCnt="0"/>
      <dgm:spPr/>
      <dgm:t>
        <a:bodyPr/>
        <a:lstStyle/>
        <a:p>
          <a:endParaRPr lang="zh-TW" altLang="en-US"/>
        </a:p>
      </dgm:t>
    </dgm:pt>
    <dgm:pt modelId="{C49736CC-6E99-495C-B926-CACF2225F015}" type="pres">
      <dgm:prSet presAssocID="{52772179-03B4-47E5-A0E8-9B35EB37FE90}" presName="vertFour" presStyleCnt="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93EDF77-78D1-4B0E-97BA-B6AFEFD99BD9}" type="pres">
      <dgm:prSet presAssocID="{52772179-03B4-47E5-A0E8-9B35EB37FE90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CB8B7AB-5A8E-48EA-9E61-BD83595566E5}" type="pres">
      <dgm:prSet presAssocID="{52772179-03B4-47E5-A0E8-9B35EB37FE90}" presName="horzFour" presStyleCnt="0"/>
      <dgm:spPr/>
      <dgm:t>
        <a:bodyPr/>
        <a:lstStyle/>
        <a:p>
          <a:endParaRPr lang="zh-TW" altLang="en-US"/>
        </a:p>
      </dgm:t>
    </dgm:pt>
    <dgm:pt modelId="{AADA5945-38F6-4B88-AA11-83F4A9902AD2}" type="pres">
      <dgm:prSet presAssocID="{01619991-4397-49A3-B945-D6BF27A1FDBB}" presName="sibSpaceFour" presStyleCnt="0"/>
      <dgm:spPr/>
      <dgm:t>
        <a:bodyPr/>
        <a:lstStyle/>
        <a:p>
          <a:endParaRPr lang="zh-TW" altLang="en-US"/>
        </a:p>
      </dgm:t>
    </dgm:pt>
    <dgm:pt modelId="{7FF9D2E8-A495-45D2-85DA-266CBAB71B2E}" type="pres">
      <dgm:prSet presAssocID="{890B40AE-7DEE-4E3F-9C7A-EB1CFF219BA0}" presName="vertFour" presStyleCnt="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E2F5185-9E5F-4147-90B7-C6BB0B066898}" type="pres">
      <dgm:prSet presAssocID="{890B40AE-7DEE-4E3F-9C7A-EB1CFF219BA0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983D83-3B53-461F-A4BE-B07CF2A85A01}" type="pres">
      <dgm:prSet presAssocID="{890B40AE-7DEE-4E3F-9C7A-EB1CFF219BA0}" presName="horzFour" presStyleCnt="0"/>
      <dgm:spPr/>
      <dgm:t>
        <a:bodyPr/>
        <a:lstStyle/>
        <a:p>
          <a:endParaRPr lang="zh-TW" altLang="en-US"/>
        </a:p>
      </dgm:t>
    </dgm:pt>
    <dgm:pt modelId="{46C1E499-F1D3-404E-A334-06A809F868EE}" type="pres">
      <dgm:prSet presAssocID="{569A6B5A-3D0C-472E-9910-D5D11A6A8037}" presName="sibSpaceTwo" presStyleCnt="0"/>
      <dgm:spPr/>
      <dgm:t>
        <a:bodyPr/>
        <a:lstStyle/>
        <a:p>
          <a:endParaRPr lang="zh-TW" altLang="en-US"/>
        </a:p>
      </dgm:t>
    </dgm:pt>
    <dgm:pt modelId="{FB3B262D-542B-4DC8-BC66-19ED6158B9B4}" type="pres">
      <dgm:prSet presAssocID="{5AE5ADC4-2D07-4BC9-AE19-4936CCBDC047}" presName="vertTwo" presStyleCnt="0"/>
      <dgm:spPr/>
      <dgm:t>
        <a:bodyPr/>
        <a:lstStyle/>
        <a:p>
          <a:endParaRPr lang="zh-TW" altLang="en-US"/>
        </a:p>
      </dgm:t>
    </dgm:pt>
    <dgm:pt modelId="{93044F45-1054-47B2-A9D5-6AAE0E16502C}" type="pres">
      <dgm:prSet presAssocID="{5AE5ADC4-2D07-4BC9-AE19-4936CCBDC047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CD57B0B-52CC-4002-A14C-1E9A7AC9CB57}" type="pres">
      <dgm:prSet presAssocID="{5AE5ADC4-2D07-4BC9-AE19-4936CCBDC047}" presName="parTransTwo" presStyleCnt="0"/>
      <dgm:spPr/>
      <dgm:t>
        <a:bodyPr/>
        <a:lstStyle/>
        <a:p>
          <a:endParaRPr lang="zh-TW" altLang="en-US"/>
        </a:p>
      </dgm:t>
    </dgm:pt>
    <dgm:pt modelId="{BE9512BF-7908-43D8-B3EE-A6A0288B9E45}" type="pres">
      <dgm:prSet presAssocID="{5AE5ADC4-2D07-4BC9-AE19-4936CCBDC047}" presName="horzTwo" presStyleCnt="0"/>
      <dgm:spPr/>
      <dgm:t>
        <a:bodyPr/>
        <a:lstStyle/>
        <a:p>
          <a:endParaRPr lang="zh-TW" altLang="en-US"/>
        </a:p>
      </dgm:t>
    </dgm:pt>
    <dgm:pt modelId="{E2A65A0D-F0C5-40F1-BB71-F5E8F38FE586}" type="pres">
      <dgm:prSet presAssocID="{590CF074-6FD2-4E68-BC3F-A170B5D0491E}" presName="vertThree" presStyleCnt="0"/>
      <dgm:spPr/>
      <dgm:t>
        <a:bodyPr/>
        <a:lstStyle/>
        <a:p>
          <a:endParaRPr lang="zh-TW" altLang="en-US"/>
        </a:p>
      </dgm:t>
    </dgm:pt>
    <dgm:pt modelId="{C17016DE-7585-4FF7-8C1B-0904439AD1AB}" type="pres">
      <dgm:prSet presAssocID="{590CF074-6FD2-4E68-BC3F-A170B5D0491E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78B757A-8073-42E8-927C-3D8A41F1E6D8}" type="pres">
      <dgm:prSet presAssocID="{590CF074-6FD2-4E68-BC3F-A170B5D0491E}" presName="parTransThree" presStyleCnt="0"/>
      <dgm:spPr/>
      <dgm:t>
        <a:bodyPr/>
        <a:lstStyle/>
        <a:p>
          <a:endParaRPr lang="zh-TW" altLang="en-US"/>
        </a:p>
      </dgm:t>
    </dgm:pt>
    <dgm:pt modelId="{24D537C5-2A75-4C41-A944-7235D22968D8}" type="pres">
      <dgm:prSet presAssocID="{590CF074-6FD2-4E68-BC3F-A170B5D0491E}" presName="horzThree" presStyleCnt="0"/>
      <dgm:spPr/>
      <dgm:t>
        <a:bodyPr/>
        <a:lstStyle/>
        <a:p>
          <a:endParaRPr lang="zh-TW" altLang="en-US"/>
        </a:p>
      </dgm:t>
    </dgm:pt>
    <dgm:pt modelId="{521B0E5C-B74A-495F-946A-273F19B53242}" type="pres">
      <dgm:prSet presAssocID="{27ECB1E8-9C1B-4622-BCC5-F1A06A02DBF8}" presName="vertFour" presStyleCnt="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0124BE1-2613-4A23-A336-C87635E7275D}" type="pres">
      <dgm:prSet presAssocID="{27ECB1E8-9C1B-4622-BCC5-F1A06A02DBF8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94A2D90-A35C-4012-A328-77958D5B5CDD}" type="pres">
      <dgm:prSet presAssocID="{27ECB1E8-9C1B-4622-BCC5-F1A06A02DBF8}" presName="horzFour" presStyleCnt="0"/>
      <dgm:spPr/>
      <dgm:t>
        <a:bodyPr/>
        <a:lstStyle/>
        <a:p>
          <a:endParaRPr lang="zh-TW" altLang="en-US"/>
        </a:p>
      </dgm:t>
    </dgm:pt>
    <dgm:pt modelId="{E1A92ADD-6679-4773-B8BF-9842D5E13284}" type="pres">
      <dgm:prSet presAssocID="{E826E7A5-2FC5-4B5B-B0A8-3FBDA733C6D1}" presName="sibSpaceThree" presStyleCnt="0"/>
      <dgm:spPr/>
      <dgm:t>
        <a:bodyPr/>
        <a:lstStyle/>
        <a:p>
          <a:endParaRPr lang="zh-TW" altLang="en-US"/>
        </a:p>
      </dgm:t>
    </dgm:pt>
    <dgm:pt modelId="{9DBB0B88-8A57-4F2E-AC1E-7C02CAC23A76}" type="pres">
      <dgm:prSet presAssocID="{1051B492-A85D-449B-95B2-D89817EB2282}" presName="vertThree" presStyleCnt="0"/>
      <dgm:spPr/>
      <dgm:t>
        <a:bodyPr/>
        <a:lstStyle/>
        <a:p>
          <a:endParaRPr lang="zh-TW" altLang="en-US"/>
        </a:p>
      </dgm:t>
    </dgm:pt>
    <dgm:pt modelId="{D6C5E853-3C29-4729-BACD-FFA8F2EA3C74}" type="pres">
      <dgm:prSet presAssocID="{1051B492-A85D-449B-95B2-D89817EB2282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6E97EA9-CBA6-4E91-8DA7-4C9C9F0D25BB}" type="pres">
      <dgm:prSet presAssocID="{1051B492-A85D-449B-95B2-D89817EB2282}" presName="parTransThree" presStyleCnt="0"/>
      <dgm:spPr/>
      <dgm:t>
        <a:bodyPr/>
        <a:lstStyle/>
        <a:p>
          <a:endParaRPr lang="zh-TW" altLang="en-US"/>
        </a:p>
      </dgm:t>
    </dgm:pt>
    <dgm:pt modelId="{CD938B60-A25E-4F94-A0EF-8880F50E1D35}" type="pres">
      <dgm:prSet presAssocID="{1051B492-A85D-449B-95B2-D89817EB2282}" presName="horzThree" presStyleCnt="0"/>
      <dgm:spPr/>
      <dgm:t>
        <a:bodyPr/>
        <a:lstStyle/>
        <a:p>
          <a:endParaRPr lang="zh-TW" altLang="en-US"/>
        </a:p>
      </dgm:t>
    </dgm:pt>
    <dgm:pt modelId="{7512AA26-BBE6-4435-8CEB-D37F242EBA28}" type="pres">
      <dgm:prSet presAssocID="{AA3D2339-ADD1-4EB1-96BD-315A2EE2B5D8}" presName="vertFour" presStyleCnt="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6B64050-666C-4619-8E2E-4210F3BBC411}" type="pres">
      <dgm:prSet presAssocID="{AA3D2339-ADD1-4EB1-96BD-315A2EE2B5D8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20C686-C3B3-454D-A95F-BB82F4EA8506}" type="pres">
      <dgm:prSet presAssocID="{AA3D2339-ADD1-4EB1-96BD-315A2EE2B5D8}" presName="horzFour" presStyleCnt="0"/>
      <dgm:spPr/>
      <dgm:t>
        <a:bodyPr/>
        <a:lstStyle/>
        <a:p>
          <a:endParaRPr lang="zh-TW" altLang="en-US"/>
        </a:p>
      </dgm:t>
    </dgm:pt>
  </dgm:ptLst>
  <dgm:cxnLst>
    <dgm:cxn modelId="{BC111737-F1C0-4277-B67B-108D4A33B7FB}" srcId="{590CF074-6FD2-4E68-BC3F-A170B5D0491E}" destId="{27ECB1E8-9C1B-4622-BCC5-F1A06A02DBF8}" srcOrd="0" destOrd="0" parTransId="{CDAFB989-BE2F-4703-B2AD-8584CEB4DE85}" sibTransId="{3697D024-C023-4E12-AD98-7308D3C7AD4B}"/>
    <dgm:cxn modelId="{408979C2-6592-4A40-9630-5D11F80A8E06}" srcId="{1051B492-A85D-449B-95B2-D89817EB2282}" destId="{AA3D2339-ADD1-4EB1-96BD-315A2EE2B5D8}" srcOrd="0" destOrd="0" parTransId="{323C34EA-ACFD-4958-BBF0-3C11E6A19C66}" sibTransId="{3CF18887-D755-4947-A057-6B5D7AC34DD4}"/>
    <dgm:cxn modelId="{8041BC49-6451-43B1-BD88-C9EAF4863DA2}" srcId="{5AE5ADC4-2D07-4BC9-AE19-4936CCBDC047}" destId="{1051B492-A85D-449B-95B2-D89817EB2282}" srcOrd="1" destOrd="0" parTransId="{734184B2-1028-45A8-B5F1-FE563E4339B6}" sibTransId="{38DF3EA3-5514-4BA2-A6E5-30C89613229D}"/>
    <dgm:cxn modelId="{F713E2C4-8F29-4E3F-B938-15AB88CEC987}" type="presOf" srcId="{880657D3-50D8-4A4B-B5AD-400189BFFFF8}" destId="{D0D9991B-F7D6-4397-BF2C-F4C2146DA08F}" srcOrd="0" destOrd="0" presId="urn:microsoft.com/office/officeart/2005/8/layout/hierarchy4"/>
    <dgm:cxn modelId="{0B8AECFB-10FE-4A17-8BA9-35F519449E80}" type="presOf" srcId="{1051B492-A85D-449B-95B2-D89817EB2282}" destId="{D6C5E853-3C29-4729-BACD-FFA8F2EA3C74}" srcOrd="0" destOrd="0" presId="urn:microsoft.com/office/officeart/2005/8/layout/hierarchy4"/>
    <dgm:cxn modelId="{ECCABFEA-CB9F-4E6D-8BD1-CB33E7BA14A1}" type="presOf" srcId="{5E53242A-A18F-4FD3-A2E3-0A39ABC382B9}" destId="{F14FE83A-BA27-4FE7-BEFC-D5B22284CE8C}" srcOrd="0" destOrd="0" presId="urn:microsoft.com/office/officeart/2005/8/layout/hierarchy4"/>
    <dgm:cxn modelId="{6352B446-C562-4D26-8416-5B0B038CFF3C}" type="presOf" srcId="{A0EAD6EA-E414-4645-B18F-5E8D0B020109}" destId="{F3EC864A-0EA4-4DEB-A459-2D1642724C5D}" srcOrd="0" destOrd="0" presId="urn:microsoft.com/office/officeart/2005/8/layout/hierarchy4"/>
    <dgm:cxn modelId="{680D874D-25AD-4B68-A6EF-C06CCC680824}" type="presOf" srcId="{52772179-03B4-47E5-A0E8-9B35EB37FE90}" destId="{293EDF77-78D1-4B0E-97BA-B6AFEFD99BD9}" srcOrd="0" destOrd="0" presId="urn:microsoft.com/office/officeart/2005/8/layout/hierarchy4"/>
    <dgm:cxn modelId="{005367FC-67D1-4FAE-A2F9-03EB44A3365B}" srcId="{A0EAD6EA-E414-4645-B18F-5E8D0B020109}" destId="{52772179-03B4-47E5-A0E8-9B35EB37FE90}" srcOrd="0" destOrd="0" parTransId="{DF30BE04-5682-490B-B829-8E1FC52263F7}" sibTransId="{01619991-4397-49A3-B945-D6BF27A1FDBB}"/>
    <dgm:cxn modelId="{B0966EC1-919F-43BF-AF6B-7B9614124E4B}" srcId="{5AE5ADC4-2D07-4BC9-AE19-4936CCBDC047}" destId="{590CF074-6FD2-4E68-BC3F-A170B5D0491E}" srcOrd="0" destOrd="0" parTransId="{F4FA613E-8DE2-4488-A8D8-C322F34855F1}" sibTransId="{E826E7A5-2FC5-4B5B-B0A8-3FBDA733C6D1}"/>
    <dgm:cxn modelId="{95B27B34-194C-43EB-9576-BF7882D4D835}" srcId="{BEC12AEC-728F-4597-AF08-A03B213CCEB7}" destId="{A0EAD6EA-E414-4645-B18F-5E8D0B020109}" srcOrd="0" destOrd="0" parTransId="{B406555F-8173-4BFA-9AD4-9D3914AF22A9}" sibTransId="{8560324D-D1CB-48C7-BFB5-B8BAC51F3623}"/>
    <dgm:cxn modelId="{6488E447-F8A6-437D-B10B-BC7FB6D476F6}" srcId="{5E53242A-A18F-4FD3-A2E3-0A39ABC382B9}" destId="{880657D3-50D8-4A4B-B5AD-400189BFFFF8}" srcOrd="0" destOrd="0" parTransId="{AEA2E303-B918-4890-AACA-3E807C184886}" sibTransId="{3415D14A-E49E-47B1-8E4F-58846DBA65C5}"/>
    <dgm:cxn modelId="{220435B7-FF40-46E5-A66D-4615F2D5AE6E}" type="presOf" srcId="{5AE5ADC4-2D07-4BC9-AE19-4936CCBDC047}" destId="{93044F45-1054-47B2-A9D5-6AAE0E16502C}" srcOrd="0" destOrd="0" presId="urn:microsoft.com/office/officeart/2005/8/layout/hierarchy4"/>
    <dgm:cxn modelId="{F307131C-045A-4314-831D-C29AA646EAC7}" type="presOf" srcId="{AA3D2339-ADD1-4EB1-96BD-315A2EE2B5D8}" destId="{36B64050-666C-4619-8E2E-4210F3BBC411}" srcOrd="0" destOrd="0" presId="urn:microsoft.com/office/officeart/2005/8/layout/hierarchy4"/>
    <dgm:cxn modelId="{3F2B10CB-13E4-4CF4-BE15-74BEE086F4E8}" srcId="{880657D3-50D8-4A4B-B5AD-400189BFFFF8}" destId="{BEC12AEC-728F-4597-AF08-A03B213CCEB7}" srcOrd="0" destOrd="0" parTransId="{FA7F5D17-FD24-48C7-9F03-C188B19F4EAB}" sibTransId="{569A6B5A-3D0C-472E-9910-D5D11A6A8037}"/>
    <dgm:cxn modelId="{08811A09-4FF6-4136-A587-82006800E77C}" srcId="{880657D3-50D8-4A4B-B5AD-400189BFFFF8}" destId="{5AE5ADC4-2D07-4BC9-AE19-4936CCBDC047}" srcOrd="1" destOrd="0" parTransId="{DAEA92CF-8D15-4654-900C-4C447DBAD400}" sibTransId="{81CE2A7F-47AE-4706-A976-EBAE24ABE2A5}"/>
    <dgm:cxn modelId="{9F52D37B-D0C2-463D-BE35-ED2DF159EA23}" srcId="{A0EAD6EA-E414-4645-B18F-5E8D0B020109}" destId="{890B40AE-7DEE-4E3F-9C7A-EB1CFF219BA0}" srcOrd="1" destOrd="0" parTransId="{35EEB838-316E-454D-80A6-077D3D703265}" sibTransId="{B33109BA-DEDE-4608-85A9-48242B5F4069}"/>
    <dgm:cxn modelId="{0CD06ADE-BCF7-44DF-83C3-5B639BF85FB6}" type="presOf" srcId="{BEC12AEC-728F-4597-AF08-A03B213CCEB7}" destId="{6550BFCE-2FB9-4BA8-AAD9-C957246EF7A6}" srcOrd="0" destOrd="0" presId="urn:microsoft.com/office/officeart/2005/8/layout/hierarchy4"/>
    <dgm:cxn modelId="{167627EE-3BD4-41A5-A95C-506E3BB195BC}" type="presOf" srcId="{27ECB1E8-9C1B-4622-BCC5-F1A06A02DBF8}" destId="{10124BE1-2613-4A23-A336-C87635E7275D}" srcOrd="0" destOrd="0" presId="urn:microsoft.com/office/officeart/2005/8/layout/hierarchy4"/>
    <dgm:cxn modelId="{826C7136-D6FA-48DC-B05B-22B0646FA314}" type="presOf" srcId="{590CF074-6FD2-4E68-BC3F-A170B5D0491E}" destId="{C17016DE-7585-4FF7-8C1B-0904439AD1AB}" srcOrd="0" destOrd="0" presId="urn:microsoft.com/office/officeart/2005/8/layout/hierarchy4"/>
    <dgm:cxn modelId="{B6467407-743F-48AE-A42C-15D1AEBC1B6E}" type="presOf" srcId="{890B40AE-7DEE-4E3F-9C7A-EB1CFF219BA0}" destId="{1E2F5185-9E5F-4147-90B7-C6BB0B066898}" srcOrd="0" destOrd="0" presId="urn:microsoft.com/office/officeart/2005/8/layout/hierarchy4"/>
    <dgm:cxn modelId="{A7FA3FE2-1AB7-43CA-933E-53E4928C6D14}" type="presParOf" srcId="{F14FE83A-BA27-4FE7-BEFC-D5B22284CE8C}" destId="{A0A6BB2E-7E22-4C50-A1A4-C87F9F1702C0}" srcOrd="0" destOrd="0" presId="urn:microsoft.com/office/officeart/2005/8/layout/hierarchy4"/>
    <dgm:cxn modelId="{F43D4DD6-9900-4D1B-9820-4BB92716EEC1}" type="presParOf" srcId="{A0A6BB2E-7E22-4C50-A1A4-C87F9F1702C0}" destId="{D0D9991B-F7D6-4397-BF2C-F4C2146DA08F}" srcOrd="0" destOrd="0" presId="urn:microsoft.com/office/officeart/2005/8/layout/hierarchy4"/>
    <dgm:cxn modelId="{8B5C4656-629A-45F1-8B63-810067A872C8}" type="presParOf" srcId="{A0A6BB2E-7E22-4C50-A1A4-C87F9F1702C0}" destId="{8D85C648-C5BC-4B7D-BE3F-E89DE52FC1C2}" srcOrd="1" destOrd="0" presId="urn:microsoft.com/office/officeart/2005/8/layout/hierarchy4"/>
    <dgm:cxn modelId="{E6F4ECFC-BDD3-409A-98EF-36541E0C9FEE}" type="presParOf" srcId="{A0A6BB2E-7E22-4C50-A1A4-C87F9F1702C0}" destId="{07277952-3D67-479A-9ACB-50A129387A7D}" srcOrd="2" destOrd="0" presId="urn:microsoft.com/office/officeart/2005/8/layout/hierarchy4"/>
    <dgm:cxn modelId="{47186C28-5B36-4FA5-A867-24BE73AE0E96}" type="presParOf" srcId="{07277952-3D67-479A-9ACB-50A129387A7D}" destId="{1E4599FA-2DC4-42D7-A4C3-85D5C356C071}" srcOrd="0" destOrd="0" presId="urn:microsoft.com/office/officeart/2005/8/layout/hierarchy4"/>
    <dgm:cxn modelId="{458A5438-5851-44B1-8F1A-3F9140C0FF94}" type="presParOf" srcId="{1E4599FA-2DC4-42D7-A4C3-85D5C356C071}" destId="{6550BFCE-2FB9-4BA8-AAD9-C957246EF7A6}" srcOrd="0" destOrd="0" presId="urn:microsoft.com/office/officeart/2005/8/layout/hierarchy4"/>
    <dgm:cxn modelId="{30AFA180-96C9-4E91-A197-ED9483902E4A}" type="presParOf" srcId="{1E4599FA-2DC4-42D7-A4C3-85D5C356C071}" destId="{5483E5AB-2134-4B6A-88E0-72DF7AA8109F}" srcOrd="1" destOrd="0" presId="urn:microsoft.com/office/officeart/2005/8/layout/hierarchy4"/>
    <dgm:cxn modelId="{54BD4D47-7F03-4B5B-8995-E49F6E606559}" type="presParOf" srcId="{1E4599FA-2DC4-42D7-A4C3-85D5C356C071}" destId="{370AA0B0-EC16-4B6D-9DD4-4EA805B99C99}" srcOrd="2" destOrd="0" presId="urn:microsoft.com/office/officeart/2005/8/layout/hierarchy4"/>
    <dgm:cxn modelId="{B32373FD-816A-4894-AC5E-577DA9A28C9B}" type="presParOf" srcId="{370AA0B0-EC16-4B6D-9DD4-4EA805B99C99}" destId="{2F20A2E9-0F63-42A6-A083-9DACD7348A35}" srcOrd="0" destOrd="0" presId="urn:microsoft.com/office/officeart/2005/8/layout/hierarchy4"/>
    <dgm:cxn modelId="{F345924D-38FD-46D8-AC4E-13028D22FCD4}" type="presParOf" srcId="{2F20A2E9-0F63-42A6-A083-9DACD7348A35}" destId="{F3EC864A-0EA4-4DEB-A459-2D1642724C5D}" srcOrd="0" destOrd="0" presId="urn:microsoft.com/office/officeart/2005/8/layout/hierarchy4"/>
    <dgm:cxn modelId="{2E7AAE7D-370D-4161-8CD8-C0433CC98B5C}" type="presParOf" srcId="{2F20A2E9-0F63-42A6-A083-9DACD7348A35}" destId="{9AA9BB36-E02B-469A-B2C4-03255A6E2602}" srcOrd="1" destOrd="0" presId="urn:microsoft.com/office/officeart/2005/8/layout/hierarchy4"/>
    <dgm:cxn modelId="{9DCF65C1-3F62-4F40-8179-55C7DD030A5B}" type="presParOf" srcId="{2F20A2E9-0F63-42A6-A083-9DACD7348A35}" destId="{C725B938-DF7F-4A5B-8C8B-00B38CCB12F4}" srcOrd="2" destOrd="0" presId="urn:microsoft.com/office/officeart/2005/8/layout/hierarchy4"/>
    <dgm:cxn modelId="{4B82CA86-22EA-4B78-9C83-A147018B7175}" type="presParOf" srcId="{C725B938-DF7F-4A5B-8C8B-00B38CCB12F4}" destId="{C49736CC-6E99-495C-B926-CACF2225F015}" srcOrd="0" destOrd="0" presId="urn:microsoft.com/office/officeart/2005/8/layout/hierarchy4"/>
    <dgm:cxn modelId="{801212FD-9712-43D0-A758-4C37B29A9255}" type="presParOf" srcId="{C49736CC-6E99-495C-B926-CACF2225F015}" destId="{293EDF77-78D1-4B0E-97BA-B6AFEFD99BD9}" srcOrd="0" destOrd="0" presId="urn:microsoft.com/office/officeart/2005/8/layout/hierarchy4"/>
    <dgm:cxn modelId="{1FEE6850-7B55-4B14-941C-6BF8FDC84612}" type="presParOf" srcId="{C49736CC-6E99-495C-B926-CACF2225F015}" destId="{3CB8B7AB-5A8E-48EA-9E61-BD83595566E5}" srcOrd="1" destOrd="0" presId="urn:microsoft.com/office/officeart/2005/8/layout/hierarchy4"/>
    <dgm:cxn modelId="{DCDD617E-A48C-4E8F-B338-139F79508744}" type="presParOf" srcId="{C725B938-DF7F-4A5B-8C8B-00B38CCB12F4}" destId="{AADA5945-38F6-4B88-AA11-83F4A9902AD2}" srcOrd="1" destOrd="0" presId="urn:microsoft.com/office/officeart/2005/8/layout/hierarchy4"/>
    <dgm:cxn modelId="{CC5020E0-74B9-4F1E-9242-713D4E3CDE00}" type="presParOf" srcId="{C725B938-DF7F-4A5B-8C8B-00B38CCB12F4}" destId="{7FF9D2E8-A495-45D2-85DA-266CBAB71B2E}" srcOrd="2" destOrd="0" presId="urn:microsoft.com/office/officeart/2005/8/layout/hierarchy4"/>
    <dgm:cxn modelId="{1F15ED25-8667-4C2D-8738-199F10CD4300}" type="presParOf" srcId="{7FF9D2E8-A495-45D2-85DA-266CBAB71B2E}" destId="{1E2F5185-9E5F-4147-90B7-C6BB0B066898}" srcOrd="0" destOrd="0" presId="urn:microsoft.com/office/officeart/2005/8/layout/hierarchy4"/>
    <dgm:cxn modelId="{F4CFAC86-4D96-4391-9E7B-7EB8DB3E1505}" type="presParOf" srcId="{7FF9D2E8-A495-45D2-85DA-266CBAB71B2E}" destId="{DE983D83-3B53-461F-A4BE-B07CF2A85A01}" srcOrd="1" destOrd="0" presId="urn:microsoft.com/office/officeart/2005/8/layout/hierarchy4"/>
    <dgm:cxn modelId="{A110040E-169C-4858-9DD3-6FD18894820C}" type="presParOf" srcId="{07277952-3D67-479A-9ACB-50A129387A7D}" destId="{46C1E499-F1D3-404E-A334-06A809F868EE}" srcOrd="1" destOrd="0" presId="urn:microsoft.com/office/officeart/2005/8/layout/hierarchy4"/>
    <dgm:cxn modelId="{DE072198-D8F0-4B3E-B352-A5EF6C7798DC}" type="presParOf" srcId="{07277952-3D67-479A-9ACB-50A129387A7D}" destId="{FB3B262D-542B-4DC8-BC66-19ED6158B9B4}" srcOrd="2" destOrd="0" presId="urn:microsoft.com/office/officeart/2005/8/layout/hierarchy4"/>
    <dgm:cxn modelId="{0CC8F007-75F2-484E-B0DB-E1F5DF3A45AB}" type="presParOf" srcId="{FB3B262D-542B-4DC8-BC66-19ED6158B9B4}" destId="{93044F45-1054-47B2-A9D5-6AAE0E16502C}" srcOrd="0" destOrd="0" presId="urn:microsoft.com/office/officeart/2005/8/layout/hierarchy4"/>
    <dgm:cxn modelId="{86919AEB-291D-4DF3-B1CD-3400FD79CA4C}" type="presParOf" srcId="{FB3B262D-542B-4DC8-BC66-19ED6158B9B4}" destId="{4CD57B0B-52CC-4002-A14C-1E9A7AC9CB57}" srcOrd="1" destOrd="0" presId="urn:microsoft.com/office/officeart/2005/8/layout/hierarchy4"/>
    <dgm:cxn modelId="{9F289C47-8C64-4A35-A774-867B3DE5BBA1}" type="presParOf" srcId="{FB3B262D-542B-4DC8-BC66-19ED6158B9B4}" destId="{BE9512BF-7908-43D8-B3EE-A6A0288B9E45}" srcOrd="2" destOrd="0" presId="urn:microsoft.com/office/officeart/2005/8/layout/hierarchy4"/>
    <dgm:cxn modelId="{44A994A4-6972-48A5-ACC5-C6B2A81E5C0B}" type="presParOf" srcId="{BE9512BF-7908-43D8-B3EE-A6A0288B9E45}" destId="{E2A65A0D-F0C5-40F1-BB71-F5E8F38FE586}" srcOrd="0" destOrd="0" presId="urn:microsoft.com/office/officeart/2005/8/layout/hierarchy4"/>
    <dgm:cxn modelId="{C6305864-072B-4802-8574-A94568FF20F2}" type="presParOf" srcId="{E2A65A0D-F0C5-40F1-BB71-F5E8F38FE586}" destId="{C17016DE-7585-4FF7-8C1B-0904439AD1AB}" srcOrd="0" destOrd="0" presId="urn:microsoft.com/office/officeart/2005/8/layout/hierarchy4"/>
    <dgm:cxn modelId="{D44602D5-4A71-4A44-BD3F-8ABE26AAC826}" type="presParOf" srcId="{E2A65A0D-F0C5-40F1-BB71-F5E8F38FE586}" destId="{778B757A-8073-42E8-927C-3D8A41F1E6D8}" srcOrd="1" destOrd="0" presId="urn:microsoft.com/office/officeart/2005/8/layout/hierarchy4"/>
    <dgm:cxn modelId="{5A8B60F0-F27C-4370-8182-F8B86AF8A085}" type="presParOf" srcId="{E2A65A0D-F0C5-40F1-BB71-F5E8F38FE586}" destId="{24D537C5-2A75-4C41-A944-7235D22968D8}" srcOrd="2" destOrd="0" presId="urn:microsoft.com/office/officeart/2005/8/layout/hierarchy4"/>
    <dgm:cxn modelId="{9F222C48-243B-4078-BB0B-E480EA492585}" type="presParOf" srcId="{24D537C5-2A75-4C41-A944-7235D22968D8}" destId="{521B0E5C-B74A-495F-946A-273F19B53242}" srcOrd="0" destOrd="0" presId="urn:microsoft.com/office/officeart/2005/8/layout/hierarchy4"/>
    <dgm:cxn modelId="{6524CEBD-402F-4AEF-BA2D-C4FE24B24AB6}" type="presParOf" srcId="{521B0E5C-B74A-495F-946A-273F19B53242}" destId="{10124BE1-2613-4A23-A336-C87635E7275D}" srcOrd="0" destOrd="0" presId="urn:microsoft.com/office/officeart/2005/8/layout/hierarchy4"/>
    <dgm:cxn modelId="{1F0C71FB-1B60-4FA6-9956-1C67F956D8CE}" type="presParOf" srcId="{521B0E5C-B74A-495F-946A-273F19B53242}" destId="{E94A2D90-A35C-4012-A328-77958D5B5CDD}" srcOrd="1" destOrd="0" presId="urn:microsoft.com/office/officeart/2005/8/layout/hierarchy4"/>
    <dgm:cxn modelId="{492E6686-24A4-4EA7-907E-93D4DF0C3927}" type="presParOf" srcId="{BE9512BF-7908-43D8-B3EE-A6A0288B9E45}" destId="{E1A92ADD-6679-4773-B8BF-9842D5E13284}" srcOrd="1" destOrd="0" presId="urn:microsoft.com/office/officeart/2005/8/layout/hierarchy4"/>
    <dgm:cxn modelId="{6435BEA7-2BE9-4752-AF46-036A131FDAEE}" type="presParOf" srcId="{BE9512BF-7908-43D8-B3EE-A6A0288B9E45}" destId="{9DBB0B88-8A57-4F2E-AC1E-7C02CAC23A76}" srcOrd="2" destOrd="0" presId="urn:microsoft.com/office/officeart/2005/8/layout/hierarchy4"/>
    <dgm:cxn modelId="{D041CFEC-AD5B-4B08-954E-7620220DBE13}" type="presParOf" srcId="{9DBB0B88-8A57-4F2E-AC1E-7C02CAC23A76}" destId="{D6C5E853-3C29-4729-BACD-FFA8F2EA3C74}" srcOrd="0" destOrd="0" presId="urn:microsoft.com/office/officeart/2005/8/layout/hierarchy4"/>
    <dgm:cxn modelId="{4E31BDF5-6814-48F5-ABA1-A24F8BD30496}" type="presParOf" srcId="{9DBB0B88-8A57-4F2E-AC1E-7C02CAC23A76}" destId="{26E97EA9-CBA6-4E91-8DA7-4C9C9F0D25BB}" srcOrd="1" destOrd="0" presId="urn:microsoft.com/office/officeart/2005/8/layout/hierarchy4"/>
    <dgm:cxn modelId="{ADB5385E-DF5D-492B-9AA8-29CBB5E5F148}" type="presParOf" srcId="{9DBB0B88-8A57-4F2E-AC1E-7C02CAC23A76}" destId="{CD938B60-A25E-4F94-A0EF-8880F50E1D35}" srcOrd="2" destOrd="0" presId="urn:microsoft.com/office/officeart/2005/8/layout/hierarchy4"/>
    <dgm:cxn modelId="{F54CB693-8B22-4A67-9F49-761B09613A7E}" type="presParOf" srcId="{CD938B60-A25E-4F94-A0EF-8880F50E1D35}" destId="{7512AA26-BBE6-4435-8CEB-D37F242EBA28}" srcOrd="0" destOrd="0" presId="urn:microsoft.com/office/officeart/2005/8/layout/hierarchy4"/>
    <dgm:cxn modelId="{44466FCE-60A8-4004-847F-33CED2CE69FC}" type="presParOf" srcId="{7512AA26-BBE6-4435-8CEB-D37F242EBA28}" destId="{36B64050-666C-4619-8E2E-4210F3BBC411}" srcOrd="0" destOrd="0" presId="urn:microsoft.com/office/officeart/2005/8/layout/hierarchy4"/>
    <dgm:cxn modelId="{1926A5F7-0235-4C10-8E87-FD8958AFC38A}" type="presParOf" srcId="{7512AA26-BBE6-4435-8CEB-D37F242EBA28}" destId="{DE20C686-C3B3-454D-A95F-BB82F4EA850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9991B-F7D6-4397-BF2C-F4C2146DA08F}">
      <dsp:nvSpPr>
        <dsp:cNvPr id="0" name=""/>
        <dsp:cNvSpPr/>
      </dsp:nvSpPr>
      <dsp:spPr>
        <a:xfrm>
          <a:off x="2942" y="1303"/>
          <a:ext cx="8275034" cy="730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b="1" kern="1200" dirty="0" smtClean="0"/>
            <a:t>Information technology(IT) and Service quality (SQ)</a:t>
          </a:r>
          <a:endParaRPr lang="zh-TW" altLang="en-US" sz="2400" b="1" kern="1200" dirty="0"/>
        </a:p>
      </dsp:txBody>
      <dsp:txXfrm>
        <a:off x="24352" y="22713"/>
        <a:ext cx="8232214" cy="688159"/>
      </dsp:txXfrm>
    </dsp:sp>
    <dsp:sp modelId="{6550BFCE-2FB9-4BA8-AAD9-C957246EF7A6}">
      <dsp:nvSpPr>
        <dsp:cNvPr id="0" name=""/>
        <dsp:cNvSpPr/>
      </dsp:nvSpPr>
      <dsp:spPr>
        <a:xfrm>
          <a:off x="2942" y="836894"/>
          <a:ext cx="4032757" cy="730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dirty="0" smtClean="0"/>
            <a:t>Web 2.0 technologies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dirty="0" smtClean="0"/>
            <a:t>(Factors)</a:t>
          </a:r>
          <a:endParaRPr lang="zh-TW" altLang="en-US" sz="2000" b="1" kern="1200" dirty="0"/>
        </a:p>
      </dsp:txBody>
      <dsp:txXfrm>
        <a:off x="24352" y="858304"/>
        <a:ext cx="3989937" cy="688159"/>
      </dsp:txXfrm>
    </dsp:sp>
    <dsp:sp modelId="{F3EC864A-0EA4-4DEB-A459-2D1642724C5D}">
      <dsp:nvSpPr>
        <dsp:cNvPr id="0" name=""/>
        <dsp:cNvSpPr/>
      </dsp:nvSpPr>
      <dsp:spPr>
        <a:xfrm>
          <a:off x="2942" y="1672485"/>
          <a:ext cx="4032757" cy="730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Social network</a:t>
          </a:r>
          <a:r>
            <a:rPr lang="zh-TW" altLang="en-US" sz="2200" kern="1200" dirty="0" smtClean="0"/>
            <a:t> </a:t>
          </a:r>
          <a:endParaRPr lang="zh-TW" altLang="en-US" sz="2200" kern="1200" dirty="0"/>
        </a:p>
      </dsp:txBody>
      <dsp:txXfrm>
        <a:off x="24352" y="1693895"/>
        <a:ext cx="3989937" cy="688159"/>
      </dsp:txXfrm>
    </dsp:sp>
    <dsp:sp modelId="{293EDF77-78D1-4B0E-97BA-B6AFEFD99BD9}">
      <dsp:nvSpPr>
        <dsp:cNvPr id="0" name=""/>
        <dsp:cNvSpPr/>
      </dsp:nvSpPr>
      <dsp:spPr>
        <a:xfrm>
          <a:off x="2942" y="2508076"/>
          <a:ext cx="1995426" cy="730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Company’s site</a:t>
          </a:r>
          <a:endParaRPr lang="zh-TW" altLang="en-US" sz="2000" kern="1200" dirty="0"/>
        </a:p>
      </dsp:txBody>
      <dsp:txXfrm>
        <a:off x="24352" y="2529486"/>
        <a:ext cx="1952606" cy="688159"/>
      </dsp:txXfrm>
    </dsp:sp>
    <dsp:sp modelId="{1E2F5185-9E5F-4147-90B7-C6BB0B066898}">
      <dsp:nvSpPr>
        <dsp:cNvPr id="0" name=""/>
        <dsp:cNvSpPr/>
      </dsp:nvSpPr>
      <dsp:spPr>
        <a:xfrm>
          <a:off x="2040273" y="2508076"/>
          <a:ext cx="1995426" cy="730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FB, </a:t>
          </a:r>
          <a:r>
            <a:rPr lang="en-US" altLang="zh-TW" sz="2000" kern="1200" dirty="0" err="1" smtClean="0"/>
            <a:t>Twiter</a:t>
          </a:r>
          <a:r>
            <a:rPr lang="en-US" altLang="zh-TW" sz="2000" kern="1200" dirty="0" smtClean="0"/>
            <a:t>…</a:t>
          </a:r>
          <a:endParaRPr lang="zh-TW" altLang="en-US" sz="2000" kern="1200" dirty="0"/>
        </a:p>
      </dsp:txBody>
      <dsp:txXfrm>
        <a:off x="2061683" y="2529486"/>
        <a:ext cx="1952606" cy="688159"/>
      </dsp:txXfrm>
    </dsp:sp>
    <dsp:sp modelId="{93044F45-1054-47B2-A9D5-6AAE0E16502C}">
      <dsp:nvSpPr>
        <dsp:cNvPr id="0" name=""/>
        <dsp:cNvSpPr/>
      </dsp:nvSpPr>
      <dsp:spPr>
        <a:xfrm>
          <a:off x="4203315" y="836894"/>
          <a:ext cx="4074661" cy="730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dirty="0" smtClean="0"/>
            <a:t>Service quality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dirty="0" smtClean="0"/>
            <a:t>(Factors)</a:t>
          </a:r>
          <a:endParaRPr lang="zh-TW" altLang="en-US" sz="2000" b="1" kern="1200" dirty="0"/>
        </a:p>
      </dsp:txBody>
      <dsp:txXfrm>
        <a:off x="4224725" y="858304"/>
        <a:ext cx="4031841" cy="688159"/>
      </dsp:txXfrm>
    </dsp:sp>
    <dsp:sp modelId="{C17016DE-7585-4FF7-8C1B-0904439AD1AB}">
      <dsp:nvSpPr>
        <dsp:cNvPr id="0" name=""/>
        <dsp:cNvSpPr/>
      </dsp:nvSpPr>
      <dsp:spPr>
        <a:xfrm>
          <a:off x="4203315" y="1672485"/>
          <a:ext cx="1995426" cy="730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Tangible product</a:t>
          </a:r>
          <a:endParaRPr lang="zh-TW" altLang="en-US" sz="2200" kern="1200" dirty="0"/>
        </a:p>
      </dsp:txBody>
      <dsp:txXfrm>
        <a:off x="4224725" y="1693895"/>
        <a:ext cx="1952606" cy="688159"/>
      </dsp:txXfrm>
    </dsp:sp>
    <dsp:sp modelId="{10124BE1-2613-4A23-A336-C87635E7275D}">
      <dsp:nvSpPr>
        <dsp:cNvPr id="0" name=""/>
        <dsp:cNvSpPr/>
      </dsp:nvSpPr>
      <dsp:spPr>
        <a:xfrm>
          <a:off x="4203315" y="2508076"/>
          <a:ext cx="1995426" cy="730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err="1" smtClean="0"/>
            <a:t>Arwin</a:t>
          </a:r>
          <a:r>
            <a:rPr lang="en-US" altLang="zh-TW" sz="2000" kern="1200" dirty="0" smtClean="0"/>
            <a:t> Co.</a:t>
          </a:r>
          <a:endParaRPr lang="zh-TW" altLang="en-US" sz="2000" kern="1200" dirty="0"/>
        </a:p>
      </dsp:txBody>
      <dsp:txXfrm>
        <a:off x="4224725" y="2529486"/>
        <a:ext cx="1952606" cy="688159"/>
      </dsp:txXfrm>
    </dsp:sp>
    <dsp:sp modelId="{D6C5E853-3C29-4729-BACD-FFA8F2EA3C74}">
      <dsp:nvSpPr>
        <dsp:cNvPr id="0" name=""/>
        <dsp:cNvSpPr/>
      </dsp:nvSpPr>
      <dsp:spPr>
        <a:xfrm>
          <a:off x="6282550" y="1672485"/>
          <a:ext cx="1995426" cy="730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Intangible product</a:t>
          </a:r>
          <a:endParaRPr lang="zh-TW" altLang="en-US" sz="2200" kern="1200" dirty="0"/>
        </a:p>
      </dsp:txBody>
      <dsp:txXfrm>
        <a:off x="6303960" y="1693895"/>
        <a:ext cx="1952606" cy="688159"/>
      </dsp:txXfrm>
    </dsp:sp>
    <dsp:sp modelId="{36B64050-666C-4619-8E2E-4210F3BBC411}">
      <dsp:nvSpPr>
        <dsp:cNvPr id="0" name=""/>
        <dsp:cNvSpPr/>
      </dsp:nvSpPr>
      <dsp:spPr>
        <a:xfrm>
          <a:off x="6282550" y="2508076"/>
          <a:ext cx="1995426" cy="730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Tourism - </a:t>
          </a:r>
          <a:r>
            <a:rPr lang="en-US" altLang="zh-TW" sz="2000" kern="1200" dirty="0" err="1" smtClean="0"/>
            <a:t>Tripass</a:t>
          </a:r>
          <a:endParaRPr lang="zh-TW" altLang="en-US" sz="2000" kern="1200" dirty="0"/>
        </a:p>
      </dsp:txBody>
      <dsp:txXfrm>
        <a:off x="6303960" y="2529486"/>
        <a:ext cx="1952606" cy="688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9991B-F7D6-4397-BF2C-F4C2146DA08F}">
      <dsp:nvSpPr>
        <dsp:cNvPr id="0" name=""/>
        <dsp:cNvSpPr/>
      </dsp:nvSpPr>
      <dsp:spPr>
        <a:xfrm>
          <a:off x="2533" y="1180"/>
          <a:ext cx="7123725" cy="705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b="1" kern="1200" dirty="0" smtClean="0"/>
            <a:t>Information technology(IT) and Service quality (SQ)</a:t>
          </a:r>
          <a:endParaRPr lang="zh-TW" altLang="en-US" sz="2400" b="1" kern="1200" dirty="0"/>
        </a:p>
      </dsp:txBody>
      <dsp:txXfrm>
        <a:off x="23190" y="21837"/>
        <a:ext cx="7082411" cy="663981"/>
      </dsp:txXfrm>
    </dsp:sp>
    <dsp:sp modelId="{6550BFCE-2FB9-4BA8-AAD9-C957246EF7A6}">
      <dsp:nvSpPr>
        <dsp:cNvPr id="0" name=""/>
        <dsp:cNvSpPr/>
      </dsp:nvSpPr>
      <dsp:spPr>
        <a:xfrm>
          <a:off x="2533" y="797409"/>
          <a:ext cx="3471678" cy="705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dirty="0" smtClean="0"/>
            <a:t>Web 2.0 technologies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dirty="0" smtClean="0"/>
            <a:t>(Factors)</a:t>
          </a:r>
          <a:endParaRPr lang="zh-TW" altLang="en-US" sz="2000" b="1" kern="1200" dirty="0"/>
        </a:p>
      </dsp:txBody>
      <dsp:txXfrm>
        <a:off x="23190" y="818066"/>
        <a:ext cx="3430364" cy="663981"/>
      </dsp:txXfrm>
    </dsp:sp>
    <dsp:sp modelId="{F3EC864A-0EA4-4DEB-A459-2D1642724C5D}">
      <dsp:nvSpPr>
        <dsp:cNvPr id="0" name=""/>
        <dsp:cNvSpPr/>
      </dsp:nvSpPr>
      <dsp:spPr>
        <a:xfrm>
          <a:off x="2533" y="1593638"/>
          <a:ext cx="3471678" cy="705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Social network</a:t>
          </a:r>
          <a:r>
            <a:rPr lang="zh-TW" altLang="en-US" sz="2200" kern="1200" dirty="0" smtClean="0"/>
            <a:t> </a:t>
          </a:r>
          <a:endParaRPr lang="zh-TW" altLang="en-US" sz="2200" kern="1200" dirty="0"/>
        </a:p>
      </dsp:txBody>
      <dsp:txXfrm>
        <a:off x="23190" y="1614295"/>
        <a:ext cx="3430364" cy="663981"/>
      </dsp:txXfrm>
    </dsp:sp>
    <dsp:sp modelId="{293EDF77-78D1-4B0E-97BA-B6AFEFD99BD9}">
      <dsp:nvSpPr>
        <dsp:cNvPr id="0" name=""/>
        <dsp:cNvSpPr/>
      </dsp:nvSpPr>
      <dsp:spPr>
        <a:xfrm>
          <a:off x="2533" y="2389867"/>
          <a:ext cx="1717802" cy="705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Company’s site</a:t>
          </a:r>
          <a:endParaRPr lang="zh-TW" altLang="en-US" sz="2000" kern="1200" dirty="0"/>
        </a:p>
      </dsp:txBody>
      <dsp:txXfrm>
        <a:off x="23190" y="2410524"/>
        <a:ext cx="1676488" cy="663981"/>
      </dsp:txXfrm>
    </dsp:sp>
    <dsp:sp modelId="{1E2F5185-9E5F-4147-90B7-C6BB0B066898}">
      <dsp:nvSpPr>
        <dsp:cNvPr id="0" name=""/>
        <dsp:cNvSpPr/>
      </dsp:nvSpPr>
      <dsp:spPr>
        <a:xfrm>
          <a:off x="1756409" y="2389867"/>
          <a:ext cx="1717802" cy="705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FB, </a:t>
          </a:r>
          <a:r>
            <a:rPr lang="en-US" altLang="zh-TW" sz="2000" kern="1200" dirty="0" err="1" smtClean="0"/>
            <a:t>Twiter</a:t>
          </a:r>
          <a:r>
            <a:rPr lang="en-US" altLang="zh-TW" sz="2000" kern="1200" dirty="0" smtClean="0"/>
            <a:t>…</a:t>
          </a:r>
          <a:endParaRPr lang="zh-TW" altLang="en-US" sz="2000" kern="1200" dirty="0"/>
        </a:p>
      </dsp:txBody>
      <dsp:txXfrm>
        <a:off x="1777066" y="2410524"/>
        <a:ext cx="1676488" cy="663981"/>
      </dsp:txXfrm>
    </dsp:sp>
    <dsp:sp modelId="{93044F45-1054-47B2-A9D5-6AAE0E16502C}">
      <dsp:nvSpPr>
        <dsp:cNvPr id="0" name=""/>
        <dsp:cNvSpPr/>
      </dsp:nvSpPr>
      <dsp:spPr>
        <a:xfrm>
          <a:off x="3618506" y="797409"/>
          <a:ext cx="3507752" cy="705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dirty="0" smtClean="0"/>
            <a:t>Service quality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dirty="0" smtClean="0"/>
            <a:t>(Factors)</a:t>
          </a:r>
          <a:endParaRPr lang="zh-TW" altLang="en-US" sz="2000" b="1" kern="1200" dirty="0"/>
        </a:p>
      </dsp:txBody>
      <dsp:txXfrm>
        <a:off x="3639163" y="818066"/>
        <a:ext cx="3466438" cy="663981"/>
      </dsp:txXfrm>
    </dsp:sp>
    <dsp:sp modelId="{C17016DE-7585-4FF7-8C1B-0904439AD1AB}">
      <dsp:nvSpPr>
        <dsp:cNvPr id="0" name=""/>
        <dsp:cNvSpPr/>
      </dsp:nvSpPr>
      <dsp:spPr>
        <a:xfrm>
          <a:off x="3618506" y="1593638"/>
          <a:ext cx="1717802" cy="705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Tangible product</a:t>
          </a:r>
          <a:endParaRPr lang="zh-TW" altLang="en-US" sz="2200" kern="1200" dirty="0"/>
        </a:p>
      </dsp:txBody>
      <dsp:txXfrm>
        <a:off x="3639163" y="1614295"/>
        <a:ext cx="1676488" cy="663981"/>
      </dsp:txXfrm>
    </dsp:sp>
    <dsp:sp modelId="{10124BE1-2613-4A23-A336-C87635E7275D}">
      <dsp:nvSpPr>
        <dsp:cNvPr id="0" name=""/>
        <dsp:cNvSpPr/>
      </dsp:nvSpPr>
      <dsp:spPr>
        <a:xfrm>
          <a:off x="3618506" y="2389867"/>
          <a:ext cx="1717802" cy="705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err="1" smtClean="0"/>
            <a:t>Arwin</a:t>
          </a:r>
          <a:r>
            <a:rPr lang="en-US" altLang="zh-TW" sz="2000" kern="1200" dirty="0" smtClean="0"/>
            <a:t> Co.</a:t>
          </a:r>
          <a:endParaRPr lang="zh-TW" altLang="en-US" sz="2000" kern="1200" dirty="0"/>
        </a:p>
      </dsp:txBody>
      <dsp:txXfrm>
        <a:off x="3639163" y="2410524"/>
        <a:ext cx="1676488" cy="663981"/>
      </dsp:txXfrm>
    </dsp:sp>
    <dsp:sp modelId="{D6C5E853-3C29-4729-BACD-FFA8F2EA3C74}">
      <dsp:nvSpPr>
        <dsp:cNvPr id="0" name=""/>
        <dsp:cNvSpPr/>
      </dsp:nvSpPr>
      <dsp:spPr>
        <a:xfrm>
          <a:off x="5408456" y="1593638"/>
          <a:ext cx="1717802" cy="705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Intangible product</a:t>
          </a:r>
          <a:endParaRPr lang="zh-TW" altLang="en-US" sz="2200" kern="1200" dirty="0"/>
        </a:p>
      </dsp:txBody>
      <dsp:txXfrm>
        <a:off x="5429113" y="1614295"/>
        <a:ext cx="1676488" cy="663981"/>
      </dsp:txXfrm>
    </dsp:sp>
    <dsp:sp modelId="{36B64050-666C-4619-8E2E-4210F3BBC411}">
      <dsp:nvSpPr>
        <dsp:cNvPr id="0" name=""/>
        <dsp:cNvSpPr/>
      </dsp:nvSpPr>
      <dsp:spPr>
        <a:xfrm>
          <a:off x="5408456" y="2389867"/>
          <a:ext cx="1717802" cy="705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Tourism - </a:t>
          </a:r>
          <a:r>
            <a:rPr lang="en-US" altLang="zh-TW" sz="2000" kern="1200" dirty="0" err="1" smtClean="0"/>
            <a:t>Tripass</a:t>
          </a:r>
          <a:endParaRPr lang="zh-TW" altLang="en-US" sz="2000" kern="1200" dirty="0"/>
        </a:p>
      </dsp:txBody>
      <dsp:txXfrm>
        <a:off x="5429113" y="2410524"/>
        <a:ext cx="1676488" cy="6639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3532A-CB07-4F50-BE2E-0C2642400173}">
      <dsp:nvSpPr>
        <dsp:cNvPr id="0" name=""/>
        <dsp:cNvSpPr/>
      </dsp:nvSpPr>
      <dsp:spPr>
        <a:xfrm>
          <a:off x="203368" y="49729"/>
          <a:ext cx="2405683" cy="1028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dirty="0" smtClean="0">
              <a:solidFill>
                <a:schemeClr val="tx1"/>
              </a:solidFill>
              <a:ea typeface="新細明體" charset="-120"/>
            </a:rPr>
            <a:t>Identify a broad problem area</a:t>
          </a:r>
          <a:endParaRPr lang="zh-TW" altLang="en-US" sz="2000" b="1" kern="1200" dirty="0">
            <a:solidFill>
              <a:schemeClr val="tx1"/>
            </a:solidFill>
          </a:endParaRPr>
        </a:p>
      </dsp:txBody>
      <dsp:txXfrm>
        <a:off x="233498" y="79859"/>
        <a:ext cx="2345423" cy="968439"/>
      </dsp:txXfrm>
    </dsp:sp>
    <dsp:sp modelId="{4CED1BBF-CB56-41B5-BC01-EC32FFD4302B}">
      <dsp:nvSpPr>
        <dsp:cNvPr id="0" name=""/>
        <dsp:cNvSpPr/>
      </dsp:nvSpPr>
      <dsp:spPr>
        <a:xfrm>
          <a:off x="2686662" y="351481"/>
          <a:ext cx="510004" cy="4251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chemeClr val="tx1"/>
            </a:solidFill>
          </a:endParaRPr>
        </a:p>
      </dsp:txBody>
      <dsp:txXfrm>
        <a:off x="2686662" y="436520"/>
        <a:ext cx="382445" cy="255118"/>
      </dsp:txXfrm>
    </dsp:sp>
    <dsp:sp modelId="{7DE47161-0911-4657-98B7-6699987687D3}">
      <dsp:nvSpPr>
        <dsp:cNvPr id="0" name=""/>
        <dsp:cNvSpPr/>
      </dsp:nvSpPr>
      <dsp:spPr>
        <a:xfrm>
          <a:off x="3294851" y="49729"/>
          <a:ext cx="2405683" cy="1028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6667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6667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smtClean="0">
              <a:solidFill>
                <a:schemeClr val="tx1"/>
              </a:solidFill>
              <a:ea typeface="新細明體" charset="-120"/>
            </a:rPr>
            <a:t>Define the problem statement</a:t>
          </a:r>
          <a:endParaRPr lang="zh-TW" altLang="en-US" sz="2000" b="1" kern="1200" dirty="0">
            <a:solidFill>
              <a:schemeClr val="tx1"/>
            </a:solidFill>
          </a:endParaRPr>
        </a:p>
      </dsp:txBody>
      <dsp:txXfrm>
        <a:off x="3324981" y="79859"/>
        <a:ext cx="2345423" cy="968439"/>
      </dsp:txXfrm>
    </dsp:sp>
    <dsp:sp modelId="{99C1DC27-A760-4FD2-9886-794638F74075}">
      <dsp:nvSpPr>
        <dsp:cNvPr id="0" name=""/>
        <dsp:cNvSpPr/>
      </dsp:nvSpPr>
      <dsp:spPr>
        <a:xfrm rot="102862">
          <a:off x="5784760" y="398302"/>
          <a:ext cx="554534" cy="4251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54656"/>
                <a:satOff val="272"/>
                <a:lumOff val="4688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54656"/>
                <a:satOff val="272"/>
                <a:lumOff val="4688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54656"/>
                <a:satOff val="272"/>
                <a:lumOff val="46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chemeClr val="tx1"/>
            </a:solidFill>
          </a:endParaRPr>
        </a:p>
      </dsp:txBody>
      <dsp:txXfrm>
        <a:off x="5784789" y="481433"/>
        <a:ext cx="426975" cy="255118"/>
      </dsp:txXfrm>
    </dsp:sp>
    <dsp:sp modelId="{D5B0D15E-A3BE-4C6F-928C-97CF4EFC6307}">
      <dsp:nvSpPr>
        <dsp:cNvPr id="0" name=""/>
        <dsp:cNvSpPr/>
      </dsp:nvSpPr>
      <dsp:spPr>
        <a:xfrm>
          <a:off x="6445879" y="144041"/>
          <a:ext cx="2405683" cy="1028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smtClean="0">
              <a:solidFill>
                <a:schemeClr val="tx1"/>
              </a:solidFill>
              <a:ea typeface="新細明體" charset="-120"/>
            </a:rPr>
            <a:t>Develop hypotheses</a:t>
          </a:r>
          <a:endParaRPr lang="zh-TW" altLang="en-US" sz="2000" b="1" kern="1200" dirty="0">
            <a:solidFill>
              <a:schemeClr val="tx1"/>
            </a:solidFill>
          </a:endParaRPr>
        </a:p>
      </dsp:txBody>
      <dsp:txXfrm>
        <a:off x="6476009" y="174171"/>
        <a:ext cx="2345423" cy="968439"/>
      </dsp:txXfrm>
    </dsp:sp>
    <dsp:sp modelId="{CC948BBB-FD30-4E1F-91D3-035FDAE599AC}">
      <dsp:nvSpPr>
        <dsp:cNvPr id="0" name=""/>
        <dsp:cNvSpPr/>
      </dsp:nvSpPr>
      <dsp:spPr>
        <a:xfrm rot="5505047">
          <a:off x="7415801" y="1232461"/>
          <a:ext cx="417748" cy="4251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109312"/>
                <a:satOff val="544"/>
                <a:lumOff val="9377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109312"/>
                <a:satOff val="544"/>
                <a:lumOff val="9377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109312"/>
                <a:satOff val="544"/>
                <a:lumOff val="93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chemeClr val="tx1"/>
            </a:solidFill>
          </a:endParaRPr>
        </a:p>
      </dsp:txBody>
      <dsp:txXfrm rot="-5400000">
        <a:off x="7499030" y="1236214"/>
        <a:ext cx="255118" cy="292424"/>
      </dsp:txXfrm>
    </dsp:sp>
    <dsp:sp modelId="{899FF7A9-B36A-410F-AFAE-7E6569879C0C}">
      <dsp:nvSpPr>
        <dsp:cNvPr id="0" name=""/>
        <dsp:cNvSpPr/>
      </dsp:nvSpPr>
      <dsp:spPr>
        <a:xfrm>
          <a:off x="6397273" y="1734222"/>
          <a:ext cx="2405683" cy="1028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smtClean="0">
              <a:solidFill>
                <a:schemeClr val="tx1"/>
              </a:solidFill>
              <a:ea typeface="新細明體" charset="-120"/>
            </a:rPr>
            <a:t>Determine measures</a:t>
          </a:r>
          <a:endParaRPr lang="zh-TW" altLang="en-US" sz="2000" b="1" kern="1200" dirty="0">
            <a:solidFill>
              <a:schemeClr val="tx1"/>
            </a:solidFill>
          </a:endParaRPr>
        </a:p>
      </dsp:txBody>
      <dsp:txXfrm>
        <a:off x="6427403" y="1764352"/>
        <a:ext cx="2345423" cy="968439"/>
      </dsp:txXfrm>
    </dsp:sp>
    <dsp:sp modelId="{EF31D989-96A1-44BA-98CD-A15272B02DC0}">
      <dsp:nvSpPr>
        <dsp:cNvPr id="0" name=""/>
        <dsp:cNvSpPr/>
      </dsp:nvSpPr>
      <dsp:spPr>
        <a:xfrm rot="10800000">
          <a:off x="5809658" y="2035974"/>
          <a:ext cx="510004" cy="4251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163969"/>
                <a:satOff val="817"/>
                <a:lumOff val="14065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163969"/>
                <a:satOff val="817"/>
                <a:lumOff val="14065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163969"/>
                <a:satOff val="817"/>
                <a:lumOff val="1406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chemeClr val="tx1"/>
            </a:solidFill>
          </a:endParaRPr>
        </a:p>
      </dsp:txBody>
      <dsp:txXfrm rot="10800000">
        <a:off x="5937217" y="2121013"/>
        <a:ext cx="382445" cy="255118"/>
      </dsp:txXfrm>
    </dsp:sp>
    <dsp:sp modelId="{7399F054-5C58-4C06-B531-F493DE59A57E}">
      <dsp:nvSpPr>
        <dsp:cNvPr id="0" name=""/>
        <dsp:cNvSpPr/>
      </dsp:nvSpPr>
      <dsp:spPr>
        <a:xfrm>
          <a:off x="3305790" y="1734222"/>
          <a:ext cx="2405683" cy="1028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smtClean="0">
              <a:solidFill>
                <a:schemeClr val="tx1"/>
              </a:solidFill>
              <a:ea typeface="新細明體" charset="-120"/>
            </a:rPr>
            <a:t>Data collection</a:t>
          </a:r>
          <a:endParaRPr lang="zh-TW" altLang="en-US" sz="2000" b="1" kern="1200" dirty="0">
            <a:solidFill>
              <a:schemeClr val="tx1"/>
            </a:solidFill>
          </a:endParaRPr>
        </a:p>
      </dsp:txBody>
      <dsp:txXfrm>
        <a:off x="3335920" y="1764352"/>
        <a:ext cx="2345423" cy="968439"/>
      </dsp:txXfrm>
    </dsp:sp>
    <dsp:sp modelId="{5F866120-4F04-4748-BBE8-357E28BA2470}">
      <dsp:nvSpPr>
        <dsp:cNvPr id="0" name=""/>
        <dsp:cNvSpPr/>
      </dsp:nvSpPr>
      <dsp:spPr>
        <a:xfrm rot="10763450">
          <a:off x="2788852" y="2051874"/>
          <a:ext cx="448676" cy="4251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218625"/>
                <a:satOff val="1089"/>
                <a:lumOff val="18754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218625"/>
                <a:satOff val="1089"/>
                <a:lumOff val="18754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218625"/>
                <a:satOff val="1089"/>
                <a:lumOff val="1875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chemeClr val="tx1"/>
            </a:solidFill>
          </a:endParaRPr>
        </a:p>
      </dsp:txBody>
      <dsp:txXfrm rot="10800000">
        <a:off x="2916407" y="2136235"/>
        <a:ext cx="321117" cy="255118"/>
      </dsp:txXfrm>
    </dsp:sp>
    <dsp:sp modelId="{0436F6C1-3C8B-47C8-8B49-1E7D77759EF4}">
      <dsp:nvSpPr>
        <dsp:cNvPr id="0" name=""/>
        <dsp:cNvSpPr/>
      </dsp:nvSpPr>
      <dsp:spPr>
        <a:xfrm>
          <a:off x="296808" y="1766215"/>
          <a:ext cx="2405683" cy="1028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3333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33333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smtClean="0">
              <a:solidFill>
                <a:schemeClr val="tx1"/>
              </a:solidFill>
              <a:ea typeface="新細明體" charset="-120"/>
            </a:rPr>
            <a:t>Data  analysis</a:t>
          </a:r>
          <a:endParaRPr lang="zh-TW" altLang="en-US" sz="2000" b="1" kern="1200" dirty="0">
            <a:solidFill>
              <a:schemeClr val="tx1"/>
            </a:solidFill>
          </a:endParaRPr>
        </a:p>
      </dsp:txBody>
      <dsp:txXfrm>
        <a:off x="326938" y="1796345"/>
        <a:ext cx="2345423" cy="968439"/>
      </dsp:txXfrm>
    </dsp:sp>
    <dsp:sp modelId="{C94C38B4-C3AA-4A27-8FBA-026DFF3D9B51}">
      <dsp:nvSpPr>
        <dsp:cNvPr id="0" name=""/>
        <dsp:cNvSpPr/>
      </dsp:nvSpPr>
      <dsp:spPr>
        <a:xfrm rot="5439543">
          <a:off x="1254196" y="2890118"/>
          <a:ext cx="471992" cy="4251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273281"/>
                <a:satOff val="1361"/>
                <a:lumOff val="23442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273281"/>
                <a:satOff val="1361"/>
                <a:lumOff val="23442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273281"/>
                <a:satOff val="1361"/>
                <a:lumOff val="2344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chemeClr val="tx1"/>
            </a:solidFill>
          </a:endParaRPr>
        </a:p>
      </dsp:txBody>
      <dsp:txXfrm rot="-5400000">
        <a:off x="1363366" y="2866725"/>
        <a:ext cx="255118" cy="344433"/>
      </dsp:txXfrm>
    </dsp:sp>
    <dsp:sp modelId="{685A6C06-E364-4920-B892-5A4DA0871EF0}">
      <dsp:nvSpPr>
        <dsp:cNvPr id="0" name=""/>
        <dsp:cNvSpPr/>
      </dsp:nvSpPr>
      <dsp:spPr>
        <a:xfrm>
          <a:off x="277674" y="3429557"/>
          <a:ext cx="2405683" cy="1028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smtClean="0">
              <a:solidFill>
                <a:schemeClr val="tx1"/>
              </a:solidFill>
              <a:ea typeface="新細明體" charset="-120"/>
            </a:rPr>
            <a:t>Interpretation of data</a:t>
          </a:r>
          <a:endParaRPr lang="zh-TW" altLang="en-US" sz="2000" b="1" kern="1200" dirty="0">
            <a:solidFill>
              <a:schemeClr val="tx1"/>
            </a:solidFill>
          </a:endParaRPr>
        </a:p>
      </dsp:txBody>
      <dsp:txXfrm>
        <a:off x="307804" y="3459687"/>
        <a:ext cx="2345423" cy="968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9991B-F7D6-4397-BF2C-F4C2146DA08F}">
      <dsp:nvSpPr>
        <dsp:cNvPr id="0" name=""/>
        <dsp:cNvSpPr/>
      </dsp:nvSpPr>
      <dsp:spPr>
        <a:xfrm>
          <a:off x="2951" y="1457"/>
          <a:ext cx="8299897" cy="10992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b="1" kern="1200" dirty="0" smtClean="0"/>
            <a:t>Information technology(IT) and Service quality (SQ)</a:t>
          </a:r>
          <a:endParaRPr lang="zh-TW" altLang="en-US" sz="2400" b="1" kern="1200" dirty="0"/>
        </a:p>
      </dsp:txBody>
      <dsp:txXfrm>
        <a:off x="35146" y="33652"/>
        <a:ext cx="8235507" cy="1034817"/>
      </dsp:txXfrm>
    </dsp:sp>
    <dsp:sp modelId="{6550BFCE-2FB9-4BA8-AAD9-C957246EF7A6}">
      <dsp:nvSpPr>
        <dsp:cNvPr id="0" name=""/>
        <dsp:cNvSpPr/>
      </dsp:nvSpPr>
      <dsp:spPr>
        <a:xfrm>
          <a:off x="2951" y="1208883"/>
          <a:ext cx="4044873" cy="10992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dirty="0" smtClean="0"/>
            <a:t>Web 2.0 technologies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dirty="0" smtClean="0"/>
            <a:t>(Factors)</a:t>
          </a:r>
          <a:endParaRPr lang="zh-TW" altLang="en-US" sz="2000" b="1" kern="1200" dirty="0"/>
        </a:p>
      </dsp:txBody>
      <dsp:txXfrm>
        <a:off x="35146" y="1241078"/>
        <a:ext cx="3980483" cy="1034817"/>
      </dsp:txXfrm>
    </dsp:sp>
    <dsp:sp modelId="{F3EC864A-0EA4-4DEB-A459-2D1642724C5D}">
      <dsp:nvSpPr>
        <dsp:cNvPr id="0" name=""/>
        <dsp:cNvSpPr/>
      </dsp:nvSpPr>
      <dsp:spPr>
        <a:xfrm>
          <a:off x="2951" y="2416309"/>
          <a:ext cx="4044873" cy="10992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Social network</a:t>
          </a:r>
          <a:r>
            <a:rPr lang="zh-TW" altLang="en-US" sz="2200" kern="1200" dirty="0" smtClean="0"/>
            <a:t> </a:t>
          </a:r>
          <a:endParaRPr lang="zh-TW" altLang="en-US" sz="2200" kern="1200" dirty="0"/>
        </a:p>
      </dsp:txBody>
      <dsp:txXfrm>
        <a:off x="35146" y="2448504"/>
        <a:ext cx="3980483" cy="1034817"/>
      </dsp:txXfrm>
    </dsp:sp>
    <dsp:sp modelId="{293EDF77-78D1-4B0E-97BA-B6AFEFD99BD9}">
      <dsp:nvSpPr>
        <dsp:cNvPr id="0" name=""/>
        <dsp:cNvSpPr/>
      </dsp:nvSpPr>
      <dsp:spPr>
        <a:xfrm>
          <a:off x="2951" y="3623735"/>
          <a:ext cx="2001422" cy="10992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Company’s site</a:t>
          </a:r>
          <a:endParaRPr lang="zh-TW" altLang="en-US" sz="2000" kern="1200" dirty="0"/>
        </a:p>
      </dsp:txBody>
      <dsp:txXfrm>
        <a:off x="35146" y="3655930"/>
        <a:ext cx="1937032" cy="1034817"/>
      </dsp:txXfrm>
    </dsp:sp>
    <dsp:sp modelId="{1E2F5185-9E5F-4147-90B7-C6BB0B066898}">
      <dsp:nvSpPr>
        <dsp:cNvPr id="0" name=""/>
        <dsp:cNvSpPr/>
      </dsp:nvSpPr>
      <dsp:spPr>
        <a:xfrm>
          <a:off x="2046403" y="3623735"/>
          <a:ext cx="2001422" cy="10992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FB, </a:t>
          </a:r>
          <a:r>
            <a:rPr lang="en-US" altLang="zh-TW" sz="2000" kern="1200" dirty="0" err="1" smtClean="0"/>
            <a:t>Twiter</a:t>
          </a:r>
          <a:r>
            <a:rPr lang="en-US" altLang="zh-TW" sz="2000" kern="1200" dirty="0" smtClean="0"/>
            <a:t>…</a:t>
          </a:r>
          <a:endParaRPr lang="zh-TW" altLang="en-US" sz="2000" kern="1200" dirty="0"/>
        </a:p>
      </dsp:txBody>
      <dsp:txXfrm>
        <a:off x="2078598" y="3655930"/>
        <a:ext cx="1937032" cy="1034817"/>
      </dsp:txXfrm>
    </dsp:sp>
    <dsp:sp modelId="{93044F45-1054-47B2-A9D5-6AAE0E16502C}">
      <dsp:nvSpPr>
        <dsp:cNvPr id="0" name=""/>
        <dsp:cNvSpPr/>
      </dsp:nvSpPr>
      <dsp:spPr>
        <a:xfrm>
          <a:off x="4215944" y="1208883"/>
          <a:ext cx="4086903" cy="10992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dirty="0" smtClean="0"/>
            <a:t>Service quality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dirty="0" smtClean="0"/>
            <a:t>(Factors)</a:t>
          </a:r>
          <a:endParaRPr lang="zh-TW" altLang="en-US" sz="2000" b="1" kern="1200" dirty="0"/>
        </a:p>
      </dsp:txBody>
      <dsp:txXfrm>
        <a:off x="4248139" y="1241078"/>
        <a:ext cx="4022513" cy="1034817"/>
      </dsp:txXfrm>
    </dsp:sp>
    <dsp:sp modelId="{C17016DE-7585-4FF7-8C1B-0904439AD1AB}">
      <dsp:nvSpPr>
        <dsp:cNvPr id="0" name=""/>
        <dsp:cNvSpPr/>
      </dsp:nvSpPr>
      <dsp:spPr>
        <a:xfrm>
          <a:off x="4215944" y="2416309"/>
          <a:ext cx="2001422" cy="10992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Tangible product</a:t>
          </a:r>
          <a:endParaRPr lang="zh-TW" altLang="en-US" sz="2200" kern="1200" dirty="0"/>
        </a:p>
      </dsp:txBody>
      <dsp:txXfrm>
        <a:off x="4248139" y="2448504"/>
        <a:ext cx="1937032" cy="1034817"/>
      </dsp:txXfrm>
    </dsp:sp>
    <dsp:sp modelId="{10124BE1-2613-4A23-A336-C87635E7275D}">
      <dsp:nvSpPr>
        <dsp:cNvPr id="0" name=""/>
        <dsp:cNvSpPr/>
      </dsp:nvSpPr>
      <dsp:spPr>
        <a:xfrm>
          <a:off x="4215944" y="3623735"/>
          <a:ext cx="2001422" cy="10992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Cosmetic</a:t>
          </a:r>
          <a:endParaRPr lang="zh-TW" altLang="en-US" sz="2000" kern="1200" dirty="0"/>
        </a:p>
      </dsp:txBody>
      <dsp:txXfrm>
        <a:off x="4248139" y="3655930"/>
        <a:ext cx="1937032" cy="1034817"/>
      </dsp:txXfrm>
    </dsp:sp>
    <dsp:sp modelId="{D6C5E853-3C29-4729-BACD-FFA8F2EA3C74}">
      <dsp:nvSpPr>
        <dsp:cNvPr id="0" name=""/>
        <dsp:cNvSpPr/>
      </dsp:nvSpPr>
      <dsp:spPr>
        <a:xfrm>
          <a:off x="6301426" y="2416309"/>
          <a:ext cx="2001422" cy="10992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Intangible product</a:t>
          </a:r>
          <a:endParaRPr lang="zh-TW" altLang="en-US" sz="2200" kern="1200" dirty="0"/>
        </a:p>
      </dsp:txBody>
      <dsp:txXfrm>
        <a:off x="6333621" y="2448504"/>
        <a:ext cx="1937032" cy="1034817"/>
      </dsp:txXfrm>
    </dsp:sp>
    <dsp:sp modelId="{36B64050-666C-4619-8E2E-4210F3BBC411}">
      <dsp:nvSpPr>
        <dsp:cNvPr id="0" name=""/>
        <dsp:cNvSpPr/>
      </dsp:nvSpPr>
      <dsp:spPr>
        <a:xfrm>
          <a:off x="6301426" y="3623735"/>
          <a:ext cx="2001422" cy="1099207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dirty="0" smtClean="0">
              <a:solidFill>
                <a:schemeClr val="bg1"/>
              </a:solidFill>
            </a:rPr>
            <a:t>Tourism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dirty="0" smtClean="0">
              <a:solidFill>
                <a:schemeClr val="bg1"/>
              </a:solidFill>
            </a:rPr>
            <a:t>(sample) </a:t>
          </a:r>
          <a:endParaRPr lang="zh-TW" altLang="en-US" sz="2000" b="1" kern="1200" dirty="0">
            <a:solidFill>
              <a:schemeClr val="bg1"/>
            </a:solidFill>
          </a:endParaRPr>
        </a:p>
      </dsp:txBody>
      <dsp:txXfrm>
        <a:off x="6333621" y="3655930"/>
        <a:ext cx="1937032" cy="1034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0" sz="1200" smtClean="0">
                <a:ea typeface="+mn-ea"/>
              </a:defRPr>
            </a:lvl1pPr>
          </a:lstStyle>
          <a:p>
            <a:pPr>
              <a:defRPr/>
            </a:pPr>
            <a:fld id="{3CCD632D-BBEB-4A2C-83CA-6121E7AC503F}" type="datetimeFigureOut">
              <a:rPr lang="zh-TW" altLang="en-US"/>
              <a:pPr>
                <a:defRPr/>
              </a:pPr>
              <a:t>2020/12/14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0" sz="1200" smtClean="0">
                <a:ea typeface="+mn-ea"/>
              </a:defRPr>
            </a:lvl1pPr>
          </a:lstStyle>
          <a:p>
            <a:pPr>
              <a:defRPr/>
            </a:pPr>
            <a:fld id="{D51E5C15-C191-4FD2-B06F-DC1BC8EC0BB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06872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0" sz="1200" smtClean="0">
                <a:ea typeface="+mn-ea"/>
              </a:defRPr>
            </a:lvl1pPr>
          </a:lstStyle>
          <a:p>
            <a:pPr>
              <a:defRPr/>
            </a:pPr>
            <a:fld id="{C9FE5A33-734E-4113-A639-E8BF0A9DCA21}" type="datetimeFigureOut">
              <a:rPr lang="zh-TW" altLang="en-US"/>
              <a:pPr>
                <a:defRPr/>
              </a:pPr>
              <a:t>2020/12/14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0" sz="1200" smtClean="0">
                <a:ea typeface="+mn-ea"/>
              </a:defRPr>
            </a:lvl1pPr>
          </a:lstStyle>
          <a:p>
            <a:pPr>
              <a:defRPr/>
            </a:pPr>
            <a:fld id="{DC50B099-136C-4B8D-AC43-206B2D6F16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7917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782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4F71DF-31B1-4660-AB3D-76E19EBD3021}" type="slidenum">
              <a:rPr lang="zh-TW" altLang="en-US"/>
              <a:pPr eaLnBrk="1" hangingPunct="1"/>
              <a:t>68</a:t>
            </a:fld>
            <a:endParaRPr lang="zh-TW" altLang="en-US"/>
          </a:p>
        </p:txBody>
      </p:sp>
      <p:sp>
        <p:nvSpPr>
          <p:cNvPr id="77829" name="頁尾版面配置區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 smtClean="0"/>
          </a:p>
        </p:txBody>
      </p:sp>
      <p:sp>
        <p:nvSpPr>
          <p:cNvPr id="77830" name="頁首版面配置區 5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55052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8"/>
          <p:cNvSpPr txBox="1">
            <a:spLocks noChangeArrowheads="1"/>
          </p:cNvSpPr>
          <p:nvPr/>
        </p:nvSpPr>
        <p:spPr bwMode="gray">
          <a:xfrm>
            <a:off x="6019800" y="5934075"/>
            <a:ext cx="2832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kumimoji="0" lang="en-US" altLang="zh-TW" sz="2800" b="1" i="1" dirty="0">
                <a:solidFill>
                  <a:schemeClr val="accent1"/>
                </a:solidFill>
              </a:rPr>
              <a:t>YZU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962400"/>
            <a:ext cx="61722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1"/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200400"/>
            <a:ext cx="6400800" cy="682625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124200" y="6477000"/>
            <a:ext cx="1828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D0971-4E8A-499D-A9B7-AB7DEC0A14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058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B5D3A-AD03-4747-ABBB-D1532DAF64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556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62750" y="350838"/>
            <a:ext cx="2076450" cy="55927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33400" y="350838"/>
            <a:ext cx="6076950" cy="55927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D5222-780A-42E6-BAFE-01DE0193A2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8626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934200" cy="5635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533400" y="1219200"/>
            <a:ext cx="8305800" cy="47244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  <a:endParaRPr lang="zh-TW" altLang="en-US" noProof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0CFA0-F19D-4F02-A93C-0365FB78C0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105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1" smtClean="0"/>
            </a:lvl1pPr>
          </a:lstStyle>
          <a:p>
            <a:pPr>
              <a:defRPr/>
            </a:pPr>
            <a:fld id="{8E329F5C-71DA-40FC-9155-C805D2F372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12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821AB-034D-4B31-B503-7A9E3CE3EE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850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76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076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73B35-8674-43C9-96B7-643E526B39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713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D90D2-6AC5-4930-80D7-718042248D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689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160D7-51AA-4E66-96DE-C2AF4A61E4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569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A3817-1A2A-42CB-9F95-F850FAB6670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526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704EA-887E-4337-AE47-519DF6296B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128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AC252-6602-4711-B435-DA6FF5FD64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731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50"/>
          <p:cNvSpPr>
            <a:spLocks noChangeArrowheads="1"/>
          </p:cNvSpPr>
          <p:nvPr/>
        </p:nvSpPr>
        <p:spPr bwMode="gray">
          <a:xfrm>
            <a:off x="2133600" y="381000"/>
            <a:ext cx="7010400" cy="533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32001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0" lang="zh-TW" altLang="en-US"/>
          </a:p>
        </p:txBody>
      </p:sp>
      <p:sp>
        <p:nvSpPr>
          <p:cNvPr id="1075" name="Rectangle 51"/>
          <p:cNvSpPr>
            <a:spLocks noChangeArrowheads="1"/>
          </p:cNvSpPr>
          <p:nvPr/>
        </p:nvSpPr>
        <p:spPr bwMode="gray">
          <a:xfrm>
            <a:off x="1981200" y="457200"/>
            <a:ext cx="7162800" cy="3810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32001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0" lang="zh-TW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305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chemeClr val="bg1"/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9718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600" b="1" smtClean="0">
                <a:solidFill>
                  <a:schemeClr val="bg1"/>
                </a:solidFill>
                <a:ea typeface="新細明體" charset="-120"/>
              </a:defRPr>
            </a:lvl1pPr>
          </a:lstStyle>
          <a:p>
            <a:pPr>
              <a:defRPr/>
            </a:pPr>
            <a:fld id="{2A89E4A2-95B6-4882-BE1D-51FB8F077745}" type="slidenum">
              <a:rPr lang="en-US" altLang="zh-TW"/>
              <a:pPr>
                <a:defRPr/>
              </a:pPr>
              <a:t>‹#›</a:t>
            </a:fld>
            <a:r>
              <a:rPr lang="en-US" altLang="zh-TW" dirty="0"/>
              <a:t>/60</a:t>
            </a: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828800" y="350838"/>
            <a:ext cx="6934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69" name="Text Box 45"/>
          <p:cNvSpPr txBox="1">
            <a:spLocks noChangeArrowheads="1"/>
          </p:cNvSpPr>
          <p:nvPr userDrawn="1"/>
        </p:nvSpPr>
        <p:spPr bwMode="white">
          <a:xfrm>
            <a:off x="6948488" y="6002338"/>
            <a:ext cx="189071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kumimoji="0" lang="en-US" altLang="zh-TW" sz="2800" b="1" i="1" dirty="0">
                <a:solidFill>
                  <a:schemeClr val="accent1"/>
                </a:solidFill>
              </a:rPr>
              <a:t>Chapter 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713" y="2884488"/>
            <a:ext cx="6846887" cy="682625"/>
          </a:xfrm>
        </p:spPr>
        <p:txBody>
          <a:bodyPr/>
          <a:lstStyle/>
          <a:p>
            <a:pPr algn="ctr"/>
            <a:r>
              <a:rPr lang="en-US" altLang="zh-TW" smtClean="0">
                <a:ea typeface="新細明體" charset="-120"/>
              </a:rPr>
              <a:t>Chapter 2 </a:t>
            </a:r>
            <a:br>
              <a:rPr lang="en-US" altLang="zh-TW" smtClean="0">
                <a:ea typeface="新細明體" charset="-120"/>
              </a:rPr>
            </a:br>
            <a:r>
              <a:rPr lang="en-US" altLang="zh-TW" smtClean="0">
                <a:ea typeface="新細明體" charset="-120"/>
              </a:rPr>
              <a:t>Scientific Investigation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482" t="12830" r="50509" b="31684"/>
          <a:stretch/>
        </p:blipFill>
        <p:spPr>
          <a:xfrm>
            <a:off x="827584" y="-44558"/>
            <a:ext cx="5688632" cy="682635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329F5C-71DA-40FC-9155-C805D2F372D5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941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329F5C-71DA-40FC-9155-C805D2F372D5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482" t="66774" r="50509" b="10107"/>
          <a:stretch/>
        </p:blipFill>
        <p:spPr bwMode="auto">
          <a:xfrm>
            <a:off x="467544" y="1484784"/>
            <a:ext cx="820895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134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EB6213-BCB1-4624-9B42-4C1EE9DBC492}" type="slidenum">
              <a:rPr lang="ar-SA" altLang="zh-TW">
                <a:solidFill>
                  <a:schemeClr val="bg1"/>
                </a:solidFill>
              </a:rPr>
              <a:pPr eaLnBrk="1" hangingPunct="1"/>
              <a:t>12</a:t>
            </a:fld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mtClean="0">
                <a:ea typeface="新細明體" charset="-120"/>
              </a:rPr>
              <a:t>Scientific research applies to both basic and applied research.</a:t>
            </a:r>
          </a:p>
          <a:p>
            <a:pPr>
              <a:lnSpc>
                <a:spcPct val="80000"/>
              </a:lnSpc>
            </a:pPr>
            <a:r>
              <a:rPr lang="en-US" altLang="zh-TW" b="1" smtClean="0">
                <a:solidFill>
                  <a:srgbClr val="FF0000"/>
                </a:solidFill>
                <a:ea typeface="新細明體" charset="-120"/>
              </a:rPr>
              <a:t>Applied research </a:t>
            </a:r>
            <a:r>
              <a:rPr lang="en-US" altLang="zh-TW" smtClean="0">
                <a:ea typeface="新細明體" charset="-120"/>
              </a:rPr>
              <a:t>may or may not be </a:t>
            </a:r>
            <a:r>
              <a:rPr lang="en-US" altLang="zh-TW" b="1" smtClean="0">
                <a:ea typeface="新細明體" charset="-120"/>
              </a:rPr>
              <a:t>generalizable</a:t>
            </a:r>
            <a:r>
              <a:rPr lang="en-US" altLang="zh-TW" smtClean="0">
                <a:ea typeface="新細明體" charset="-120"/>
              </a:rPr>
              <a:t> to other organizations, depending on the extent to which differences exist in such factors as </a:t>
            </a:r>
          </a:p>
          <a:p>
            <a:pPr lvl="1">
              <a:lnSpc>
                <a:spcPct val="80000"/>
              </a:lnSpc>
            </a:pPr>
            <a:r>
              <a:rPr lang="en-US" altLang="zh-TW" smtClean="0">
                <a:ea typeface="新細明體" charset="-120"/>
              </a:rPr>
              <a:t>Size</a:t>
            </a:r>
          </a:p>
          <a:p>
            <a:pPr lvl="1">
              <a:lnSpc>
                <a:spcPct val="80000"/>
              </a:lnSpc>
            </a:pPr>
            <a:r>
              <a:rPr lang="en-US" altLang="zh-TW" smtClean="0">
                <a:ea typeface="新細明體" charset="-120"/>
              </a:rPr>
              <a:t>Nature of work</a:t>
            </a:r>
          </a:p>
          <a:p>
            <a:pPr lvl="1">
              <a:lnSpc>
                <a:spcPct val="80000"/>
              </a:lnSpc>
            </a:pPr>
            <a:r>
              <a:rPr lang="en-US" altLang="zh-TW" smtClean="0">
                <a:ea typeface="新細明體" charset="-120"/>
              </a:rPr>
              <a:t>Characteristics of the employees</a:t>
            </a:r>
          </a:p>
          <a:p>
            <a:pPr lvl="1">
              <a:lnSpc>
                <a:spcPct val="80000"/>
              </a:lnSpc>
            </a:pPr>
            <a:r>
              <a:rPr lang="en-US" altLang="zh-TW" smtClean="0">
                <a:ea typeface="新細明體" charset="-120"/>
              </a:rPr>
              <a:t>Structure of the organization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350838"/>
            <a:ext cx="7315200" cy="563562"/>
          </a:xfrm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What is Meant by a Scientific Research?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>
                <a:solidFill>
                  <a:srgbClr val="C00000"/>
                </a:solidFill>
                <a:ea typeface="新細明體" charset="-120"/>
              </a:rPr>
              <a:t>Topics Discussed</a:t>
            </a:r>
            <a:endParaRPr lang="en-US" altLang="zh-TW" sz="2000" smtClean="0">
              <a:solidFill>
                <a:srgbClr val="C00000"/>
              </a:solidFill>
              <a:ea typeface="新細明體" charset="-120"/>
            </a:endParaRPr>
          </a:p>
        </p:txBody>
      </p:sp>
      <p:grpSp>
        <p:nvGrpSpPr>
          <p:cNvPr id="20483" name="群組 6"/>
          <p:cNvGrpSpPr>
            <a:grpSpLocks/>
          </p:cNvGrpSpPr>
          <p:nvPr/>
        </p:nvGrpSpPr>
        <p:grpSpPr bwMode="auto">
          <a:xfrm>
            <a:off x="536575" y="1196975"/>
            <a:ext cx="7851775" cy="4543425"/>
            <a:chOff x="313686" y="1196752"/>
            <a:chExt cx="7851938" cy="4542860"/>
          </a:xfrm>
        </p:grpSpPr>
        <p:sp>
          <p:nvSpPr>
            <p:cNvPr id="20486" name="AutoShape 49"/>
            <p:cNvSpPr>
              <a:spLocks noChangeArrowheads="1"/>
            </p:cNvSpPr>
            <p:nvPr/>
          </p:nvSpPr>
          <p:spPr bwMode="auto">
            <a:xfrm>
              <a:off x="395536" y="1196752"/>
              <a:ext cx="7770088" cy="82597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0" scaled="1"/>
            </a:gradFill>
            <a:ln w="2857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TW" sz="2600" b="1">
                  <a:solidFill>
                    <a:srgbClr val="C00000"/>
                  </a:solidFill>
                </a:rPr>
                <a:t>The Hallmarks of Scientific research</a:t>
              </a:r>
            </a:p>
          </p:txBody>
        </p:sp>
        <p:grpSp>
          <p:nvGrpSpPr>
            <p:cNvPr id="20487" name="Group 50"/>
            <p:cNvGrpSpPr>
              <a:grpSpLocks/>
            </p:cNvGrpSpPr>
            <p:nvPr/>
          </p:nvGrpSpPr>
          <p:grpSpPr bwMode="auto">
            <a:xfrm>
              <a:off x="335103" y="1331939"/>
              <a:ext cx="597481" cy="550649"/>
              <a:chOff x="2078" y="1680"/>
              <a:chExt cx="1615" cy="1615"/>
            </a:xfrm>
          </p:grpSpPr>
          <p:sp>
            <p:nvSpPr>
              <p:cNvPr id="20512" name="Oval 51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20513" name="Oval 52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013" name="Oval 53"/>
              <p:cNvSpPr>
                <a:spLocks noChangeArrowheads="1"/>
              </p:cNvSpPr>
              <p:nvPr/>
            </p:nvSpPr>
            <p:spPr bwMode="gray">
              <a:xfrm>
                <a:off x="2252" y="1856"/>
                <a:ext cx="1266" cy="126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20515" name="Oval 54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41015" name="Oval 55"/>
              <p:cNvSpPr>
                <a:spLocks noChangeArrowheads="1"/>
              </p:cNvSpPr>
              <p:nvPr/>
            </p:nvSpPr>
            <p:spPr bwMode="gray">
              <a:xfrm>
                <a:off x="2333" y="1940"/>
                <a:ext cx="1099" cy="109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20517" name="Oval 56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</p:grpSp>
        <p:sp>
          <p:nvSpPr>
            <p:cNvPr id="20488" name="AutoShape 57"/>
            <p:cNvSpPr>
              <a:spLocks noChangeArrowheads="1"/>
            </p:cNvSpPr>
            <p:nvPr/>
          </p:nvSpPr>
          <p:spPr bwMode="auto">
            <a:xfrm>
              <a:off x="395536" y="2428468"/>
              <a:ext cx="7770088" cy="82597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0" scaled="1"/>
            </a:gradFill>
            <a:ln w="2857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TW" sz="2600" b="1"/>
                <a:t>Some obstacles to conducting scientific </a:t>
              </a:r>
            </a:p>
            <a:p>
              <a:pPr algn="ctr"/>
              <a:r>
                <a:rPr kumimoji="0" lang="en-US" altLang="zh-TW" sz="2600" b="1"/>
                <a:t>research in the management area</a:t>
              </a:r>
            </a:p>
          </p:txBody>
        </p:sp>
        <p:grpSp>
          <p:nvGrpSpPr>
            <p:cNvPr id="20489" name="Group 58"/>
            <p:cNvGrpSpPr>
              <a:grpSpLocks/>
            </p:cNvGrpSpPr>
            <p:nvPr/>
          </p:nvGrpSpPr>
          <p:grpSpPr bwMode="auto">
            <a:xfrm>
              <a:off x="313686" y="2527621"/>
              <a:ext cx="597481" cy="550649"/>
              <a:chOff x="2078" y="1680"/>
              <a:chExt cx="1615" cy="1615"/>
            </a:xfrm>
          </p:grpSpPr>
          <p:sp>
            <p:nvSpPr>
              <p:cNvPr id="20506" name="Oval 5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20507" name="Oval 60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021" name="Oval 61"/>
              <p:cNvSpPr>
                <a:spLocks noChangeArrowheads="1"/>
              </p:cNvSpPr>
              <p:nvPr/>
            </p:nvSpPr>
            <p:spPr bwMode="gray">
              <a:xfrm>
                <a:off x="2254" y="1855"/>
                <a:ext cx="1262" cy="126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20509" name="Oval 62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41023" name="Oval 63"/>
              <p:cNvSpPr>
                <a:spLocks noChangeArrowheads="1"/>
              </p:cNvSpPr>
              <p:nvPr/>
            </p:nvSpPr>
            <p:spPr bwMode="gray">
              <a:xfrm>
                <a:off x="2335" y="1939"/>
                <a:ext cx="1094" cy="109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20511" name="Oval 64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</p:grpSp>
        <p:sp>
          <p:nvSpPr>
            <p:cNvPr id="20490" name="AutoShape 65"/>
            <p:cNvSpPr>
              <a:spLocks noChangeArrowheads="1"/>
            </p:cNvSpPr>
            <p:nvPr/>
          </p:nvSpPr>
          <p:spPr bwMode="auto">
            <a:xfrm>
              <a:off x="395536" y="3674675"/>
              <a:ext cx="7770088" cy="82597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0" scaled="1"/>
            </a:gradFill>
            <a:ln w="2857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TW" sz="2600" b="1"/>
                <a:t>The Hypothetico-Deductive Method</a:t>
              </a:r>
            </a:p>
          </p:txBody>
        </p:sp>
        <p:grpSp>
          <p:nvGrpSpPr>
            <p:cNvPr id="20491" name="Group 66"/>
            <p:cNvGrpSpPr>
              <a:grpSpLocks/>
            </p:cNvGrpSpPr>
            <p:nvPr/>
          </p:nvGrpSpPr>
          <p:grpSpPr bwMode="auto">
            <a:xfrm>
              <a:off x="323528" y="3789040"/>
              <a:ext cx="597481" cy="550649"/>
              <a:chOff x="2078" y="1680"/>
              <a:chExt cx="1615" cy="1615"/>
            </a:xfrm>
          </p:grpSpPr>
          <p:sp>
            <p:nvSpPr>
              <p:cNvPr id="20500" name="Oval 6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20501" name="Oval 68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029" name="Oval 69"/>
              <p:cNvSpPr>
                <a:spLocks noChangeArrowheads="1"/>
              </p:cNvSpPr>
              <p:nvPr/>
            </p:nvSpPr>
            <p:spPr bwMode="gray">
              <a:xfrm>
                <a:off x="2253" y="1856"/>
                <a:ext cx="1266" cy="126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20503" name="Oval 70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41031" name="Oval 71"/>
              <p:cNvSpPr>
                <a:spLocks noChangeArrowheads="1"/>
              </p:cNvSpPr>
              <p:nvPr/>
            </p:nvSpPr>
            <p:spPr bwMode="gray">
              <a:xfrm>
                <a:off x="2335" y="1940"/>
                <a:ext cx="1099" cy="109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20505" name="Oval 72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</p:grpSp>
        <p:sp>
          <p:nvSpPr>
            <p:cNvPr id="20492" name="AutoShape 73"/>
            <p:cNvSpPr>
              <a:spLocks noChangeArrowheads="1"/>
            </p:cNvSpPr>
            <p:nvPr/>
          </p:nvSpPr>
          <p:spPr bwMode="auto">
            <a:xfrm>
              <a:off x="395536" y="4913637"/>
              <a:ext cx="7770088" cy="82597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0" scaled="1"/>
            </a:gradFill>
            <a:ln w="2857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TW" sz="2600" b="1"/>
                <a:t>Other types of Research</a:t>
              </a:r>
            </a:p>
          </p:txBody>
        </p:sp>
        <p:grpSp>
          <p:nvGrpSpPr>
            <p:cNvPr id="20493" name="Group 74"/>
            <p:cNvGrpSpPr>
              <a:grpSpLocks/>
            </p:cNvGrpSpPr>
            <p:nvPr/>
          </p:nvGrpSpPr>
          <p:grpSpPr bwMode="auto">
            <a:xfrm>
              <a:off x="323528" y="5038591"/>
              <a:ext cx="597481" cy="550649"/>
              <a:chOff x="2078" y="1680"/>
              <a:chExt cx="1615" cy="1615"/>
            </a:xfrm>
          </p:grpSpPr>
          <p:sp>
            <p:nvSpPr>
              <p:cNvPr id="20494" name="Oval 75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20495" name="Oval 76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037" name="Oval 77"/>
              <p:cNvSpPr>
                <a:spLocks noChangeArrowheads="1"/>
              </p:cNvSpPr>
              <p:nvPr/>
            </p:nvSpPr>
            <p:spPr bwMode="gray">
              <a:xfrm>
                <a:off x="2253" y="1855"/>
                <a:ext cx="1266" cy="126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20497" name="Oval 78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41039" name="Oval 79"/>
              <p:cNvSpPr>
                <a:spLocks noChangeArrowheads="1"/>
              </p:cNvSpPr>
              <p:nvPr/>
            </p:nvSpPr>
            <p:spPr bwMode="gray">
              <a:xfrm>
                <a:off x="2335" y="1939"/>
                <a:ext cx="1099" cy="109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20499" name="Oval 80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</p:grpSp>
      </p:grpSp>
      <p:sp>
        <p:nvSpPr>
          <p:cNvPr id="20484" name="投影片編號版面配置區 4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6A2E011-F755-4827-A77F-9641D1F248C6}" type="slidenum">
              <a:rPr lang="en-US" altLang="zh-TW" smtClean="0">
                <a:solidFill>
                  <a:schemeClr val="bg1"/>
                </a:solidFill>
              </a:rPr>
              <a:pPr eaLnBrk="1" hangingPunct="1"/>
              <a:t>13</a:t>
            </a:fld>
            <a:endParaRPr lang="en-US" altLang="zh-TW" smtClean="0">
              <a:solidFill>
                <a:schemeClr val="bg1"/>
              </a:solidFill>
            </a:endParaRPr>
          </a:p>
        </p:txBody>
      </p:sp>
      <p:sp>
        <p:nvSpPr>
          <p:cNvPr id="20485" name="頁尾版面配置區 3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44606D-4510-41C7-9894-AE25076A6559}" type="slidenum">
              <a:rPr lang="ar-SA" altLang="zh-TW">
                <a:solidFill>
                  <a:schemeClr val="bg1"/>
                </a:solidFill>
              </a:rPr>
              <a:pPr eaLnBrk="1" hangingPunct="1"/>
              <a:t>14</a:t>
            </a:fld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The Hallmarks of Scientific Research</a:t>
            </a:r>
          </a:p>
        </p:txBody>
      </p:sp>
      <p:grpSp>
        <p:nvGrpSpPr>
          <p:cNvPr id="21508" name="群組 5"/>
          <p:cNvGrpSpPr>
            <a:grpSpLocks/>
          </p:cNvGrpSpPr>
          <p:nvPr/>
        </p:nvGrpSpPr>
        <p:grpSpPr bwMode="auto">
          <a:xfrm>
            <a:off x="-36513" y="908050"/>
            <a:ext cx="8856663" cy="5070475"/>
            <a:chOff x="-172223" y="908720"/>
            <a:chExt cx="8856984" cy="5070177"/>
          </a:xfrm>
        </p:grpSpPr>
        <p:sp>
          <p:nvSpPr>
            <p:cNvPr id="21509" name="Oval 9"/>
            <p:cNvSpPr>
              <a:spLocks noChangeArrowheads="1"/>
            </p:cNvSpPr>
            <p:nvPr/>
          </p:nvSpPr>
          <p:spPr bwMode="gray">
            <a:xfrm>
              <a:off x="2720975" y="1547813"/>
              <a:ext cx="3743325" cy="3744912"/>
            </a:xfrm>
            <a:prstGeom prst="ellipse">
              <a:avLst/>
            </a:prstGeom>
            <a:noFill/>
            <a:ln w="3810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kumimoji="0" lang="zh-TW" altLang="en-US"/>
            </a:p>
          </p:txBody>
        </p:sp>
        <p:grpSp>
          <p:nvGrpSpPr>
            <p:cNvPr id="21510" name="Group 16"/>
            <p:cNvGrpSpPr>
              <a:grpSpLocks/>
            </p:cNvGrpSpPr>
            <p:nvPr/>
          </p:nvGrpSpPr>
          <p:grpSpPr bwMode="auto">
            <a:xfrm>
              <a:off x="3059832" y="4581128"/>
              <a:ext cx="360362" cy="360362"/>
              <a:chOff x="2109" y="3612"/>
              <a:chExt cx="227" cy="227"/>
            </a:xfrm>
          </p:grpSpPr>
          <p:sp>
            <p:nvSpPr>
              <p:cNvPr id="49" name="Oval 17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50" name="Oval 18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9" name="Oval 28"/>
            <p:cNvSpPr>
              <a:spLocks noChangeArrowheads="1"/>
            </p:cNvSpPr>
            <p:nvPr/>
          </p:nvSpPr>
          <p:spPr bwMode="gray">
            <a:xfrm>
              <a:off x="3652204" y="2500889"/>
              <a:ext cx="1944758" cy="194457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kumimoji="0" lang="zh-TW" altLang="en-US"/>
            </a:p>
          </p:txBody>
        </p:sp>
        <p:sp>
          <p:nvSpPr>
            <p:cNvPr id="10" name="Oval 29"/>
            <p:cNvSpPr>
              <a:spLocks noChangeArrowheads="1"/>
            </p:cNvSpPr>
            <p:nvPr/>
          </p:nvSpPr>
          <p:spPr bwMode="gray">
            <a:xfrm>
              <a:off x="3645853" y="2485015"/>
              <a:ext cx="1944758" cy="194457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kumimoji="0" lang="zh-TW" altLang="en-US"/>
            </a:p>
          </p:txBody>
        </p:sp>
        <p:sp>
          <p:nvSpPr>
            <p:cNvPr id="11" name="Oval 30"/>
            <p:cNvSpPr>
              <a:spLocks noChangeArrowheads="1"/>
            </p:cNvSpPr>
            <p:nvPr/>
          </p:nvSpPr>
          <p:spPr bwMode="gray">
            <a:xfrm>
              <a:off x="3779208" y="2627882"/>
              <a:ext cx="1690749" cy="16905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kumimoji="0" lang="zh-TW" altLang="en-US"/>
            </a:p>
          </p:txBody>
        </p:sp>
        <p:sp>
          <p:nvSpPr>
            <p:cNvPr id="12" name="Oval 31"/>
            <p:cNvSpPr>
              <a:spLocks noChangeArrowheads="1"/>
            </p:cNvSpPr>
            <p:nvPr/>
          </p:nvSpPr>
          <p:spPr bwMode="gray">
            <a:xfrm>
              <a:off x="3761746" y="2600896"/>
              <a:ext cx="1690748" cy="169058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kumimoji="0" lang="zh-TW" altLang="en-US"/>
            </a:p>
          </p:txBody>
        </p:sp>
        <p:grpSp>
          <p:nvGrpSpPr>
            <p:cNvPr id="21515" name="Group 59"/>
            <p:cNvGrpSpPr>
              <a:grpSpLocks/>
            </p:cNvGrpSpPr>
            <p:nvPr/>
          </p:nvGrpSpPr>
          <p:grpSpPr bwMode="auto">
            <a:xfrm>
              <a:off x="3863975" y="2711450"/>
              <a:ext cx="1522413" cy="1522413"/>
              <a:chOff x="2434" y="1708"/>
              <a:chExt cx="959" cy="959"/>
            </a:xfrm>
          </p:grpSpPr>
          <p:sp>
            <p:nvSpPr>
              <p:cNvPr id="21546" name="Oval 32"/>
              <p:cNvSpPr>
                <a:spLocks noChangeArrowheads="1"/>
              </p:cNvSpPr>
              <p:nvPr/>
            </p:nvSpPr>
            <p:spPr bwMode="gray">
              <a:xfrm>
                <a:off x="2434" y="1708"/>
                <a:ext cx="959" cy="95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21547" name="Oval 33"/>
              <p:cNvSpPr>
                <a:spLocks noChangeArrowheads="1"/>
              </p:cNvSpPr>
              <p:nvPr/>
            </p:nvSpPr>
            <p:spPr bwMode="gray">
              <a:xfrm>
                <a:off x="2448" y="1720"/>
                <a:ext cx="927" cy="928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21548" name="Oval 34"/>
              <p:cNvSpPr>
                <a:spLocks noChangeArrowheads="1"/>
              </p:cNvSpPr>
              <p:nvPr/>
            </p:nvSpPr>
            <p:spPr bwMode="gray">
              <a:xfrm>
                <a:off x="2459" y="1726"/>
                <a:ext cx="906" cy="90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21549" name="Oval 35"/>
              <p:cNvSpPr>
                <a:spLocks noChangeArrowheads="1"/>
              </p:cNvSpPr>
              <p:nvPr/>
            </p:nvSpPr>
            <p:spPr bwMode="gray">
              <a:xfrm>
                <a:off x="2469" y="1735"/>
                <a:ext cx="861" cy="84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21550" name="Oval 36"/>
              <p:cNvSpPr>
                <a:spLocks noChangeArrowheads="1"/>
              </p:cNvSpPr>
              <p:nvPr/>
            </p:nvSpPr>
            <p:spPr bwMode="gray">
              <a:xfrm>
                <a:off x="2520" y="1758"/>
                <a:ext cx="765" cy="68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21516" name="Text Box 37"/>
            <p:cNvSpPr txBox="1">
              <a:spLocks noChangeArrowheads="1"/>
            </p:cNvSpPr>
            <p:nvPr/>
          </p:nvSpPr>
          <p:spPr bwMode="auto">
            <a:xfrm>
              <a:off x="4191000" y="3200400"/>
              <a:ext cx="8572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kumimoji="0" lang="en-US" altLang="zh-TW" sz="2800">
                  <a:solidFill>
                    <a:srgbClr val="000000"/>
                  </a:solidFill>
                </a:rPr>
                <a:t>Title</a:t>
              </a:r>
            </a:p>
          </p:txBody>
        </p:sp>
        <p:sp>
          <p:nvSpPr>
            <p:cNvPr id="21517" name="Text Box 38"/>
            <p:cNvSpPr txBox="1">
              <a:spLocks noChangeArrowheads="1"/>
            </p:cNvSpPr>
            <p:nvPr/>
          </p:nvSpPr>
          <p:spPr bwMode="auto">
            <a:xfrm>
              <a:off x="6156176" y="1916832"/>
              <a:ext cx="13292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/>
                <a:t>2.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Rigor</a:t>
              </a:r>
            </a:p>
          </p:txBody>
        </p:sp>
        <p:sp>
          <p:nvSpPr>
            <p:cNvPr id="21518" name="Text Box 39"/>
            <p:cNvSpPr txBox="1">
              <a:spLocks noChangeArrowheads="1"/>
            </p:cNvSpPr>
            <p:nvPr/>
          </p:nvSpPr>
          <p:spPr bwMode="auto">
            <a:xfrm>
              <a:off x="3078432" y="908720"/>
              <a:ext cx="27158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kumimoji="0" lang="en-US" altLang="zh-TW" sz="2400" b="1"/>
                <a:t>1.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Purposiveness</a:t>
              </a:r>
            </a:p>
          </p:txBody>
        </p:sp>
        <p:sp>
          <p:nvSpPr>
            <p:cNvPr id="21519" name="Text Box 40"/>
            <p:cNvSpPr txBox="1">
              <a:spLocks noChangeArrowheads="1"/>
            </p:cNvSpPr>
            <p:nvPr/>
          </p:nvSpPr>
          <p:spPr bwMode="auto">
            <a:xfrm>
              <a:off x="6660232" y="3284984"/>
              <a:ext cx="20245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/>
                <a:t>3.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Testability</a:t>
              </a:r>
            </a:p>
          </p:txBody>
        </p:sp>
        <p:sp>
          <p:nvSpPr>
            <p:cNvPr id="21520" name="Text Box 41"/>
            <p:cNvSpPr txBox="1">
              <a:spLocks noChangeArrowheads="1"/>
            </p:cNvSpPr>
            <p:nvPr/>
          </p:nvSpPr>
          <p:spPr bwMode="auto">
            <a:xfrm>
              <a:off x="6084168" y="4653136"/>
              <a:ext cx="23374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 dirty="0"/>
                <a:t>4.</a:t>
              </a:r>
              <a:r>
                <a:rPr kumimoji="0" lang="zh-TW" altLang="en-US" sz="2400" b="1" dirty="0"/>
                <a:t> </a:t>
              </a:r>
              <a:r>
                <a:rPr kumimoji="0" lang="en-US" altLang="zh-TW" sz="2400" b="1" dirty="0" err="1"/>
                <a:t>Replicability</a:t>
              </a:r>
              <a:endParaRPr kumimoji="0" lang="en-US" altLang="zh-TW" sz="2400" b="1" dirty="0"/>
            </a:p>
          </p:txBody>
        </p:sp>
        <p:sp>
          <p:nvSpPr>
            <p:cNvPr id="21521" name="Text Box 42"/>
            <p:cNvSpPr txBox="1">
              <a:spLocks noChangeArrowheads="1"/>
            </p:cNvSpPr>
            <p:nvPr/>
          </p:nvSpPr>
          <p:spPr bwMode="auto">
            <a:xfrm>
              <a:off x="-172223" y="3284984"/>
              <a:ext cx="27991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kumimoji="0" lang="en-US" altLang="zh-TW" sz="2400" b="1" dirty="0"/>
                <a:t>7.</a:t>
              </a:r>
              <a:r>
                <a:rPr kumimoji="0" lang="zh-TW" altLang="en-US" sz="2400" b="1" dirty="0"/>
                <a:t> </a:t>
              </a:r>
              <a:r>
                <a:rPr kumimoji="0" lang="en-US" altLang="zh-TW" sz="2400" b="1" dirty="0"/>
                <a:t>Generalizability</a:t>
              </a:r>
            </a:p>
          </p:txBody>
        </p:sp>
        <p:sp>
          <p:nvSpPr>
            <p:cNvPr id="21522" name="Text Box 43"/>
            <p:cNvSpPr txBox="1">
              <a:spLocks noChangeArrowheads="1"/>
            </p:cNvSpPr>
            <p:nvPr/>
          </p:nvSpPr>
          <p:spPr bwMode="auto">
            <a:xfrm>
              <a:off x="934193" y="4600178"/>
              <a:ext cx="209865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kumimoji="0" lang="en-US" altLang="zh-TW" sz="2400" b="1" dirty="0"/>
                <a:t>6.</a:t>
              </a:r>
              <a:r>
                <a:rPr kumimoji="0" lang="zh-TW" altLang="en-US" sz="2400" b="1" dirty="0"/>
                <a:t> </a:t>
              </a:r>
              <a:r>
                <a:rPr kumimoji="0" lang="en-US" altLang="zh-TW" sz="2400" b="1" dirty="0"/>
                <a:t>Objectivity</a:t>
              </a:r>
            </a:p>
          </p:txBody>
        </p:sp>
        <p:grpSp>
          <p:nvGrpSpPr>
            <p:cNvPr id="21523" name="Group 44"/>
            <p:cNvGrpSpPr>
              <a:grpSpLocks/>
            </p:cNvGrpSpPr>
            <p:nvPr/>
          </p:nvGrpSpPr>
          <p:grpSpPr bwMode="auto">
            <a:xfrm>
              <a:off x="2586658" y="3324349"/>
              <a:ext cx="360363" cy="360363"/>
              <a:chOff x="2109" y="3612"/>
              <a:chExt cx="227" cy="227"/>
            </a:xfrm>
          </p:grpSpPr>
          <p:sp>
            <p:nvSpPr>
              <p:cNvPr id="42" name="Oval 45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3" name="Oval 46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21524" name="Group 47"/>
            <p:cNvGrpSpPr>
              <a:grpSpLocks/>
            </p:cNvGrpSpPr>
            <p:nvPr/>
          </p:nvGrpSpPr>
          <p:grpSpPr bwMode="auto">
            <a:xfrm>
              <a:off x="4381638" y="1370360"/>
              <a:ext cx="360363" cy="360363"/>
              <a:chOff x="2109" y="3612"/>
              <a:chExt cx="227" cy="227"/>
            </a:xfrm>
          </p:grpSpPr>
          <p:sp>
            <p:nvSpPr>
              <p:cNvPr id="40" name="Oval 48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" name="Oval 49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21525" name="Group 50"/>
            <p:cNvGrpSpPr>
              <a:grpSpLocks/>
            </p:cNvGrpSpPr>
            <p:nvPr/>
          </p:nvGrpSpPr>
          <p:grpSpPr bwMode="auto">
            <a:xfrm>
              <a:off x="5775176" y="2018432"/>
              <a:ext cx="360363" cy="360363"/>
              <a:chOff x="2109" y="3612"/>
              <a:chExt cx="227" cy="227"/>
            </a:xfrm>
          </p:grpSpPr>
          <p:sp>
            <p:nvSpPr>
              <p:cNvPr id="38" name="Oval 51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9" name="Oval 52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21526" name="Group 53"/>
            <p:cNvGrpSpPr>
              <a:grpSpLocks/>
            </p:cNvGrpSpPr>
            <p:nvPr/>
          </p:nvGrpSpPr>
          <p:grpSpPr bwMode="auto">
            <a:xfrm>
              <a:off x="6279232" y="3234184"/>
              <a:ext cx="360363" cy="360363"/>
              <a:chOff x="2109" y="3612"/>
              <a:chExt cx="227" cy="227"/>
            </a:xfrm>
          </p:grpSpPr>
          <p:sp>
            <p:nvSpPr>
              <p:cNvPr id="36" name="Oval 54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7" name="Oval 55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21527" name="Group 56"/>
            <p:cNvGrpSpPr>
              <a:grpSpLocks/>
            </p:cNvGrpSpPr>
            <p:nvPr/>
          </p:nvGrpSpPr>
          <p:grpSpPr bwMode="auto">
            <a:xfrm>
              <a:off x="5779368" y="4526136"/>
              <a:ext cx="360363" cy="360363"/>
              <a:chOff x="2109" y="3612"/>
              <a:chExt cx="227" cy="227"/>
            </a:xfrm>
          </p:grpSpPr>
          <p:sp>
            <p:nvSpPr>
              <p:cNvPr id="34" name="Oval 57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5" name="Oval 58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21528" name="Text Box 40"/>
            <p:cNvSpPr txBox="1">
              <a:spLocks noChangeArrowheads="1"/>
            </p:cNvSpPr>
            <p:nvPr/>
          </p:nvSpPr>
          <p:spPr bwMode="auto">
            <a:xfrm>
              <a:off x="3753208" y="5517232"/>
              <a:ext cx="191110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kumimoji="0" lang="en-US" altLang="zh-TW" sz="2400" b="1" dirty="0"/>
                <a:t>5.</a:t>
              </a:r>
              <a:r>
                <a:rPr kumimoji="0" lang="zh-TW" altLang="en-US" sz="2400" b="1" dirty="0"/>
                <a:t> </a:t>
              </a:r>
              <a:r>
                <a:rPr kumimoji="0" lang="en-US" altLang="zh-TW" sz="2400" b="1" dirty="0"/>
                <a:t>Precision</a:t>
              </a:r>
            </a:p>
          </p:txBody>
        </p:sp>
        <p:grpSp>
          <p:nvGrpSpPr>
            <p:cNvPr id="21529" name="Group 53"/>
            <p:cNvGrpSpPr>
              <a:grpSpLocks/>
            </p:cNvGrpSpPr>
            <p:nvPr/>
          </p:nvGrpSpPr>
          <p:grpSpPr bwMode="auto">
            <a:xfrm>
              <a:off x="4499992" y="5085184"/>
              <a:ext cx="360363" cy="360363"/>
              <a:chOff x="2109" y="3612"/>
              <a:chExt cx="227" cy="227"/>
            </a:xfrm>
          </p:grpSpPr>
          <p:sp>
            <p:nvSpPr>
              <p:cNvPr id="32" name="Oval 54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3" name="Oval 55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21530" name="Text Box 38"/>
            <p:cNvSpPr txBox="1">
              <a:spLocks noChangeArrowheads="1"/>
            </p:cNvSpPr>
            <p:nvPr/>
          </p:nvSpPr>
          <p:spPr bwMode="auto">
            <a:xfrm>
              <a:off x="835889" y="1988840"/>
              <a:ext cx="21002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 dirty="0"/>
                <a:t>8.</a:t>
              </a:r>
              <a:r>
                <a:rPr kumimoji="0" lang="zh-TW" altLang="en-US" sz="2400" b="1" dirty="0"/>
                <a:t> </a:t>
              </a:r>
              <a:r>
                <a:rPr kumimoji="0" lang="en-US" altLang="zh-TW" sz="2400" b="1" dirty="0"/>
                <a:t>Parsimony</a:t>
              </a:r>
            </a:p>
          </p:txBody>
        </p:sp>
        <p:grpSp>
          <p:nvGrpSpPr>
            <p:cNvPr id="21531" name="Group 50"/>
            <p:cNvGrpSpPr>
              <a:grpSpLocks/>
            </p:cNvGrpSpPr>
            <p:nvPr/>
          </p:nvGrpSpPr>
          <p:grpSpPr bwMode="auto">
            <a:xfrm>
              <a:off x="2894856" y="2162448"/>
              <a:ext cx="360363" cy="360363"/>
              <a:chOff x="2109" y="3612"/>
              <a:chExt cx="227" cy="227"/>
            </a:xfrm>
          </p:grpSpPr>
          <p:sp>
            <p:nvSpPr>
              <p:cNvPr id="30" name="Oval 51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1" name="Oval 52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FA6885-BD32-4EBF-9153-E6F7C6EA5279}" type="slidenum">
              <a:rPr lang="ar-SA" altLang="zh-TW">
                <a:solidFill>
                  <a:schemeClr val="bg1"/>
                </a:solidFill>
              </a:rPr>
              <a:pPr eaLnBrk="1" hangingPunct="1"/>
              <a:t>15</a:t>
            </a:fld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The Hallmarks of Scientific Research</a:t>
            </a:r>
          </a:p>
        </p:txBody>
      </p:sp>
      <p:grpSp>
        <p:nvGrpSpPr>
          <p:cNvPr id="22532" name="群組 5"/>
          <p:cNvGrpSpPr>
            <a:grpSpLocks/>
          </p:cNvGrpSpPr>
          <p:nvPr/>
        </p:nvGrpSpPr>
        <p:grpSpPr bwMode="auto">
          <a:xfrm>
            <a:off x="-36513" y="908050"/>
            <a:ext cx="8856663" cy="5070475"/>
            <a:chOff x="-172223" y="908720"/>
            <a:chExt cx="8856984" cy="5070177"/>
          </a:xfrm>
        </p:grpSpPr>
        <p:sp>
          <p:nvSpPr>
            <p:cNvPr id="22533" name="Oval 9"/>
            <p:cNvSpPr>
              <a:spLocks noChangeArrowheads="1"/>
            </p:cNvSpPr>
            <p:nvPr/>
          </p:nvSpPr>
          <p:spPr bwMode="gray">
            <a:xfrm>
              <a:off x="2720975" y="1547813"/>
              <a:ext cx="3743325" cy="3744912"/>
            </a:xfrm>
            <a:prstGeom prst="ellipse">
              <a:avLst/>
            </a:prstGeom>
            <a:noFill/>
            <a:ln w="3810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kumimoji="0" lang="zh-TW" altLang="en-US"/>
            </a:p>
          </p:txBody>
        </p:sp>
        <p:grpSp>
          <p:nvGrpSpPr>
            <p:cNvPr id="22534" name="Group 16"/>
            <p:cNvGrpSpPr>
              <a:grpSpLocks/>
            </p:cNvGrpSpPr>
            <p:nvPr/>
          </p:nvGrpSpPr>
          <p:grpSpPr bwMode="auto">
            <a:xfrm>
              <a:off x="3059832" y="4581128"/>
              <a:ext cx="360362" cy="360362"/>
              <a:chOff x="2109" y="3612"/>
              <a:chExt cx="227" cy="227"/>
            </a:xfrm>
          </p:grpSpPr>
          <p:sp>
            <p:nvSpPr>
              <p:cNvPr id="49" name="Oval 17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50" name="Oval 18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9" name="Oval 28"/>
            <p:cNvSpPr>
              <a:spLocks noChangeArrowheads="1"/>
            </p:cNvSpPr>
            <p:nvPr/>
          </p:nvSpPr>
          <p:spPr bwMode="gray">
            <a:xfrm>
              <a:off x="3652204" y="2500889"/>
              <a:ext cx="1944758" cy="194457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kumimoji="0" lang="zh-TW" altLang="en-US"/>
            </a:p>
          </p:txBody>
        </p:sp>
        <p:sp>
          <p:nvSpPr>
            <p:cNvPr id="10" name="Oval 29"/>
            <p:cNvSpPr>
              <a:spLocks noChangeArrowheads="1"/>
            </p:cNvSpPr>
            <p:nvPr/>
          </p:nvSpPr>
          <p:spPr bwMode="gray">
            <a:xfrm>
              <a:off x="3645853" y="2485015"/>
              <a:ext cx="1944758" cy="194457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kumimoji="0" lang="zh-TW" altLang="en-US"/>
            </a:p>
          </p:txBody>
        </p:sp>
        <p:sp>
          <p:nvSpPr>
            <p:cNvPr id="11" name="Oval 30"/>
            <p:cNvSpPr>
              <a:spLocks noChangeArrowheads="1"/>
            </p:cNvSpPr>
            <p:nvPr/>
          </p:nvSpPr>
          <p:spPr bwMode="gray">
            <a:xfrm>
              <a:off x="3779208" y="2627882"/>
              <a:ext cx="1690749" cy="16905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kumimoji="0" lang="zh-TW" altLang="en-US"/>
            </a:p>
          </p:txBody>
        </p:sp>
        <p:sp>
          <p:nvSpPr>
            <p:cNvPr id="12" name="Oval 31"/>
            <p:cNvSpPr>
              <a:spLocks noChangeArrowheads="1"/>
            </p:cNvSpPr>
            <p:nvPr/>
          </p:nvSpPr>
          <p:spPr bwMode="gray">
            <a:xfrm>
              <a:off x="3761746" y="2600896"/>
              <a:ext cx="1690748" cy="169058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kumimoji="0" lang="zh-TW" altLang="en-US"/>
            </a:p>
          </p:txBody>
        </p:sp>
        <p:grpSp>
          <p:nvGrpSpPr>
            <p:cNvPr id="22539" name="Group 59"/>
            <p:cNvGrpSpPr>
              <a:grpSpLocks/>
            </p:cNvGrpSpPr>
            <p:nvPr/>
          </p:nvGrpSpPr>
          <p:grpSpPr bwMode="auto">
            <a:xfrm>
              <a:off x="3863975" y="2711450"/>
              <a:ext cx="1522413" cy="1522413"/>
              <a:chOff x="2434" y="1708"/>
              <a:chExt cx="959" cy="959"/>
            </a:xfrm>
          </p:grpSpPr>
          <p:sp>
            <p:nvSpPr>
              <p:cNvPr id="22570" name="Oval 32"/>
              <p:cNvSpPr>
                <a:spLocks noChangeArrowheads="1"/>
              </p:cNvSpPr>
              <p:nvPr/>
            </p:nvSpPr>
            <p:spPr bwMode="gray">
              <a:xfrm>
                <a:off x="2434" y="1708"/>
                <a:ext cx="959" cy="95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22571" name="Oval 33"/>
              <p:cNvSpPr>
                <a:spLocks noChangeArrowheads="1"/>
              </p:cNvSpPr>
              <p:nvPr/>
            </p:nvSpPr>
            <p:spPr bwMode="gray">
              <a:xfrm>
                <a:off x="2448" y="1720"/>
                <a:ext cx="927" cy="928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22572" name="Oval 34"/>
              <p:cNvSpPr>
                <a:spLocks noChangeArrowheads="1"/>
              </p:cNvSpPr>
              <p:nvPr/>
            </p:nvSpPr>
            <p:spPr bwMode="gray">
              <a:xfrm>
                <a:off x="2459" y="1726"/>
                <a:ext cx="906" cy="90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22573" name="Oval 35"/>
              <p:cNvSpPr>
                <a:spLocks noChangeArrowheads="1"/>
              </p:cNvSpPr>
              <p:nvPr/>
            </p:nvSpPr>
            <p:spPr bwMode="gray">
              <a:xfrm>
                <a:off x="2469" y="1735"/>
                <a:ext cx="861" cy="84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22574" name="Oval 36"/>
              <p:cNvSpPr>
                <a:spLocks noChangeArrowheads="1"/>
              </p:cNvSpPr>
              <p:nvPr/>
            </p:nvSpPr>
            <p:spPr bwMode="gray">
              <a:xfrm>
                <a:off x="2520" y="1758"/>
                <a:ext cx="765" cy="68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22540" name="Text Box 37"/>
            <p:cNvSpPr txBox="1">
              <a:spLocks noChangeArrowheads="1"/>
            </p:cNvSpPr>
            <p:nvPr/>
          </p:nvSpPr>
          <p:spPr bwMode="auto">
            <a:xfrm>
              <a:off x="4191000" y="3200400"/>
              <a:ext cx="8572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kumimoji="0" lang="en-US" altLang="zh-TW" sz="2800">
                  <a:solidFill>
                    <a:srgbClr val="000000"/>
                  </a:solidFill>
                </a:rPr>
                <a:t>Title</a:t>
              </a:r>
            </a:p>
          </p:txBody>
        </p:sp>
        <p:sp>
          <p:nvSpPr>
            <p:cNvPr id="22541" name="Text Box 38"/>
            <p:cNvSpPr txBox="1">
              <a:spLocks noChangeArrowheads="1"/>
            </p:cNvSpPr>
            <p:nvPr/>
          </p:nvSpPr>
          <p:spPr bwMode="auto">
            <a:xfrm>
              <a:off x="6156176" y="1916832"/>
              <a:ext cx="13292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/>
                <a:t>2.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Rigor</a:t>
              </a:r>
            </a:p>
          </p:txBody>
        </p:sp>
        <p:sp>
          <p:nvSpPr>
            <p:cNvPr id="22542" name="Text Box 39"/>
            <p:cNvSpPr txBox="1">
              <a:spLocks noChangeArrowheads="1"/>
            </p:cNvSpPr>
            <p:nvPr/>
          </p:nvSpPr>
          <p:spPr bwMode="auto">
            <a:xfrm>
              <a:off x="2652033" y="908720"/>
              <a:ext cx="314220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kumimoji="0" lang="en-US" altLang="zh-TW" sz="2800" b="1">
                  <a:solidFill>
                    <a:srgbClr val="C00000"/>
                  </a:solidFill>
                </a:rPr>
                <a:t>1.</a:t>
              </a:r>
              <a:r>
                <a:rPr kumimoji="0" lang="zh-TW" altLang="en-US" sz="2800" b="1">
                  <a:solidFill>
                    <a:srgbClr val="C00000"/>
                  </a:solidFill>
                </a:rPr>
                <a:t> </a:t>
              </a:r>
              <a:r>
                <a:rPr kumimoji="0" lang="en-US" altLang="zh-TW" sz="2800" b="1">
                  <a:solidFill>
                    <a:srgbClr val="C00000"/>
                  </a:solidFill>
                </a:rPr>
                <a:t>Purposiveness</a:t>
              </a:r>
            </a:p>
          </p:txBody>
        </p:sp>
        <p:sp>
          <p:nvSpPr>
            <p:cNvPr id="22543" name="Text Box 40"/>
            <p:cNvSpPr txBox="1">
              <a:spLocks noChangeArrowheads="1"/>
            </p:cNvSpPr>
            <p:nvPr/>
          </p:nvSpPr>
          <p:spPr bwMode="auto">
            <a:xfrm>
              <a:off x="6660232" y="3284984"/>
              <a:ext cx="20245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/>
                <a:t>3.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Testability</a:t>
              </a:r>
            </a:p>
          </p:txBody>
        </p:sp>
        <p:sp>
          <p:nvSpPr>
            <p:cNvPr id="22544" name="Text Box 41"/>
            <p:cNvSpPr txBox="1">
              <a:spLocks noChangeArrowheads="1"/>
            </p:cNvSpPr>
            <p:nvPr/>
          </p:nvSpPr>
          <p:spPr bwMode="auto">
            <a:xfrm>
              <a:off x="6084168" y="4653136"/>
              <a:ext cx="23374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/>
                <a:t>4.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Replicability</a:t>
              </a:r>
            </a:p>
          </p:txBody>
        </p:sp>
        <p:sp>
          <p:nvSpPr>
            <p:cNvPr id="22545" name="Text Box 42"/>
            <p:cNvSpPr txBox="1">
              <a:spLocks noChangeArrowheads="1"/>
            </p:cNvSpPr>
            <p:nvPr/>
          </p:nvSpPr>
          <p:spPr bwMode="auto">
            <a:xfrm>
              <a:off x="-172223" y="3284984"/>
              <a:ext cx="27991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kumimoji="0" lang="en-US" altLang="zh-TW" sz="2400" b="1"/>
                <a:t>7.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Generalizability</a:t>
              </a:r>
            </a:p>
          </p:txBody>
        </p:sp>
        <p:sp>
          <p:nvSpPr>
            <p:cNvPr id="22546" name="Text Box 43"/>
            <p:cNvSpPr txBox="1">
              <a:spLocks noChangeArrowheads="1"/>
            </p:cNvSpPr>
            <p:nvPr/>
          </p:nvSpPr>
          <p:spPr bwMode="auto">
            <a:xfrm>
              <a:off x="934193" y="4600178"/>
              <a:ext cx="209865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kumimoji="0" lang="en-US" altLang="zh-TW" sz="2400" b="1"/>
                <a:t>6.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Objectivity</a:t>
              </a:r>
            </a:p>
          </p:txBody>
        </p:sp>
        <p:grpSp>
          <p:nvGrpSpPr>
            <p:cNvPr id="22547" name="Group 44"/>
            <p:cNvGrpSpPr>
              <a:grpSpLocks/>
            </p:cNvGrpSpPr>
            <p:nvPr/>
          </p:nvGrpSpPr>
          <p:grpSpPr bwMode="auto">
            <a:xfrm>
              <a:off x="2586658" y="3324349"/>
              <a:ext cx="360363" cy="360363"/>
              <a:chOff x="2109" y="3612"/>
              <a:chExt cx="227" cy="227"/>
            </a:xfrm>
          </p:grpSpPr>
          <p:sp>
            <p:nvSpPr>
              <p:cNvPr id="42" name="Oval 45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3" name="Oval 46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22548" name="Group 47"/>
            <p:cNvGrpSpPr>
              <a:grpSpLocks/>
            </p:cNvGrpSpPr>
            <p:nvPr/>
          </p:nvGrpSpPr>
          <p:grpSpPr bwMode="auto">
            <a:xfrm>
              <a:off x="4381638" y="1370360"/>
              <a:ext cx="360363" cy="360363"/>
              <a:chOff x="2109" y="3612"/>
              <a:chExt cx="227" cy="227"/>
            </a:xfrm>
          </p:grpSpPr>
          <p:sp>
            <p:nvSpPr>
              <p:cNvPr id="40" name="Oval 48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" name="Oval 49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22549" name="Group 50"/>
            <p:cNvGrpSpPr>
              <a:grpSpLocks/>
            </p:cNvGrpSpPr>
            <p:nvPr/>
          </p:nvGrpSpPr>
          <p:grpSpPr bwMode="auto">
            <a:xfrm>
              <a:off x="5775176" y="2018432"/>
              <a:ext cx="360363" cy="360363"/>
              <a:chOff x="2109" y="3612"/>
              <a:chExt cx="227" cy="227"/>
            </a:xfrm>
          </p:grpSpPr>
          <p:sp>
            <p:nvSpPr>
              <p:cNvPr id="38" name="Oval 51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9" name="Oval 52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22550" name="Group 53"/>
            <p:cNvGrpSpPr>
              <a:grpSpLocks/>
            </p:cNvGrpSpPr>
            <p:nvPr/>
          </p:nvGrpSpPr>
          <p:grpSpPr bwMode="auto">
            <a:xfrm>
              <a:off x="6279232" y="3234184"/>
              <a:ext cx="360363" cy="360363"/>
              <a:chOff x="2109" y="3612"/>
              <a:chExt cx="227" cy="227"/>
            </a:xfrm>
          </p:grpSpPr>
          <p:sp>
            <p:nvSpPr>
              <p:cNvPr id="36" name="Oval 54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7" name="Oval 55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22551" name="Group 56"/>
            <p:cNvGrpSpPr>
              <a:grpSpLocks/>
            </p:cNvGrpSpPr>
            <p:nvPr/>
          </p:nvGrpSpPr>
          <p:grpSpPr bwMode="auto">
            <a:xfrm>
              <a:off x="5779368" y="4526136"/>
              <a:ext cx="360363" cy="360363"/>
              <a:chOff x="2109" y="3612"/>
              <a:chExt cx="227" cy="227"/>
            </a:xfrm>
          </p:grpSpPr>
          <p:sp>
            <p:nvSpPr>
              <p:cNvPr id="34" name="Oval 57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5" name="Oval 58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22552" name="Text Box 40"/>
            <p:cNvSpPr txBox="1">
              <a:spLocks noChangeArrowheads="1"/>
            </p:cNvSpPr>
            <p:nvPr/>
          </p:nvSpPr>
          <p:spPr bwMode="auto">
            <a:xfrm>
              <a:off x="3753208" y="5517232"/>
              <a:ext cx="191110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kumimoji="0" lang="en-US" altLang="zh-TW" sz="2400" b="1"/>
                <a:t>5.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Precision</a:t>
              </a:r>
            </a:p>
          </p:txBody>
        </p:sp>
        <p:grpSp>
          <p:nvGrpSpPr>
            <p:cNvPr id="22553" name="Group 53"/>
            <p:cNvGrpSpPr>
              <a:grpSpLocks/>
            </p:cNvGrpSpPr>
            <p:nvPr/>
          </p:nvGrpSpPr>
          <p:grpSpPr bwMode="auto">
            <a:xfrm>
              <a:off x="4499992" y="5085184"/>
              <a:ext cx="360363" cy="360363"/>
              <a:chOff x="2109" y="3612"/>
              <a:chExt cx="227" cy="227"/>
            </a:xfrm>
          </p:grpSpPr>
          <p:sp>
            <p:nvSpPr>
              <p:cNvPr id="32" name="Oval 54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3" name="Oval 55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22554" name="Text Box 38"/>
            <p:cNvSpPr txBox="1">
              <a:spLocks noChangeArrowheads="1"/>
            </p:cNvSpPr>
            <p:nvPr/>
          </p:nvSpPr>
          <p:spPr bwMode="auto">
            <a:xfrm>
              <a:off x="835889" y="1988840"/>
              <a:ext cx="21002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/>
                <a:t>8.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Parsimony</a:t>
              </a:r>
            </a:p>
          </p:txBody>
        </p:sp>
        <p:grpSp>
          <p:nvGrpSpPr>
            <p:cNvPr id="22555" name="Group 50"/>
            <p:cNvGrpSpPr>
              <a:grpSpLocks/>
            </p:cNvGrpSpPr>
            <p:nvPr/>
          </p:nvGrpSpPr>
          <p:grpSpPr bwMode="auto">
            <a:xfrm>
              <a:off x="2894856" y="2162448"/>
              <a:ext cx="360363" cy="360363"/>
              <a:chOff x="2109" y="3612"/>
              <a:chExt cx="227" cy="227"/>
            </a:xfrm>
          </p:grpSpPr>
          <p:sp>
            <p:nvSpPr>
              <p:cNvPr id="30" name="Oval 51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1" name="Oval 52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Web 2.0 – Service quality in tourism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29F5C-71DA-40FC-9155-C805D2F372D5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8992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1.</a:t>
            </a:r>
            <a:r>
              <a:rPr lang="zh-TW" altLang="en-US" smtClean="0">
                <a:ea typeface="新細明體" charset="-120"/>
              </a:rPr>
              <a:t> </a:t>
            </a:r>
            <a:r>
              <a:rPr lang="en-US" altLang="zh-TW" smtClean="0">
                <a:ea typeface="新細明體" charset="-120"/>
              </a:rPr>
              <a:t>Purposiveness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The researcher has started the research with a definite 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aim or purpose</a:t>
            </a:r>
            <a:r>
              <a:rPr lang="en-US" altLang="zh-TW" smtClean="0">
                <a:ea typeface="新細明體" charset="-120"/>
              </a:rPr>
              <a:t> =&gt;The research thus has a purposive focus.</a:t>
            </a:r>
          </a:p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3556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2BB97D-3257-4677-8038-ADCDBFC50FEC}" type="slidenum">
              <a:rPr lang="en-US" altLang="zh-TW">
                <a:solidFill>
                  <a:schemeClr val="bg1"/>
                </a:solidFill>
              </a:rPr>
              <a:pPr eaLnBrk="1" hangingPunct="1"/>
              <a:t>17</a:t>
            </a:fld>
            <a:endParaRPr lang="en-US" altLang="zh-TW">
              <a:solidFill>
                <a:schemeClr val="bg1"/>
              </a:solidFill>
            </a:endParaRPr>
          </a:p>
        </p:txBody>
      </p:sp>
      <p:graphicFrame>
        <p:nvGraphicFramePr>
          <p:cNvPr id="5" name="內容版面配置區 6"/>
          <p:cNvGraphicFramePr>
            <a:graphicFrameLocks/>
          </p:cNvGraphicFramePr>
          <p:nvPr/>
        </p:nvGraphicFramePr>
        <p:xfrm>
          <a:off x="611560" y="2708921"/>
          <a:ext cx="8280920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向右箭號 5"/>
          <p:cNvSpPr/>
          <p:nvPr/>
        </p:nvSpPr>
        <p:spPr bwMode="auto">
          <a:xfrm>
            <a:off x="4139952" y="3645024"/>
            <a:ext cx="1296144" cy="50405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kumimoji="0" lang="zh-TW" altLang="en-US">
              <a:ea typeface="新細明體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5FDE74-8436-497F-8698-567711778B22}" type="slidenum">
              <a:rPr lang="ar-SA" altLang="zh-TW">
                <a:solidFill>
                  <a:schemeClr val="bg1"/>
                </a:solidFill>
              </a:rPr>
              <a:pPr eaLnBrk="1" hangingPunct="1"/>
              <a:t>18</a:t>
            </a:fld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The Hallmarks of Scientific Research</a:t>
            </a:r>
          </a:p>
        </p:txBody>
      </p:sp>
      <p:grpSp>
        <p:nvGrpSpPr>
          <p:cNvPr id="24580" name="群組 5"/>
          <p:cNvGrpSpPr>
            <a:grpSpLocks/>
          </p:cNvGrpSpPr>
          <p:nvPr/>
        </p:nvGrpSpPr>
        <p:grpSpPr bwMode="auto">
          <a:xfrm>
            <a:off x="-36513" y="908050"/>
            <a:ext cx="8856663" cy="5070475"/>
            <a:chOff x="-172223" y="908720"/>
            <a:chExt cx="8856984" cy="5070177"/>
          </a:xfrm>
        </p:grpSpPr>
        <p:sp>
          <p:nvSpPr>
            <p:cNvPr id="24581" name="Oval 9"/>
            <p:cNvSpPr>
              <a:spLocks noChangeArrowheads="1"/>
            </p:cNvSpPr>
            <p:nvPr/>
          </p:nvSpPr>
          <p:spPr bwMode="gray">
            <a:xfrm>
              <a:off x="2720975" y="1547813"/>
              <a:ext cx="3743325" cy="3744912"/>
            </a:xfrm>
            <a:prstGeom prst="ellipse">
              <a:avLst/>
            </a:prstGeom>
            <a:noFill/>
            <a:ln w="3810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kumimoji="0" lang="zh-TW" altLang="en-US"/>
            </a:p>
          </p:txBody>
        </p:sp>
        <p:grpSp>
          <p:nvGrpSpPr>
            <p:cNvPr id="24582" name="Group 16"/>
            <p:cNvGrpSpPr>
              <a:grpSpLocks/>
            </p:cNvGrpSpPr>
            <p:nvPr/>
          </p:nvGrpSpPr>
          <p:grpSpPr bwMode="auto">
            <a:xfrm>
              <a:off x="3059832" y="4581128"/>
              <a:ext cx="360362" cy="360362"/>
              <a:chOff x="2109" y="3612"/>
              <a:chExt cx="227" cy="227"/>
            </a:xfrm>
          </p:grpSpPr>
          <p:sp>
            <p:nvSpPr>
              <p:cNvPr id="49" name="Oval 17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50" name="Oval 18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9" name="Oval 28"/>
            <p:cNvSpPr>
              <a:spLocks noChangeArrowheads="1"/>
            </p:cNvSpPr>
            <p:nvPr/>
          </p:nvSpPr>
          <p:spPr bwMode="gray">
            <a:xfrm>
              <a:off x="3652204" y="2500889"/>
              <a:ext cx="1944758" cy="194457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kumimoji="0" lang="zh-TW" altLang="en-US"/>
            </a:p>
          </p:txBody>
        </p:sp>
        <p:sp>
          <p:nvSpPr>
            <p:cNvPr id="10" name="Oval 29"/>
            <p:cNvSpPr>
              <a:spLocks noChangeArrowheads="1"/>
            </p:cNvSpPr>
            <p:nvPr/>
          </p:nvSpPr>
          <p:spPr bwMode="gray">
            <a:xfrm>
              <a:off x="3645853" y="2485015"/>
              <a:ext cx="1944758" cy="194457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kumimoji="0" lang="zh-TW" altLang="en-US"/>
            </a:p>
          </p:txBody>
        </p:sp>
        <p:sp>
          <p:nvSpPr>
            <p:cNvPr id="11" name="Oval 30"/>
            <p:cNvSpPr>
              <a:spLocks noChangeArrowheads="1"/>
            </p:cNvSpPr>
            <p:nvPr/>
          </p:nvSpPr>
          <p:spPr bwMode="gray">
            <a:xfrm>
              <a:off x="3779208" y="2627882"/>
              <a:ext cx="1690749" cy="16905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kumimoji="0" lang="zh-TW" altLang="en-US"/>
            </a:p>
          </p:txBody>
        </p:sp>
        <p:sp>
          <p:nvSpPr>
            <p:cNvPr id="12" name="Oval 31"/>
            <p:cNvSpPr>
              <a:spLocks noChangeArrowheads="1"/>
            </p:cNvSpPr>
            <p:nvPr/>
          </p:nvSpPr>
          <p:spPr bwMode="gray">
            <a:xfrm>
              <a:off x="3761746" y="2600896"/>
              <a:ext cx="1690748" cy="169058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kumimoji="0" lang="zh-TW" altLang="en-US"/>
            </a:p>
          </p:txBody>
        </p:sp>
        <p:grpSp>
          <p:nvGrpSpPr>
            <p:cNvPr id="24587" name="Group 59"/>
            <p:cNvGrpSpPr>
              <a:grpSpLocks/>
            </p:cNvGrpSpPr>
            <p:nvPr/>
          </p:nvGrpSpPr>
          <p:grpSpPr bwMode="auto">
            <a:xfrm>
              <a:off x="3863975" y="2711450"/>
              <a:ext cx="1522413" cy="1522413"/>
              <a:chOff x="2434" y="1708"/>
              <a:chExt cx="959" cy="959"/>
            </a:xfrm>
          </p:grpSpPr>
          <p:sp>
            <p:nvSpPr>
              <p:cNvPr id="24618" name="Oval 32"/>
              <p:cNvSpPr>
                <a:spLocks noChangeArrowheads="1"/>
              </p:cNvSpPr>
              <p:nvPr/>
            </p:nvSpPr>
            <p:spPr bwMode="gray">
              <a:xfrm>
                <a:off x="2434" y="1708"/>
                <a:ext cx="959" cy="95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24619" name="Oval 33"/>
              <p:cNvSpPr>
                <a:spLocks noChangeArrowheads="1"/>
              </p:cNvSpPr>
              <p:nvPr/>
            </p:nvSpPr>
            <p:spPr bwMode="gray">
              <a:xfrm>
                <a:off x="2448" y="1720"/>
                <a:ext cx="927" cy="928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24620" name="Oval 34"/>
              <p:cNvSpPr>
                <a:spLocks noChangeArrowheads="1"/>
              </p:cNvSpPr>
              <p:nvPr/>
            </p:nvSpPr>
            <p:spPr bwMode="gray">
              <a:xfrm>
                <a:off x="2459" y="1726"/>
                <a:ext cx="906" cy="90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24621" name="Oval 35"/>
              <p:cNvSpPr>
                <a:spLocks noChangeArrowheads="1"/>
              </p:cNvSpPr>
              <p:nvPr/>
            </p:nvSpPr>
            <p:spPr bwMode="gray">
              <a:xfrm>
                <a:off x="2469" y="1735"/>
                <a:ext cx="861" cy="84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24622" name="Oval 36"/>
              <p:cNvSpPr>
                <a:spLocks noChangeArrowheads="1"/>
              </p:cNvSpPr>
              <p:nvPr/>
            </p:nvSpPr>
            <p:spPr bwMode="gray">
              <a:xfrm>
                <a:off x="2520" y="1758"/>
                <a:ext cx="765" cy="68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24588" name="Text Box 37"/>
            <p:cNvSpPr txBox="1">
              <a:spLocks noChangeArrowheads="1"/>
            </p:cNvSpPr>
            <p:nvPr/>
          </p:nvSpPr>
          <p:spPr bwMode="auto">
            <a:xfrm>
              <a:off x="4191000" y="3200400"/>
              <a:ext cx="8572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kumimoji="0" lang="en-US" altLang="zh-TW" sz="2800">
                  <a:solidFill>
                    <a:srgbClr val="000000"/>
                  </a:solidFill>
                </a:rPr>
                <a:t>Title</a:t>
              </a:r>
            </a:p>
          </p:txBody>
        </p:sp>
        <p:sp>
          <p:nvSpPr>
            <p:cNvPr id="24589" name="Text Box 38"/>
            <p:cNvSpPr txBox="1">
              <a:spLocks noChangeArrowheads="1"/>
            </p:cNvSpPr>
            <p:nvPr/>
          </p:nvSpPr>
          <p:spPr bwMode="auto">
            <a:xfrm>
              <a:off x="6156176" y="1916832"/>
              <a:ext cx="152157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800" b="1">
                  <a:solidFill>
                    <a:srgbClr val="C00000"/>
                  </a:solidFill>
                </a:rPr>
                <a:t>2.</a:t>
              </a:r>
              <a:r>
                <a:rPr kumimoji="0" lang="zh-TW" altLang="en-US" sz="2800" b="1">
                  <a:solidFill>
                    <a:srgbClr val="C00000"/>
                  </a:solidFill>
                </a:rPr>
                <a:t> </a:t>
              </a:r>
              <a:r>
                <a:rPr kumimoji="0" lang="en-US" altLang="zh-TW" sz="2800" b="1">
                  <a:solidFill>
                    <a:srgbClr val="C00000"/>
                  </a:solidFill>
                </a:rPr>
                <a:t>Rigor</a:t>
              </a:r>
            </a:p>
          </p:txBody>
        </p:sp>
        <p:sp>
          <p:nvSpPr>
            <p:cNvPr id="24590" name="Text Box 39"/>
            <p:cNvSpPr txBox="1">
              <a:spLocks noChangeArrowheads="1"/>
            </p:cNvSpPr>
            <p:nvPr/>
          </p:nvSpPr>
          <p:spPr bwMode="auto">
            <a:xfrm>
              <a:off x="3078432" y="908720"/>
              <a:ext cx="27158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kumimoji="0" lang="en-US" altLang="zh-TW" sz="2400" b="1"/>
                <a:t>1.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Purposiveness</a:t>
              </a:r>
            </a:p>
          </p:txBody>
        </p:sp>
        <p:sp>
          <p:nvSpPr>
            <p:cNvPr id="24591" name="Text Box 40"/>
            <p:cNvSpPr txBox="1">
              <a:spLocks noChangeArrowheads="1"/>
            </p:cNvSpPr>
            <p:nvPr/>
          </p:nvSpPr>
          <p:spPr bwMode="auto">
            <a:xfrm>
              <a:off x="6660232" y="3284984"/>
              <a:ext cx="20245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/>
                <a:t>3.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Testability</a:t>
              </a:r>
            </a:p>
          </p:txBody>
        </p:sp>
        <p:sp>
          <p:nvSpPr>
            <p:cNvPr id="24592" name="Text Box 41"/>
            <p:cNvSpPr txBox="1">
              <a:spLocks noChangeArrowheads="1"/>
            </p:cNvSpPr>
            <p:nvPr/>
          </p:nvSpPr>
          <p:spPr bwMode="auto">
            <a:xfrm>
              <a:off x="6084168" y="4653136"/>
              <a:ext cx="23374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/>
                <a:t>4.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Replicability</a:t>
              </a:r>
            </a:p>
          </p:txBody>
        </p:sp>
        <p:sp>
          <p:nvSpPr>
            <p:cNvPr id="24593" name="Text Box 42"/>
            <p:cNvSpPr txBox="1">
              <a:spLocks noChangeArrowheads="1"/>
            </p:cNvSpPr>
            <p:nvPr/>
          </p:nvSpPr>
          <p:spPr bwMode="auto">
            <a:xfrm>
              <a:off x="-172223" y="3284984"/>
              <a:ext cx="27991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kumimoji="0" lang="en-US" altLang="zh-TW" sz="2400" b="1"/>
                <a:t>7.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Generalizability</a:t>
              </a:r>
            </a:p>
          </p:txBody>
        </p:sp>
        <p:sp>
          <p:nvSpPr>
            <p:cNvPr id="24594" name="Text Box 43"/>
            <p:cNvSpPr txBox="1">
              <a:spLocks noChangeArrowheads="1"/>
            </p:cNvSpPr>
            <p:nvPr/>
          </p:nvSpPr>
          <p:spPr bwMode="auto">
            <a:xfrm>
              <a:off x="934193" y="4600178"/>
              <a:ext cx="209865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kumimoji="0" lang="en-US" altLang="zh-TW" sz="2400" b="1"/>
                <a:t>6.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Objectivity</a:t>
              </a:r>
            </a:p>
          </p:txBody>
        </p:sp>
        <p:grpSp>
          <p:nvGrpSpPr>
            <p:cNvPr id="24595" name="Group 44"/>
            <p:cNvGrpSpPr>
              <a:grpSpLocks/>
            </p:cNvGrpSpPr>
            <p:nvPr/>
          </p:nvGrpSpPr>
          <p:grpSpPr bwMode="auto">
            <a:xfrm>
              <a:off x="2586658" y="3324349"/>
              <a:ext cx="360363" cy="360363"/>
              <a:chOff x="2109" y="3612"/>
              <a:chExt cx="227" cy="227"/>
            </a:xfrm>
          </p:grpSpPr>
          <p:sp>
            <p:nvSpPr>
              <p:cNvPr id="42" name="Oval 45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3" name="Oval 46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24596" name="Group 47"/>
            <p:cNvGrpSpPr>
              <a:grpSpLocks/>
            </p:cNvGrpSpPr>
            <p:nvPr/>
          </p:nvGrpSpPr>
          <p:grpSpPr bwMode="auto">
            <a:xfrm>
              <a:off x="4381638" y="1370360"/>
              <a:ext cx="360363" cy="360363"/>
              <a:chOff x="2109" y="3612"/>
              <a:chExt cx="227" cy="227"/>
            </a:xfrm>
          </p:grpSpPr>
          <p:sp>
            <p:nvSpPr>
              <p:cNvPr id="40" name="Oval 48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" name="Oval 49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24597" name="Group 50"/>
            <p:cNvGrpSpPr>
              <a:grpSpLocks/>
            </p:cNvGrpSpPr>
            <p:nvPr/>
          </p:nvGrpSpPr>
          <p:grpSpPr bwMode="auto">
            <a:xfrm>
              <a:off x="5775176" y="2018432"/>
              <a:ext cx="360363" cy="360363"/>
              <a:chOff x="2109" y="3612"/>
              <a:chExt cx="227" cy="227"/>
            </a:xfrm>
          </p:grpSpPr>
          <p:sp>
            <p:nvSpPr>
              <p:cNvPr id="38" name="Oval 51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9" name="Oval 52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24598" name="Group 53"/>
            <p:cNvGrpSpPr>
              <a:grpSpLocks/>
            </p:cNvGrpSpPr>
            <p:nvPr/>
          </p:nvGrpSpPr>
          <p:grpSpPr bwMode="auto">
            <a:xfrm>
              <a:off x="6279232" y="3234184"/>
              <a:ext cx="360363" cy="360363"/>
              <a:chOff x="2109" y="3612"/>
              <a:chExt cx="227" cy="227"/>
            </a:xfrm>
          </p:grpSpPr>
          <p:sp>
            <p:nvSpPr>
              <p:cNvPr id="36" name="Oval 54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7" name="Oval 55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24599" name="Group 56"/>
            <p:cNvGrpSpPr>
              <a:grpSpLocks/>
            </p:cNvGrpSpPr>
            <p:nvPr/>
          </p:nvGrpSpPr>
          <p:grpSpPr bwMode="auto">
            <a:xfrm>
              <a:off x="5779368" y="4526136"/>
              <a:ext cx="360363" cy="360363"/>
              <a:chOff x="2109" y="3612"/>
              <a:chExt cx="227" cy="227"/>
            </a:xfrm>
          </p:grpSpPr>
          <p:sp>
            <p:nvSpPr>
              <p:cNvPr id="34" name="Oval 57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5" name="Oval 58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24600" name="Text Box 40"/>
            <p:cNvSpPr txBox="1">
              <a:spLocks noChangeArrowheads="1"/>
            </p:cNvSpPr>
            <p:nvPr/>
          </p:nvSpPr>
          <p:spPr bwMode="auto">
            <a:xfrm>
              <a:off x="3753208" y="5517232"/>
              <a:ext cx="191110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kumimoji="0" lang="en-US" altLang="zh-TW" sz="2400" b="1"/>
                <a:t>5.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Precision</a:t>
              </a:r>
            </a:p>
          </p:txBody>
        </p:sp>
        <p:grpSp>
          <p:nvGrpSpPr>
            <p:cNvPr id="24601" name="Group 53"/>
            <p:cNvGrpSpPr>
              <a:grpSpLocks/>
            </p:cNvGrpSpPr>
            <p:nvPr/>
          </p:nvGrpSpPr>
          <p:grpSpPr bwMode="auto">
            <a:xfrm>
              <a:off x="4499992" y="5085184"/>
              <a:ext cx="360363" cy="360363"/>
              <a:chOff x="2109" y="3612"/>
              <a:chExt cx="227" cy="227"/>
            </a:xfrm>
          </p:grpSpPr>
          <p:sp>
            <p:nvSpPr>
              <p:cNvPr id="32" name="Oval 54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3" name="Oval 55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24602" name="Text Box 38"/>
            <p:cNvSpPr txBox="1">
              <a:spLocks noChangeArrowheads="1"/>
            </p:cNvSpPr>
            <p:nvPr/>
          </p:nvSpPr>
          <p:spPr bwMode="auto">
            <a:xfrm>
              <a:off x="835889" y="1988840"/>
              <a:ext cx="21002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/>
                <a:t>8.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Parsimony</a:t>
              </a:r>
            </a:p>
          </p:txBody>
        </p:sp>
        <p:grpSp>
          <p:nvGrpSpPr>
            <p:cNvPr id="24603" name="Group 50"/>
            <p:cNvGrpSpPr>
              <a:grpSpLocks/>
            </p:cNvGrpSpPr>
            <p:nvPr/>
          </p:nvGrpSpPr>
          <p:grpSpPr bwMode="auto">
            <a:xfrm>
              <a:off x="2894856" y="2162448"/>
              <a:ext cx="360363" cy="360363"/>
              <a:chOff x="2109" y="3612"/>
              <a:chExt cx="227" cy="227"/>
            </a:xfrm>
          </p:grpSpPr>
          <p:sp>
            <p:nvSpPr>
              <p:cNvPr id="30" name="Oval 51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1" name="Oval 52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2. Rigor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A good 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theoretical base and a sound methodological design</a:t>
            </a:r>
            <a:r>
              <a:rPr lang="en-US" altLang="zh-TW" smtClean="0">
                <a:ea typeface="新細明體" charset="-120"/>
              </a:rPr>
              <a:t> would add rigor to a purposive study.</a:t>
            </a:r>
          </a:p>
          <a:p>
            <a:r>
              <a:rPr lang="en-US" altLang="zh-TW" smtClean="0">
                <a:ea typeface="新細明體" charset="-120"/>
              </a:rPr>
              <a:t>Rigor connotes 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carefulness, scrupulousness</a:t>
            </a:r>
            <a:r>
              <a:rPr lang="en-US" altLang="zh-TW" smtClean="0">
                <a:ea typeface="新細明體" charset="-120"/>
              </a:rPr>
              <a:t>, and the degree of 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exactitude</a:t>
            </a:r>
            <a:r>
              <a:rPr lang="en-US" altLang="zh-TW" smtClean="0">
                <a:ea typeface="新細明體" charset="-120"/>
              </a:rPr>
              <a:t> in research investigations.</a:t>
            </a:r>
          </a:p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2CFE71-0541-421A-B03B-F809CB00F41D}" type="slidenum">
              <a:rPr lang="en-US" altLang="zh-TW">
                <a:solidFill>
                  <a:schemeClr val="bg1"/>
                </a:solidFill>
              </a:rPr>
              <a:pPr eaLnBrk="1" hangingPunct="1"/>
              <a:t>19</a:t>
            </a:fld>
            <a:endParaRPr lang="en-US" altLang="zh-TW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>
                <a:solidFill>
                  <a:srgbClr val="C00000"/>
                </a:solidFill>
                <a:ea typeface="新細明體" charset="-120"/>
              </a:rPr>
              <a:t>Topics Discussed</a:t>
            </a:r>
            <a:endParaRPr lang="en-US" altLang="zh-TW" sz="2000" smtClean="0">
              <a:solidFill>
                <a:srgbClr val="C00000"/>
              </a:solidFill>
              <a:ea typeface="新細明體" charset="-120"/>
            </a:endParaRPr>
          </a:p>
        </p:txBody>
      </p:sp>
      <p:grpSp>
        <p:nvGrpSpPr>
          <p:cNvPr id="15363" name="群組 6"/>
          <p:cNvGrpSpPr>
            <a:grpSpLocks/>
          </p:cNvGrpSpPr>
          <p:nvPr/>
        </p:nvGrpSpPr>
        <p:grpSpPr bwMode="auto">
          <a:xfrm>
            <a:off x="536575" y="1196975"/>
            <a:ext cx="7851775" cy="4543425"/>
            <a:chOff x="313686" y="1196752"/>
            <a:chExt cx="7851938" cy="4542860"/>
          </a:xfrm>
        </p:grpSpPr>
        <p:sp>
          <p:nvSpPr>
            <p:cNvPr id="15366" name="AutoShape 49"/>
            <p:cNvSpPr>
              <a:spLocks noChangeArrowheads="1"/>
            </p:cNvSpPr>
            <p:nvPr/>
          </p:nvSpPr>
          <p:spPr bwMode="auto">
            <a:xfrm>
              <a:off x="395536" y="1196752"/>
              <a:ext cx="7770088" cy="82597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0" scaled="1"/>
            </a:gradFill>
            <a:ln w="2857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TW" sz="2600" b="1"/>
                <a:t>The Hallmarks of Scientific research</a:t>
              </a:r>
            </a:p>
          </p:txBody>
        </p:sp>
        <p:grpSp>
          <p:nvGrpSpPr>
            <p:cNvPr id="15367" name="Group 50"/>
            <p:cNvGrpSpPr>
              <a:grpSpLocks/>
            </p:cNvGrpSpPr>
            <p:nvPr/>
          </p:nvGrpSpPr>
          <p:grpSpPr bwMode="auto">
            <a:xfrm>
              <a:off x="335103" y="1331939"/>
              <a:ext cx="597481" cy="550649"/>
              <a:chOff x="2078" y="1680"/>
              <a:chExt cx="1615" cy="1615"/>
            </a:xfrm>
          </p:grpSpPr>
          <p:sp>
            <p:nvSpPr>
              <p:cNvPr id="15392" name="Oval 51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15393" name="Oval 52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013" name="Oval 53"/>
              <p:cNvSpPr>
                <a:spLocks noChangeArrowheads="1"/>
              </p:cNvSpPr>
              <p:nvPr/>
            </p:nvSpPr>
            <p:spPr bwMode="gray">
              <a:xfrm>
                <a:off x="2252" y="1856"/>
                <a:ext cx="1266" cy="126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15395" name="Oval 54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41015" name="Oval 55"/>
              <p:cNvSpPr>
                <a:spLocks noChangeArrowheads="1"/>
              </p:cNvSpPr>
              <p:nvPr/>
            </p:nvSpPr>
            <p:spPr bwMode="gray">
              <a:xfrm>
                <a:off x="2333" y="1940"/>
                <a:ext cx="1099" cy="109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15397" name="Oval 56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</p:grpSp>
        <p:sp>
          <p:nvSpPr>
            <p:cNvPr id="15368" name="AutoShape 57"/>
            <p:cNvSpPr>
              <a:spLocks noChangeArrowheads="1"/>
            </p:cNvSpPr>
            <p:nvPr/>
          </p:nvSpPr>
          <p:spPr bwMode="auto">
            <a:xfrm>
              <a:off x="395536" y="2428468"/>
              <a:ext cx="7770088" cy="82597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0" scaled="1"/>
            </a:gradFill>
            <a:ln w="2857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TW" sz="2600" b="1"/>
                <a:t>Some obstacles to conducting scientific </a:t>
              </a:r>
            </a:p>
            <a:p>
              <a:pPr algn="ctr"/>
              <a:r>
                <a:rPr kumimoji="0" lang="en-US" altLang="zh-TW" sz="2600" b="1"/>
                <a:t>research in the management area</a:t>
              </a:r>
            </a:p>
          </p:txBody>
        </p:sp>
        <p:grpSp>
          <p:nvGrpSpPr>
            <p:cNvPr id="15369" name="Group 58"/>
            <p:cNvGrpSpPr>
              <a:grpSpLocks/>
            </p:cNvGrpSpPr>
            <p:nvPr/>
          </p:nvGrpSpPr>
          <p:grpSpPr bwMode="auto">
            <a:xfrm>
              <a:off x="313686" y="2527621"/>
              <a:ext cx="597481" cy="550649"/>
              <a:chOff x="2078" y="1680"/>
              <a:chExt cx="1615" cy="1615"/>
            </a:xfrm>
          </p:grpSpPr>
          <p:sp>
            <p:nvSpPr>
              <p:cNvPr id="15386" name="Oval 5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15387" name="Oval 60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021" name="Oval 61"/>
              <p:cNvSpPr>
                <a:spLocks noChangeArrowheads="1"/>
              </p:cNvSpPr>
              <p:nvPr/>
            </p:nvSpPr>
            <p:spPr bwMode="gray">
              <a:xfrm>
                <a:off x="2254" y="1855"/>
                <a:ext cx="1262" cy="126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15389" name="Oval 62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41023" name="Oval 63"/>
              <p:cNvSpPr>
                <a:spLocks noChangeArrowheads="1"/>
              </p:cNvSpPr>
              <p:nvPr/>
            </p:nvSpPr>
            <p:spPr bwMode="gray">
              <a:xfrm>
                <a:off x="2335" y="1939"/>
                <a:ext cx="1094" cy="109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15391" name="Oval 64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</p:grpSp>
        <p:sp>
          <p:nvSpPr>
            <p:cNvPr id="15370" name="AutoShape 65"/>
            <p:cNvSpPr>
              <a:spLocks noChangeArrowheads="1"/>
            </p:cNvSpPr>
            <p:nvPr/>
          </p:nvSpPr>
          <p:spPr bwMode="auto">
            <a:xfrm>
              <a:off x="395536" y="3674675"/>
              <a:ext cx="7770088" cy="82597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0" scaled="1"/>
            </a:gradFill>
            <a:ln w="2857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TW" sz="2600" b="1"/>
                <a:t>The Hypothetico-Deductive Method</a:t>
              </a:r>
            </a:p>
          </p:txBody>
        </p:sp>
        <p:grpSp>
          <p:nvGrpSpPr>
            <p:cNvPr id="15371" name="Group 66"/>
            <p:cNvGrpSpPr>
              <a:grpSpLocks/>
            </p:cNvGrpSpPr>
            <p:nvPr/>
          </p:nvGrpSpPr>
          <p:grpSpPr bwMode="auto">
            <a:xfrm>
              <a:off x="323528" y="3789040"/>
              <a:ext cx="597481" cy="550649"/>
              <a:chOff x="2078" y="1680"/>
              <a:chExt cx="1615" cy="1615"/>
            </a:xfrm>
          </p:grpSpPr>
          <p:sp>
            <p:nvSpPr>
              <p:cNvPr id="15380" name="Oval 6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15381" name="Oval 68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029" name="Oval 69"/>
              <p:cNvSpPr>
                <a:spLocks noChangeArrowheads="1"/>
              </p:cNvSpPr>
              <p:nvPr/>
            </p:nvSpPr>
            <p:spPr bwMode="gray">
              <a:xfrm>
                <a:off x="2253" y="1856"/>
                <a:ext cx="1266" cy="126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15383" name="Oval 70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41031" name="Oval 71"/>
              <p:cNvSpPr>
                <a:spLocks noChangeArrowheads="1"/>
              </p:cNvSpPr>
              <p:nvPr/>
            </p:nvSpPr>
            <p:spPr bwMode="gray">
              <a:xfrm>
                <a:off x="2335" y="1940"/>
                <a:ext cx="1099" cy="109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15385" name="Oval 72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</p:grpSp>
        <p:sp>
          <p:nvSpPr>
            <p:cNvPr id="15372" name="AutoShape 73"/>
            <p:cNvSpPr>
              <a:spLocks noChangeArrowheads="1"/>
            </p:cNvSpPr>
            <p:nvPr/>
          </p:nvSpPr>
          <p:spPr bwMode="auto">
            <a:xfrm>
              <a:off x="395536" y="4913637"/>
              <a:ext cx="7770088" cy="82597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0" scaled="1"/>
            </a:gradFill>
            <a:ln w="2857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TW" sz="2600" b="1"/>
                <a:t>Other types of Research</a:t>
              </a:r>
            </a:p>
          </p:txBody>
        </p:sp>
        <p:grpSp>
          <p:nvGrpSpPr>
            <p:cNvPr id="15373" name="Group 74"/>
            <p:cNvGrpSpPr>
              <a:grpSpLocks/>
            </p:cNvGrpSpPr>
            <p:nvPr/>
          </p:nvGrpSpPr>
          <p:grpSpPr bwMode="auto">
            <a:xfrm>
              <a:off x="323528" y="5038591"/>
              <a:ext cx="597481" cy="550649"/>
              <a:chOff x="2078" y="1680"/>
              <a:chExt cx="1615" cy="1615"/>
            </a:xfrm>
          </p:grpSpPr>
          <p:sp>
            <p:nvSpPr>
              <p:cNvPr id="15374" name="Oval 75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15375" name="Oval 76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037" name="Oval 77"/>
              <p:cNvSpPr>
                <a:spLocks noChangeArrowheads="1"/>
              </p:cNvSpPr>
              <p:nvPr/>
            </p:nvSpPr>
            <p:spPr bwMode="gray">
              <a:xfrm>
                <a:off x="2253" y="1855"/>
                <a:ext cx="1266" cy="126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15377" name="Oval 78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41039" name="Oval 79"/>
              <p:cNvSpPr>
                <a:spLocks noChangeArrowheads="1"/>
              </p:cNvSpPr>
              <p:nvPr/>
            </p:nvSpPr>
            <p:spPr bwMode="gray">
              <a:xfrm>
                <a:off x="2335" y="1939"/>
                <a:ext cx="1099" cy="109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15379" name="Oval 80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</p:grpSp>
      </p:grpSp>
      <p:sp>
        <p:nvSpPr>
          <p:cNvPr id="15364" name="投影片編號版面配置區 4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34DBBC-C9E9-46D2-A3A0-FDC70A12A449}" type="slidenum">
              <a:rPr lang="en-US" altLang="zh-TW" smtClean="0">
                <a:solidFill>
                  <a:schemeClr val="bg1"/>
                </a:solidFill>
              </a:rPr>
              <a:pPr eaLnBrk="1" hangingPunct="1"/>
              <a:t>2</a:t>
            </a:fld>
            <a:endParaRPr lang="en-US" altLang="zh-TW" smtClean="0">
              <a:solidFill>
                <a:schemeClr val="bg1"/>
              </a:solidFill>
            </a:endParaRPr>
          </a:p>
        </p:txBody>
      </p:sp>
      <p:sp>
        <p:nvSpPr>
          <p:cNvPr id="15365" name="頁尾版面配置區 3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Example – theoretical background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26627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22BEED-C39F-4E7B-B688-6C409A0EB47E}" type="slidenum">
              <a:rPr lang="en-US" altLang="zh-TW">
                <a:solidFill>
                  <a:schemeClr val="bg1"/>
                </a:solidFill>
              </a:rPr>
              <a:pPr eaLnBrk="1" hangingPunct="1"/>
              <a:t>20</a:t>
            </a:fld>
            <a:endParaRPr lang="en-US" altLang="zh-TW">
              <a:solidFill>
                <a:schemeClr val="bg1"/>
              </a:solidFill>
            </a:endParaRPr>
          </a:p>
        </p:txBody>
      </p:sp>
      <p:pic>
        <p:nvPicPr>
          <p:cNvPr id="26628" name="內容版面配置區 4"/>
          <p:cNvPicPr>
            <a:picLocks noGrp="1"/>
          </p:cNvPicPr>
          <p:nvPr>
            <p:ph idx="1"/>
          </p:nvPr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88"/>
          <a:stretch>
            <a:fillRect/>
          </a:stretch>
        </p:blipFill>
        <p:spPr>
          <a:xfrm>
            <a:off x="0" y="1484312"/>
            <a:ext cx="9036496" cy="5068888"/>
          </a:xfrm>
        </p:spPr>
      </p:pic>
      <p:sp>
        <p:nvSpPr>
          <p:cNvPr id="26629" name="矩形 5"/>
          <p:cNvSpPr>
            <a:spLocks noChangeArrowheads="1"/>
          </p:cNvSpPr>
          <p:nvPr/>
        </p:nvSpPr>
        <p:spPr bwMode="auto">
          <a:xfrm>
            <a:off x="2195513" y="1125538"/>
            <a:ext cx="5124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2000" b="1"/>
              <a:t>Model of e-service quality (Santos, 2003)</a:t>
            </a:r>
            <a:endParaRPr kumimoji="0" lang="zh-TW" altLang="en-US" sz="20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smtClean="0">
                <a:ea typeface="新細明體" charset="-120"/>
              </a:rPr>
              <a:t>Example – theoretical background</a:t>
            </a:r>
            <a:endParaRPr lang="zh-TW" altLang="zh-TW" sz="3200" smtClean="0">
              <a:ea typeface="新細明體" charset="-120"/>
            </a:endParaRPr>
          </a:p>
        </p:txBody>
      </p:sp>
      <p:sp>
        <p:nvSpPr>
          <p:cNvPr id="27651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A32F77-741C-4A06-87E5-49640DB9D222}" type="slidenum">
              <a:rPr lang="en-US" altLang="zh-TW">
                <a:solidFill>
                  <a:schemeClr val="bg1"/>
                </a:solidFill>
              </a:rPr>
              <a:pPr eaLnBrk="1" hangingPunct="1"/>
              <a:t>21</a:t>
            </a:fld>
            <a:endParaRPr lang="en-US" altLang="zh-TW">
              <a:solidFill>
                <a:schemeClr val="bg1"/>
              </a:solidFill>
            </a:endParaRPr>
          </a:p>
        </p:txBody>
      </p:sp>
      <p:pic>
        <p:nvPicPr>
          <p:cNvPr id="27652" name="內容版面配置區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1" t="26575" r="23004" b="15099"/>
          <a:stretch>
            <a:fillRect/>
          </a:stretch>
        </p:blipFill>
        <p:spPr>
          <a:xfrm>
            <a:off x="251520" y="1452563"/>
            <a:ext cx="8784976" cy="5100637"/>
          </a:xfrm>
        </p:spPr>
      </p:pic>
      <p:sp>
        <p:nvSpPr>
          <p:cNvPr id="27653" name="矩形 5"/>
          <p:cNvSpPr>
            <a:spLocks noChangeArrowheads="1"/>
          </p:cNvSpPr>
          <p:nvPr/>
        </p:nvSpPr>
        <p:spPr bwMode="auto">
          <a:xfrm>
            <a:off x="2339975" y="1052513"/>
            <a:ext cx="5376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2000" b="1"/>
              <a:t>Model of e-service quality (M. Sigala, 2009)</a:t>
            </a:r>
            <a:endParaRPr kumimoji="0" lang="zh-TW" altLang="en-US" sz="20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9CA466-04F3-427C-AB07-7B92AAB31FCE}" type="slidenum">
              <a:rPr lang="en-US" altLang="zh-TW">
                <a:solidFill>
                  <a:schemeClr val="bg1"/>
                </a:solidFill>
              </a:rPr>
              <a:pPr eaLnBrk="1" hangingPunct="1"/>
              <a:t>22</a:t>
            </a:fld>
            <a:endParaRPr lang="en-US" altLang="zh-TW">
              <a:solidFill>
                <a:schemeClr val="bg1"/>
              </a:solidFill>
            </a:endParaRPr>
          </a:p>
        </p:txBody>
      </p:sp>
      <p:grpSp>
        <p:nvGrpSpPr>
          <p:cNvPr id="28675" name="群組 20"/>
          <p:cNvGrpSpPr>
            <a:grpSpLocks/>
          </p:cNvGrpSpPr>
          <p:nvPr/>
        </p:nvGrpSpPr>
        <p:grpSpPr bwMode="auto">
          <a:xfrm>
            <a:off x="1258888" y="0"/>
            <a:ext cx="7345362" cy="6453188"/>
            <a:chOff x="827584" y="288032"/>
            <a:chExt cx="5839470" cy="6453336"/>
          </a:xfrm>
        </p:grpSpPr>
        <p:sp>
          <p:nvSpPr>
            <p:cNvPr id="5" name="矩形 4"/>
            <p:cNvSpPr/>
            <p:nvPr/>
          </p:nvSpPr>
          <p:spPr>
            <a:xfrm>
              <a:off x="4211960" y="1412776"/>
              <a:ext cx="2448272" cy="129614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Process e-service quality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218782" y="4797152"/>
              <a:ext cx="2448272" cy="129614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E-service quality outputs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27584" y="288032"/>
              <a:ext cx="2016224" cy="79208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Quality of website interactivity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27584" y="1660332"/>
              <a:ext cx="2016224" cy="79208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Quality of inter customer support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27584" y="2996952"/>
              <a:ext cx="2016224" cy="79208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Quality of electronic CPV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27584" y="4437112"/>
              <a:ext cx="2016224" cy="79208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Output quality directed to service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27584" y="5949280"/>
              <a:ext cx="2016224" cy="79208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Output quality directed to customer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cxnSp>
          <p:nvCxnSpPr>
            <p:cNvPr id="14" name="直線單箭頭接點 13"/>
            <p:cNvCxnSpPr>
              <a:stCxn id="0" idx="3"/>
              <a:endCxn id="0" idx="1"/>
            </p:cNvCxnSpPr>
            <p:nvPr/>
          </p:nvCxnSpPr>
          <p:spPr>
            <a:xfrm>
              <a:off x="2844328" y="683329"/>
              <a:ext cx="1368054" cy="1377982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" name="直線單箭頭接點 15"/>
            <p:cNvCxnSpPr>
              <a:stCxn id="0" idx="3"/>
              <a:endCxn id="0" idx="1"/>
            </p:cNvCxnSpPr>
            <p:nvPr/>
          </p:nvCxnSpPr>
          <p:spPr>
            <a:xfrm>
              <a:off x="2844328" y="2056548"/>
              <a:ext cx="1368054" cy="4763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8" name="直線單箭頭接點 17"/>
            <p:cNvCxnSpPr>
              <a:stCxn id="0" idx="3"/>
              <a:endCxn id="0" idx="1"/>
            </p:cNvCxnSpPr>
            <p:nvPr/>
          </p:nvCxnSpPr>
          <p:spPr>
            <a:xfrm flipV="1">
              <a:off x="2844328" y="2061311"/>
              <a:ext cx="1368054" cy="1331943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0" name="直線單箭頭接點 19"/>
            <p:cNvCxnSpPr>
              <a:stCxn id="0" idx="3"/>
              <a:endCxn id="0" idx="1"/>
            </p:cNvCxnSpPr>
            <p:nvPr/>
          </p:nvCxnSpPr>
          <p:spPr>
            <a:xfrm>
              <a:off x="2844328" y="4833149"/>
              <a:ext cx="1374364" cy="612789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2" name="直線單箭頭接點 21"/>
            <p:cNvCxnSpPr>
              <a:stCxn id="0" idx="3"/>
              <a:endCxn id="0" idx="1"/>
            </p:cNvCxnSpPr>
            <p:nvPr/>
          </p:nvCxnSpPr>
          <p:spPr>
            <a:xfrm flipV="1">
              <a:off x="2844328" y="5445938"/>
              <a:ext cx="1374364" cy="900133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6" name="直線單箭頭接點 25"/>
            <p:cNvCxnSpPr>
              <a:stCxn id="0" idx="2"/>
              <a:endCxn id="0" idx="0"/>
            </p:cNvCxnSpPr>
            <p:nvPr/>
          </p:nvCxnSpPr>
          <p:spPr>
            <a:xfrm>
              <a:off x="5436563" y="2709026"/>
              <a:ext cx="6310" cy="208761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0" idx="2"/>
              <a:endCxn id="0" idx="0"/>
            </p:cNvCxnSpPr>
            <p:nvPr/>
          </p:nvCxnSpPr>
          <p:spPr>
            <a:xfrm>
              <a:off x="1835956" y="1080213"/>
              <a:ext cx="0" cy="5794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0" idx="2"/>
              <a:endCxn id="0" idx="0"/>
            </p:cNvCxnSpPr>
            <p:nvPr/>
          </p:nvCxnSpPr>
          <p:spPr>
            <a:xfrm>
              <a:off x="1835956" y="2451845"/>
              <a:ext cx="0" cy="5445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0" idx="2"/>
              <a:endCxn id="0" idx="0"/>
            </p:cNvCxnSpPr>
            <p:nvPr/>
          </p:nvCxnSpPr>
          <p:spPr>
            <a:xfrm>
              <a:off x="1835956" y="3788550"/>
              <a:ext cx="0" cy="6493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圖案 27"/>
            <p:cNvCxnSpPr>
              <a:stCxn id="0" idx="1"/>
              <a:endCxn id="0" idx="1"/>
            </p:cNvCxnSpPr>
            <p:nvPr/>
          </p:nvCxnSpPr>
          <p:spPr>
            <a:xfrm rot="10800000" flipV="1">
              <a:off x="827584" y="2056548"/>
              <a:ext cx="12620" cy="4289523"/>
            </a:xfrm>
            <a:prstGeom prst="bentConnector3">
              <a:avLst>
                <a:gd name="adj1" fmla="val 3413796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肘形接點 33"/>
            <p:cNvCxnSpPr>
              <a:stCxn id="0" idx="1"/>
              <a:endCxn id="0" idx="1"/>
            </p:cNvCxnSpPr>
            <p:nvPr/>
          </p:nvCxnSpPr>
          <p:spPr>
            <a:xfrm rot="10800000" flipV="1">
              <a:off x="827584" y="683329"/>
              <a:ext cx="12620" cy="2709924"/>
            </a:xfrm>
            <a:prstGeom prst="bentConnector3">
              <a:avLst>
                <a:gd name="adj1" fmla="val 5027584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676" name="矩形 23"/>
          <p:cNvSpPr>
            <a:spLocks noChangeArrowheads="1"/>
          </p:cNvSpPr>
          <p:nvPr/>
        </p:nvSpPr>
        <p:spPr bwMode="auto">
          <a:xfrm>
            <a:off x="5176838" y="404813"/>
            <a:ext cx="2563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2400" b="1">
                <a:solidFill>
                  <a:srgbClr val="C00000"/>
                </a:solidFill>
              </a:rPr>
              <a:t>Research model</a:t>
            </a:r>
            <a:endParaRPr kumimoji="0" lang="zh-TW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Example of Design study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Qualitative methodology – Case study</a:t>
            </a:r>
          </a:p>
          <a:p>
            <a:pPr lvl="1"/>
            <a:r>
              <a:rPr lang="en-US" altLang="zh-TW" smtClean="0">
                <a:ea typeface="新細明體" charset="-120"/>
              </a:rPr>
              <a:t>Objects: Arwin and Tripass</a:t>
            </a:r>
          </a:p>
          <a:p>
            <a:pPr lvl="1"/>
            <a:r>
              <a:rPr lang="en-US" altLang="zh-TW" smtClean="0">
                <a:ea typeface="新細明體" charset="-120"/>
              </a:rPr>
              <a:t>Data collection: Interview, observation, secondary data</a:t>
            </a:r>
          </a:p>
          <a:p>
            <a:pPr lvl="2"/>
            <a:r>
              <a:rPr lang="en-US" altLang="zh-TW" smtClean="0">
                <a:ea typeface="新細明體" charset="-120"/>
              </a:rPr>
              <a:t>Who, when, where, what, how, why</a:t>
            </a:r>
          </a:p>
          <a:p>
            <a:pPr lvl="1"/>
            <a:r>
              <a:rPr lang="en-US" altLang="zh-TW" smtClean="0">
                <a:ea typeface="新細明體" charset="-120"/>
              </a:rPr>
              <a:t>Data analysis: </a:t>
            </a:r>
          </a:p>
          <a:p>
            <a:pPr lvl="1"/>
            <a:r>
              <a:rPr lang="en-US" altLang="zh-TW" smtClean="0">
                <a:ea typeface="新細明體" charset="-120"/>
              </a:rPr>
              <a:t>Coding</a:t>
            </a:r>
          </a:p>
          <a:p>
            <a:r>
              <a:rPr lang="en-US" altLang="zh-TW" smtClean="0">
                <a:ea typeface="新細明體" charset="-120"/>
              </a:rPr>
              <a:t>Quantitative methodology</a:t>
            </a:r>
          </a:p>
          <a:p>
            <a:pPr lvl="1"/>
            <a:r>
              <a:rPr lang="en-US" altLang="zh-TW" smtClean="0">
                <a:ea typeface="新細明體" charset="-120"/>
              </a:rPr>
              <a:t>Survey – questionnaires (sample, time)</a:t>
            </a:r>
          </a:p>
          <a:p>
            <a:pPr lvl="1"/>
            <a:r>
              <a:rPr lang="en-US" altLang="zh-TW" smtClean="0">
                <a:ea typeface="新細明體" charset="-120"/>
              </a:rPr>
              <a:t>Analysis software</a:t>
            </a:r>
          </a:p>
          <a:p>
            <a:pPr lvl="1">
              <a:buFont typeface="Wingdings" pitchFamily="2" charset="2"/>
              <a:buNone/>
            </a:pPr>
            <a:endParaRPr lang="zh-TW" altLang="en-US" smtClean="0">
              <a:ea typeface="新細明體" charset="-120"/>
            </a:endParaRPr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4D28EA-0EB1-4F66-917C-B4D37653BB18}" type="slidenum">
              <a:rPr lang="en-US" altLang="zh-TW">
                <a:solidFill>
                  <a:schemeClr val="bg1"/>
                </a:solidFill>
              </a:rPr>
              <a:pPr eaLnBrk="1" hangingPunct="1"/>
              <a:t>23</a:t>
            </a:fld>
            <a:endParaRPr lang="en-US" altLang="zh-TW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6D56D0-F8AC-4C89-ABB9-8435FB47D2AC}" type="slidenum">
              <a:rPr lang="ar-SA" altLang="zh-TW">
                <a:solidFill>
                  <a:schemeClr val="bg1"/>
                </a:solidFill>
              </a:rPr>
              <a:pPr eaLnBrk="1" hangingPunct="1"/>
              <a:t>24</a:t>
            </a:fld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The Hallmarks of Scientific Research</a:t>
            </a:r>
          </a:p>
        </p:txBody>
      </p:sp>
      <p:grpSp>
        <p:nvGrpSpPr>
          <p:cNvPr id="30724" name="群組 5"/>
          <p:cNvGrpSpPr>
            <a:grpSpLocks/>
          </p:cNvGrpSpPr>
          <p:nvPr/>
        </p:nvGrpSpPr>
        <p:grpSpPr bwMode="auto">
          <a:xfrm>
            <a:off x="-36513" y="908050"/>
            <a:ext cx="9169401" cy="5070475"/>
            <a:chOff x="-172223" y="908720"/>
            <a:chExt cx="9168928" cy="5070177"/>
          </a:xfrm>
        </p:grpSpPr>
        <p:sp>
          <p:nvSpPr>
            <p:cNvPr id="30725" name="Oval 9"/>
            <p:cNvSpPr>
              <a:spLocks noChangeArrowheads="1"/>
            </p:cNvSpPr>
            <p:nvPr/>
          </p:nvSpPr>
          <p:spPr bwMode="gray">
            <a:xfrm>
              <a:off x="2720975" y="1547813"/>
              <a:ext cx="3743325" cy="3744912"/>
            </a:xfrm>
            <a:prstGeom prst="ellipse">
              <a:avLst/>
            </a:prstGeom>
            <a:noFill/>
            <a:ln w="3810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kumimoji="0" lang="zh-TW" altLang="en-US"/>
            </a:p>
          </p:txBody>
        </p:sp>
        <p:grpSp>
          <p:nvGrpSpPr>
            <p:cNvPr id="30726" name="Group 16"/>
            <p:cNvGrpSpPr>
              <a:grpSpLocks/>
            </p:cNvGrpSpPr>
            <p:nvPr/>
          </p:nvGrpSpPr>
          <p:grpSpPr bwMode="auto">
            <a:xfrm>
              <a:off x="3059832" y="4581128"/>
              <a:ext cx="360362" cy="360362"/>
              <a:chOff x="2109" y="3612"/>
              <a:chExt cx="227" cy="227"/>
            </a:xfrm>
          </p:grpSpPr>
          <p:sp>
            <p:nvSpPr>
              <p:cNvPr id="49" name="Oval 17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50" name="Oval 18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9" name="Oval 28"/>
            <p:cNvSpPr>
              <a:spLocks noChangeArrowheads="1"/>
            </p:cNvSpPr>
            <p:nvPr/>
          </p:nvSpPr>
          <p:spPr bwMode="gray">
            <a:xfrm>
              <a:off x="3653456" y="2500889"/>
              <a:ext cx="1944587" cy="194457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kumimoji="0" lang="zh-TW" altLang="en-US"/>
            </a:p>
          </p:txBody>
        </p:sp>
        <p:sp>
          <p:nvSpPr>
            <p:cNvPr id="10" name="Oval 29"/>
            <p:cNvSpPr>
              <a:spLocks noChangeArrowheads="1"/>
            </p:cNvSpPr>
            <p:nvPr/>
          </p:nvSpPr>
          <p:spPr bwMode="gray">
            <a:xfrm>
              <a:off x="3647106" y="2485015"/>
              <a:ext cx="1944587" cy="194457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kumimoji="0" lang="zh-TW" altLang="en-US"/>
            </a:p>
          </p:txBody>
        </p:sp>
        <p:sp>
          <p:nvSpPr>
            <p:cNvPr id="11" name="Oval 30"/>
            <p:cNvSpPr>
              <a:spLocks noChangeArrowheads="1"/>
            </p:cNvSpPr>
            <p:nvPr/>
          </p:nvSpPr>
          <p:spPr bwMode="gray">
            <a:xfrm>
              <a:off x="3780449" y="2627882"/>
              <a:ext cx="1690600" cy="16905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kumimoji="0" lang="zh-TW" altLang="en-US"/>
            </a:p>
          </p:txBody>
        </p:sp>
        <p:sp>
          <p:nvSpPr>
            <p:cNvPr id="12" name="Oval 31"/>
            <p:cNvSpPr>
              <a:spLocks noChangeArrowheads="1"/>
            </p:cNvSpPr>
            <p:nvPr/>
          </p:nvSpPr>
          <p:spPr bwMode="gray">
            <a:xfrm>
              <a:off x="3762987" y="2600896"/>
              <a:ext cx="1690601" cy="169058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kumimoji="0" lang="zh-TW" altLang="en-US"/>
            </a:p>
          </p:txBody>
        </p:sp>
        <p:grpSp>
          <p:nvGrpSpPr>
            <p:cNvPr id="30731" name="Group 59"/>
            <p:cNvGrpSpPr>
              <a:grpSpLocks/>
            </p:cNvGrpSpPr>
            <p:nvPr/>
          </p:nvGrpSpPr>
          <p:grpSpPr bwMode="auto">
            <a:xfrm>
              <a:off x="3863975" y="2711450"/>
              <a:ext cx="1522413" cy="1522413"/>
              <a:chOff x="2434" y="1708"/>
              <a:chExt cx="959" cy="959"/>
            </a:xfrm>
          </p:grpSpPr>
          <p:sp>
            <p:nvSpPr>
              <p:cNvPr id="30762" name="Oval 32"/>
              <p:cNvSpPr>
                <a:spLocks noChangeArrowheads="1"/>
              </p:cNvSpPr>
              <p:nvPr/>
            </p:nvSpPr>
            <p:spPr bwMode="gray">
              <a:xfrm>
                <a:off x="2434" y="1708"/>
                <a:ext cx="959" cy="95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30763" name="Oval 33"/>
              <p:cNvSpPr>
                <a:spLocks noChangeArrowheads="1"/>
              </p:cNvSpPr>
              <p:nvPr/>
            </p:nvSpPr>
            <p:spPr bwMode="gray">
              <a:xfrm>
                <a:off x="2448" y="1720"/>
                <a:ext cx="927" cy="928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0764" name="Oval 34"/>
              <p:cNvSpPr>
                <a:spLocks noChangeArrowheads="1"/>
              </p:cNvSpPr>
              <p:nvPr/>
            </p:nvSpPr>
            <p:spPr bwMode="gray">
              <a:xfrm>
                <a:off x="2459" y="1726"/>
                <a:ext cx="906" cy="90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0765" name="Oval 35"/>
              <p:cNvSpPr>
                <a:spLocks noChangeArrowheads="1"/>
              </p:cNvSpPr>
              <p:nvPr/>
            </p:nvSpPr>
            <p:spPr bwMode="gray">
              <a:xfrm>
                <a:off x="2469" y="1735"/>
                <a:ext cx="861" cy="84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0766" name="Oval 36"/>
              <p:cNvSpPr>
                <a:spLocks noChangeArrowheads="1"/>
              </p:cNvSpPr>
              <p:nvPr/>
            </p:nvSpPr>
            <p:spPr bwMode="gray">
              <a:xfrm>
                <a:off x="2520" y="1758"/>
                <a:ext cx="765" cy="68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30732" name="Text Box 37"/>
            <p:cNvSpPr txBox="1">
              <a:spLocks noChangeArrowheads="1"/>
            </p:cNvSpPr>
            <p:nvPr/>
          </p:nvSpPr>
          <p:spPr bwMode="auto">
            <a:xfrm>
              <a:off x="4191000" y="3200400"/>
              <a:ext cx="8572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kumimoji="0" lang="en-US" altLang="zh-TW" sz="2800">
                  <a:solidFill>
                    <a:srgbClr val="000000"/>
                  </a:solidFill>
                </a:rPr>
                <a:t>Title</a:t>
              </a:r>
            </a:p>
          </p:txBody>
        </p:sp>
        <p:sp>
          <p:nvSpPr>
            <p:cNvPr id="30733" name="Text Box 38"/>
            <p:cNvSpPr txBox="1">
              <a:spLocks noChangeArrowheads="1"/>
            </p:cNvSpPr>
            <p:nvPr/>
          </p:nvSpPr>
          <p:spPr bwMode="auto">
            <a:xfrm>
              <a:off x="6156176" y="1916832"/>
              <a:ext cx="13292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/>
                <a:t>2.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Rigor</a:t>
              </a:r>
            </a:p>
          </p:txBody>
        </p:sp>
        <p:sp>
          <p:nvSpPr>
            <p:cNvPr id="30734" name="Text Box 39"/>
            <p:cNvSpPr txBox="1">
              <a:spLocks noChangeArrowheads="1"/>
            </p:cNvSpPr>
            <p:nvPr/>
          </p:nvSpPr>
          <p:spPr bwMode="auto">
            <a:xfrm>
              <a:off x="3078432" y="908720"/>
              <a:ext cx="27158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kumimoji="0" lang="en-US" altLang="zh-TW" sz="2400" b="1"/>
                <a:t>1.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Purposiveness</a:t>
              </a:r>
            </a:p>
          </p:txBody>
        </p:sp>
        <p:sp>
          <p:nvSpPr>
            <p:cNvPr id="30735" name="Text Box 40"/>
            <p:cNvSpPr txBox="1">
              <a:spLocks noChangeArrowheads="1"/>
            </p:cNvSpPr>
            <p:nvPr/>
          </p:nvSpPr>
          <p:spPr bwMode="auto">
            <a:xfrm>
              <a:off x="6660232" y="3284984"/>
              <a:ext cx="233647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800" b="1">
                  <a:solidFill>
                    <a:srgbClr val="C00000"/>
                  </a:solidFill>
                </a:rPr>
                <a:t>3.</a:t>
              </a:r>
              <a:r>
                <a:rPr kumimoji="0" lang="zh-TW" altLang="en-US" sz="2800" b="1">
                  <a:solidFill>
                    <a:srgbClr val="C00000"/>
                  </a:solidFill>
                </a:rPr>
                <a:t> </a:t>
              </a:r>
              <a:r>
                <a:rPr kumimoji="0" lang="en-US" altLang="zh-TW" sz="2800" b="1">
                  <a:solidFill>
                    <a:srgbClr val="C00000"/>
                  </a:solidFill>
                </a:rPr>
                <a:t>Testability</a:t>
              </a:r>
            </a:p>
          </p:txBody>
        </p:sp>
        <p:sp>
          <p:nvSpPr>
            <p:cNvPr id="30736" name="Text Box 41"/>
            <p:cNvSpPr txBox="1">
              <a:spLocks noChangeArrowheads="1"/>
            </p:cNvSpPr>
            <p:nvPr/>
          </p:nvSpPr>
          <p:spPr bwMode="auto">
            <a:xfrm>
              <a:off x="6084168" y="4653136"/>
              <a:ext cx="23374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/>
                <a:t>4.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Replicability</a:t>
              </a:r>
            </a:p>
          </p:txBody>
        </p:sp>
        <p:sp>
          <p:nvSpPr>
            <p:cNvPr id="30737" name="Text Box 42"/>
            <p:cNvSpPr txBox="1">
              <a:spLocks noChangeArrowheads="1"/>
            </p:cNvSpPr>
            <p:nvPr/>
          </p:nvSpPr>
          <p:spPr bwMode="auto">
            <a:xfrm>
              <a:off x="-172223" y="3284984"/>
              <a:ext cx="27991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kumimoji="0" lang="en-US" altLang="zh-TW" sz="2400" b="1"/>
                <a:t>7.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Generalizability</a:t>
              </a:r>
            </a:p>
          </p:txBody>
        </p:sp>
        <p:sp>
          <p:nvSpPr>
            <p:cNvPr id="30738" name="Text Box 43"/>
            <p:cNvSpPr txBox="1">
              <a:spLocks noChangeArrowheads="1"/>
            </p:cNvSpPr>
            <p:nvPr/>
          </p:nvSpPr>
          <p:spPr bwMode="auto">
            <a:xfrm>
              <a:off x="934193" y="4600178"/>
              <a:ext cx="209865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kumimoji="0" lang="en-US" altLang="zh-TW" sz="2400" b="1"/>
                <a:t>6.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Objectivity</a:t>
              </a:r>
            </a:p>
          </p:txBody>
        </p:sp>
        <p:grpSp>
          <p:nvGrpSpPr>
            <p:cNvPr id="30739" name="Group 44"/>
            <p:cNvGrpSpPr>
              <a:grpSpLocks/>
            </p:cNvGrpSpPr>
            <p:nvPr/>
          </p:nvGrpSpPr>
          <p:grpSpPr bwMode="auto">
            <a:xfrm>
              <a:off x="2586658" y="3324349"/>
              <a:ext cx="360363" cy="360363"/>
              <a:chOff x="2109" y="3612"/>
              <a:chExt cx="227" cy="227"/>
            </a:xfrm>
          </p:grpSpPr>
          <p:sp>
            <p:nvSpPr>
              <p:cNvPr id="42" name="Oval 45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3" name="Oval 46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30740" name="Group 47"/>
            <p:cNvGrpSpPr>
              <a:grpSpLocks/>
            </p:cNvGrpSpPr>
            <p:nvPr/>
          </p:nvGrpSpPr>
          <p:grpSpPr bwMode="auto">
            <a:xfrm>
              <a:off x="4381638" y="1370360"/>
              <a:ext cx="360363" cy="360363"/>
              <a:chOff x="2109" y="3612"/>
              <a:chExt cx="227" cy="227"/>
            </a:xfrm>
          </p:grpSpPr>
          <p:sp>
            <p:nvSpPr>
              <p:cNvPr id="40" name="Oval 48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" name="Oval 49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30741" name="Group 50"/>
            <p:cNvGrpSpPr>
              <a:grpSpLocks/>
            </p:cNvGrpSpPr>
            <p:nvPr/>
          </p:nvGrpSpPr>
          <p:grpSpPr bwMode="auto">
            <a:xfrm>
              <a:off x="5775176" y="2018432"/>
              <a:ext cx="360363" cy="360363"/>
              <a:chOff x="2109" y="3612"/>
              <a:chExt cx="227" cy="227"/>
            </a:xfrm>
          </p:grpSpPr>
          <p:sp>
            <p:nvSpPr>
              <p:cNvPr id="38" name="Oval 51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9" name="Oval 52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30742" name="Group 53"/>
            <p:cNvGrpSpPr>
              <a:grpSpLocks/>
            </p:cNvGrpSpPr>
            <p:nvPr/>
          </p:nvGrpSpPr>
          <p:grpSpPr bwMode="auto">
            <a:xfrm>
              <a:off x="6279232" y="3234184"/>
              <a:ext cx="360363" cy="360363"/>
              <a:chOff x="2109" y="3612"/>
              <a:chExt cx="227" cy="227"/>
            </a:xfrm>
          </p:grpSpPr>
          <p:sp>
            <p:nvSpPr>
              <p:cNvPr id="36" name="Oval 54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7" name="Oval 55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30743" name="Group 56"/>
            <p:cNvGrpSpPr>
              <a:grpSpLocks/>
            </p:cNvGrpSpPr>
            <p:nvPr/>
          </p:nvGrpSpPr>
          <p:grpSpPr bwMode="auto">
            <a:xfrm>
              <a:off x="5779368" y="4526136"/>
              <a:ext cx="360363" cy="360363"/>
              <a:chOff x="2109" y="3612"/>
              <a:chExt cx="227" cy="227"/>
            </a:xfrm>
          </p:grpSpPr>
          <p:sp>
            <p:nvSpPr>
              <p:cNvPr id="34" name="Oval 57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5" name="Oval 58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30744" name="Text Box 40"/>
            <p:cNvSpPr txBox="1">
              <a:spLocks noChangeArrowheads="1"/>
            </p:cNvSpPr>
            <p:nvPr/>
          </p:nvSpPr>
          <p:spPr bwMode="auto">
            <a:xfrm>
              <a:off x="3753208" y="5517232"/>
              <a:ext cx="191110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kumimoji="0" lang="en-US" altLang="zh-TW" sz="2400" b="1"/>
                <a:t>5.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Precision</a:t>
              </a:r>
            </a:p>
          </p:txBody>
        </p:sp>
        <p:grpSp>
          <p:nvGrpSpPr>
            <p:cNvPr id="30745" name="Group 53"/>
            <p:cNvGrpSpPr>
              <a:grpSpLocks/>
            </p:cNvGrpSpPr>
            <p:nvPr/>
          </p:nvGrpSpPr>
          <p:grpSpPr bwMode="auto">
            <a:xfrm>
              <a:off x="4499992" y="5085184"/>
              <a:ext cx="360363" cy="360363"/>
              <a:chOff x="2109" y="3612"/>
              <a:chExt cx="227" cy="227"/>
            </a:xfrm>
          </p:grpSpPr>
          <p:sp>
            <p:nvSpPr>
              <p:cNvPr id="32" name="Oval 54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3" name="Oval 55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30746" name="Text Box 38"/>
            <p:cNvSpPr txBox="1">
              <a:spLocks noChangeArrowheads="1"/>
            </p:cNvSpPr>
            <p:nvPr/>
          </p:nvSpPr>
          <p:spPr bwMode="auto">
            <a:xfrm>
              <a:off x="835889" y="1988840"/>
              <a:ext cx="21002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/>
                <a:t>8.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Parsimony</a:t>
              </a:r>
            </a:p>
          </p:txBody>
        </p:sp>
        <p:grpSp>
          <p:nvGrpSpPr>
            <p:cNvPr id="30747" name="Group 50"/>
            <p:cNvGrpSpPr>
              <a:grpSpLocks/>
            </p:cNvGrpSpPr>
            <p:nvPr/>
          </p:nvGrpSpPr>
          <p:grpSpPr bwMode="auto">
            <a:xfrm>
              <a:off x="2894856" y="2162448"/>
              <a:ext cx="360363" cy="360363"/>
              <a:chOff x="2109" y="3612"/>
              <a:chExt cx="227" cy="227"/>
            </a:xfrm>
          </p:grpSpPr>
          <p:sp>
            <p:nvSpPr>
              <p:cNvPr id="30" name="Oval 51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1" name="Oval 52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3. Testability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If researcher develops certain hypotheses, we can be 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tested</a:t>
            </a:r>
            <a:r>
              <a:rPr lang="en-US" altLang="zh-TW" smtClean="0">
                <a:ea typeface="新細明體" charset="-120"/>
              </a:rPr>
              <a:t> by applying certain statistical tests to the data collected for the purpose.</a:t>
            </a:r>
          </a:p>
          <a:p>
            <a:r>
              <a:rPr lang="en-US" altLang="zh-TW" smtClean="0">
                <a:ea typeface="新細明體" charset="-120"/>
              </a:rPr>
              <a:t>To see whether or not the data 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support</a:t>
            </a:r>
            <a:r>
              <a:rPr lang="en-US" altLang="zh-TW" smtClean="0">
                <a:ea typeface="新細明體" charset="-120"/>
              </a:rPr>
              <a:t> the educated conjectures or hypotheses that are developed after a careful study of the problem situation.</a:t>
            </a:r>
          </a:p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1748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2E5B15-EB33-4D90-8882-43FAABA9789E}" type="slidenum">
              <a:rPr lang="en-US" altLang="zh-TW">
                <a:solidFill>
                  <a:schemeClr val="bg1"/>
                </a:solidFill>
              </a:rPr>
              <a:pPr eaLnBrk="1" hangingPunct="1"/>
              <a:t>25</a:t>
            </a:fld>
            <a:endParaRPr lang="en-US" altLang="zh-TW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D9006D-67AE-4427-B48D-3E9DBB4BA3DF}" type="slidenum">
              <a:rPr lang="en-US" altLang="zh-TW">
                <a:solidFill>
                  <a:schemeClr val="bg1"/>
                </a:solidFill>
              </a:rPr>
              <a:pPr eaLnBrk="1" hangingPunct="1"/>
              <a:t>26</a:t>
            </a:fld>
            <a:endParaRPr lang="en-US" altLang="zh-TW">
              <a:solidFill>
                <a:schemeClr val="bg1"/>
              </a:solidFill>
            </a:endParaRPr>
          </a:p>
        </p:txBody>
      </p:sp>
      <p:grpSp>
        <p:nvGrpSpPr>
          <p:cNvPr id="32771" name="群組 20"/>
          <p:cNvGrpSpPr>
            <a:grpSpLocks/>
          </p:cNvGrpSpPr>
          <p:nvPr/>
        </p:nvGrpSpPr>
        <p:grpSpPr bwMode="auto">
          <a:xfrm>
            <a:off x="1258888" y="0"/>
            <a:ext cx="7345362" cy="6453188"/>
            <a:chOff x="827584" y="288032"/>
            <a:chExt cx="5839470" cy="6453336"/>
          </a:xfrm>
        </p:grpSpPr>
        <p:sp>
          <p:nvSpPr>
            <p:cNvPr id="5" name="矩形 4"/>
            <p:cNvSpPr/>
            <p:nvPr/>
          </p:nvSpPr>
          <p:spPr>
            <a:xfrm>
              <a:off x="4211960" y="1412776"/>
              <a:ext cx="2448272" cy="129614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Process e-service quality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218782" y="4797152"/>
              <a:ext cx="2448272" cy="129614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E-service quality outputs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27584" y="288032"/>
              <a:ext cx="2016224" cy="79208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Quality of website interactivity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27584" y="1660332"/>
              <a:ext cx="2016224" cy="79208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Quality of inter customer support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27584" y="2996952"/>
              <a:ext cx="2016224" cy="79208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Quality of electronic CPV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27584" y="4437112"/>
              <a:ext cx="2016224" cy="79208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Output quality directed to service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27584" y="5949280"/>
              <a:ext cx="2016224" cy="79208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Output quality directed to customer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cxnSp>
          <p:nvCxnSpPr>
            <p:cNvPr id="14" name="直線單箭頭接點 13"/>
            <p:cNvCxnSpPr>
              <a:stCxn id="0" idx="3"/>
              <a:endCxn id="0" idx="1"/>
            </p:cNvCxnSpPr>
            <p:nvPr/>
          </p:nvCxnSpPr>
          <p:spPr>
            <a:xfrm>
              <a:off x="2844328" y="683329"/>
              <a:ext cx="1368054" cy="1377982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" name="直線單箭頭接點 15"/>
            <p:cNvCxnSpPr>
              <a:stCxn id="0" idx="3"/>
              <a:endCxn id="0" idx="1"/>
            </p:cNvCxnSpPr>
            <p:nvPr/>
          </p:nvCxnSpPr>
          <p:spPr>
            <a:xfrm>
              <a:off x="2844328" y="2056548"/>
              <a:ext cx="1368054" cy="4763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8" name="直線單箭頭接點 17"/>
            <p:cNvCxnSpPr>
              <a:stCxn id="0" idx="3"/>
              <a:endCxn id="0" idx="1"/>
            </p:cNvCxnSpPr>
            <p:nvPr/>
          </p:nvCxnSpPr>
          <p:spPr>
            <a:xfrm flipV="1">
              <a:off x="2844328" y="2061311"/>
              <a:ext cx="1368054" cy="1331943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0" name="直線單箭頭接點 19"/>
            <p:cNvCxnSpPr>
              <a:stCxn id="0" idx="3"/>
              <a:endCxn id="0" idx="1"/>
            </p:cNvCxnSpPr>
            <p:nvPr/>
          </p:nvCxnSpPr>
          <p:spPr>
            <a:xfrm>
              <a:off x="2844328" y="4833149"/>
              <a:ext cx="1374364" cy="612789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2" name="直線單箭頭接點 21"/>
            <p:cNvCxnSpPr>
              <a:stCxn id="0" idx="3"/>
              <a:endCxn id="0" idx="1"/>
            </p:cNvCxnSpPr>
            <p:nvPr/>
          </p:nvCxnSpPr>
          <p:spPr>
            <a:xfrm flipV="1">
              <a:off x="2844328" y="5445938"/>
              <a:ext cx="1374364" cy="900133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6" name="直線單箭頭接點 25"/>
            <p:cNvCxnSpPr>
              <a:stCxn id="0" idx="2"/>
              <a:endCxn id="0" idx="0"/>
            </p:cNvCxnSpPr>
            <p:nvPr/>
          </p:nvCxnSpPr>
          <p:spPr>
            <a:xfrm>
              <a:off x="5436563" y="2709026"/>
              <a:ext cx="6310" cy="208761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0" idx="2"/>
              <a:endCxn id="0" idx="0"/>
            </p:cNvCxnSpPr>
            <p:nvPr/>
          </p:nvCxnSpPr>
          <p:spPr>
            <a:xfrm>
              <a:off x="1835956" y="1080213"/>
              <a:ext cx="0" cy="5794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0" idx="2"/>
              <a:endCxn id="0" idx="0"/>
            </p:cNvCxnSpPr>
            <p:nvPr/>
          </p:nvCxnSpPr>
          <p:spPr>
            <a:xfrm>
              <a:off x="1835956" y="2451845"/>
              <a:ext cx="0" cy="5445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0" idx="2"/>
              <a:endCxn id="0" idx="0"/>
            </p:cNvCxnSpPr>
            <p:nvPr/>
          </p:nvCxnSpPr>
          <p:spPr>
            <a:xfrm>
              <a:off x="1835956" y="3788550"/>
              <a:ext cx="0" cy="6493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圖案 27"/>
            <p:cNvCxnSpPr>
              <a:stCxn id="0" idx="1"/>
              <a:endCxn id="0" idx="1"/>
            </p:cNvCxnSpPr>
            <p:nvPr/>
          </p:nvCxnSpPr>
          <p:spPr>
            <a:xfrm rot="10800000" flipV="1">
              <a:off x="827584" y="2056548"/>
              <a:ext cx="12620" cy="4289523"/>
            </a:xfrm>
            <a:prstGeom prst="bentConnector3">
              <a:avLst>
                <a:gd name="adj1" fmla="val 3413796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肘形接點 33"/>
            <p:cNvCxnSpPr>
              <a:stCxn id="0" idx="1"/>
              <a:endCxn id="0" idx="1"/>
            </p:cNvCxnSpPr>
            <p:nvPr/>
          </p:nvCxnSpPr>
          <p:spPr>
            <a:xfrm rot="10800000" flipV="1">
              <a:off x="827584" y="683329"/>
              <a:ext cx="12620" cy="2709924"/>
            </a:xfrm>
            <a:prstGeom prst="bentConnector3">
              <a:avLst>
                <a:gd name="adj1" fmla="val 5027584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772" name="文字方塊 2"/>
          <p:cNvSpPr txBox="1">
            <a:spLocks noChangeArrowheads="1"/>
          </p:cNvSpPr>
          <p:nvPr/>
        </p:nvSpPr>
        <p:spPr bwMode="auto">
          <a:xfrm>
            <a:off x="4500563" y="620713"/>
            <a:ext cx="719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H1</a:t>
            </a:r>
            <a:endParaRPr kumimoji="0" lang="zh-TW" altLang="en-US"/>
          </a:p>
        </p:txBody>
      </p:sp>
      <p:sp>
        <p:nvSpPr>
          <p:cNvPr id="32773" name="文字方塊 23"/>
          <p:cNvSpPr txBox="1">
            <a:spLocks noChangeArrowheads="1"/>
          </p:cNvSpPr>
          <p:nvPr/>
        </p:nvSpPr>
        <p:spPr bwMode="auto">
          <a:xfrm>
            <a:off x="4105275" y="1371600"/>
            <a:ext cx="719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H2</a:t>
            </a:r>
            <a:endParaRPr kumimoji="0" lang="zh-TW" altLang="en-US"/>
          </a:p>
        </p:txBody>
      </p:sp>
      <p:sp>
        <p:nvSpPr>
          <p:cNvPr id="32774" name="文字方塊 26"/>
          <p:cNvSpPr txBox="1">
            <a:spLocks noChangeArrowheads="1"/>
          </p:cNvSpPr>
          <p:nvPr/>
        </p:nvSpPr>
        <p:spPr bwMode="auto">
          <a:xfrm>
            <a:off x="4465638" y="2524125"/>
            <a:ext cx="719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H3</a:t>
            </a:r>
            <a:endParaRPr kumimoji="0" lang="zh-TW" altLang="en-US"/>
          </a:p>
        </p:txBody>
      </p:sp>
      <p:sp>
        <p:nvSpPr>
          <p:cNvPr id="32775" name="文字方塊 28"/>
          <p:cNvSpPr txBox="1">
            <a:spLocks noChangeArrowheads="1"/>
          </p:cNvSpPr>
          <p:nvPr/>
        </p:nvSpPr>
        <p:spPr bwMode="auto">
          <a:xfrm>
            <a:off x="4300538" y="4427538"/>
            <a:ext cx="719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H4</a:t>
            </a:r>
            <a:endParaRPr kumimoji="0" lang="zh-TW" altLang="en-US"/>
          </a:p>
        </p:txBody>
      </p:sp>
      <p:sp>
        <p:nvSpPr>
          <p:cNvPr id="32776" name="文字方塊 29"/>
          <p:cNvSpPr txBox="1">
            <a:spLocks noChangeArrowheads="1"/>
          </p:cNvSpPr>
          <p:nvPr/>
        </p:nvSpPr>
        <p:spPr bwMode="auto">
          <a:xfrm>
            <a:off x="4284663" y="5724525"/>
            <a:ext cx="719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H5</a:t>
            </a:r>
            <a:endParaRPr kumimoji="0" lang="zh-TW" altLang="en-US"/>
          </a:p>
        </p:txBody>
      </p:sp>
      <p:sp>
        <p:nvSpPr>
          <p:cNvPr id="32777" name="文字方塊 30"/>
          <p:cNvSpPr txBox="1">
            <a:spLocks noChangeArrowheads="1"/>
          </p:cNvSpPr>
          <p:nvPr/>
        </p:nvSpPr>
        <p:spPr bwMode="auto">
          <a:xfrm>
            <a:off x="6516688" y="3132138"/>
            <a:ext cx="719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H6</a:t>
            </a:r>
            <a:endParaRPr kumimoji="0" lang="zh-TW" altLang="en-US"/>
          </a:p>
        </p:txBody>
      </p:sp>
      <p:sp>
        <p:nvSpPr>
          <p:cNvPr id="32778" name="文字方塊 31"/>
          <p:cNvSpPr txBox="1">
            <a:spLocks noChangeArrowheads="1"/>
          </p:cNvSpPr>
          <p:nvPr/>
        </p:nvSpPr>
        <p:spPr bwMode="auto">
          <a:xfrm>
            <a:off x="2484438" y="900113"/>
            <a:ext cx="719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H7</a:t>
            </a:r>
            <a:endParaRPr kumimoji="0" lang="zh-TW" altLang="en-US"/>
          </a:p>
        </p:txBody>
      </p:sp>
      <p:sp>
        <p:nvSpPr>
          <p:cNvPr id="32779" name="文字方塊 32"/>
          <p:cNvSpPr txBox="1">
            <a:spLocks noChangeArrowheads="1"/>
          </p:cNvSpPr>
          <p:nvPr/>
        </p:nvSpPr>
        <p:spPr bwMode="auto">
          <a:xfrm>
            <a:off x="2484438" y="2195513"/>
            <a:ext cx="719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H8</a:t>
            </a:r>
            <a:endParaRPr kumimoji="0" lang="zh-TW" altLang="en-US"/>
          </a:p>
        </p:txBody>
      </p:sp>
      <p:sp>
        <p:nvSpPr>
          <p:cNvPr id="32780" name="文字方塊 34"/>
          <p:cNvSpPr txBox="1">
            <a:spLocks noChangeArrowheads="1"/>
          </p:cNvSpPr>
          <p:nvPr/>
        </p:nvSpPr>
        <p:spPr bwMode="auto">
          <a:xfrm>
            <a:off x="2484438" y="3640138"/>
            <a:ext cx="719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H9</a:t>
            </a:r>
            <a:endParaRPr kumimoji="0" lang="zh-TW" altLang="en-US"/>
          </a:p>
        </p:txBody>
      </p:sp>
      <p:sp>
        <p:nvSpPr>
          <p:cNvPr id="32781" name="文字方塊 35"/>
          <p:cNvSpPr txBox="1">
            <a:spLocks noChangeArrowheads="1"/>
          </p:cNvSpPr>
          <p:nvPr/>
        </p:nvSpPr>
        <p:spPr bwMode="auto">
          <a:xfrm>
            <a:off x="395288" y="1187450"/>
            <a:ext cx="720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H10</a:t>
            </a:r>
            <a:endParaRPr kumimoji="0" lang="zh-TW" altLang="en-US"/>
          </a:p>
        </p:txBody>
      </p:sp>
      <p:sp>
        <p:nvSpPr>
          <p:cNvPr id="32782" name="文字方塊 36"/>
          <p:cNvSpPr txBox="1">
            <a:spLocks noChangeArrowheads="1"/>
          </p:cNvSpPr>
          <p:nvPr/>
        </p:nvSpPr>
        <p:spPr bwMode="auto">
          <a:xfrm>
            <a:off x="53975" y="3727450"/>
            <a:ext cx="719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H11</a:t>
            </a:r>
            <a:endParaRPr kumimoji="0"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8AE0CF-0E65-48B2-A382-936B60C877CE}" type="slidenum">
              <a:rPr lang="ar-SA" altLang="zh-TW">
                <a:solidFill>
                  <a:schemeClr val="bg1"/>
                </a:solidFill>
              </a:rPr>
              <a:pPr eaLnBrk="1" hangingPunct="1"/>
              <a:t>27</a:t>
            </a:fld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The Hallmarks of Scientific Research</a:t>
            </a:r>
          </a:p>
        </p:txBody>
      </p:sp>
      <p:grpSp>
        <p:nvGrpSpPr>
          <p:cNvPr id="33796" name="群組 5"/>
          <p:cNvGrpSpPr>
            <a:grpSpLocks/>
          </p:cNvGrpSpPr>
          <p:nvPr/>
        </p:nvGrpSpPr>
        <p:grpSpPr bwMode="auto">
          <a:xfrm>
            <a:off x="-36513" y="908050"/>
            <a:ext cx="8958263" cy="5070475"/>
            <a:chOff x="-172223" y="908720"/>
            <a:chExt cx="8957772" cy="5070177"/>
          </a:xfrm>
        </p:grpSpPr>
        <p:sp>
          <p:nvSpPr>
            <p:cNvPr id="33797" name="Oval 9"/>
            <p:cNvSpPr>
              <a:spLocks noChangeArrowheads="1"/>
            </p:cNvSpPr>
            <p:nvPr/>
          </p:nvSpPr>
          <p:spPr bwMode="gray">
            <a:xfrm>
              <a:off x="2720975" y="1547813"/>
              <a:ext cx="3743325" cy="3744912"/>
            </a:xfrm>
            <a:prstGeom prst="ellipse">
              <a:avLst/>
            </a:prstGeom>
            <a:noFill/>
            <a:ln w="3810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kumimoji="0" lang="zh-TW" altLang="en-US"/>
            </a:p>
          </p:txBody>
        </p:sp>
        <p:grpSp>
          <p:nvGrpSpPr>
            <p:cNvPr id="33798" name="Group 16"/>
            <p:cNvGrpSpPr>
              <a:grpSpLocks/>
            </p:cNvGrpSpPr>
            <p:nvPr/>
          </p:nvGrpSpPr>
          <p:grpSpPr bwMode="auto">
            <a:xfrm>
              <a:off x="3059832" y="4581128"/>
              <a:ext cx="360362" cy="360362"/>
              <a:chOff x="2109" y="3612"/>
              <a:chExt cx="227" cy="227"/>
            </a:xfrm>
          </p:grpSpPr>
          <p:sp>
            <p:nvSpPr>
              <p:cNvPr id="49" name="Oval 17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50" name="Oval 18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9" name="Oval 28"/>
            <p:cNvSpPr>
              <a:spLocks noChangeArrowheads="1"/>
            </p:cNvSpPr>
            <p:nvPr/>
          </p:nvSpPr>
          <p:spPr bwMode="gray">
            <a:xfrm>
              <a:off x="3653443" y="2500889"/>
              <a:ext cx="1944580" cy="194457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kumimoji="0" lang="zh-TW" altLang="en-US"/>
            </a:p>
          </p:txBody>
        </p:sp>
        <p:sp>
          <p:nvSpPr>
            <p:cNvPr id="10" name="Oval 29"/>
            <p:cNvSpPr>
              <a:spLocks noChangeArrowheads="1"/>
            </p:cNvSpPr>
            <p:nvPr/>
          </p:nvSpPr>
          <p:spPr bwMode="gray">
            <a:xfrm>
              <a:off x="3647094" y="2485015"/>
              <a:ext cx="1944580" cy="194457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kumimoji="0" lang="zh-TW" altLang="en-US"/>
            </a:p>
          </p:txBody>
        </p:sp>
        <p:sp>
          <p:nvSpPr>
            <p:cNvPr id="11" name="Oval 30"/>
            <p:cNvSpPr>
              <a:spLocks noChangeArrowheads="1"/>
            </p:cNvSpPr>
            <p:nvPr/>
          </p:nvSpPr>
          <p:spPr bwMode="gray">
            <a:xfrm>
              <a:off x="3780436" y="2627882"/>
              <a:ext cx="1690594" cy="16905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kumimoji="0" lang="zh-TW" altLang="en-US"/>
            </a:p>
          </p:txBody>
        </p:sp>
        <p:sp>
          <p:nvSpPr>
            <p:cNvPr id="12" name="Oval 31"/>
            <p:cNvSpPr>
              <a:spLocks noChangeArrowheads="1"/>
            </p:cNvSpPr>
            <p:nvPr/>
          </p:nvSpPr>
          <p:spPr bwMode="gray">
            <a:xfrm>
              <a:off x="3762974" y="2600896"/>
              <a:ext cx="1690595" cy="169058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kumimoji="0" lang="zh-TW" altLang="en-US"/>
            </a:p>
          </p:txBody>
        </p:sp>
        <p:grpSp>
          <p:nvGrpSpPr>
            <p:cNvPr id="33803" name="Group 59"/>
            <p:cNvGrpSpPr>
              <a:grpSpLocks/>
            </p:cNvGrpSpPr>
            <p:nvPr/>
          </p:nvGrpSpPr>
          <p:grpSpPr bwMode="auto">
            <a:xfrm>
              <a:off x="3863975" y="2711450"/>
              <a:ext cx="1522413" cy="1522413"/>
              <a:chOff x="2434" y="1708"/>
              <a:chExt cx="959" cy="959"/>
            </a:xfrm>
          </p:grpSpPr>
          <p:sp>
            <p:nvSpPr>
              <p:cNvPr id="33833" name="Oval 32"/>
              <p:cNvSpPr>
                <a:spLocks noChangeArrowheads="1"/>
              </p:cNvSpPr>
              <p:nvPr/>
            </p:nvSpPr>
            <p:spPr bwMode="gray">
              <a:xfrm>
                <a:off x="2434" y="1708"/>
                <a:ext cx="959" cy="95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33834" name="Oval 33"/>
              <p:cNvSpPr>
                <a:spLocks noChangeArrowheads="1"/>
              </p:cNvSpPr>
              <p:nvPr/>
            </p:nvSpPr>
            <p:spPr bwMode="gray">
              <a:xfrm>
                <a:off x="2448" y="1720"/>
                <a:ext cx="927" cy="928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3835" name="Oval 34"/>
              <p:cNvSpPr>
                <a:spLocks noChangeArrowheads="1"/>
              </p:cNvSpPr>
              <p:nvPr/>
            </p:nvSpPr>
            <p:spPr bwMode="gray">
              <a:xfrm>
                <a:off x="2459" y="1726"/>
                <a:ext cx="906" cy="90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3836" name="Oval 35"/>
              <p:cNvSpPr>
                <a:spLocks noChangeArrowheads="1"/>
              </p:cNvSpPr>
              <p:nvPr/>
            </p:nvSpPr>
            <p:spPr bwMode="gray">
              <a:xfrm>
                <a:off x="2469" y="1735"/>
                <a:ext cx="861" cy="84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3837" name="Oval 36"/>
              <p:cNvSpPr>
                <a:spLocks noChangeArrowheads="1"/>
              </p:cNvSpPr>
              <p:nvPr/>
            </p:nvSpPr>
            <p:spPr bwMode="gray">
              <a:xfrm>
                <a:off x="2520" y="1758"/>
                <a:ext cx="765" cy="68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33804" name="Text Box 38"/>
            <p:cNvSpPr txBox="1">
              <a:spLocks noChangeArrowheads="1"/>
            </p:cNvSpPr>
            <p:nvPr/>
          </p:nvSpPr>
          <p:spPr bwMode="auto">
            <a:xfrm>
              <a:off x="6156176" y="1916832"/>
              <a:ext cx="13292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/>
                <a:t>2.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Rigor</a:t>
              </a:r>
            </a:p>
          </p:txBody>
        </p:sp>
        <p:sp>
          <p:nvSpPr>
            <p:cNvPr id="33805" name="Text Box 39"/>
            <p:cNvSpPr txBox="1">
              <a:spLocks noChangeArrowheads="1"/>
            </p:cNvSpPr>
            <p:nvPr/>
          </p:nvSpPr>
          <p:spPr bwMode="auto">
            <a:xfrm>
              <a:off x="3078432" y="908720"/>
              <a:ext cx="27158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kumimoji="0" lang="en-US" altLang="zh-TW" sz="2400" b="1"/>
                <a:t>1.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Purposiveness</a:t>
              </a:r>
            </a:p>
          </p:txBody>
        </p:sp>
        <p:sp>
          <p:nvSpPr>
            <p:cNvPr id="33806" name="Text Box 40"/>
            <p:cNvSpPr txBox="1">
              <a:spLocks noChangeArrowheads="1"/>
            </p:cNvSpPr>
            <p:nvPr/>
          </p:nvSpPr>
          <p:spPr bwMode="auto">
            <a:xfrm>
              <a:off x="6660232" y="3284984"/>
              <a:ext cx="20245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/>
                <a:t>3.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Testability</a:t>
              </a:r>
            </a:p>
          </p:txBody>
        </p:sp>
        <p:sp>
          <p:nvSpPr>
            <p:cNvPr id="33807" name="Text Box 41"/>
            <p:cNvSpPr txBox="1">
              <a:spLocks noChangeArrowheads="1"/>
            </p:cNvSpPr>
            <p:nvPr/>
          </p:nvSpPr>
          <p:spPr bwMode="auto">
            <a:xfrm>
              <a:off x="6084168" y="4653136"/>
              <a:ext cx="270138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800" b="1">
                  <a:solidFill>
                    <a:srgbClr val="C00000"/>
                  </a:solidFill>
                </a:rPr>
                <a:t>4.</a:t>
              </a:r>
              <a:r>
                <a:rPr kumimoji="0" lang="zh-TW" altLang="en-US" sz="2800" b="1">
                  <a:solidFill>
                    <a:srgbClr val="C00000"/>
                  </a:solidFill>
                </a:rPr>
                <a:t> </a:t>
              </a:r>
              <a:r>
                <a:rPr kumimoji="0" lang="en-US" altLang="zh-TW" sz="2800" b="1">
                  <a:solidFill>
                    <a:srgbClr val="C00000"/>
                  </a:solidFill>
                </a:rPr>
                <a:t>Replicability</a:t>
              </a:r>
            </a:p>
          </p:txBody>
        </p:sp>
        <p:sp>
          <p:nvSpPr>
            <p:cNvPr id="33808" name="Text Box 42"/>
            <p:cNvSpPr txBox="1">
              <a:spLocks noChangeArrowheads="1"/>
            </p:cNvSpPr>
            <p:nvPr/>
          </p:nvSpPr>
          <p:spPr bwMode="auto">
            <a:xfrm>
              <a:off x="-172223" y="3284984"/>
              <a:ext cx="27991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kumimoji="0" lang="en-US" altLang="zh-TW" sz="2400" b="1"/>
                <a:t>7.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Generalizability</a:t>
              </a:r>
            </a:p>
          </p:txBody>
        </p:sp>
        <p:sp>
          <p:nvSpPr>
            <p:cNvPr id="33809" name="Text Box 43"/>
            <p:cNvSpPr txBox="1">
              <a:spLocks noChangeArrowheads="1"/>
            </p:cNvSpPr>
            <p:nvPr/>
          </p:nvSpPr>
          <p:spPr bwMode="auto">
            <a:xfrm>
              <a:off x="934193" y="4600178"/>
              <a:ext cx="209865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kumimoji="0" lang="en-US" altLang="zh-TW" sz="2400" b="1"/>
                <a:t>6.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Objectivity</a:t>
              </a:r>
            </a:p>
          </p:txBody>
        </p:sp>
        <p:grpSp>
          <p:nvGrpSpPr>
            <p:cNvPr id="33810" name="Group 44"/>
            <p:cNvGrpSpPr>
              <a:grpSpLocks/>
            </p:cNvGrpSpPr>
            <p:nvPr/>
          </p:nvGrpSpPr>
          <p:grpSpPr bwMode="auto">
            <a:xfrm>
              <a:off x="2586658" y="3324349"/>
              <a:ext cx="360363" cy="360363"/>
              <a:chOff x="2109" y="3612"/>
              <a:chExt cx="227" cy="227"/>
            </a:xfrm>
          </p:grpSpPr>
          <p:sp>
            <p:nvSpPr>
              <p:cNvPr id="42" name="Oval 45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3" name="Oval 46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33811" name="Group 47"/>
            <p:cNvGrpSpPr>
              <a:grpSpLocks/>
            </p:cNvGrpSpPr>
            <p:nvPr/>
          </p:nvGrpSpPr>
          <p:grpSpPr bwMode="auto">
            <a:xfrm>
              <a:off x="4381638" y="1370360"/>
              <a:ext cx="360363" cy="360363"/>
              <a:chOff x="2109" y="3612"/>
              <a:chExt cx="227" cy="227"/>
            </a:xfrm>
          </p:grpSpPr>
          <p:sp>
            <p:nvSpPr>
              <p:cNvPr id="40" name="Oval 48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" name="Oval 49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33812" name="Group 50"/>
            <p:cNvGrpSpPr>
              <a:grpSpLocks/>
            </p:cNvGrpSpPr>
            <p:nvPr/>
          </p:nvGrpSpPr>
          <p:grpSpPr bwMode="auto">
            <a:xfrm>
              <a:off x="5775176" y="2018432"/>
              <a:ext cx="360363" cy="360363"/>
              <a:chOff x="2109" y="3612"/>
              <a:chExt cx="227" cy="227"/>
            </a:xfrm>
          </p:grpSpPr>
          <p:sp>
            <p:nvSpPr>
              <p:cNvPr id="38" name="Oval 51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9" name="Oval 52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33813" name="Group 53"/>
            <p:cNvGrpSpPr>
              <a:grpSpLocks/>
            </p:cNvGrpSpPr>
            <p:nvPr/>
          </p:nvGrpSpPr>
          <p:grpSpPr bwMode="auto">
            <a:xfrm>
              <a:off x="6279232" y="3234184"/>
              <a:ext cx="360363" cy="360363"/>
              <a:chOff x="2109" y="3612"/>
              <a:chExt cx="227" cy="227"/>
            </a:xfrm>
          </p:grpSpPr>
          <p:sp>
            <p:nvSpPr>
              <p:cNvPr id="36" name="Oval 54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7" name="Oval 55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33814" name="Group 56"/>
            <p:cNvGrpSpPr>
              <a:grpSpLocks/>
            </p:cNvGrpSpPr>
            <p:nvPr/>
          </p:nvGrpSpPr>
          <p:grpSpPr bwMode="auto">
            <a:xfrm>
              <a:off x="5779368" y="4526136"/>
              <a:ext cx="360363" cy="360363"/>
              <a:chOff x="2109" y="3612"/>
              <a:chExt cx="227" cy="227"/>
            </a:xfrm>
          </p:grpSpPr>
          <p:sp>
            <p:nvSpPr>
              <p:cNvPr id="34" name="Oval 57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5" name="Oval 58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33815" name="Text Box 40"/>
            <p:cNvSpPr txBox="1">
              <a:spLocks noChangeArrowheads="1"/>
            </p:cNvSpPr>
            <p:nvPr/>
          </p:nvSpPr>
          <p:spPr bwMode="auto">
            <a:xfrm>
              <a:off x="3753208" y="5517232"/>
              <a:ext cx="191110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kumimoji="0" lang="en-US" altLang="zh-TW" sz="2400" b="1"/>
                <a:t>5.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Precision</a:t>
              </a:r>
            </a:p>
          </p:txBody>
        </p:sp>
        <p:grpSp>
          <p:nvGrpSpPr>
            <p:cNvPr id="33816" name="Group 53"/>
            <p:cNvGrpSpPr>
              <a:grpSpLocks/>
            </p:cNvGrpSpPr>
            <p:nvPr/>
          </p:nvGrpSpPr>
          <p:grpSpPr bwMode="auto">
            <a:xfrm>
              <a:off x="4499992" y="5085184"/>
              <a:ext cx="360363" cy="360363"/>
              <a:chOff x="2109" y="3612"/>
              <a:chExt cx="227" cy="227"/>
            </a:xfrm>
          </p:grpSpPr>
          <p:sp>
            <p:nvSpPr>
              <p:cNvPr id="32" name="Oval 54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3" name="Oval 55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33817" name="Text Box 38"/>
            <p:cNvSpPr txBox="1">
              <a:spLocks noChangeArrowheads="1"/>
            </p:cNvSpPr>
            <p:nvPr/>
          </p:nvSpPr>
          <p:spPr bwMode="auto">
            <a:xfrm>
              <a:off x="835889" y="1988840"/>
              <a:ext cx="21002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/>
                <a:t>8.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Parsimony</a:t>
              </a:r>
            </a:p>
          </p:txBody>
        </p:sp>
        <p:grpSp>
          <p:nvGrpSpPr>
            <p:cNvPr id="33818" name="Group 50"/>
            <p:cNvGrpSpPr>
              <a:grpSpLocks/>
            </p:cNvGrpSpPr>
            <p:nvPr/>
          </p:nvGrpSpPr>
          <p:grpSpPr bwMode="auto">
            <a:xfrm>
              <a:off x="2894856" y="2162448"/>
              <a:ext cx="360363" cy="360363"/>
              <a:chOff x="2109" y="3612"/>
              <a:chExt cx="227" cy="227"/>
            </a:xfrm>
          </p:grpSpPr>
          <p:sp>
            <p:nvSpPr>
              <p:cNvPr id="30" name="Oval 51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1" name="Oval 52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4. Replicability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348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To put it differently, the results of the tests of hypotheses should be supported again and yet again when the same type of research is 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repeated in other similar circumstances</a:t>
            </a:r>
            <a:r>
              <a:rPr lang="en-US" altLang="zh-TW" smtClean="0">
                <a:ea typeface="新細明體" charset="-120"/>
              </a:rPr>
              <a:t>.</a:t>
            </a:r>
          </a:p>
          <a:p>
            <a:r>
              <a:rPr lang="en-US" altLang="zh-TW" smtClean="0">
                <a:ea typeface="新細明體" charset="-120"/>
              </a:rPr>
              <a:t>Our hypotheses would not have been supported merely by chance, but are reflective of the true state of affairs in the population.</a:t>
            </a:r>
          </a:p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BAC7E2-D7EB-46F5-959E-B67CD166D0C9}" type="slidenum">
              <a:rPr lang="en-US" altLang="zh-TW">
                <a:solidFill>
                  <a:schemeClr val="bg1"/>
                </a:solidFill>
              </a:rPr>
              <a:pPr eaLnBrk="1" hangingPunct="1"/>
              <a:t>28</a:t>
            </a:fld>
            <a:endParaRPr lang="en-US" altLang="zh-TW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956892-916E-455D-920C-64E1B70FAAFD}" type="slidenum">
              <a:rPr lang="en-US" altLang="zh-TW">
                <a:solidFill>
                  <a:schemeClr val="bg1"/>
                </a:solidFill>
              </a:rPr>
              <a:pPr eaLnBrk="1" hangingPunct="1"/>
              <a:t>29</a:t>
            </a:fld>
            <a:endParaRPr lang="en-US" altLang="zh-TW">
              <a:solidFill>
                <a:schemeClr val="bg1"/>
              </a:solidFill>
            </a:endParaRPr>
          </a:p>
        </p:txBody>
      </p:sp>
      <p:grpSp>
        <p:nvGrpSpPr>
          <p:cNvPr id="35843" name="群組 20"/>
          <p:cNvGrpSpPr>
            <a:grpSpLocks/>
          </p:cNvGrpSpPr>
          <p:nvPr/>
        </p:nvGrpSpPr>
        <p:grpSpPr bwMode="auto">
          <a:xfrm>
            <a:off x="1258888" y="0"/>
            <a:ext cx="7345362" cy="6453188"/>
            <a:chOff x="827584" y="288032"/>
            <a:chExt cx="5839470" cy="6453336"/>
          </a:xfrm>
        </p:grpSpPr>
        <p:sp>
          <p:nvSpPr>
            <p:cNvPr id="5" name="矩形 4"/>
            <p:cNvSpPr/>
            <p:nvPr/>
          </p:nvSpPr>
          <p:spPr>
            <a:xfrm>
              <a:off x="4211960" y="1412776"/>
              <a:ext cx="2448272" cy="129614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Process e-service quality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218782" y="4797152"/>
              <a:ext cx="2448272" cy="129614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E-service quality outputs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27584" y="288032"/>
              <a:ext cx="2016224" cy="79208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Quality of website interactivity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27584" y="1660332"/>
              <a:ext cx="2016224" cy="79208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Quality of inter customer support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27584" y="2996952"/>
              <a:ext cx="2016224" cy="79208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Quality of electronic CPV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27584" y="4437112"/>
              <a:ext cx="2016224" cy="79208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Output quality directed to service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27584" y="5949280"/>
              <a:ext cx="2016224" cy="79208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Output quality directed to customer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cxnSp>
          <p:nvCxnSpPr>
            <p:cNvPr id="14" name="直線單箭頭接點 13"/>
            <p:cNvCxnSpPr>
              <a:stCxn id="0" idx="3"/>
              <a:endCxn id="0" idx="1"/>
            </p:cNvCxnSpPr>
            <p:nvPr/>
          </p:nvCxnSpPr>
          <p:spPr>
            <a:xfrm>
              <a:off x="2844328" y="683329"/>
              <a:ext cx="1368054" cy="1377982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" name="直線單箭頭接點 15"/>
            <p:cNvCxnSpPr>
              <a:stCxn id="0" idx="3"/>
              <a:endCxn id="0" idx="1"/>
            </p:cNvCxnSpPr>
            <p:nvPr/>
          </p:nvCxnSpPr>
          <p:spPr>
            <a:xfrm>
              <a:off x="2844328" y="2056548"/>
              <a:ext cx="1368054" cy="4763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8" name="直線單箭頭接點 17"/>
            <p:cNvCxnSpPr>
              <a:stCxn id="0" idx="3"/>
              <a:endCxn id="0" idx="1"/>
            </p:cNvCxnSpPr>
            <p:nvPr/>
          </p:nvCxnSpPr>
          <p:spPr>
            <a:xfrm flipV="1">
              <a:off x="2844328" y="2061311"/>
              <a:ext cx="1368054" cy="1331943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0" name="直線單箭頭接點 19"/>
            <p:cNvCxnSpPr>
              <a:stCxn id="0" idx="3"/>
              <a:endCxn id="0" idx="1"/>
            </p:cNvCxnSpPr>
            <p:nvPr/>
          </p:nvCxnSpPr>
          <p:spPr>
            <a:xfrm>
              <a:off x="2844328" y="4833149"/>
              <a:ext cx="1374364" cy="612789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2" name="直線單箭頭接點 21"/>
            <p:cNvCxnSpPr>
              <a:stCxn id="0" idx="3"/>
              <a:endCxn id="0" idx="1"/>
            </p:cNvCxnSpPr>
            <p:nvPr/>
          </p:nvCxnSpPr>
          <p:spPr>
            <a:xfrm flipV="1">
              <a:off x="2844328" y="5445938"/>
              <a:ext cx="1374364" cy="900133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6" name="直線單箭頭接點 25"/>
            <p:cNvCxnSpPr>
              <a:stCxn id="0" idx="2"/>
              <a:endCxn id="0" idx="0"/>
            </p:cNvCxnSpPr>
            <p:nvPr/>
          </p:nvCxnSpPr>
          <p:spPr>
            <a:xfrm>
              <a:off x="5436563" y="2709026"/>
              <a:ext cx="6310" cy="208761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0" idx="2"/>
              <a:endCxn id="0" idx="0"/>
            </p:cNvCxnSpPr>
            <p:nvPr/>
          </p:nvCxnSpPr>
          <p:spPr>
            <a:xfrm>
              <a:off x="1835956" y="1080213"/>
              <a:ext cx="0" cy="5794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0" idx="2"/>
              <a:endCxn id="0" idx="0"/>
            </p:cNvCxnSpPr>
            <p:nvPr/>
          </p:nvCxnSpPr>
          <p:spPr>
            <a:xfrm>
              <a:off x="1835956" y="2451845"/>
              <a:ext cx="0" cy="5445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0" idx="2"/>
              <a:endCxn id="0" idx="0"/>
            </p:cNvCxnSpPr>
            <p:nvPr/>
          </p:nvCxnSpPr>
          <p:spPr>
            <a:xfrm>
              <a:off x="1835956" y="3788550"/>
              <a:ext cx="0" cy="6493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圖案 27"/>
            <p:cNvCxnSpPr>
              <a:stCxn id="0" idx="1"/>
              <a:endCxn id="0" idx="1"/>
            </p:cNvCxnSpPr>
            <p:nvPr/>
          </p:nvCxnSpPr>
          <p:spPr>
            <a:xfrm rot="10800000" flipV="1">
              <a:off x="827584" y="2056548"/>
              <a:ext cx="12620" cy="4289523"/>
            </a:xfrm>
            <a:prstGeom prst="bentConnector3">
              <a:avLst>
                <a:gd name="adj1" fmla="val 3413796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肘形接點 33"/>
            <p:cNvCxnSpPr>
              <a:stCxn id="0" idx="1"/>
              <a:endCxn id="0" idx="1"/>
            </p:cNvCxnSpPr>
            <p:nvPr/>
          </p:nvCxnSpPr>
          <p:spPr>
            <a:xfrm rot="10800000" flipV="1">
              <a:off x="827584" y="683329"/>
              <a:ext cx="12620" cy="2709924"/>
            </a:xfrm>
            <a:prstGeom prst="bentConnector3">
              <a:avLst>
                <a:gd name="adj1" fmla="val 5027584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844" name="文字方塊 2"/>
          <p:cNvSpPr txBox="1">
            <a:spLocks noChangeArrowheads="1"/>
          </p:cNvSpPr>
          <p:nvPr/>
        </p:nvSpPr>
        <p:spPr bwMode="auto">
          <a:xfrm>
            <a:off x="4500563" y="620713"/>
            <a:ext cx="719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H1</a:t>
            </a:r>
            <a:endParaRPr kumimoji="0" lang="zh-TW" altLang="en-US"/>
          </a:p>
        </p:txBody>
      </p:sp>
      <p:sp>
        <p:nvSpPr>
          <p:cNvPr id="35845" name="文字方塊 23"/>
          <p:cNvSpPr txBox="1">
            <a:spLocks noChangeArrowheads="1"/>
          </p:cNvSpPr>
          <p:nvPr/>
        </p:nvSpPr>
        <p:spPr bwMode="auto">
          <a:xfrm>
            <a:off x="4105275" y="1371600"/>
            <a:ext cx="719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H2</a:t>
            </a:r>
            <a:endParaRPr kumimoji="0" lang="zh-TW" altLang="en-US"/>
          </a:p>
        </p:txBody>
      </p:sp>
      <p:sp>
        <p:nvSpPr>
          <p:cNvPr id="35846" name="文字方塊 26"/>
          <p:cNvSpPr txBox="1">
            <a:spLocks noChangeArrowheads="1"/>
          </p:cNvSpPr>
          <p:nvPr/>
        </p:nvSpPr>
        <p:spPr bwMode="auto">
          <a:xfrm>
            <a:off x="4465638" y="2524125"/>
            <a:ext cx="719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H3</a:t>
            </a:r>
            <a:endParaRPr kumimoji="0" lang="zh-TW" altLang="en-US"/>
          </a:p>
        </p:txBody>
      </p:sp>
      <p:sp>
        <p:nvSpPr>
          <p:cNvPr id="35847" name="文字方塊 28"/>
          <p:cNvSpPr txBox="1">
            <a:spLocks noChangeArrowheads="1"/>
          </p:cNvSpPr>
          <p:nvPr/>
        </p:nvSpPr>
        <p:spPr bwMode="auto">
          <a:xfrm>
            <a:off x="4300538" y="4427538"/>
            <a:ext cx="719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H4</a:t>
            </a:r>
            <a:endParaRPr kumimoji="0" lang="zh-TW" altLang="en-US"/>
          </a:p>
        </p:txBody>
      </p:sp>
      <p:sp>
        <p:nvSpPr>
          <p:cNvPr id="35848" name="文字方塊 29"/>
          <p:cNvSpPr txBox="1">
            <a:spLocks noChangeArrowheads="1"/>
          </p:cNvSpPr>
          <p:nvPr/>
        </p:nvSpPr>
        <p:spPr bwMode="auto">
          <a:xfrm>
            <a:off x="4284663" y="5724525"/>
            <a:ext cx="719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H5</a:t>
            </a:r>
            <a:endParaRPr kumimoji="0" lang="zh-TW" altLang="en-US"/>
          </a:p>
        </p:txBody>
      </p:sp>
      <p:sp>
        <p:nvSpPr>
          <p:cNvPr id="35849" name="文字方塊 30"/>
          <p:cNvSpPr txBox="1">
            <a:spLocks noChangeArrowheads="1"/>
          </p:cNvSpPr>
          <p:nvPr/>
        </p:nvSpPr>
        <p:spPr bwMode="auto">
          <a:xfrm>
            <a:off x="6516688" y="3132138"/>
            <a:ext cx="719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H6</a:t>
            </a:r>
            <a:endParaRPr kumimoji="0" lang="zh-TW" altLang="en-US"/>
          </a:p>
        </p:txBody>
      </p:sp>
      <p:sp>
        <p:nvSpPr>
          <p:cNvPr id="35850" name="文字方塊 31"/>
          <p:cNvSpPr txBox="1">
            <a:spLocks noChangeArrowheads="1"/>
          </p:cNvSpPr>
          <p:nvPr/>
        </p:nvSpPr>
        <p:spPr bwMode="auto">
          <a:xfrm>
            <a:off x="2484438" y="900113"/>
            <a:ext cx="719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H7</a:t>
            </a:r>
            <a:endParaRPr kumimoji="0" lang="zh-TW" altLang="en-US"/>
          </a:p>
        </p:txBody>
      </p:sp>
      <p:sp>
        <p:nvSpPr>
          <p:cNvPr id="35851" name="文字方塊 32"/>
          <p:cNvSpPr txBox="1">
            <a:spLocks noChangeArrowheads="1"/>
          </p:cNvSpPr>
          <p:nvPr/>
        </p:nvSpPr>
        <p:spPr bwMode="auto">
          <a:xfrm>
            <a:off x="2484438" y="2195513"/>
            <a:ext cx="719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H8</a:t>
            </a:r>
            <a:endParaRPr kumimoji="0" lang="zh-TW" altLang="en-US"/>
          </a:p>
        </p:txBody>
      </p:sp>
      <p:sp>
        <p:nvSpPr>
          <p:cNvPr id="35852" name="文字方塊 34"/>
          <p:cNvSpPr txBox="1">
            <a:spLocks noChangeArrowheads="1"/>
          </p:cNvSpPr>
          <p:nvPr/>
        </p:nvSpPr>
        <p:spPr bwMode="auto">
          <a:xfrm>
            <a:off x="2484438" y="3640138"/>
            <a:ext cx="719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H9</a:t>
            </a:r>
            <a:endParaRPr kumimoji="0" lang="zh-TW" altLang="en-US"/>
          </a:p>
        </p:txBody>
      </p:sp>
      <p:sp>
        <p:nvSpPr>
          <p:cNvPr id="35853" name="文字方塊 35"/>
          <p:cNvSpPr txBox="1">
            <a:spLocks noChangeArrowheads="1"/>
          </p:cNvSpPr>
          <p:nvPr/>
        </p:nvSpPr>
        <p:spPr bwMode="auto">
          <a:xfrm>
            <a:off x="395288" y="1187450"/>
            <a:ext cx="720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H10</a:t>
            </a:r>
            <a:endParaRPr kumimoji="0" lang="zh-TW" altLang="en-US"/>
          </a:p>
        </p:txBody>
      </p:sp>
      <p:sp>
        <p:nvSpPr>
          <p:cNvPr id="35854" name="文字方塊 36"/>
          <p:cNvSpPr txBox="1">
            <a:spLocks noChangeArrowheads="1"/>
          </p:cNvSpPr>
          <p:nvPr/>
        </p:nvSpPr>
        <p:spPr bwMode="auto">
          <a:xfrm>
            <a:off x="53975" y="3727450"/>
            <a:ext cx="719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H11</a:t>
            </a:r>
            <a:endParaRPr kumimoji="0"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F19007-ECE9-4F7F-855D-C927D5D376C7}" type="slidenum">
              <a:rPr lang="ar-SA" altLang="zh-TW">
                <a:solidFill>
                  <a:schemeClr val="bg1"/>
                </a:solidFill>
              </a:rPr>
              <a:pPr eaLnBrk="1" hangingPunct="1"/>
              <a:t>3</a:t>
            </a:fld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350838"/>
            <a:ext cx="7315200" cy="563562"/>
          </a:xfrm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What is Meant by a Scientific Research?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C00000"/>
                </a:solidFill>
                <a:ea typeface="新細明體" charset="-120"/>
              </a:rPr>
              <a:t>Research</a:t>
            </a:r>
            <a:r>
              <a:rPr lang="en-US" altLang="zh-TW" dirty="0" smtClean="0">
                <a:ea typeface="新細明體" charset="-120"/>
              </a:rPr>
              <a:t>  is an organized, systematic, data-based, critical,  objective, scientific inquiry  into a specific problem that needs  a solution</a:t>
            </a:r>
            <a:endParaRPr lang="en-US" altLang="zh-TW" b="1" dirty="0" smtClean="0">
              <a:ea typeface="新細明體" charset="-120"/>
            </a:endParaRPr>
          </a:p>
          <a:p>
            <a:r>
              <a:rPr lang="en-US" altLang="zh-TW" b="1" dirty="0" smtClean="0">
                <a:solidFill>
                  <a:srgbClr val="C00000"/>
                </a:solidFill>
                <a:ea typeface="新細明體" charset="-120"/>
              </a:rPr>
              <a:t>Scientific  research </a:t>
            </a:r>
            <a:r>
              <a:rPr lang="en-US" altLang="zh-TW" dirty="0" smtClean="0">
                <a:ea typeface="新細明體" charset="-120"/>
              </a:rPr>
              <a:t>focuses on solving problems and pursues a step-by-step logical, organized,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and rigorous method </a:t>
            </a:r>
            <a:r>
              <a:rPr lang="en-US" altLang="zh-TW" dirty="0" smtClean="0">
                <a:ea typeface="新細明體" charset="-120"/>
              </a:rPr>
              <a:t>to identify the problems, gather  data, analyze them, and draw valid conclusions  there from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Test hypotheses 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368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1</a:t>
            </a:r>
            <a:r>
              <a:rPr lang="en-US" altLang="zh-TW" baseline="30000" smtClean="0">
                <a:ea typeface="新細明體" charset="-120"/>
              </a:rPr>
              <a:t>st</a:t>
            </a:r>
            <a:r>
              <a:rPr lang="en-US" altLang="zh-TW" smtClean="0">
                <a:ea typeface="新細明體" charset="-120"/>
              </a:rPr>
              <a:t> time: using SPSS</a:t>
            </a:r>
          </a:p>
          <a:p>
            <a:pPr lvl="1"/>
            <a:r>
              <a:rPr lang="en-US" altLang="zh-TW" smtClean="0">
                <a:ea typeface="新細明體" charset="-120"/>
              </a:rPr>
              <a:t>H1~ H6: supported</a:t>
            </a:r>
          </a:p>
          <a:p>
            <a:pPr lvl="1"/>
            <a:r>
              <a:rPr lang="en-US" altLang="zh-TW" smtClean="0">
                <a:ea typeface="新細明體" charset="-120"/>
              </a:rPr>
              <a:t>H7, H8: unsupported</a:t>
            </a:r>
          </a:p>
          <a:p>
            <a:pPr lvl="1"/>
            <a:r>
              <a:rPr lang="en-US" altLang="zh-TW" smtClean="0">
                <a:ea typeface="新細明體" charset="-120"/>
              </a:rPr>
              <a:t>H9~H11: supported</a:t>
            </a:r>
          </a:p>
          <a:p>
            <a:r>
              <a:rPr lang="en-US" altLang="zh-TW" smtClean="0">
                <a:ea typeface="新細明體" charset="-120"/>
              </a:rPr>
              <a:t>2</a:t>
            </a:r>
            <a:r>
              <a:rPr lang="en-US" altLang="zh-TW" baseline="30000" smtClean="0">
                <a:ea typeface="新細明體" charset="-120"/>
              </a:rPr>
              <a:t>nd</a:t>
            </a:r>
            <a:r>
              <a:rPr lang="en-US" altLang="zh-TW" smtClean="0">
                <a:ea typeface="新細明體" charset="-120"/>
              </a:rPr>
              <a:t> time: using LISREL</a:t>
            </a:r>
          </a:p>
          <a:p>
            <a:pPr lvl="1"/>
            <a:r>
              <a:rPr lang="en-US" altLang="zh-TW" smtClean="0">
                <a:ea typeface="新細明體" charset="-120"/>
              </a:rPr>
              <a:t>The same results</a:t>
            </a:r>
          </a:p>
          <a:p>
            <a:pPr lvl="1"/>
            <a:endParaRPr lang="zh-TW" altLang="en-US" smtClean="0">
              <a:ea typeface="新細明體" charset="-120"/>
            </a:endParaRPr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5BDA54-473B-4273-A7EA-D79AC8E6DD00}" type="slidenum">
              <a:rPr lang="en-US" altLang="zh-TW">
                <a:solidFill>
                  <a:schemeClr val="bg1"/>
                </a:solidFill>
              </a:rPr>
              <a:pPr eaLnBrk="1" hangingPunct="1"/>
              <a:t>30</a:t>
            </a:fld>
            <a:endParaRPr lang="en-US" altLang="zh-TW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C4BA0A-D91C-497C-AB94-DE0C401D0EC4}" type="slidenum">
              <a:rPr lang="ar-SA" altLang="zh-TW">
                <a:solidFill>
                  <a:schemeClr val="bg1"/>
                </a:solidFill>
              </a:rPr>
              <a:pPr eaLnBrk="1" hangingPunct="1"/>
              <a:t>31</a:t>
            </a:fld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The Hallmarks of Scientific Research</a:t>
            </a:r>
          </a:p>
        </p:txBody>
      </p:sp>
      <p:grpSp>
        <p:nvGrpSpPr>
          <p:cNvPr id="37892" name="群組 5"/>
          <p:cNvGrpSpPr>
            <a:grpSpLocks/>
          </p:cNvGrpSpPr>
          <p:nvPr/>
        </p:nvGrpSpPr>
        <p:grpSpPr bwMode="auto">
          <a:xfrm>
            <a:off x="-36513" y="908050"/>
            <a:ext cx="8856663" cy="5132388"/>
            <a:chOff x="-172223" y="908720"/>
            <a:chExt cx="8856984" cy="5131732"/>
          </a:xfrm>
        </p:grpSpPr>
        <p:sp>
          <p:nvSpPr>
            <p:cNvPr id="37893" name="Oval 9"/>
            <p:cNvSpPr>
              <a:spLocks noChangeArrowheads="1"/>
            </p:cNvSpPr>
            <p:nvPr/>
          </p:nvSpPr>
          <p:spPr bwMode="gray">
            <a:xfrm>
              <a:off x="2720975" y="1547813"/>
              <a:ext cx="3743325" cy="3744912"/>
            </a:xfrm>
            <a:prstGeom prst="ellipse">
              <a:avLst/>
            </a:prstGeom>
            <a:noFill/>
            <a:ln w="3810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kumimoji="0" lang="zh-TW" altLang="en-US"/>
            </a:p>
          </p:txBody>
        </p:sp>
        <p:grpSp>
          <p:nvGrpSpPr>
            <p:cNvPr id="37894" name="Group 16"/>
            <p:cNvGrpSpPr>
              <a:grpSpLocks/>
            </p:cNvGrpSpPr>
            <p:nvPr/>
          </p:nvGrpSpPr>
          <p:grpSpPr bwMode="auto">
            <a:xfrm>
              <a:off x="3059832" y="4581128"/>
              <a:ext cx="360362" cy="360362"/>
              <a:chOff x="2109" y="3612"/>
              <a:chExt cx="227" cy="227"/>
            </a:xfrm>
          </p:grpSpPr>
          <p:sp>
            <p:nvSpPr>
              <p:cNvPr id="49" name="Oval 17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50" name="Oval 18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9" name="Oval 28"/>
            <p:cNvSpPr>
              <a:spLocks noChangeArrowheads="1"/>
            </p:cNvSpPr>
            <p:nvPr/>
          </p:nvSpPr>
          <p:spPr bwMode="gray">
            <a:xfrm>
              <a:off x="3652204" y="2500779"/>
              <a:ext cx="1944758" cy="194443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kumimoji="0" lang="zh-TW" altLang="en-US"/>
            </a:p>
          </p:txBody>
        </p:sp>
        <p:sp>
          <p:nvSpPr>
            <p:cNvPr id="10" name="Oval 29"/>
            <p:cNvSpPr>
              <a:spLocks noChangeArrowheads="1"/>
            </p:cNvSpPr>
            <p:nvPr/>
          </p:nvSpPr>
          <p:spPr bwMode="gray">
            <a:xfrm>
              <a:off x="3645853" y="2484907"/>
              <a:ext cx="1944758" cy="194443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kumimoji="0" lang="zh-TW" altLang="en-US"/>
            </a:p>
          </p:txBody>
        </p:sp>
        <p:sp>
          <p:nvSpPr>
            <p:cNvPr id="11" name="Oval 30"/>
            <p:cNvSpPr>
              <a:spLocks noChangeArrowheads="1"/>
            </p:cNvSpPr>
            <p:nvPr/>
          </p:nvSpPr>
          <p:spPr bwMode="gray">
            <a:xfrm>
              <a:off x="3779208" y="2627763"/>
              <a:ext cx="1690749" cy="169047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kumimoji="0" lang="zh-TW" altLang="en-US"/>
            </a:p>
          </p:txBody>
        </p:sp>
        <p:sp>
          <p:nvSpPr>
            <p:cNvPr id="12" name="Oval 31"/>
            <p:cNvSpPr>
              <a:spLocks noChangeArrowheads="1"/>
            </p:cNvSpPr>
            <p:nvPr/>
          </p:nvSpPr>
          <p:spPr bwMode="gray">
            <a:xfrm>
              <a:off x="3761746" y="2600779"/>
              <a:ext cx="1690748" cy="169047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kumimoji="0" lang="zh-TW" altLang="en-US"/>
            </a:p>
          </p:txBody>
        </p:sp>
        <p:grpSp>
          <p:nvGrpSpPr>
            <p:cNvPr id="37899" name="Group 59"/>
            <p:cNvGrpSpPr>
              <a:grpSpLocks/>
            </p:cNvGrpSpPr>
            <p:nvPr/>
          </p:nvGrpSpPr>
          <p:grpSpPr bwMode="auto">
            <a:xfrm>
              <a:off x="3863975" y="2711450"/>
              <a:ext cx="1522413" cy="1522413"/>
              <a:chOff x="2434" y="1708"/>
              <a:chExt cx="959" cy="959"/>
            </a:xfrm>
          </p:grpSpPr>
          <p:sp>
            <p:nvSpPr>
              <p:cNvPr id="37929" name="Oval 32"/>
              <p:cNvSpPr>
                <a:spLocks noChangeArrowheads="1"/>
              </p:cNvSpPr>
              <p:nvPr/>
            </p:nvSpPr>
            <p:spPr bwMode="gray">
              <a:xfrm>
                <a:off x="2434" y="1708"/>
                <a:ext cx="959" cy="95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37930" name="Oval 33"/>
              <p:cNvSpPr>
                <a:spLocks noChangeArrowheads="1"/>
              </p:cNvSpPr>
              <p:nvPr/>
            </p:nvSpPr>
            <p:spPr bwMode="gray">
              <a:xfrm>
                <a:off x="2448" y="1720"/>
                <a:ext cx="927" cy="928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7931" name="Oval 34"/>
              <p:cNvSpPr>
                <a:spLocks noChangeArrowheads="1"/>
              </p:cNvSpPr>
              <p:nvPr/>
            </p:nvSpPr>
            <p:spPr bwMode="gray">
              <a:xfrm>
                <a:off x="2459" y="1726"/>
                <a:ext cx="906" cy="90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7932" name="Oval 35"/>
              <p:cNvSpPr>
                <a:spLocks noChangeArrowheads="1"/>
              </p:cNvSpPr>
              <p:nvPr/>
            </p:nvSpPr>
            <p:spPr bwMode="gray">
              <a:xfrm>
                <a:off x="2469" y="1735"/>
                <a:ext cx="861" cy="84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7933" name="Oval 36"/>
              <p:cNvSpPr>
                <a:spLocks noChangeArrowheads="1"/>
              </p:cNvSpPr>
              <p:nvPr/>
            </p:nvSpPr>
            <p:spPr bwMode="gray">
              <a:xfrm>
                <a:off x="2520" y="1758"/>
                <a:ext cx="765" cy="68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37900" name="Text Box 38"/>
            <p:cNvSpPr txBox="1">
              <a:spLocks noChangeArrowheads="1"/>
            </p:cNvSpPr>
            <p:nvPr/>
          </p:nvSpPr>
          <p:spPr bwMode="auto">
            <a:xfrm>
              <a:off x="6156176" y="1916832"/>
              <a:ext cx="13292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/>
                <a:t>2.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Rigor</a:t>
              </a:r>
            </a:p>
          </p:txBody>
        </p:sp>
        <p:sp>
          <p:nvSpPr>
            <p:cNvPr id="37901" name="Text Box 39"/>
            <p:cNvSpPr txBox="1">
              <a:spLocks noChangeArrowheads="1"/>
            </p:cNvSpPr>
            <p:nvPr/>
          </p:nvSpPr>
          <p:spPr bwMode="auto">
            <a:xfrm>
              <a:off x="3078432" y="908720"/>
              <a:ext cx="27158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kumimoji="0" lang="en-US" altLang="zh-TW" sz="2400" b="1"/>
                <a:t>1.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Purposiveness</a:t>
              </a:r>
            </a:p>
          </p:txBody>
        </p:sp>
        <p:sp>
          <p:nvSpPr>
            <p:cNvPr id="37902" name="Text Box 40"/>
            <p:cNvSpPr txBox="1">
              <a:spLocks noChangeArrowheads="1"/>
            </p:cNvSpPr>
            <p:nvPr/>
          </p:nvSpPr>
          <p:spPr bwMode="auto">
            <a:xfrm>
              <a:off x="6660232" y="3284984"/>
              <a:ext cx="20245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/>
                <a:t>3.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Testability</a:t>
              </a:r>
            </a:p>
          </p:txBody>
        </p:sp>
        <p:sp>
          <p:nvSpPr>
            <p:cNvPr id="37903" name="Text Box 41"/>
            <p:cNvSpPr txBox="1">
              <a:spLocks noChangeArrowheads="1"/>
            </p:cNvSpPr>
            <p:nvPr/>
          </p:nvSpPr>
          <p:spPr bwMode="auto">
            <a:xfrm>
              <a:off x="6084168" y="4653136"/>
              <a:ext cx="23374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/>
                <a:t>4.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Replicability</a:t>
              </a:r>
            </a:p>
          </p:txBody>
        </p:sp>
        <p:sp>
          <p:nvSpPr>
            <p:cNvPr id="37904" name="Text Box 42"/>
            <p:cNvSpPr txBox="1">
              <a:spLocks noChangeArrowheads="1"/>
            </p:cNvSpPr>
            <p:nvPr/>
          </p:nvSpPr>
          <p:spPr bwMode="auto">
            <a:xfrm>
              <a:off x="-172223" y="3284984"/>
              <a:ext cx="27991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kumimoji="0" lang="en-US" altLang="zh-TW" sz="2400" b="1"/>
                <a:t>7.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Generalizability</a:t>
              </a:r>
            </a:p>
          </p:txBody>
        </p:sp>
        <p:sp>
          <p:nvSpPr>
            <p:cNvPr id="37905" name="Text Box 43"/>
            <p:cNvSpPr txBox="1">
              <a:spLocks noChangeArrowheads="1"/>
            </p:cNvSpPr>
            <p:nvPr/>
          </p:nvSpPr>
          <p:spPr bwMode="auto">
            <a:xfrm>
              <a:off x="934193" y="4600178"/>
              <a:ext cx="209865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kumimoji="0" lang="en-US" altLang="zh-TW" sz="2400" b="1"/>
                <a:t>6.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Objectivity</a:t>
              </a:r>
            </a:p>
          </p:txBody>
        </p:sp>
        <p:grpSp>
          <p:nvGrpSpPr>
            <p:cNvPr id="37906" name="Group 44"/>
            <p:cNvGrpSpPr>
              <a:grpSpLocks/>
            </p:cNvGrpSpPr>
            <p:nvPr/>
          </p:nvGrpSpPr>
          <p:grpSpPr bwMode="auto">
            <a:xfrm>
              <a:off x="2586658" y="3324349"/>
              <a:ext cx="360363" cy="360363"/>
              <a:chOff x="2109" y="3612"/>
              <a:chExt cx="227" cy="227"/>
            </a:xfrm>
          </p:grpSpPr>
          <p:sp>
            <p:nvSpPr>
              <p:cNvPr id="42" name="Oval 45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3" name="Oval 46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37907" name="Group 47"/>
            <p:cNvGrpSpPr>
              <a:grpSpLocks/>
            </p:cNvGrpSpPr>
            <p:nvPr/>
          </p:nvGrpSpPr>
          <p:grpSpPr bwMode="auto">
            <a:xfrm>
              <a:off x="4381638" y="1370360"/>
              <a:ext cx="360363" cy="360363"/>
              <a:chOff x="2109" y="3612"/>
              <a:chExt cx="227" cy="227"/>
            </a:xfrm>
          </p:grpSpPr>
          <p:sp>
            <p:nvSpPr>
              <p:cNvPr id="40" name="Oval 48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" name="Oval 49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37908" name="Group 50"/>
            <p:cNvGrpSpPr>
              <a:grpSpLocks/>
            </p:cNvGrpSpPr>
            <p:nvPr/>
          </p:nvGrpSpPr>
          <p:grpSpPr bwMode="auto">
            <a:xfrm>
              <a:off x="5775176" y="2018432"/>
              <a:ext cx="360363" cy="360363"/>
              <a:chOff x="2109" y="3612"/>
              <a:chExt cx="227" cy="227"/>
            </a:xfrm>
          </p:grpSpPr>
          <p:sp>
            <p:nvSpPr>
              <p:cNvPr id="38" name="Oval 51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9" name="Oval 52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37909" name="Group 53"/>
            <p:cNvGrpSpPr>
              <a:grpSpLocks/>
            </p:cNvGrpSpPr>
            <p:nvPr/>
          </p:nvGrpSpPr>
          <p:grpSpPr bwMode="auto">
            <a:xfrm>
              <a:off x="6279232" y="3234184"/>
              <a:ext cx="360363" cy="360363"/>
              <a:chOff x="2109" y="3612"/>
              <a:chExt cx="227" cy="227"/>
            </a:xfrm>
          </p:grpSpPr>
          <p:sp>
            <p:nvSpPr>
              <p:cNvPr id="36" name="Oval 54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7" name="Oval 55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37910" name="Group 56"/>
            <p:cNvGrpSpPr>
              <a:grpSpLocks/>
            </p:cNvGrpSpPr>
            <p:nvPr/>
          </p:nvGrpSpPr>
          <p:grpSpPr bwMode="auto">
            <a:xfrm>
              <a:off x="5779368" y="4526136"/>
              <a:ext cx="360363" cy="360363"/>
              <a:chOff x="2109" y="3612"/>
              <a:chExt cx="227" cy="227"/>
            </a:xfrm>
          </p:grpSpPr>
          <p:sp>
            <p:nvSpPr>
              <p:cNvPr id="34" name="Oval 57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5" name="Oval 58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37911" name="Text Box 40"/>
            <p:cNvSpPr txBox="1">
              <a:spLocks noChangeArrowheads="1"/>
            </p:cNvSpPr>
            <p:nvPr/>
          </p:nvSpPr>
          <p:spPr bwMode="auto">
            <a:xfrm>
              <a:off x="3608136" y="5517232"/>
              <a:ext cx="220124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kumimoji="0" lang="en-US" altLang="zh-TW" sz="2800" b="1">
                  <a:solidFill>
                    <a:srgbClr val="C00000"/>
                  </a:solidFill>
                </a:rPr>
                <a:t>5.</a:t>
              </a:r>
              <a:r>
                <a:rPr kumimoji="0" lang="zh-TW" altLang="en-US" sz="2800" b="1">
                  <a:solidFill>
                    <a:srgbClr val="C00000"/>
                  </a:solidFill>
                </a:rPr>
                <a:t> </a:t>
              </a:r>
              <a:r>
                <a:rPr kumimoji="0" lang="en-US" altLang="zh-TW" sz="2800" b="1">
                  <a:solidFill>
                    <a:srgbClr val="C00000"/>
                  </a:solidFill>
                </a:rPr>
                <a:t>Precision</a:t>
              </a:r>
            </a:p>
          </p:txBody>
        </p:sp>
        <p:grpSp>
          <p:nvGrpSpPr>
            <p:cNvPr id="37912" name="Group 53"/>
            <p:cNvGrpSpPr>
              <a:grpSpLocks/>
            </p:cNvGrpSpPr>
            <p:nvPr/>
          </p:nvGrpSpPr>
          <p:grpSpPr bwMode="auto">
            <a:xfrm>
              <a:off x="4499992" y="5085184"/>
              <a:ext cx="360363" cy="360363"/>
              <a:chOff x="2109" y="3612"/>
              <a:chExt cx="227" cy="227"/>
            </a:xfrm>
          </p:grpSpPr>
          <p:sp>
            <p:nvSpPr>
              <p:cNvPr id="32" name="Oval 54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3" name="Oval 55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37913" name="Text Box 38"/>
            <p:cNvSpPr txBox="1">
              <a:spLocks noChangeArrowheads="1"/>
            </p:cNvSpPr>
            <p:nvPr/>
          </p:nvSpPr>
          <p:spPr bwMode="auto">
            <a:xfrm>
              <a:off x="835889" y="1988840"/>
              <a:ext cx="21002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/>
                <a:t>8.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Parsimony</a:t>
              </a:r>
            </a:p>
          </p:txBody>
        </p:sp>
        <p:grpSp>
          <p:nvGrpSpPr>
            <p:cNvPr id="37914" name="Group 50"/>
            <p:cNvGrpSpPr>
              <a:grpSpLocks/>
            </p:cNvGrpSpPr>
            <p:nvPr/>
          </p:nvGrpSpPr>
          <p:grpSpPr bwMode="auto">
            <a:xfrm>
              <a:off x="2894856" y="2162448"/>
              <a:ext cx="360363" cy="360363"/>
              <a:chOff x="2109" y="3612"/>
              <a:chExt cx="227" cy="227"/>
            </a:xfrm>
          </p:grpSpPr>
          <p:sp>
            <p:nvSpPr>
              <p:cNvPr id="30" name="Oval 51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1" name="Oval 52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5. Precision and Confidence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389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We are unable to study the universe of items, events, or population we are interested in, and have to base our 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findings</a:t>
            </a:r>
            <a:r>
              <a:rPr lang="en-US" altLang="zh-TW" smtClean="0">
                <a:ea typeface="新細明體" charset="-120"/>
              </a:rPr>
              <a:t> on a sample.</a:t>
            </a:r>
          </a:p>
          <a:p>
            <a:r>
              <a:rPr lang="en-US" altLang="zh-TW" b="1" smtClean="0">
                <a:ea typeface="新細明體" charset="-120"/>
              </a:rPr>
              <a:t>Precision </a:t>
            </a:r>
            <a:r>
              <a:rPr lang="en-US" altLang="zh-TW" smtClean="0">
                <a:ea typeface="新細明體" charset="-120"/>
              </a:rPr>
              <a:t>refers to 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the closeness </a:t>
            </a:r>
            <a:r>
              <a:rPr lang="en-US" altLang="zh-TW" smtClean="0">
                <a:ea typeface="新細明體" charset="-120"/>
              </a:rPr>
              <a:t>of the findings to 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reality</a:t>
            </a:r>
            <a:r>
              <a:rPr lang="en-US" altLang="zh-TW" smtClean="0">
                <a:ea typeface="新細明體" charset="-120"/>
              </a:rPr>
              <a:t> based on a sample.</a:t>
            </a:r>
          </a:p>
          <a:p>
            <a:r>
              <a:rPr lang="en-US" altLang="zh-TW" b="1" smtClean="0">
                <a:ea typeface="新細明體" charset="-120"/>
              </a:rPr>
              <a:t>Confidence </a:t>
            </a:r>
            <a:r>
              <a:rPr lang="en-US" altLang="zh-TW" smtClean="0">
                <a:ea typeface="新細明體" charset="-120"/>
              </a:rPr>
              <a:t>refers to the probability that our 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estimations are correct</a:t>
            </a:r>
            <a:r>
              <a:rPr lang="en-US" altLang="zh-TW" smtClean="0">
                <a:ea typeface="新細明體" charset="-120"/>
              </a:rPr>
              <a:t>.</a:t>
            </a:r>
          </a:p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8916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E8C141-796E-418D-A008-30D683BEED45}" type="slidenum">
              <a:rPr lang="en-US" altLang="zh-TW">
                <a:solidFill>
                  <a:schemeClr val="bg1"/>
                </a:solidFill>
              </a:rPr>
              <a:pPr eaLnBrk="1" hangingPunct="1"/>
              <a:t>32</a:t>
            </a:fld>
            <a:endParaRPr lang="en-US" altLang="zh-TW">
              <a:solidFill>
                <a:schemeClr val="bg1"/>
              </a:solidFill>
            </a:endParaRPr>
          </a:p>
        </p:txBody>
      </p:sp>
      <p:pic>
        <p:nvPicPr>
          <p:cNvPr id="38917" name="Picture 10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t="19901" r="6229" b="4501"/>
          <a:stretch>
            <a:fillRect/>
          </a:stretch>
        </p:blipFill>
        <p:spPr bwMode="auto">
          <a:xfrm>
            <a:off x="6121400" y="4119563"/>
            <a:ext cx="2987675" cy="273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(Reliability)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(Validity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736" y="1426503"/>
            <a:ext cx="5052642" cy="53552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329F5C-71DA-40FC-9155-C805D2F372D5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0865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72104D-3531-4E55-A858-624F31FB2065}" type="slidenum">
              <a:rPr lang="en-US" altLang="zh-TW">
                <a:solidFill>
                  <a:schemeClr val="bg1"/>
                </a:solidFill>
              </a:rPr>
              <a:pPr eaLnBrk="1" hangingPunct="1"/>
              <a:t>34</a:t>
            </a:fld>
            <a:endParaRPr lang="en-US" altLang="zh-TW">
              <a:solidFill>
                <a:schemeClr val="bg1"/>
              </a:solidFill>
            </a:endParaRPr>
          </a:p>
        </p:txBody>
      </p:sp>
      <p:grpSp>
        <p:nvGrpSpPr>
          <p:cNvPr id="39939" name="群組 20"/>
          <p:cNvGrpSpPr>
            <a:grpSpLocks/>
          </p:cNvGrpSpPr>
          <p:nvPr/>
        </p:nvGrpSpPr>
        <p:grpSpPr bwMode="auto">
          <a:xfrm>
            <a:off x="1258888" y="144463"/>
            <a:ext cx="7345362" cy="6453187"/>
            <a:chOff x="827584" y="288032"/>
            <a:chExt cx="5839470" cy="6453336"/>
          </a:xfrm>
        </p:grpSpPr>
        <p:sp>
          <p:nvSpPr>
            <p:cNvPr id="5" name="矩形 4"/>
            <p:cNvSpPr/>
            <p:nvPr/>
          </p:nvSpPr>
          <p:spPr>
            <a:xfrm>
              <a:off x="4211960" y="1412776"/>
              <a:ext cx="2448272" cy="129614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Process e-service quality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218782" y="4797152"/>
              <a:ext cx="2448272" cy="129614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E-service quality outputs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27584" y="288032"/>
              <a:ext cx="2016224" cy="79208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Quality of website interactivity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27584" y="1660332"/>
              <a:ext cx="2016224" cy="79208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Quality of inter customer support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27584" y="2996952"/>
              <a:ext cx="2016224" cy="79208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Quality of electronic CPV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27584" y="4437112"/>
              <a:ext cx="2016224" cy="79208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Output quality directed to service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27584" y="5949280"/>
              <a:ext cx="2016224" cy="79208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Output quality directed to customer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cxnSp>
          <p:nvCxnSpPr>
            <p:cNvPr id="14" name="直線單箭頭接點 13"/>
            <p:cNvCxnSpPr>
              <a:stCxn id="0" idx="3"/>
              <a:endCxn id="0" idx="1"/>
            </p:cNvCxnSpPr>
            <p:nvPr/>
          </p:nvCxnSpPr>
          <p:spPr>
            <a:xfrm>
              <a:off x="2844328" y="683328"/>
              <a:ext cx="1368054" cy="1377982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" name="直線單箭頭接點 15"/>
            <p:cNvCxnSpPr>
              <a:stCxn id="0" idx="3"/>
              <a:endCxn id="0" idx="1"/>
            </p:cNvCxnSpPr>
            <p:nvPr/>
          </p:nvCxnSpPr>
          <p:spPr>
            <a:xfrm>
              <a:off x="2844328" y="2056548"/>
              <a:ext cx="1368054" cy="4762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8" name="直線單箭頭接點 17"/>
            <p:cNvCxnSpPr>
              <a:stCxn id="0" idx="3"/>
              <a:endCxn id="0" idx="1"/>
            </p:cNvCxnSpPr>
            <p:nvPr/>
          </p:nvCxnSpPr>
          <p:spPr>
            <a:xfrm flipV="1">
              <a:off x="2844328" y="2061310"/>
              <a:ext cx="1368054" cy="1331944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0" name="直線單箭頭接點 19"/>
            <p:cNvCxnSpPr>
              <a:stCxn id="0" idx="3"/>
              <a:endCxn id="0" idx="1"/>
            </p:cNvCxnSpPr>
            <p:nvPr/>
          </p:nvCxnSpPr>
          <p:spPr>
            <a:xfrm>
              <a:off x="2844328" y="4833149"/>
              <a:ext cx="1374364" cy="612789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2" name="直線單箭頭接點 21"/>
            <p:cNvCxnSpPr>
              <a:stCxn id="0" idx="3"/>
              <a:endCxn id="0" idx="1"/>
            </p:cNvCxnSpPr>
            <p:nvPr/>
          </p:nvCxnSpPr>
          <p:spPr>
            <a:xfrm flipV="1">
              <a:off x="2844328" y="5445938"/>
              <a:ext cx="1374364" cy="900134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6" name="直線單箭頭接點 25"/>
            <p:cNvCxnSpPr>
              <a:stCxn id="0" idx="2"/>
              <a:endCxn id="0" idx="0"/>
            </p:cNvCxnSpPr>
            <p:nvPr/>
          </p:nvCxnSpPr>
          <p:spPr>
            <a:xfrm>
              <a:off x="5436563" y="2709025"/>
              <a:ext cx="6310" cy="208761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0" idx="2"/>
              <a:endCxn id="0" idx="0"/>
            </p:cNvCxnSpPr>
            <p:nvPr/>
          </p:nvCxnSpPr>
          <p:spPr>
            <a:xfrm>
              <a:off x="1835956" y="1080212"/>
              <a:ext cx="0" cy="5794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0" idx="2"/>
              <a:endCxn id="0" idx="0"/>
            </p:cNvCxnSpPr>
            <p:nvPr/>
          </p:nvCxnSpPr>
          <p:spPr>
            <a:xfrm>
              <a:off x="1835956" y="2451844"/>
              <a:ext cx="0" cy="5445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0" idx="2"/>
              <a:endCxn id="0" idx="0"/>
            </p:cNvCxnSpPr>
            <p:nvPr/>
          </p:nvCxnSpPr>
          <p:spPr>
            <a:xfrm>
              <a:off x="1835956" y="3788550"/>
              <a:ext cx="0" cy="6493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圖案 27"/>
            <p:cNvCxnSpPr>
              <a:stCxn id="0" idx="1"/>
              <a:endCxn id="0" idx="1"/>
            </p:cNvCxnSpPr>
            <p:nvPr/>
          </p:nvCxnSpPr>
          <p:spPr>
            <a:xfrm rot="10800000" flipV="1">
              <a:off x="827584" y="2056548"/>
              <a:ext cx="12620" cy="4289524"/>
            </a:xfrm>
            <a:prstGeom prst="bentConnector3">
              <a:avLst>
                <a:gd name="adj1" fmla="val 3413796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肘形接點 33"/>
            <p:cNvCxnSpPr>
              <a:stCxn id="0" idx="1"/>
              <a:endCxn id="0" idx="1"/>
            </p:cNvCxnSpPr>
            <p:nvPr/>
          </p:nvCxnSpPr>
          <p:spPr>
            <a:xfrm rot="10800000" flipV="1">
              <a:off x="827584" y="683328"/>
              <a:ext cx="12620" cy="2709926"/>
            </a:xfrm>
            <a:prstGeom prst="bentConnector3">
              <a:avLst>
                <a:gd name="adj1" fmla="val 5027584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40" name="文字方塊 2"/>
          <p:cNvSpPr txBox="1">
            <a:spLocks noChangeArrowheads="1"/>
          </p:cNvSpPr>
          <p:nvPr/>
        </p:nvSpPr>
        <p:spPr bwMode="auto">
          <a:xfrm>
            <a:off x="4500563" y="620713"/>
            <a:ext cx="719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H1</a:t>
            </a:r>
            <a:endParaRPr kumimoji="0" lang="zh-TW" altLang="en-US"/>
          </a:p>
        </p:txBody>
      </p:sp>
      <p:sp>
        <p:nvSpPr>
          <p:cNvPr id="39941" name="文字方塊 23"/>
          <p:cNvSpPr txBox="1">
            <a:spLocks noChangeArrowheads="1"/>
          </p:cNvSpPr>
          <p:nvPr/>
        </p:nvSpPr>
        <p:spPr bwMode="auto">
          <a:xfrm>
            <a:off x="4105275" y="1371600"/>
            <a:ext cx="719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H2</a:t>
            </a:r>
            <a:endParaRPr kumimoji="0" lang="zh-TW" altLang="en-US"/>
          </a:p>
        </p:txBody>
      </p:sp>
      <p:sp>
        <p:nvSpPr>
          <p:cNvPr id="39942" name="文字方塊 26"/>
          <p:cNvSpPr txBox="1">
            <a:spLocks noChangeArrowheads="1"/>
          </p:cNvSpPr>
          <p:nvPr/>
        </p:nvSpPr>
        <p:spPr bwMode="auto">
          <a:xfrm>
            <a:off x="4465638" y="2524125"/>
            <a:ext cx="719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H3</a:t>
            </a:r>
            <a:endParaRPr kumimoji="0" lang="zh-TW" altLang="en-US"/>
          </a:p>
        </p:txBody>
      </p:sp>
      <p:sp>
        <p:nvSpPr>
          <p:cNvPr id="39943" name="文字方塊 28"/>
          <p:cNvSpPr txBox="1">
            <a:spLocks noChangeArrowheads="1"/>
          </p:cNvSpPr>
          <p:nvPr/>
        </p:nvSpPr>
        <p:spPr bwMode="auto">
          <a:xfrm>
            <a:off x="4300538" y="4427538"/>
            <a:ext cx="719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H4</a:t>
            </a:r>
            <a:endParaRPr kumimoji="0" lang="zh-TW" altLang="en-US"/>
          </a:p>
        </p:txBody>
      </p:sp>
      <p:sp>
        <p:nvSpPr>
          <p:cNvPr id="39944" name="文字方塊 29"/>
          <p:cNvSpPr txBox="1">
            <a:spLocks noChangeArrowheads="1"/>
          </p:cNvSpPr>
          <p:nvPr/>
        </p:nvSpPr>
        <p:spPr bwMode="auto">
          <a:xfrm>
            <a:off x="4284663" y="5724525"/>
            <a:ext cx="719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H5</a:t>
            </a:r>
            <a:endParaRPr kumimoji="0" lang="zh-TW" altLang="en-US"/>
          </a:p>
        </p:txBody>
      </p:sp>
      <p:sp>
        <p:nvSpPr>
          <p:cNvPr id="39945" name="文字方塊 30"/>
          <p:cNvSpPr txBox="1">
            <a:spLocks noChangeArrowheads="1"/>
          </p:cNvSpPr>
          <p:nvPr/>
        </p:nvSpPr>
        <p:spPr bwMode="auto">
          <a:xfrm>
            <a:off x="6516688" y="3132138"/>
            <a:ext cx="719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H6</a:t>
            </a:r>
            <a:endParaRPr kumimoji="0" lang="zh-TW" altLang="en-US"/>
          </a:p>
        </p:txBody>
      </p:sp>
      <p:sp>
        <p:nvSpPr>
          <p:cNvPr id="39946" name="文字方塊 31"/>
          <p:cNvSpPr txBox="1">
            <a:spLocks noChangeArrowheads="1"/>
          </p:cNvSpPr>
          <p:nvPr/>
        </p:nvSpPr>
        <p:spPr bwMode="auto">
          <a:xfrm>
            <a:off x="2484438" y="900113"/>
            <a:ext cx="719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H7</a:t>
            </a:r>
            <a:endParaRPr kumimoji="0" lang="zh-TW" altLang="en-US"/>
          </a:p>
        </p:txBody>
      </p:sp>
      <p:sp>
        <p:nvSpPr>
          <p:cNvPr id="39947" name="文字方塊 32"/>
          <p:cNvSpPr txBox="1">
            <a:spLocks noChangeArrowheads="1"/>
          </p:cNvSpPr>
          <p:nvPr/>
        </p:nvSpPr>
        <p:spPr bwMode="auto">
          <a:xfrm>
            <a:off x="2484438" y="2195513"/>
            <a:ext cx="719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H8</a:t>
            </a:r>
            <a:endParaRPr kumimoji="0" lang="zh-TW" altLang="en-US"/>
          </a:p>
        </p:txBody>
      </p:sp>
      <p:sp>
        <p:nvSpPr>
          <p:cNvPr id="39948" name="文字方塊 34"/>
          <p:cNvSpPr txBox="1">
            <a:spLocks noChangeArrowheads="1"/>
          </p:cNvSpPr>
          <p:nvPr/>
        </p:nvSpPr>
        <p:spPr bwMode="auto">
          <a:xfrm>
            <a:off x="2484438" y="3640138"/>
            <a:ext cx="719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H9</a:t>
            </a:r>
            <a:endParaRPr kumimoji="0" lang="zh-TW" altLang="en-US"/>
          </a:p>
        </p:txBody>
      </p:sp>
      <p:sp>
        <p:nvSpPr>
          <p:cNvPr id="39949" name="文字方塊 35"/>
          <p:cNvSpPr txBox="1">
            <a:spLocks noChangeArrowheads="1"/>
          </p:cNvSpPr>
          <p:nvPr/>
        </p:nvSpPr>
        <p:spPr bwMode="auto">
          <a:xfrm>
            <a:off x="395288" y="1187450"/>
            <a:ext cx="720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H10</a:t>
            </a:r>
            <a:endParaRPr kumimoji="0" lang="zh-TW" altLang="en-US"/>
          </a:p>
        </p:txBody>
      </p:sp>
      <p:sp>
        <p:nvSpPr>
          <p:cNvPr id="39950" name="文字方塊 36"/>
          <p:cNvSpPr txBox="1">
            <a:spLocks noChangeArrowheads="1"/>
          </p:cNvSpPr>
          <p:nvPr/>
        </p:nvSpPr>
        <p:spPr bwMode="auto">
          <a:xfrm>
            <a:off x="53975" y="3727450"/>
            <a:ext cx="719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H11</a:t>
            </a:r>
            <a:endParaRPr kumimoji="0" lang="zh-TW" altLang="en-US"/>
          </a:p>
        </p:txBody>
      </p:sp>
      <p:sp>
        <p:nvSpPr>
          <p:cNvPr id="39951" name="圓角矩形 12"/>
          <p:cNvSpPr>
            <a:spLocks noChangeArrowheads="1"/>
          </p:cNvSpPr>
          <p:nvPr/>
        </p:nvSpPr>
        <p:spPr bwMode="auto">
          <a:xfrm>
            <a:off x="703263" y="88900"/>
            <a:ext cx="3783012" cy="2524125"/>
          </a:xfrm>
          <a:prstGeom prst="roundRect">
            <a:avLst>
              <a:gd name="adj" fmla="val 16667"/>
            </a:avLst>
          </a:prstGeom>
          <a:noFill/>
          <a:ln w="19050" cmpd="dbl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/>
          </a:p>
        </p:txBody>
      </p:sp>
      <p:sp>
        <p:nvSpPr>
          <p:cNvPr id="15" name="直線圖說文字 2 14"/>
          <p:cNvSpPr/>
          <p:nvPr/>
        </p:nvSpPr>
        <p:spPr bwMode="auto">
          <a:xfrm>
            <a:off x="5795963" y="65088"/>
            <a:ext cx="2879725" cy="1019175"/>
          </a:xfrm>
          <a:prstGeom prst="borderCallout2">
            <a:avLst>
              <a:gd name="adj1" fmla="val 46005"/>
              <a:gd name="adj2" fmla="val -296"/>
              <a:gd name="adj3" fmla="val 46005"/>
              <a:gd name="adj4" fmla="val -18274"/>
              <a:gd name="adj5" fmla="val 101144"/>
              <a:gd name="adj6" fmla="val -4465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kumimoji="0" lang="en-US" altLang="zh-TW" sz="1600" b="1" i="1">
                <a:solidFill>
                  <a:srgbClr val="C00000"/>
                </a:solidFill>
                <a:ea typeface="新細明體" charset="-120"/>
              </a:rPr>
              <a:t>Estimate 2 factors have big impact – testing results are strong supported, and suitable with reality</a:t>
            </a:r>
            <a:endParaRPr kumimoji="0" lang="zh-TW" altLang="en-US" sz="1600" b="1" i="1">
              <a:solidFill>
                <a:srgbClr val="C00000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EA195A7-7B24-4DBD-AA4D-C5D12055EE64}" type="slidenum">
              <a:rPr lang="ar-SA" altLang="zh-TW">
                <a:solidFill>
                  <a:schemeClr val="bg1"/>
                </a:solidFill>
              </a:rPr>
              <a:pPr eaLnBrk="1" hangingPunct="1"/>
              <a:t>35</a:t>
            </a:fld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The Hallmarks of Scientific Research</a:t>
            </a:r>
          </a:p>
        </p:txBody>
      </p:sp>
      <p:grpSp>
        <p:nvGrpSpPr>
          <p:cNvPr id="40964" name="群組 5"/>
          <p:cNvGrpSpPr>
            <a:grpSpLocks/>
          </p:cNvGrpSpPr>
          <p:nvPr/>
        </p:nvGrpSpPr>
        <p:grpSpPr bwMode="auto">
          <a:xfrm>
            <a:off x="-36513" y="908050"/>
            <a:ext cx="8856663" cy="5070475"/>
            <a:chOff x="-172223" y="908720"/>
            <a:chExt cx="8856984" cy="5070177"/>
          </a:xfrm>
        </p:grpSpPr>
        <p:sp>
          <p:nvSpPr>
            <p:cNvPr id="40965" name="Oval 9"/>
            <p:cNvSpPr>
              <a:spLocks noChangeArrowheads="1"/>
            </p:cNvSpPr>
            <p:nvPr/>
          </p:nvSpPr>
          <p:spPr bwMode="gray">
            <a:xfrm>
              <a:off x="2720975" y="1547813"/>
              <a:ext cx="3743325" cy="3744912"/>
            </a:xfrm>
            <a:prstGeom prst="ellipse">
              <a:avLst/>
            </a:prstGeom>
            <a:noFill/>
            <a:ln w="3810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kumimoji="0" lang="zh-TW" altLang="en-US"/>
            </a:p>
          </p:txBody>
        </p:sp>
        <p:grpSp>
          <p:nvGrpSpPr>
            <p:cNvPr id="40966" name="Group 16"/>
            <p:cNvGrpSpPr>
              <a:grpSpLocks/>
            </p:cNvGrpSpPr>
            <p:nvPr/>
          </p:nvGrpSpPr>
          <p:grpSpPr bwMode="auto">
            <a:xfrm>
              <a:off x="3059832" y="4581128"/>
              <a:ext cx="360362" cy="360362"/>
              <a:chOff x="2109" y="3612"/>
              <a:chExt cx="227" cy="227"/>
            </a:xfrm>
          </p:grpSpPr>
          <p:sp>
            <p:nvSpPr>
              <p:cNvPr id="49" name="Oval 17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50" name="Oval 18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9" name="Oval 28"/>
            <p:cNvSpPr>
              <a:spLocks noChangeArrowheads="1"/>
            </p:cNvSpPr>
            <p:nvPr/>
          </p:nvSpPr>
          <p:spPr bwMode="gray">
            <a:xfrm>
              <a:off x="3652204" y="2500889"/>
              <a:ext cx="1944758" cy="194457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kumimoji="0" lang="zh-TW" altLang="en-US"/>
            </a:p>
          </p:txBody>
        </p:sp>
        <p:sp>
          <p:nvSpPr>
            <p:cNvPr id="10" name="Oval 29"/>
            <p:cNvSpPr>
              <a:spLocks noChangeArrowheads="1"/>
            </p:cNvSpPr>
            <p:nvPr/>
          </p:nvSpPr>
          <p:spPr bwMode="gray">
            <a:xfrm>
              <a:off x="3645853" y="2485015"/>
              <a:ext cx="1944758" cy="194457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kumimoji="0" lang="zh-TW" altLang="en-US"/>
            </a:p>
          </p:txBody>
        </p:sp>
        <p:sp>
          <p:nvSpPr>
            <p:cNvPr id="11" name="Oval 30"/>
            <p:cNvSpPr>
              <a:spLocks noChangeArrowheads="1"/>
            </p:cNvSpPr>
            <p:nvPr/>
          </p:nvSpPr>
          <p:spPr bwMode="gray">
            <a:xfrm>
              <a:off x="3779208" y="2627882"/>
              <a:ext cx="1690749" cy="16905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kumimoji="0" lang="zh-TW" altLang="en-US"/>
            </a:p>
          </p:txBody>
        </p:sp>
        <p:sp>
          <p:nvSpPr>
            <p:cNvPr id="12" name="Oval 31"/>
            <p:cNvSpPr>
              <a:spLocks noChangeArrowheads="1"/>
            </p:cNvSpPr>
            <p:nvPr/>
          </p:nvSpPr>
          <p:spPr bwMode="gray">
            <a:xfrm>
              <a:off x="3761746" y="2600896"/>
              <a:ext cx="1690748" cy="169058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kumimoji="0" lang="zh-TW" altLang="en-US"/>
            </a:p>
          </p:txBody>
        </p:sp>
        <p:grpSp>
          <p:nvGrpSpPr>
            <p:cNvPr id="40971" name="Group 59"/>
            <p:cNvGrpSpPr>
              <a:grpSpLocks/>
            </p:cNvGrpSpPr>
            <p:nvPr/>
          </p:nvGrpSpPr>
          <p:grpSpPr bwMode="auto">
            <a:xfrm>
              <a:off x="3863975" y="2711450"/>
              <a:ext cx="1522413" cy="1522413"/>
              <a:chOff x="2434" y="1708"/>
              <a:chExt cx="959" cy="959"/>
            </a:xfrm>
          </p:grpSpPr>
          <p:sp>
            <p:nvSpPr>
              <p:cNvPr id="41001" name="Oval 32"/>
              <p:cNvSpPr>
                <a:spLocks noChangeArrowheads="1"/>
              </p:cNvSpPr>
              <p:nvPr/>
            </p:nvSpPr>
            <p:spPr bwMode="gray">
              <a:xfrm>
                <a:off x="2434" y="1708"/>
                <a:ext cx="959" cy="95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41002" name="Oval 33"/>
              <p:cNvSpPr>
                <a:spLocks noChangeArrowheads="1"/>
              </p:cNvSpPr>
              <p:nvPr/>
            </p:nvSpPr>
            <p:spPr bwMode="gray">
              <a:xfrm>
                <a:off x="2448" y="1720"/>
                <a:ext cx="927" cy="928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003" name="Oval 34"/>
              <p:cNvSpPr>
                <a:spLocks noChangeArrowheads="1"/>
              </p:cNvSpPr>
              <p:nvPr/>
            </p:nvSpPr>
            <p:spPr bwMode="gray">
              <a:xfrm>
                <a:off x="2459" y="1726"/>
                <a:ext cx="906" cy="90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004" name="Oval 35"/>
              <p:cNvSpPr>
                <a:spLocks noChangeArrowheads="1"/>
              </p:cNvSpPr>
              <p:nvPr/>
            </p:nvSpPr>
            <p:spPr bwMode="gray">
              <a:xfrm>
                <a:off x="2469" y="1735"/>
                <a:ext cx="861" cy="84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005" name="Oval 36"/>
              <p:cNvSpPr>
                <a:spLocks noChangeArrowheads="1"/>
              </p:cNvSpPr>
              <p:nvPr/>
            </p:nvSpPr>
            <p:spPr bwMode="gray">
              <a:xfrm>
                <a:off x="2520" y="1758"/>
                <a:ext cx="765" cy="68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40972" name="Text Box 38"/>
            <p:cNvSpPr txBox="1">
              <a:spLocks noChangeArrowheads="1"/>
            </p:cNvSpPr>
            <p:nvPr/>
          </p:nvSpPr>
          <p:spPr bwMode="auto">
            <a:xfrm>
              <a:off x="6156176" y="1916832"/>
              <a:ext cx="13292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/>
                <a:t>2.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Rigor</a:t>
              </a:r>
            </a:p>
          </p:txBody>
        </p:sp>
        <p:sp>
          <p:nvSpPr>
            <p:cNvPr id="40973" name="Text Box 39"/>
            <p:cNvSpPr txBox="1">
              <a:spLocks noChangeArrowheads="1"/>
            </p:cNvSpPr>
            <p:nvPr/>
          </p:nvSpPr>
          <p:spPr bwMode="auto">
            <a:xfrm>
              <a:off x="3078432" y="908720"/>
              <a:ext cx="27158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kumimoji="0" lang="en-US" altLang="zh-TW" sz="2400" b="1"/>
                <a:t>1.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Purposiveness</a:t>
              </a:r>
            </a:p>
          </p:txBody>
        </p:sp>
        <p:sp>
          <p:nvSpPr>
            <p:cNvPr id="40974" name="Text Box 40"/>
            <p:cNvSpPr txBox="1">
              <a:spLocks noChangeArrowheads="1"/>
            </p:cNvSpPr>
            <p:nvPr/>
          </p:nvSpPr>
          <p:spPr bwMode="auto">
            <a:xfrm>
              <a:off x="6660232" y="3284984"/>
              <a:ext cx="20245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/>
                <a:t>3.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Testability</a:t>
              </a:r>
            </a:p>
          </p:txBody>
        </p:sp>
        <p:sp>
          <p:nvSpPr>
            <p:cNvPr id="40975" name="Text Box 41"/>
            <p:cNvSpPr txBox="1">
              <a:spLocks noChangeArrowheads="1"/>
            </p:cNvSpPr>
            <p:nvPr/>
          </p:nvSpPr>
          <p:spPr bwMode="auto">
            <a:xfrm>
              <a:off x="6084168" y="4653136"/>
              <a:ext cx="23374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/>
                <a:t>4.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Replicability</a:t>
              </a:r>
            </a:p>
          </p:txBody>
        </p:sp>
        <p:sp>
          <p:nvSpPr>
            <p:cNvPr id="40976" name="Text Box 42"/>
            <p:cNvSpPr txBox="1">
              <a:spLocks noChangeArrowheads="1"/>
            </p:cNvSpPr>
            <p:nvPr/>
          </p:nvSpPr>
          <p:spPr bwMode="auto">
            <a:xfrm>
              <a:off x="-172223" y="3284984"/>
              <a:ext cx="27991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kumimoji="0" lang="en-US" altLang="zh-TW" sz="2400" b="1"/>
                <a:t>7.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Generalizability</a:t>
              </a:r>
            </a:p>
          </p:txBody>
        </p:sp>
        <p:sp>
          <p:nvSpPr>
            <p:cNvPr id="40977" name="Text Box 43"/>
            <p:cNvSpPr txBox="1">
              <a:spLocks noChangeArrowheads="1"/>
            </p:cNvSpPr>
            <p:nvPr/>
          </p:nvSpPr>
          <p:spPr bwMode="auto">
            <a:xfrm>
              <a:off x="610386" y="4600178"/>
              <a:ext cx="242245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kumimoji="0" lang="en-US" altLang="zh-TW" sz="2800" b="1">
                  <a:solidFill>
                    <a:srgbClr val="C00000"/>
                  </a:solidFill>
                </a:rPr>
                <a:t>6.</a:t>
              </a:r>
              <a:r>
                <a:rPr kumimoji="0" lang="zh-TW" altLang="en-US" sz="2800" b="1">
                  <a:solidFill>
                    <a:srgbClr val="C00000"/>
                  </a:solidFill>
                </a:rPr>
                <a:t> </a:t>
              </a:r>
              <a:r>
                <a:rPr kumimoji="0" lang="en-US" altLang="zh-TW" sz="2800" b="1">
                  <a:solidFill>
                    <a:srgbClr val="C00000"/>
                  </a:solidFill>
                </a:rPr>
                <a:t>Objectivity</a:t>
              </a:r>
            </a:p>
          </p:txBody>
        </p:sp>
        <p:grpSp>
          <p:nvGrpSpPr>
            <p:cNvPr id="40978" name="Group 44"/>
            <p:cNvGrpSpPr>
              <a:grpSpLocks/>
            </p:cNvGrpSpPr>
            <p:nvPr/>
          </p:nvGrpSpPr>
          <p:grpSpPr bwMode="auto">
            <a:xfrm>
              <a:off x="2586658" y="3324349"/>
              <a:ext cx="360363" cy="360363"/>
              <a:chOff x="2109" y="3612"/>
              <a:chExt cx="227" cy="227"/>
            </a:xfrm>
          </p:grpSpPr>
          <p:sp>
            <p:nvSpPr>
              <p:cNvPr id="42" name="Oval 45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3" name="Oval 46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40979" name="Group 47"/>
            <p:cNvGrpSpPr>
              <a:grpSpLocks/>
            </p:cNvGrpSpPr>
            <p:nvPr/>
          </p:nvGrpSpPr>
          <p:grpSpPr bwMode="auto">
            <a:xfrm>
              <a:off x="4381638" y="1370360"/>
              <a:ext cx="360363" cy="360363"/>
              <a:chOff x="2109" y="3612"/>
              <a:chExt cx="227" cy="227"/>
            </a:xfrm>
          </p:grpSpPr>
          <p:sp>
            <p:nvSpPr>
              <p:cNvPr id="40" name="Oval 48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" name="Oval 49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40980" name="Group 50"/>
            <p:cNvGrpSpPr>
              <a:grpSpLocks/>
            </p:cNvGrpSpPr>
            <p:nvPr/>
          </p:nvGrpSpPr>
          <p:grpSpPr bwMode="auto">
            <a:xfrm>
              <a:off x="5775176" y="2018432"/>
              <a:ext cx="360363" cy="360363"/>
              <a:chOff x="2109" y="3612"/>
              <a:chExt cx="227" cy="227"/>
            </a:xfrm>
          </p:grpSpPr>
          <p:sp>
            <p:nvSpPr>
              <p:cNvPr id="38" name="Oval 51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9" name="Oval 52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40981" name="Group 53"/>
            <p:cNvGrpSpPr>
              <a:grpSpLocks/>
            </p:cNvGrpSpPr>
            <p:nvPr/>
          </p:nvGrpSpPr>
          <p:grpSpPr bwMode="auto">
            <a:xfrm>
              <a:off x="6279232" y="3234184"/>
              <a:ext cx="360363" cy="360363"/>
              <a:chOff x="2109" y="3612"/>
              <a:chExt cx="227" cy="227"/>
            </a:xfrm>
          </p:grpSpPr>
          <p:sp>
            <p:nvSpPr>
              <p:cNvPr id="36" name="Oval 54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7" name="Oval 55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40982" name="Group 56"/>
            <p:cNvGrpSpPr>
              <a:grpSpLocks/>
            </p:cNvGrpSpPr>
            <p:nvPr/>
          </p:nvGrpSpPr>
          <p:grpSpPr bwMode="auto">
            <a:xfrm>
              <a:off x="5779368" y="4526136"/>
              <a:ext cx="360363" cy="360363"/>
              <a:chOff x="2109" y="3612"/>
              <a:chExt cx="227" cy="227"/>
            </a:xfrm>
          </p:grpSpPr>
          <p:sp>
            <p:nvSpPr>
              <p:cNvPr id="34" name="Oval 57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5" name="Oval 58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40983" name="Text Box 40"/>
            <p:cNvSpPr txBox="1">
              <a:spLocks noChangeArrowheads="1"/>
            </p:cNvSpPr>
            <p:nvPr/>
          </p:nvSpPr>
          <p:spPr bwMode="auto">
            <a:xfrm>
              <a:off x="3753208" y="5517232"/>
              <a:ext cx="191110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kumimoji="0" lang="en-US" altLang="zh-TW" sz="2400" b="1"/>
                <a:t>5.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Precision</a:t>
              </a:r>
            </a:p>
          </p:txBody>
        </p:sp>
        <p:grpSp>
          <p:nvGrpSpPr>
            <p:cNvPr id="40984" name="Group 53"/>
            <p:cNvGrpSpPr>
              <a:grpSpLocks/>
            </p:cNvGrpSpPr>
            <p:nvPr/>
          </p:nvGrpSpPr>
          <p:grpSpPr bwMode="auto">
            <a:xfrm>
              <a:off x="4499992" y="5085184"/>
              <a:ext cx="360363" cy="360363"/>
              <a:chOff x="2109" y="3612"/>
              <a:chExt cx="227" cy="227"/>
            </a:xfrm>
          </p:grpSpPr>
          <p:sp>
            <p:nvSpPr>
              <p:cNvPr id="32" name="Oval 54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3" name="Oval 55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40985" name="Text Box 38"/>
            <p:cNvSpPr txBox="1">
              <a:spLocks noChangeArrowheads="1"/>
            </p:cNvSpPr>
            <p:nvPr/>
          </p:nvSpPr>
          <p:spPr bwMode="auto">
            <a:xfrm>
              <a:off x="835889" y="1988840"/>
              <a:ext cx="21002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/>
                <a:t>8.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Parsimony</a:t>
              </a:r>
            </a:p>
          </p:txBody>
        </p:sp>
        <p:grpSp>
          <p:nvGrpSpPr>
            <p:cNvPr id="40986" name="Group 50"/>
            <p:cNvGrpSpPr>
              <a:grpSpLocks/>
            </p:cNvGrpSpPr>
            <p:nvPr/>
          </p:nvGrpSpPr>
          <p:grpSpPr bwMode="auto">
            <a:xfrm>
              <a:off x="2894856" y="2162448"/>
              <a:ext cx="360363" cy="360363"/>
              <a:chOff x="2109" y="3612"/>
              <a:chExt cx="227" cy="227"/>
            </a:xfrm>
          </p:grpSpPr>
          <p:sp>
            <p:nvSpPr>
              <p:cNvPr id="30" name="Oval 51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1" name="Oval 52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6. Objectivity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419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The conclusions drawn through the 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interpretation of the results of data analysis should be objective</a:t>
            </a:r>
            <a:r>
              <a:rPr lang="en-US" altLang="zh-TW" smtClean="0">
                <a:ea typeface="新細明體" charset="-120"/>
              </a:rPr>
              <a:t>.</a:t>
            </a:r>
          </a:p>
          <a:p>
            <a:r>
              <a:rPr lang="en-US" altLang="zh-TW" smtClean="0">
                <a:ea typeface="新細明體" charset="-120"/>
              </a:rPr>
              <a:t>They should be 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based on the facts </a:t>
            </a:r>
            <a:r>
              <a:rPr lang="en-US" altLang="zh-TW" smtClean="0">
                <a:ea typeface="新細明體" charset="-120"/>
              </a:rPr>
              <a:t>of the findings derived from actual data, not on our own subjective or emotional values.</a:t>
            </a:r>
          </a:p>
          <a:p>
            <a:r>
              <a:rPr lang="en-US" altLang="zh-TW" smtClean="0">
                <a:ea typeface="新細明體" charset="-120"/>
              </a:rPr>
              <a:t>The 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more objective </a:t>
            </a:r>
            <a:r>
              <a:rPr lang="en-US" altLang="zh-TW" smtClean="0">
                <a:ea typeface="新細明體" charset="-120"/>
              </a:rPr>
              <a:t>the interpretation of the data, the 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more scientific </a:t>
            </a:r>
            <a:r>
              <a:rPr lang="en-US" altLang="zh-TW" smtClean="0">
                <a:ea typeface="新細明體" charset="-120"/>
              </a:rPr>
              <a:t>the research investigation becomes.</a:t>
            </a:r>
          </a:p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1E3E39-A3CB-4C52-B861-9E29180F1361}" type="slidenum">
              <a:rPr lang="en-US" altLang="zh-TW">
                <a:solidFill>
                  <a:schemeClr val="bg1"/>
                </a:solidFill>
              </a:rPr>
              <a:pPr eaLnBrk="1" hangingPunct="1"/>
              <a:t>36</a:t>
            </a:fld>
            <a:endParaRPr lang="en-US" altLang="zh-TW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Findings after testing hypotheses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Hypotheses</a:t>
            </a:r>
          </a:p>
          <a:p>
            <a:pPr lvl="1"/>
            <a:r>
              <a:rPr lang="en-US" altLang="zh-TW" smtClean="0">
                <a:ea typeface="新細明體" charset="-120"/>
              </a:rPr>
              <a:t>H1~ H6: supported</a:t>
            </a:r>
          </a:p>
          <a:p>
            <a:pPr lvl="1"/>
            <a:r>
              <a:rPr lang="en-US" altLang="zh-TW" smtClean="0">
                <a:ea typeface="新細明體" charset="-120"/>
              </a:rPr>
              <a:t>H7, H8: unsupported (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suppose all supported</a:t>
            </a:r>
            <a:r>
              <a:rPr lang="en-US" altLang="zh-TW" smtClean="0">
                <a:ea typeface="新細明體" charset="-120"/>
              </a:rPr>
              <a:t>)</a:t>
            </a:r>
          </a:p>
          <a:p>
            <a:pPr lvl="1"/>
            <a:r>
              <a:rPr lang="en-US" altLang="zh-TW" smtClean="0">
                <a:ea typeface="新細明體" charset="-120"/>
              </a:rPr>
              <a:t>H9~H11: supported</a:t>
            </a:r>
          </a:p>
          <a:p>
            <a:r>
              <a:rPr lang="en-US" altLang="zh-TW" smtClean="0">
                <a:ea typeface="新細明體" charset="-120"/>
              </a:rPr>
              <a:t>Explanations for not  supported hypotheses</a:t>
            </a:r>
          </a:p>
          <a:p>
            <a:pPr lvl="1"/>
            <a:r>
              <a:rPr lang="en-US" altLang="zh-TW" smtClean="0">
                <a:ea typeface="新細明體" charset="-120"/>
              </a:rPr>
              <a:t>Data – bias or not</a:t>
            </a:r>
          </a:p>
          <a:p>
            <a:pPr lvl="1"/>
            <a:r>
              <a:rPr lang="en-US" altLang="zh-TW" smtClean="0">
                <a:ea typeface="新細明體" charset="-120"/>
              </a:rPr>
              <a:t>Sample – suitable or not</a:t>
            </a:r>
          </a:p>
          <a:p>
            <a:pPr lvl="1"/>
            <a:r>
              <a:rPr lang="en-US" altLang="zh-TW" smtClean="0">
                <a:ea typeface="新細明體" charset="-120"/>
              </a:rPr>
              <a:t>Situational reasons – other factors </a:t>
            </a:r>
          </a:p>
          <a:p>
            <a:r>
              <a:rPr lang="en-US" altLang="zh-TW" smtClean="0">
                <a:ea typeface="新細明體" charset="-120"/>
              </a:rPr>
              <a:t>Suggestions 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5B7927-C8E7-4B1A-BCD5-E34308154AAF}" type="slidenum">
              <a:rPr lang="en-US" altLang="zh-TW">
                <a:solidFill>
                  <a:schemeClr val="bg1"/>
                </a:solidFill>
              </a:rPr>
              <a:pPr eaLnBrk="1" hangingPunct="1"/>
              <a:t>37</a:t>
            </a:fld>
            <a:endParaRPr lang="en-US" altLang="zh-TW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CCC861-BD3E-4672-B4E6-11E62128ED47}" type="slidenum">
              <a:rPr lang="ar-SA" altLang="zh-TW">
                <a:solidFill>
                  <a:schemeClr val="bg1"/>
                </a:solidFill>
              </a:rPr>
              <a:pPr eaLnBrk="1" hangingPunct="1"/>
              <a:t>38</a:t>
            </a:fld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The Hallmarks of Scientific Research</a:t>
            </a:r>
          </a:p>
        </p:txBody>
      </p:sp>
      <p:grpSp>
        <p:nvGrpSpPr>
          <p:cNvPr id="44036" name="群組 5"/>
          <p:cNvGrpSpPr>
            <a:grpSpLocks/>
          </p:cNvGrpSpPr>
          <p:nvPr/>
        </p:nvGrpSpPr>
        <p:grpSpPr bwMode="auto">
          <a:xfrm>
            <a:off x="-36513" y="908050"/>
            <a:ext cx="8856663" cy="5070475"/>
            <a:chOff x="-172222" y="908720"/>
            <a:chExt cx="8856983" cy="5070177"/>
          </a:xfrm>
        </p:grpSpPr>
        <p:sp>
          <p:nvSpPr>
            <p:cNvPr id="44037" name="Oval 9"/>
            <p:cNvSpPr>
              <a:spLocks noChangeArrowheads="1"/>
            </p:cNvSpPr>
            <p:nvPr/>
          </p:nvSpPr>
          <p:spPr bwMode="gray">
            <a:xfrm>
              <a:off x="2720975" y="1547813"/>
              <a:ext cx="3743325" cy="3744912"/>
            </a:xfrm>
            <a:prstGeom prst="ellipse">
              <a:avLst/>
            </a:prstGeom>
            <a:noFill/>
            <a:ln w="3810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kumimoji="0" lang="zh-TW" altLang="en-US"/>
            </a:p>
          </p:txBody>
        </p:sp>
        <p:grpSp>
          <p:nvGrpSpPr>
            <p:cNvPr id="44038" name="Group 16"/>
            <p:cNvGrpSpPr>
              <a:grpSpLocks/>
            </p:cNvGrpSpPr>
            <p:nvPr/>
          </p:nvGrpSpPr>
          <p:grpSpPr bwMode="auto">
            <a:xfrm>
              <a:off x="3059832" y="4581128"/>
              <a:ext cx="360362" cy="360362"/>
              <a:chOff x="2109" y="3612"/>
              <a:chExt cx="227" cy="227"/>
            </a:xfrm>
          </p:grpSpPr>
          <p:sp>
            <p:nvSpPr>
              <p:cNvPr id="49" name="Oval 17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50" name="Oval 18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9" name="Oval 28"/>
            <p:cNvSpPr>
              <a:spLocks noChangeArrowheads="1"/>
            </p:cNvSpPr>
            <p:nvPr/>
          </p:nvSpPr>
          <p:spPr bwMode="gray">
            <a:xfrm>
              <a:off x="3652204" y="2500889"/>
              <a:ext cx="1944758" cy="194457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kumimoji="0" lang="zh-TW" altLang="en-US"/>
            </a:p>
          </p:txBody>
        </p:sp>
        <p:sp>
          <p:nvSpPr>
            <p:cNvPr id="10" name="Oval 29"/>
            <p:cNvSpPr>
              <a:spLocks noChangeArrowheads="1"/>
            </p:cNvSpPr>
            <p:nvPr/>
          </p:nvSpPr>
          <p:spPr bwMode="gray">
            <a:xfrm>
              <a:off x="3645854" y="2485015"/>
              <a:ext cx="1944758" cy="194457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kumimoji="0" lang="zh-TW" altLang="en-US"/>
            </a:p>
          </p:txBody>
        </p:sp>
        <p:sp>
          <p:nvSpPr>
            <p:cNvPr id="11" name="Oval 30"/>
            <p:cNvSpPr>
              <a:spLocks noChangeArrowheads="1"/>
            </p:cNvSpPr>
            <p:nvPr/>
          </p:nvSpPr>
          <p:spPr bwMode="gray">
            <a:xfrm>
              <a:off x="3779209" y="2627882"/>
              <a:ext cx="1690749" cy="16905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kumimoji="0" lang="zh-TW" altLang="en-US"/>
            </a:p>
          </p:txBody>
        </p:sp>
        <p:sp>
          <p:nvSpPr>
            <p:cNvPr id="12" name="Oval 31"/>
            <p:cNvSpPr>
              <a:spLocks noChangeArrowheads="1"/>
            </p:cNvSpPr>
            <p:nvPr/>
          </p:nvSpPr>
          <p:spPr bwMode="gray">
            <a:xfrm>
              <a:off x="3761746" y="2600896"/>
              <a:ext cx="1690748" cy="169058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kumimoji="0" lang="zh-TW" altLang="en-US"/>
            </a:p>
          </p:txBody>
        </p:sp>
        <p:grpSp>
          <p:nvGrpSpPr>
            <p:cNvPr id="44043" name="Group 59"/>
            <p:cNvGrpSpPr>
              <a:grpSpLocks/>
            </p:cNvGrpSpPr>
            <p:nvPr/>
          </p:nvGrpSpPr>
          <p:grpSpPr bwMode="auto">
            <a:xfrm>
              <a:off x="3863975" y="2711450"/>
              <a:ext cx="1522413" cy="1522413"/>
              <a:chOff x="2434" y="1708"/>
              <a:chExt cx="959" cy="959"/>
            </a:xfrm>
          </p:grpSpPr>
          <p:sp>
            <p:nvSpPr>
              <p:cNvPr id="44073" name="Oval 32"/>
              <p:cNvSpPr>
                <a:spLocks noChangeArrowheads="1"/>
              </p:cNvSpPr>
              <p:nvPr/>
            </p:nvSpPr>
            <p:spPr bwMode="gray">
              <a:xfrm>
                <a:off x="2434" y="1708"/>
                <a:ext cx="959" cy="95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44074" name="Oval 33"/>
              <p:cNvSpPr>
                <a:spLocks noChangeArrowheads="1"/>
              </p:cNvSpPr>
              <p:nvPr/>
            </p:nvSpPr>
            <p:spPr bwMode="gray">
              <a:xfrm>
                <a:off x="2448" y="1720"/>
                <a:ext cx="927" cy="928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4075" name="Oval 34"/>
              <p:cNvSpPr>
                <a:spLocks noChangeArrowheads="1"/>
              </p:cNvSpPr>
              <p:nvPr/>
            </p:nvSpPr>
            <p:spPr bwMode="gray">
              <a:xfrm>
                <a:off x="2459" y="1726"/>
                <a:ext cx="906" cy="90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4076" name="Oval 35"/>
              <p:cNvSpPr>
                <a:spLocks noChangeArrowheads="1"/>
              </p:cNvSpPr>
              <p:nvPr/>
            </p:nvSpPr>
            <p:spPr bwMode="gray">
              <a:xfrm>
                <a:off x="2469" y="1735"/>
                <a:ext cx="861" cy="84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4077" name="Oval 36"/>
              <p:cNvSpPr>
                <a:spLocks noChangeArrowheads="1"/>
              </p:cNvSpPr>
              <p:nvPr/>
            </p:nvSpPr>
            <p:spPr bwMode="gray">
              <a:xfrm>
                <a:off x="2520" y="1758"/>
                <a:ext cx="765" cy="68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44044" name="Text Box 38"/>
            <p:cNvSpPr txBox="1">
              <a:spLocks noChangeArrowheads="1"/>
            </p:cNvSpPr>
            <p:nvPr/>
          </p:nvSpPr>
          <p:spPr bwMode="auto">
            <a:xfrm>
              <a:off x="6156176" y="1916832"/>
              <a:ext cx="13292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/>
                <a:t>2.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Rigor</a:t>
              </a:r>
            </a:p>
          </p:txBody>
        </p:sp>
        <p:sp>
          <p:nvSpPr>
            <p:cNvPr id="44045" name="Text Box 39"/>
            <p:cNvSpPr txBox="1">
              <a:spLocks noChangeArrowheads="1"/>
            </p:cNvSpPr>
            <p:nvPr/>
          </p:nvSpPr>
          <p:spPr bwMode="auto">
            <a:xfrm>
              <a:off x="3078432" y="908720"/>
              <a:ext cx="27158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kumimoji="0" lang="en-US" altLang="zh-TW" sz="2400" b="1"/>
                <a:t>1.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Purposiveness</a:t>
              </a:r>
            </a:p>
          </p:txBody>
        </p:sp>
        <p:sp>
          <p:nvSpPr>
            <p:cNvPr id="44046" name="Text Box 40"/>
            <p:cNvSpPr txBox="1">
              <a:spLocks noChangeArrowheads="1"/>
            </p:cNvSpPr>
            <p:nvPr/>
          </p:nvSpPr>
          <p:spPr bwMode="auto">
            <a:xfrm>
              <a:off x="6660232" y="3284984"/>
              <a:ext cx="20245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/>
                <a:t>3.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Testability</a:t>
              </a:r>
            </a:p>
          </p:txBody>
        </p:sp>
        <p:sp>
          <p:nvSpPr>
            <p:cNvPr id="44047" name="Text Box 41"/>
            <p:cNvSpPr txBox="1">
              <a:spLocks noChangeArrowheads="1"/>
            </p:cNvSpPr>
            <p:nvPr/>
          </p:nvSpPr>
          <p:spPr bwMode="auto">
            <a:xfrm>
              <a:off x="6084168" y="4653136"/>
              <a:ext cx="23374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/>
                <a:t>4.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Replicability</a:t>
              </a:r>
            </a:p>
          </p:txBody>
        </p:sp>
        <p:sp>
          <p:nvSpPr>
            <p:cNvPr id="44048" name="Text Box 42"/>
            <p:cNvSpPr txBox="1">
              <a:spLocks noChangeArrowheads="1"/>
            </p:cNvSpPr>
            <p:nvPr/>
          </p:nvSpPr>
          <p:spPr bwMode="auto">
            <a:xfrm>
              <a:off x="-172222" y="3284984"/>
              <a:ext cx="27991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kumimoji="0" lang="en-US" altLang="zh-TW" sz="2400" b="1">
                  <a:solidFill>
                    <a:srgbClr val="C00000"/>
                  </a:solidFill>
                </a:rPr>
                <a:t>7.</a:t>
              </a:r>
              <a:r>
                <a:rPr kumimoji="0" lang="zh-TW" altLang="en-US" sz="2400" b="1">
                  <a:solidFill>
                    <a:srgbClr val="C00000"/>
                  </a:solidFill>
                </a:rPr>
                <a:t> </a:t>
              </a:r>
              <a:r>
                <a:rPr kumimoji="0" lang="en-US" altLang="zh-TW" sz="2400" b="1">
                  <a:solidFill>
                    <a:srgbClr val="C00000"/>
                  </a:solidFill>
                </a:rPr>
                <a:t>Generalizability</a:t>
              </a:r>
            </a:p>
          </p:txBody>
        </p:sp>
        <p:sp>
          <p:nvSpPr>
            <p:cNvPr id="44049" name="Text Box 43"/>
            <p:cNvSpPr txBox="1">
              <a:spLocks noChangeArrowheads="1"/>
            </p:cNvSpPr>
            <p:nvPr/>
          </p:nvSpPr>
          <p:spPr bwMode="auto">
            <a:xfrm>
              <a:off x="934193" y="4600178"/>
              <a:ext cx="209865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kumimoji="0" lang="en-US" altLang="zh-TW" sz="2400" b="1"/>
                <a:t>6.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Objectivity</a:t>
              </a:r>
            </a:p>
          </p:txBody>
        </p:sp>
        <p:grpSp>
          <p:nvGrpSpPr>
            <p:cNvPr id="44050" name="Group 44"/>
            <p:cNvGrpSpPr>
              <a:grpSpLocks/>
            </p:cNvGrpSpPr>
            <p:nvPr/>
          </p:nvGrpSpPr>
          <p:grpSpPr bwMode="auto">
            <a:xfrm>
              <a:off x="2586658" y="3324349"/>
              <a:ext cx="360363" cy="360363"/>
              <a:chOff x="2109" y="3612"/>
              <a:chExt cx="227" cy="227"/>
            </a:xfrm>
          </p:grpSpPr>
          <p:sp>
            <p:nvSpPr>
              <p:cNvPr id="42" name="Oval 45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3" name="Oval 46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44051" name="Group 47"/>
            <p:cNvGrpSpPr>
              <a:grpSpLocks/>
            </p:cNvGrpSpPr>
            <p:nvPr/>
          </p:nvGrpSpPr>
          <p:grpSpPr bwMode="auto">
            <a:xfrm>
              <a:off x="4381638" y="1370360"/>
              <a:ext cx="360363" cy="360363"/>
              <a:chOff x="2109" y="3612"/>
              <a:chExt cx="227" cy="227"/>
            </a:xfrm>
          </p:grpSpPr>
          <p:sp>
            <p:nvSpPr>
              <p:cNvPr id="40" name="Oval 48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" name="Oval 49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44052" name="Group 50"/>
            <p:cNvGrpSpPr>
              <a:grpSpLocks/>
            </p:cNvGrpSpPr>
            <p:nvPr/>
          </p:nvGrpSpPr>
          <p:grpSpPr bwMode="auto">
            <a:xfrm>
              <a:off x="5775176" y="2018432"/>
              <a:ext cx="360363" cy="360363"/>
              <a:chOff x="2109" y="3612"/>
              <a:chExt cx="227" cy="227"/>
            </a:xfrm>
          </p:grpSpPr>
          <p:sp>
            <p:nvSpPr>
              <p:cNvPr id="38" name="Oval 51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9" name="Oval 52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44053" name="Group 53"/>
            <p:cNvGrpSpPr>
              <a:grpSpLocks/>
            </p:cNvGrpSpPr>
            <p:nvPr/>
          </p:nvGrpSpPr>
          <p:grpSpPr bwMode="auto">
            <a:xfrm>
              <a:off x="6279232" y="3234184"/>
              <a:ext cx="360363" cy="360363"/>
              <a:chOff x="2109" y="3612"/>
              <a:chExt cx="227" cy="227"/>
            </a:xfrm>
          </p:grpSpPr>
          <p:sp>
            <p:nvSpPr>
              <p:cNvPr id="36" name="Oval 54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7" name="Oval 55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44054" name="Group 56"/>
            <p:cNvGrpSpPr>
              <a:grpSpLocks/>
            </p:cNvGrpSpPr>
            <p:nvPr/>
          </p:nvGrpSpPr>
          <p:grpSpPr bwMode="auto">
            <a:xfrm>
              <a:off x="5779368" y="4526136"/>
              <a:ext cx="360363" cy="360363"/>
              <a:chOff x="2109" y="3612"/>
              <a:chExt cx="227" cy="227"/>
            </a:xfrm>
          </p:grpSpPr>
          <p:sp>
            <p:nvSpPr>
              <p:cNvPr id="34" name="Oval 57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5" name="Oval 58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44055" name="Text Box 40"/>
            <p:cNvSpPr txBox="1">
              <a:spLocks noChangeArrowheads="1"/>
            </p:cNvSpPr>
            <p:nvPr/>
          </p:nvSpPr>
          <p:spPr bwMode="auto">
            <a:xfrm>
              <a:off x="3753208" y="5517232"/>
              <a:ext cx="191110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kumimoji="0" lang="en-US" altLang="zh-TW" sz="2400" b="1"/>
                <a:t>5.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Precision</a:t>
              </a:r>
            </a:p>
          </p:txBody>
        </p:sp>
        <p:grpSp>
          <p:nvGrpSpPr>
            <p:cNvPr id="44056" name="Group 53"/>
            <p:cNvGrpSpPr>
              <a:grpSpLocks/>
            </p:cNvGrpSpPr>
            <p:nvPr/>
          </p:nvGrpSpPr>
          <p:grpSpPr bwMode="auto">
            <a:xfrm>
              <a:off x="4499992" y="5085184"/>
              <a:ext cx="360363" cy="360363"/>
              <a:chOff x="2109" y="3612"/>
              <a:chExt cx="227" cy="227"/>
            </a:xfrm>
          </p:grpSpPr>
          <p:sp>
            <p:nvSpPr>
              <p:cNvPr id="32" name="Oval 54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3" name="Oval 55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44057" name="Text Box 38"/>
            <p:cNvSpPr txBox="1">
              <a:spLocks noChangeArrowheads="1"/>
            </p:cNvSpPr>
            <p:nvPr/>
          </p:nvSpPr>
          <p:spPr bwMode="auto">
            <a:xfrm>
              <a:off x="835889" y="1988840"/>
              <a:ext cx="21002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/>
                <a:t>8.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Parsimony</a:t>
              </a:r>
            </a:p>
          </p:txBody>
        </p:sp>
        <p:grpSp>
          <p:nvGrpSpPr>
            <p:cNvPr id="44058" name="Group 50"/>
            <p:cNvGrpSpPr>
              <a:grpSpLocks/>
            </p:cNvGrpSpPr>
            <p:nvPr/>
          </p:nvGrpSpPr>
          <p:grpSpPr bwMode="auto">
            <a:xfrm>
              <a:off x="2894856" y="2162448"/>
              <a:ext cx="360363" cy="360363"/>
              <a:chOff x="2109" y="3612"/>
              <a:chExt cx="227" cy="227"/>
            </a:xfrm>
          </p:grpSpPr>
          <p:sp>
            <p:nvSpPr>
              <p:cNvPr id="30" name="Oval 51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1" name="Oval 52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7. Generalizability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450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Generalizability refers to the 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scope of applicability</a:t>
            </a:r>
            <a:r>
              <a:rPr lang="en-US" altLang="zh-TW" smtClean="0">
                <a:ea typeface="新細明體" charset="-120"/>
              </a:rPr>
              <a:t> of the research findings in one organizational setting to other settings.</a:t>
            </a:r>
          </a:p>
          <a:p>
            <a:r>
              <a:rPr lang="en-US" altLang="zh-TW" smtClean="0">
                <a:ea typeface="新細明體" charset="-120"/>
              </a:rPr>
              <a:t>The 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wider the range of applicability </a:t>
            </a:r>
            <a:r>
              <a:rPr lang="en-US" altLang="zh-TW" smtClean="0">
                <a:ea typeface="新細明體" charset="-120"/>
              </a:rPr>
              <a:t>of the solutions generated by research, the 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more useful </a:t>
            </a:r>
            <a:r>
              <a:rPr lang="en-US" altLang="zh-TW" smtClean="0">
                <a:ea typeface="新細明體" charset="-120"/>
              </a:rPr>
              <a:t>the research is to the users.</a:t>
            </a:r>
          </a:p>
          <a:p>
            <a:r>
              <a:rPr lang="en-US" altLang="zh-TW" smtClean="0">
                <a:ea typeface="新細明體" charset="-120"/>
              </a:rPr>
              <a:t>For wider generalizability, the research sampling design has to be logically developed and a number of other details in the data-collection methods need to be meticulously followed.</a:t>
            </a:r>
          </a:p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86DAF3-014A-4DB0-B6DE-F3BA080A2E8A}" type="slidenum">
              <a:rPr lang="en-US" altLang="zh-TW">
                <a:solidFill>
                  <a:schemeClr val="bg1"/>
                </a:solidFill>
              </a:rPr>
              <a:pPr eaLnBrk="1" hangingPunct="1"/>
              <a:t>39</a:t>
            </a:fld>
            <a:endParaRPr lang="en-US" altLang="zh-TW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EEB311-87DB-4E39-BD29-F182EC51994E}" type="slidenum">
              <a:rPr lang="ar-SA" altLang="zh-TW">
                <a:solidFill>
                  <a:schemeClr val="bg1"/>
                </a:solidFill>
              </a:rPr>
              <a:pPr eaLnBrk="1" hangingPunct="1"/>
              <a:t>4</a:t>
            </a:fld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350838"/>
            <a:ext cx="7315200" cy="563562"/>
          </a:xfrm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What is Meant by a Scientific Research?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Thus, scientific research is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not based on hunches, experience, and intuition </a:t>
            </a:r>
            <a:r>
              <a:rPr lang="en-US" altLang="zh-TW" dirty="0" smtClean="0">
                <a:ea typeface="新細明體" charset="-120"/>
              </a:rPr>
              <a:t>(though these may play a part in final decision making), but a purposive and  rigorous</a:t>
            </a:r>
          </a:p>
          <a:p>
            <a:r>
              <a:rPr lang="en-US" altLang="zh-TW" dirty="0" smtClean="0">
                <a:ea typeface="新細明體" charset="-120"/>
              </a:rPr>
              <a:t>Scientific research enables all those who are interested in researching about the same or similar issues to </a:t>
            </a:r>
            <a:r>
              <a:rPr lang="en-US" altLang="zh-TW" b="1" dirty="0" smtClean="0">
                <a:solidFill>
                  <a:srgbClr val="C00000"/>
                </a:solidFill>
                <a:ea typeface="新細明體" charset="-120"/>
              </a:rPr>
              <a:t>come up  with comparable findings when the data are analyzed</a:t>
            </a:r>
            <a:endParaRPr lang="en-US" altLang="zh-TW" dirty="0" smtClean="0">
              <a:solidFill>
                <a:srgbClr val="C00000"/>
              </a:solidFill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Conclusions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460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Academic implications</a:t>
            </a:r>
          </a:p>
          <a:p>
            <a:r>
              <a:rPr lang="en-US" altLang="zh-TW" smtClean="0">
                <a:ea typeface="新細明體" charset="-120"/>
              </a:rPr>
              <a:t>Managerial implications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159D99-5434-42DD-A199-722EDAABA22A}" type="slidenum">
              <a:rPr lang="en-US" altLang="zh-TW">
                <a:solidFill>
                  <a:schemeClr val="bg1"/>
                </a:solidFill>
              </a:rPr>
              <a:pPr eaLnBrk="1" hangingPunct="1"/>
              <a:t>40</a:t>
            </a:fld>
            <a:endParaRPr lang="en-US" altLang="zh-TW">
              <a:solidFill>
                <a:schemeClr val="bg1"/>
              </a:solidFill>
            </a:endParaRPr>
          </a:p>
        </p:txBody>
      </p:sp>
      <p:graphicFrame>
        <p:nvGraphicFramePr>
          <p:cNvPr id="5" name="內容版面配置區 6"/>
          <p:cNvGraphicFramePr>
            <a:graphicFrameLocks/>
          </p:cNvGraphicFramePr>
          <p:nvPr/>
        </p:nvGraphicFramePr>
        <p:xfrm>
          <a:off x="1187624" y="2924944"/>
          <a:ext cx="7128792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橢圓 5"/>
          <p:cNvSpPr/>
          <p:nvPr/>
        </p:nvSpPr>
        <p:spPr bwMode="auto">
          <a:xfrm>
            <a:off x="4787900" y="5157788"/>
            <a:ext cx="3671888" cy="935037"/>
          </a:xfrm>
          <a:prstGeom prst="ellipse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kumimoji="0" lang="zh-TW" altLang="en-US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7" name="向下箭號 6"/>
          <p:cNvSpPr/>
          <p:nvPr/>
        </p:nvSpPr>
        <p:spPr bwMode="auto">
          <a:xfrm>
            <a:off x="827584" y="2924944"/>
            <a:ext cx="288032" cy="3168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kumimoji="0" lang="zh-TW" altLang="en-US">
              <a:ea typeface="新細明體" charset="-120"/>
            </a:endParaRPr>
          </a:p>
        </p:txBody>
      </p:sp>
      <p:sp>
        <p:nvSpPr>
          <p:cNvPr id="46090" name="文字方塊 7"/>
          <p:cNvSpPr txBox="1">
            <a:spLocks noChangeArrowheads="1"/>
          </p:cNvSpPr>
          <p:nvPr/>
        </p:nvSpPr>
        <p:spPr bwMode="auto">
          <a:xfrm>
            <a:off x="468313" y="2349500"/>
            <a:ext cx="18716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 b="1"/>
              <a:t>From Theory to Practice</a:t>
            </a:r>
            <a:endParaRPr kumimoji="0" lang="zh-TW" altLang="en-US" b="1"/>
          </a:p>
        </p:txBody>
      </p:sp>
      <p:sp>
        <p:nvSpPr>
          <p:cNvPr id="12" name="向下箭號 11"/>
          <p:cNvSpPr/>
          <p:nvPr/>
        </p:nvSpPr>
        <p:spPr bwMode="auto">
          <a:xfrm rot="10800000">
            <a:off x="8604448" y="2924944"/>
            <a:ext cx="288032" cy="3168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kumimoji="0" lang="zh-TW" altLang="en-US">
              <a:ea typeface="新細明體" charset="-120"/>
            </a:endParaRPr>
          </a:p>
        </p:txBody>
      </p:sp>
      <p:sp>
        <p:nvSpPr>
          <p:cNvPr id="46094" name="文字方塊 12"/>
          <p:cNvSpPr txBox="1">
            <a:spLocks noChangeArrowheads="1"/>
          </p:cNvSpPr>
          <p:nvPr/>
        </p:nvSpPr>
        <p:spPr bwMode="auto">
          <a:xfrm>
            <a:off x="7272338" y="2411413"/>
            <a:ext cx="1871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 b="1"/>
              <a:t>Generalizability</a:t>
            </a:r>
            <a:endParaRPr kumimoji="0" lang="zh-TW" altLang="en-US"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EF106D-D90F-463B-9FA4-59E0BDC14935}" type="slidenum">
              <a:rPr lang="ar-SA" altLang="zh-TW">
                <a:solidFill>
                  <a:schemeClr val="bg1"/>
                </a:solidFill>
              </a:rPr>
              <a:pPr eaLnBrk="1" hangingPunct="1"/>
              <a:t>41</a:t>
            </a:fld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The Hallmarks of Scientific Research</a:t>
            </a:r>
          </a:p>
        </p:txBody>
      </p:sp>
      <p:grpSp>
        <p:nvGrpSpPr>
          <p:cNvPr id="47108" name="群組 5"/>
          <p:cNvGrpSpPr>
            <a:grpSpLocks/>
          </p:cNvGrpSpPr>
          <p:nvPr/>
        </p:nvGrpSpPr>
        <p:grpSpPr bwMode="auto">
          <a:xfrm>
            <a:off x="-36513" y="908050"/>
            <a:ext cx="8856663" cy="5070475"/>
            <a:chOff x="-172223" y="908720"/>
            <a:chExt cx="8856984" cy="5070177"/>
          </a:xfrm>
        </p:grpSpPr>
        <p:sp>
          <p:nvSpPr>
            <p:cNvPr id="47109" name="Oval 9"/>
            <p:cNvSpPr>
              <a:spLocks noChangeArrowheads="1"/>
            </p:cNvSpPr>
            <p:nvPr/>
          </p:nvSpPr>
          <p:spPr bwMode="gray">
            <a:xfrm>
              <a:off x="2720975" y="1547813"/>
              <a:ext cx="3743325" cy="3744912"/>
            </a:xfrm>
            <a:prstGeom prst="ellipse">
              <a:avLst/>
            </a:prstGeom>
            <a:noFill/>
            <a:ln w="3810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kumimoji="0" lang="zh-TW" altLang="en-US"/>
            </a:p>
          </p:txBody>
        </p:sp>
        <p:grpSp>
          <p:nvGrpSpPr>
            <p:cNvPr id="47110" name="Group 16"/>
            <p:cNvGrpSpPr>
              <a:grpSpLocks/>
            </p:cNvGrpSpPr>
            <p:nvPr/>
          </p:nvGrpSpPr>
          <p:grpSpPr bwMode="auto">
            <a:xfrm>
              <a:off x="3059832" y="4581128"/>
              <a:ext cx="360362" cy="360362"/>
              <a:chOff x="2109" y="3612"/>
              <a:chExt cx="227" cy="227"/>
            </a:xfrm>
          </p:grpSpPr>
          <p:sp>
            <p:nvSpPr>
              <p:cNvPr id="49" name="Oval 17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50" name="Oval 18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9" name="Oval 28"/>
            <p:cNvSpPr>
              <a:spLocks noChangeArrowheads="1"/>
            </p:cNvSpPr>
            <p:nvPr/>
          </p:nvSpPr>
          <p:spPr bwMode="gray">
            <a:xfrm>
              <a:off x="3652204" y="2500889"/>
              <a:ext cx="1944758" cy="194457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kumimoji="0" lang="zh-TW" altLang="en-US"/>
            </a:p>
          </p:txBody>
        </p:sp>
        <p:sp>
          <p:nvSpPr>
            <p:cNvPr id="10" name="Oval 29"/>
            <p:cNvSpPr>
              <a:spLocks noChangeArrowheads="1"/>
            </p:cNvSpPr>
            <p:nvPr/>
          </p:nvSpPr>
          <p:spPr bwMode="gray">
            <a:xfrm>
              <a:off x="3645853" y="2485015"/>
              <a:ext cx="1944758" cy="194457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kumimoji="0" lang="zh-TW" altLang="en-US"/>
            </a:p>
          </p:txBody>
        </p:sp>
        <p:sp>
          <p:nvSpPr>
            <p:cNvPr id="11" name="Oval 30"/>
            <p:cNvSpPr>
              <a:spLocks noChangeArrowheads="1"/>
            </p:cNvSpPr>
            <p:nvPr/>
          </p:nvSpPr>
          <p:spPr bwMode="gray">
            <a:xfrm>
              <a:off x="3779208" y="2627882"/>
              <a:ext cx="1690749" cy="16905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kumimoji="0" lang="zh-TW" altLang="en-US"/>
            </a:p>
          </p:txBody>
        </p:sp>
        <p:sp>
          <p:nvSpPr>
            <p:cNvPr id="12" name="Oval 31"/>
            <p:cNvSpPr>
              <a:spLocks noChangeArrowheads="1"/>
            </p:cNvSpPr>
            <p:nvPr/>
          </p:nvSpPr>
          <p:spPr bwMode="gray">
            <a:xfrm>
              <a:off x="3761746" y="2600896"/>
              <a:ext cx="1690748" cy="169058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kumimoji="0" lang="zh-TW" altLang="en-US"/>
            </a:p>
          </p:txBody>
        </p:sp>
        <p:grpSp>
          <p:nvGrpSpPr>
            <p:cNvPr id="47115" name="Group 59"/>
            <p:cNvGrpSpPr>
              <a:grpSpLocks/>
            </p:cNvGrpSpPr>
            <p:nvPr/>
          </p:nvGrpSpPr>
          <p:grpSpPr bwMode="auto">
            <a:xfrm>
              <a:off x="3863975" y="2711450"/>
              <a:ext cx="1522413" cy="1522413"/>
              <a:chOff x="2434" y="1708"/>
              <a:chExt cx="959" cy="959"/>
            </a:xfrm>
          </p:grpSpPr>
          <p:sp>
            <p:nvSpPr>
              <p:cNvPr id="47145" name="Oval 32"/>
              <p:cNvSpPr>
                <a:spLocks noChangeArrowheads="1"/>
              </p:cNvSpPr>
              <p:nvPr/>
            </p:nvSpPr>
            <p:spPr bwMode="gray">
              <a:xfrm>
                <a:off x="2434" y="1708"/>
                <a:ext cx="959" cy="95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47146" name="Oval 33"/>
              <p:cNvSpPr>
                <a:spLocks noChangeArrowheads="1"/>
              </p:cNvSpPr>
              <p:nvPr/>
            </p:nvSpPr>
            <p:spPr bwMode="gray">
              <a:xfrm>
                <a:off x="2448" y="1720"/>
                <a:ext cx="927" cy="928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7147" name="Oval 34"/>
              <p:cNvSpPr>
                <a:spLocks noChangeArrowheads="1"/>
              </p:cNvSpPr>
              <p:nvPr/>
            </p:nvSpPr>
            <p:spPr bwMode="gray">
              <a:xfrm>
                <a:off x="2459" y="1726"/>
                <a:ext cx="906" cy="90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7148" name="Oval 35"/>
              <p:cNvSpPr>
                <a:spLocks noChangeArrowheads="1"/>
              </p:cNvSpPr>
              <p:nvPr/>
            </p:nvSpPr>
            <p:spPr bwMode="gray">
              <a:xfrm>
                <a:off x="2469" y="1735"/>
                <a:ext cx="861" cy="84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7149" name="Oval 36"/>
              <p:cNvSpPr>
                <a:spLocks noChangeArrowheads="1"/>
              </p:cNvSpPr>
              <p:nvPr/>
            </p:nvSpPr>
            <p:spPr bwMode="gray">
              <a:xfrm>
                <a:off x="2520" y="1758"/>
                <a:ext cx="765" cy="68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47116" name="Text Box 38"/>
            <p:cNvSpPr txBox="1">
              <a:spLocks noChangeArrowheads="1"/>
            </p:cNvSpPr>
            <p:nvPr/>
          </p:nvSpPr>
          <p:spPr bwMode="auto">
            <a:xfrm>
              <a:off x="6156176" y="1916832"/>
              <a:ext cx="13292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/>
                <a:t>2.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Rigor</a:t>
              </a:r>
            </a:p>
          </p:txBody>
        </p:sp>
        <p:sp>
          <p:nvSpPr>
            <p:cNvPr id="47117" name="Text Box 39"/>
            <p:cNvSpPr txBox="1">
              <a:spLocks noChangeArrowheads="1"/>
            </p:cNvSpPr>
            <p:nvPr/>
          </p:nvSpPr>
          <p:spPr bwMode="auto">
            <a:xfrm>
              <a:off x="3078432" y="908720"/>
              <a:ext cx="27158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kumimoji="0" lang="en-US" altLang="zh-TW" sz="2400" b="1"/>
                <a:t>1.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Purposiveness</a:t>
              </a:r>
            </a:p>
          </p:txBody>
        </p:sp>
        <p:sp>
          <p:nvSpPr>
            <p:cNvPr id="47118" name="Text Box 40"/>
            <p:cNvSpPr txBox="1">
              <a:spLocks noChangeArrowheads="1"/>
            </p:cNvSpPr>
            <p:nvPr/>
          </p:nvSpPr>
          <p:spPr bwMode="auto">
            <a:xfrm>
              <a:off x="6660232" y="3284984"/>
              <a:ext cx="20245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/>
                <a:t>3.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Testability</a:t>
              </a:r>
            </a:p>
          </p:txBody>
        </p:sp>
        <p:sp>
          <p:nvSpPr>
            <p:cNvPr id="47119" name="Text Box 41"/>
            <p:cNvSpPr txBox="1">
              <a:spLocks noChangeArrowheads="1"/>
            </p:cNvSpPr>
            <p:nvPr/>
          </p:nvSpPr>
          <p:spPr bwMode="auto">
            <a:xfrm>
              <a:off x="6084168" y="4653136"/>
              <a:ext cx="23374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400" b="1"/>
                <a:t>4.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Replicability</a:t>
              </a:r>
            </a:p>
          </p:txBody>
        </p:sp>
        <p:sp>
          <p:nvSpPr>
            <p:cNvPr id="47120" name="Text Box 42"/>
            <p:cNvSpPr txBox="1">
              <a:spLocks noChangeArrowheads="1"/>
            </p:cNvSpPr>
            <p:nvPr/>
          </p:nvSpPr>
          <p:spPr bwMode="auto">
            <a:xfrm>
              <a:off x="-172223" y="3284984"/>
              <a:ext cx="27991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kumimoji="0" lang="en-US" altLang="zh-TW" sz="2400" b="1"/>
                <a:t>7.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Generalizability</a:t>
              </a:r>
            </a:p>
          </p:txBody>
        </p:sp>
        <p:sp>
          <p:nvSpPr>
            <p:cNvPr id="47121" name="Text Box 43"/>
            <p:cNvSpPr txBox="1">
              <a:spLocks noChangeArrowheads="1"/>
            </p:cNvSpPr>
            <p:nvPr/>
          </p:nvSpPr>
          <p:spPr bwMode="auto">
            <a:xfrm>
              <a:off x="934193" y="4600178"/>
              <a:ext cx="209865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kumimoji="0" lang="en-US" altLang="zh-TW" sz="2400" b="1"/>
                <a:t>6.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Objectivity</a:t>
              </a:r>
            </a:p>
          </p:txBody>
        </p:sp>
        <p:grpSp>
          <p:nvGrpSpPr>
            <p:cNvPr id="47122" name="Group 44"/>
            <p:cNvGrpSpPr>
              <a:grpSpLocks/>
            </p:cNvGrpSpPr>
            <p:nvPr/>
          </p:nvGrpSpPr>
          <p:grpSpPr bwMode="auto">
            <a:xfrm>
              <a:off x="2586658" y="3324349"/>
              <a:ext cx="360363" cy="360363"/>
              <a:chOff x="2109" y="3612"/>
              <a:chExt cx="227" cy="227"/>
            </a:xfrm>
          </p:grpSpPr>
          <p:sp>
            <p:nvSpPr>
              <p:cNvPr id="42" name="Oval 45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3" name="Oval 46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47123" name="Group 47"/>
            <p:cNvGrpSpPr>
              <a:grpSpLocks/>
            </p:cNvGrpSpPr>
            <p:nvPr/>
          </p:nvGrpSpPr>
          <p:grpSpPr bwMode="auto">
            <a:xfrm>
              <a:off x="4381638" y="1370360"/>
              <a:ext cx="360363" cy="360363"/>
              <a:chOff x="2109" y="3612"/>
              <a:chExt cx="227" cy="227"/>
            </a:xfrm>
          </p:grpSpPr>
          <p:sp>
            <p:nvSpPr>
              <p:cNvPr id="40" name="Oval 48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" name="Oval 49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47124" name="Group 50"/>
            <p:cNvGrpSpPr>
              <a:grpSpLocks/>
            </p:cNvGrpSpPr>
            <p:nvPr/>
          </p:nvGrpSpPr>
          <p:grpSpPr bwMode="auto">
            <a:xfrm>
              <a:off x="5775176" y="2018432"/>
              <a:ext cx="360363" cy="360363"/>
              <a:chOff x="2109" y="3612"/>
              <a:chExt cx="227" cy="227"/>
            </a:xfrm>
          </p:grpSpPr>
          <p:sp>
            <p:nvSpPr>
              <p:cNvPr id="38" name="Oval 51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9" name="Oval 52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47125" name="Group 53"/>
            <p:cNvGrpSpPr>
              <a:grpSpLocks/>
            </p:cNvGrpSpPr>
            <p:nvPr/>
          </p:nvGrpSpPr>
          <p:grpSpPr bwMode="auto">
            <a:xfrm>
              <a:off x="6279232" y="3234184"/>
              <a:ext cx="360363" cy="360363"/>
              <a:chOff x="2109" y="3612"/>
              <a:chExt cx="227" cy="227"/>
            </a:xfrm>
          </p:grpSpPr>
          <p:sp>
            <p:nvSpPr>
              <p:cNvPr id="36" name="Oval 54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7" name="Oval 55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grpSp>
          <p:nvGrpSpPr>
            <p:cNvPr id="47126" name="Group 56"/>
            <p:cNvGrpSpPr>
              <a:grpSpLocks/>
            </p:cNvGrpSpPr>
            <p:nvPr/>
          </p:nvGrpSpPr>
          <p:grpSpPr bwMode="auto">
            <a:xfrm>
              <a:off x="5779368" y="4526136"/>
              <a:ext cx="360363" cy="360363"/>
              <a:chOff x="2109" y="3612"/>
              <a:chExt cx="227" cy="227"/>
            </a:xfrm>
          </p:grpSpPr>
          <p:sp>
            <p:nvSpPr>
              <p:cNvPr id="34" name="Oval 57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5" name="Oval 58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47127" name="Text Box 40"/>
            <p:cNvSpPr txBox="1">
              <a:spLocks noChangeArrowheads="1"/>
            </p:cNvSpPr>
            <p:nvPr/>
          </p:nvSpPr>
          <p:spPr bwMode="auto">
            <a:xfrm>
              <a:off x="3753208" y="5517232"/>
              <a:ext cx="191110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kumimoji="0" lang="en-US" altLang="zh-TW" sz="2400" b="1"/>
                <a:t>5.</a:t>
              </a:r>
              <a:r>
                <a:rPr kumimoji="0" lang="zh-TW" altLang="en-US" sz="2400" b="1"/>
                <a:t> </a:t>
              </a:r>
              <a:r>
                <a:rPr kumimoji="0" lang="en-US" altLang="zh-TW" sz="2400" b="1"/>
                <a:t>Precision</a:t>
              </a:r>
            </a:p>
          </p:txBody>
        </p:sp>
        <p:grpSp>
          <p:nvGrpSpPr>
            <p:cNvPr id="47128" name="Group 53"/>
            <p:cNvGrpSpPr>
              <a:grpSpLocks/>
            </p:cNvGrpSpPr>
            <p:nvPr/>
          </p:nvGrpSpPr>
          <p:grpSpPr bwMode="auto">
            <a:xfrm>
              <a:off x="4499992" y="5085184"/>
              <a:ext cx="360363" cy="360363"/>
              <a:chOff x="2109" y="3612"/>
              <a:chExt cx="227" cy="227"/>
            </a:xfrm>
          </p:grpSpPr>
          <p:sp>
            <p:nvSpPr>
              <p:cNvPr id="32" name="Oval 54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3" name="Oval 55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  <p:sp>
          <p:nvSpPr>
            <p:cNvPr id="47129" name="Text Box 38"/>
            <p:cNvSpPr txBox="1">
              <a:spLocks noChangeArrowheads="1"/>
            </p:cNvSpPr>
            <p:nvPr/>
          </p:nvSpPr>
          <p:spPr bwMode="auto">
            <a:xfrm>
              <a:off x="475849" y="1988840"/>
              <a:ext cx="24208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zh-TW" sz="2800" b="1">
                  <a:solidFill>
                    <a:srgbClr val="C00000"/>
                  </a:solidFill>
                </a:rPr>
                <a:t>8.</a:t>
              </a:r>
              <a:r>
                <a:rPr kumimoji="0" lang="zh-TW" altLang="en-US" sz="2800" b="1">
                  <a:solidFill>
                    <a:srgbClr val="C00000"/>
                  </a:solidFill>
                </a:rPr>
                <a:t> </a:t>
              </a:r>
              <a:r>
                <a:rPr kumimoji="0" lang="en-US" altLang="zh-TW" sz="2800" b="1">
                  <a:solidFill>
                    <a:srgbClr val="C00000"/>
                  </a:solidFill>
                </a:rPr>
                <a:t>Parsimony</a:t>
              </a:r>
            </a:p>
          </p:txBody>
        </p:sp>
        <p:grpSp>
          <p:nvGrpSpPr>
            <p:cNvPr id="47130" name="Group 50"/>
            <p:cNvGrpSpPr>
              <a:grpSpLocks/>
            </p:cNvGrpSpPr>
            <p:nvPr/>
          </p:nvGrpSpPr>
          <p:grpSpPr bwMode="auto">
            <a:xfrm>
              <a:off x="2894856" y="2162448"/>
              <a:ext cx="360363" cy="360363"/>
              <a:chOff x="2109" y="3612"/>
              <a:chExt cx="227" cy="227"/>
            </a:xfrm>
          </p:grpSpPr>
          <p:sp>
            <p:nvSpPr>
              <p:cNvPr id="30" name="Oval 51"/>
              <p:cNvSpPr>
                <a:spLocks noChangeArrowheads="1"/>
              </p:cNvSpPr>
              <p:nvPr/>
            </p:nvSpPr>
            <p:spPr bwMode="gray">
              <a:xfrm>
                <a:off x="2109" y="3612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31" name="Oval 52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6471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8. Parsimony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481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Simplicity</a:t>
            </a:r>
            <a:r>
              <a:rPr lang="en-US" altLang="zh-TW" smtClean="0">
                <a:ea typeface="新細明體" charset="-120"/>
              </a:rPr>
              <a:t> in explaining the phenomena or problems that occur, and in generating solutions for the problems, is always preferred to complex research frameworks that consider an unmanageable number of factors.</a:t>
            </a:r>
          </a:p>
          <a:p>
            <a:r>
              <a:rPr lang="en-US" altLang="zh-TW" smtClean="0">
                <a:ea typeface="新細明體" charset="-120"/>
              </a:rPr>
              <a:t>The achievement of 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meaningful and parsimonious</a:t>
            </a:r>
            <a:r>
              <a:rPr lang="en-US" altLang="zh-TW" smtClean="0">
                <a:ea typeface="新細明體" charset="-120"/>
              </a:rPr>
              <a:t>, rather than an elaborate and cumbersome, model for problem solution becomes a critical issue in research.</a:t>
            </a:r>
          </a:p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58F0AC-CDCA-4917-88C1-2E62636B1B27}" type="slidenum">
              <a:rPr lang="en-US" altLang="zh-TW">
                <a:solidFill>
                  <a:schemeClr val="bg1"/>
                </a:solidFill>
              </a:rPr>
              <a:pPr eaLnBrk="1" hangingPunct="1"/>
              <a:t>42</a:t>
            </a:fld>
            <a:endParaRPr lang="en-US" altLang="zh-TW">
              <a:solidFill>
                <a:schemeClr val="bg1"/>
              </a:solidFill>
            </a:endParaRPr>
          </a:p>
        </p:txBody>
      </p:sp>
      <p:pic>
        <p:nvPicPr>
          <p:cNvPr id="48133" name="Picture 4" descr="Picture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181600"/>
            <a:ext cx="228600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134" name="Group 9"/>
          <p:cNvGrpSpPr>
            <a:grpSpLocks noChangeAspect="1"/>
          </p:cNvGrpSpPr>
          <p:nvPr/>
        </p:nvGrpSpPr>
        <p:grpSpPr bwMode="auto">
          <a:xfrm>
            <a:off x="3886200" y="5076825"/>
            <a:ext cx="2125663" cy="1803400"/>
            <a:chOff x="192" y="2832"/>
            <a:chExt cx="1440" cy="1221"/>
          </a:xfrm>
        </p:grpSpPr>
        <p:sp>
          <p:nvSpPr>
            <p:cNvPr id="48135" name="AutoShape 8"/>
            <p:cNvSpPr>
              <a:spLocks noChangeAspect="1" noChangeArrowheads="1" noTextEdit="1"/>
            </p:cNvSpPr>
            <p:nvPr/>
          </p:nvSpPr>
          <p:spPr bwMode="auto">
            <a:xfrm>
              <a:off x="192" y="2832"/>
              <a:ext cx="1440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6" name="Freeform 10"/>
            <p:cNvSpPr>
              <a:spLocks/>
            </p:cNvSpPr>
            <p:nvPr/>
          </p:nvSpPr>
          <p:spPr bwMode="auto">
            <a:xfrm>
              <a:off x="1064" y="2838"/>
              <a:ext cx="520" cy="703"/>
            </a:xfrm>
            <a:custGeom>
              <a:avLst/>
              <a:gdLst>
                <a:gd name="T0" fmla="*/ 108 w 520"/>
                <a:gd name="T1" fmla="*/ 0 h 703"/>
                <a:gd name="T2" fmla="*/ 245 w 520"/>
                <a:gd name="T3" fmla="*/ 673 h 703"/>
                <a:gd name="T4" fmla="*/ 204 w 520"/>
                <a:gd name="T5" fmla="*/ 643 h 703"/>
                <a:gd name="T6" fmla="*/ 198 w 520"/>
                <a:gd name="T7" fmla="*/ 649 h 703"/>
                <a:gd name="T8" fmla="*/ 192 w 520"/>
                <a:gd name="T9" fmla="*/ 661 h 703"/>
                <a:gd name="T10" fmla="*/ 186 w 520"/>
                <a:gd name="T11" fmla="*/ 673 h 703"/>
                <a:gd name="T12" fmla="*/ 180 w 520"/>
                <a:gd name="T13" fmla="*/ 685 h 703"/>
                <a:gd name="T14" fmla="*/ 168 w 520"/>
                <a:gd name="T15" fmla="*/ 691 h 703"/>
                <a:gd name="T16" fmla="*/ 156 w 520"/>
                <a:gd name="T17" fmla="*/ 703 h 703"/>
                <a:gd name="T18" fmla="*/ 144 w 520"/>
                <a:gd name="T19" fmla="*/ 703 h 703"/>
                <a:gd name="T20" fmla="*/ 132 w 520"/>
                <a:gd name="T21" fmla="*/ 703 h 703"/>
                <a:gd name="T22" fmla="*/ 120 w 520"/>
                <a:gd name="T23" fmla="*/ 697 h 703"/>
                <a:gd name="T24" fmla="*/ 102 w 520"/>
                <a:gd name="T25" fmla="*/ 691 h 703"/>
                <a:gd name="T26" fmla="*/ 96 w 520"/>
                <a:gd name="T27" fmla="*/ 679 h 703"/>
                <a:gd name="T28" fmla="*/ 84 w 520"/>
                <a:gd name="T29" fmla="*/ 673 h 703"/>
                <a:gd name="T30" fmla="*/ 78 w 520"/>
                <a:gd name="T31" fmla="*/ 661 h 703"/>
                <a:gd name="T32" fmla="*/ 78 w 520"/>
                <a:gd name="T33" fmla="*/ 649 h 703"/>
                <a:gd name="T34" fmla="*/ 72 w 520"/>
                <a:gd name="T35" fmla="*/ 637 h 703"/>
                <a:gd name="T36" fmla="*/ 78 w 520"/>
                <a:gd name="T37" fmla="*/ 625 h 703"/>
                <a:gd name="T38" fmla="*/ 84 w 520"/>
                <a:gd name="T39" fmla="*/ 607 h 703"/>
                <a:gd name="T40" fmla="*/ 96 w 520"/>
                <a:gd name="T41" fmla="*/ 602 h 703"/>
                <a:gd name="T42" fmla="*/ 108 w 520"/>
                <a:gd name="T43" fmla="*/ 590 h 703"/>
                <a:gd name="T44" fmla="*/ 120 w 520"/>
                <a:gd name="T45" fmla="*/ 584 h 703"/>
                <a:gd name="T46" fmla="*/ 126 w 520"/>
                <a:gd name="T47" fmla="*/ 578 h 703"/>
                <a:gd name="T48" fmla="*/ 54 w 520"/>
                <a:gd name="T49" fmla="*/ 512 h 703"/>
                <a:gd name="T50" fmla="*/ 72 w 520"/>
                <a:gd name="T51" fmla="*/ 494 h 703"/>
                <a:gd name="T52" fmla="*/ 84 w 520"/>
                <a:gd name="T53" fmla="*/ 482 h 703"/>
                <a:gd name="T54" fmla="*/ 84 w 520"/>
                <a:gd name="T55" fmla="*/ 470 h 703"/>
                <a:gd name="T56" fmla="*/ 84 w 520"/>
                <a:gd name="T57" fmla="*/ 459 h 703"/>
                <a:gd name="T58" fmla="*/ 84 w 520"/>
                <a:gd name="T59" fmla="*/ 453 h 703"/>
                <a:gd name="T60" fmla="*/ 72 w 520"/>
                <a:gd name="T61" fmla="*/ 441 h 703"/>
                <a:gd name="T62" fmla="*/ 60 w 520"/>
                <a:gd name="T63" fmla="*/ 429 h 703"/>
                <a:gd name="T64" fmla="*/ 42 w 520"/>
                <a:gd name="T65" fmla="*/ 417 h 703"/>
                <a:gd name="T66" fmla="*/ 30 w 520"/>
                <a:gd name="T67" fmla="*/ 405 h 703"/>
                <a:gd name="T68" fmla="*/ 18 w 520"/>
                <a:gd name="T69" fmla="*/ 393 h 703"/>
                <a:gd name="T70" fmla="*/ 12 w 520"/>
                <a:gd name="T71" fmla="*/ 381 h 703"/>
                <a:gd name="T72" fmla="*/ 18 w 520"/>
                <a:gd name="T73" fmla="*/ 363 h 703"/>
                <a:gd name="T74" fmla="*/ 24 w 520"/>
                <a:gd name="T75" fmla="*/ 351 h 703"/>
                <a:gd name="T76" fmla="*/ 36 w 520"/>
                <a:gd name="T77" fmla="*/ 339 h 703"/>
                <a:gd name="T78" fmla="*/ 42 w 520"/>
                <a:gd name="T79" fmla="*/ 328 h 703"/>
                <a:gd name="T80" fmla="*/ 48 w 520"/>
                <a:gd name="T81" fmla="*/ 316 h 703"/>
                <a:gd name="T82" fmla="*/ 42 w 520"/>
                <a:gd name="T83" fmla="*/ 310 h 703"/>
                <a:gd name="T84" fmla="*/ 36 w 520"/>
                <a:gd name="T85" fmla="*/ 298 h 703"/>
                <a:gd name="T86" fmla="*/ 30 w 520"/>
                <a:gd name="T87" fmla="*/ 280 h 703"/>
                <a:gd name="T88" fmla="*/ 18 w 520"/>
                <a:gd name="T89" fmla="*/ 268 h 703"/>
                <a:gd name="T90" fmla="*/ 6 w 520"/>
                <a:gd name="T91" fmla="*/ 256 h 703"/>
                <a:gd name="T92" fmla="*/ 6 w 520"/>
                <a:gd name="T93" fmla="*/ 238 h 703"/>
                <a:gd name="T94" fmla="*/ 0 w 520"/>
                <a:gd name="T95" fmla="*/ 226 h 703"/>
                <a:gd name="T96" fmla="*/ 6 w 520"/>
                <a:gd name="T97" fmla="*/ 214 h 703"/>
                <a:gd name="T98" fmla="*/ 12 w 520"/>
                <a:gd name="T99" fmla="*/ 202 h 703"/>
                <a:gd name="T100" fmla="*/ 24 w 520"/>
                <a:gd name="T101" fmla="*/ 191 h 703"/>
                <a:gd name="T102" fmla="*/ 42 w 520"/>
                <a:gd name="T103" fmla="*/ 185 h 703"/>
                <a:gd name="T104" fmla="*/ 54 w 520"/>
                <a:gd name="T105" fmla="*/ 173 h 703"/>
                <a:gd name="T106" fmla="*/ 60 w 520"/>
                <a:gd name="T107" fmla="*/ 161 h 703"/>
                <a:gd name="T108" fmla="*/ 66 w 520"/>
                <a:gd name="T109" fmla="*/ 143 h 703"/>
                <a:gd name="T110" fmla="*/ 66 w 520"/>
                <a:gd name="T111" fmla="*/ 131 h 703"/>
                <a:gd name="T112" fmla="*/ 66 w 520"/>
                <a:gd name="T113" fmla="*/ 119 h 703"/>
                <a:gd name="T114" fmla="*/ 60 w 520"/>
                <a:gd name="T115" fmla="*/ 107 h 703"/>
                <a:gd name="T116" fmla="*/ 54 w 520"/>
                <a:gd name="T117" fmla="*/ 95 h 703"/>
                <a:gd name="T118" fmla="*/ 42 w 520"/>
                <a:gd name="T119" fmla="*/ 89 h 70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20"/>
                <a:gd name="T181" fmla="*/ 0 h 703"/>
                <a:gd name="T182" fmla="*/ 520 w 520"/>
                <a:gd name="T183" fmla="*/ 703 h 70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20" h="703">
                  <a:moveTo>
                    <a:pt x="36" y="83"/>
                  </a:moveTo>
                  <a:lnTo>
                    <a:pt x="108" y="0"/>
                  </a:lnTo>
                  <a:lnTo>
                    <a:pt x="520" y="357"/>
                  </a:lnTo>
                  <a:lnTo>
                    <a:pt x="245" y="673"/>
                  </a:lnTo>
                  <a:lnTo>
                    <a:pt x="209" y="643"/>
                  </a:lnTo>
                  <a:lnTo>
                    <a:pt x="204" y="643"/>
                  </a:lnTo>
                  <a:lnTo>
                    <a:pt x="198" y="643"/>
                  </a:lnTo>
                  <a:lnTo>
                    <a:pt x="198" y="649"/>
                  </a:lnTo>
                  <a:lnTo>
                    <a:pt x="192" y="655"/>
                  </a:lnTo>
                  <a:lnTo>
                    <a:pt x="192" y="661"/>
                  </a:lnTo>
                  <a:lnTo>
                    <a:pt x="186" y="667"/>
                  </a:lnTo>
                  <a:lnTo>
                    <a:pt x="186" y="673"/>
                  </a:lnTo>
                  <a:lnTo>
                    <a:pt x="180" y="679"/>
                  </a:lnTo>
                  <a:lnTo>
                    <a:pt x="180" y="685"/>
                  </a:lnTo>
                  <a:lnTo>
                    <a:pt x="174" y="691"/>
                  </a:lnTo>
                  <a:lnTo>
                    <a:pt x="168" y="691"/>
                  </a:lnTo>
                  <a:lnTo>
                    <a:pt x="162" y="697"/>
                  </a:lnTo>
                  <a:lnTo>
                    <a:pt x="156" y="703"/>
                  </a:lnTo>
                  <a:lnTo>
                    <a:pt x="150" y="703"/>
                  </a:lnTo>
                  <a:lnTo>
                    <a:pt x="144" y="703"/>
                  </a:lnTo>
                  <a:lnTo>
                    <a:pt x="138" y="703"/>
                  </a:lnTo>
                  <a:lnTo>
                    <a:pt x="132" y="703"/>
                  </a:lnTo>
                  <a:lnTo>
                    <a:pt x="126" y="703"/>
                  </a:lnTo>
                  <a:lnTo>
                    <a:pt x="120" y="697"/>
                  </a:lnTo>
                  <a:lnTo>
                    <a:pt x="108" y="697"/>
                  </a:lnTo>
                  <a:lnTo>
                    <a:pt x="102" y="691"/>
                  </a:lnTo>
                  <a:lnTo>
                    <a:pt x="96" y="685"/>
                  </a:lnTo>
                  <a:lnTo>
                    <a:pt x="96" y="679"/>
                  </a:lnTo>
                  <a:lnTo>
                    <a:pt x="90" y="679"/>
                  </a:lnTo>
                  <a:lnTo>
                    <a:pt x="84" y="673"/>
                  </a:lnTo>
                  <a:lnTo>
                    <a:pt x="84" y="667"/>
                  </a:lnTo>
                  <a:lnTo>
                    <a:pt x="78" y="661"/>
                  </a:lnTo>
                  <a:lnTo>
                    <a:pt x="78" y="655"/>
                  </a:lnTo>
                  <a:lnTo>
                    <a:pt x="78" y="649"/>
                  </a:lnTo>
                  <a:lnTo>
                    <a:pt x="72" y="643"/>
                  </a:lnTo>
                  <a:lnTo>
                    <a:pt x="72" y="637"/>
                  </a:lnTo>
                  <a:lnTo>
                    <a:pt x="72" y="631"/>
                  </a:lnTo>
                  <a:lnTo>
                    <a:pt x="78" y="625"/>
                  </a:lnTo>
                  <a:lnTo>
                    <a:pt x="78" y="619"/>
                  </a:lnTo>
                  <a:lnTo>
                    <a:pt x="84" y="607"/>
                  </a:lnTo>
                  <a:lnTo>
                    <a:pt x="90" y="607"/>
                  </a:lnTo>
                  <a:lnTo>
                    <a:pt x="96" y="602"/>
                  </a:lnTo>
                  <a:lnTo>
                    <a:pt x="102" y="596"/>
                  </a:lnTo>
                  <a:lnTo>
                    <a:pt x="108" y="590"/>
                  </a:lnTo>
                  <a:lnTo>
                    <a:pt x="114" y="584"/>
                  </a:lnTo>
                  <a:lnTo>
                    <a:pt x="120" y="584"/>
                  </a:lnTo>
                  <a:lnTo>
                    <a:pt x="120" y="578"/>
                  </a:lnTo>
                  <a:lnTo>
                    <a:pt x="126" y="578"/>
                  </a:lnTo>
                  <a:lnTo>
                    <a:pt x="126" y="572"/>
                  </a:lnTo>
                  <a:lnTo>
                    <a:pt x="54" y="512"/>
                  </a:lnTo>
                  <a:lnTo>
                    <a:pt x="66" y="500"/>
                  </a:lnTo>
                  <a:lnTo>
                    <a:pt x="72" y="494"/>
                  </a:lnTo>
                  <a:lnTo>
                    <a:pt x="78" y="488"/>
                  </a:lnTo>
                  <a:lnTo>
                    <a:pt x="84" y="482"/>
                  </a:lnTo>
                  <a:lnTo>
                    <a:pt x="84" y="476"/>
                  </a:lnTo>
                  <a:lnTo>
                    <a:pt x="84" y="470"/>
                  </a:lnTo>
                  <a:lnTo>
                    <a:pt x="90" y="465"/>
                  </a:lnTo>
                  <a:lnTo>
                    <a:pt x="84" y="459"/>
                  </a:lnTo>
                  <a:lnTo>
                    <a:pt x="84" y="453"/>
                  </a:lnTo>
                  <a:lnTo>
                    <a:pt x="78" y="447"/>
                  </a:lnTo>
                  <a:lnTo>
                    <a:pt x="72" y="441"/>
                  </a:lnTo>
                  <a:lnTo>
                    <a:pt x="66" y="435"/>
                  </a:lnTo>
                  <a:lnTo>
                    <a:pt x="60" y="429"/>
                  </a:lnTo>
                  <a:lnTo>
                    <a:pt x="48" y="423"/>
                  </a:lnTo>
                  <a:lnTo>
                    <a:pt x="42" y="417"/>
                  </a:lnTo>
                  <a:lnTo>
                    <a:pt x="36" y="411"/>
                  </a:lnTo>
                  <a:lnTo>
                    <a:pt x="30" y="405"/>
                  </a:lnTo>
                  <a:lnTo>
                    <a:pt x="24" y="405"/>
                  </a:lnTo>
                  <a:lnTo>
                    <a:pt x="18" y="393"/>
                  </a:lnTo>
                  <a:lnTo>
                    <a:pt x="18" y="387"/>
                  </a:lnTo>
                  <a:lnTo>
                    <a:pt x="12" y="381"/>
                  </a:lnTo>
                  <a:lnTo>
                    <a:pt x="12" y="369"/>
                  </a:lnTo>
                  <a:lnTo>
                    <a:pt x="18" y="363"/>
                  </a:lnTo>
                  <a:lnTo>
                    <a:pt x="18" y="357"/>
                  </a:lnTo>
                  <a:lnTo>
                    <a:pt x="24" y="351"/>
                  </a:lnTo>
                  <a:lnTo>
                    <a:pt x="30" y="345"/>
                  </a:lnTo>
                  <a:lnTo>
                    <a:pt x="36" y="339"/>
                  </a:lnTo>
                  <a:lnTo>
                    <a:pt x="36" y="333"/>
                  </a:lnTo>
                  <a:lnTo>
                    <a:pt x="42" y="328"/>
                  </a:lnTo>
                  <a:lnTo>
                    <a:pt x="42" y="322"/>
                  </a:lnTo>
                  <a:lnTo>
                    <a:pt x="48" y="316"/>
                  </a:lnTo>
                  <a:lnTo>
                    <a:pt x="42" y="310"/>
                  </a:lnTo>
                  <a:lnTo>
                    <a:pt x="42" y="304"/>
                  </a:lnTo>
                  <a:lnTo>
                    <a:pt x="36" y="298"/>
                  </a:lnTo>
                  <a:lnTo>
                    <a:pt x="36" y="292"/>
                  </a:lnTo>
                  <a:lnTo>
                    <a:pt x="30" y="280"/>
                  </a:lnTo>
                  <a:lnTo>
                    <a:pt x="24" y="274"/>
                  </a:lnTo>
                  <a:lnTo>
                    <a:pt x="18" y="268"/>
                  </a:lnTo>
                  <a:lnTo>
                    <a:pt x="12" y="262"/>
                  </a:lnTo>
                  <a:lnTo>
                    <a:pt x="6" y="256"/>
                  </a:lnTo>
                  <a:lnTo>
                    <a:pt x="6" y="244"/>
                  </a:lnTo>
                  <a:lnTo>
                    <a:pt x="6" y="238"/>
                  </a:lnTo>
                  <a:lnTo>
                    <a:pt x="0" y="232"/>
                  </a:lnTo>
                  <a:lnTo>
                    <a:pt x="0" y="226"/>
                  </a:lnTo>
                  <a:lnTo>
                    <a:pt x="6" y="220"/>
                  </a:lnTo>
                  <a:lnTo>
                    <a:pt x="6" y="214"/>
                  </a:lnTo>
                  <a:lnTo>
                    <a:pt x="12" y="208"/>
                  </a:lnTo>
                  <a:lnTo>
                    <a:pt x="12" y="202"/>
                  </a:lnTo>
                  <a:lnTo>
                    <a:pt x="18" y="197"/>
                  </a:lnTo>
                  <a:lnTo>
                    <a:pt x="24" y="191"/>
                  </a:lnTo>
                  <a:lnTo>
                    <a:pt x="36" y="185"/>
                  </a:lnTo>
                  <a:lnTo>
                    <a:pt x="42" y="185"/>
                  </a:lnTo>
                  <a:lnTo>
                    <a:pt x="48" y="179"/>
                  </a:lnTo>
                  <a:lnTo>
                    <a:pt x="54" y="173"/>
                  </a:lnTo>
                  <a:lnTo>
                    <a:pt x="60" y="167"/>
                  </a:lnTo>
                  <a:lnTo>
                    <a:pt x="60" y="161"/>
                  </a:lnTo>
                  <a:lnTo>
                    <a:pt x="66" y="149"/>
                  </a:lnTo>
                  <a:lnTo>
                    <a:pt x="66" y="143"/>
                  </a:lnTo>
                  <a:lnTo>
                    <a:pt x="66" y="137"/>
                  </a:lnTo>
                  <a:lnTo>
                    <a:pt x="66" y="131"/>
                  </a:lnTo>
                  <a:lnTo>
                    <a:pt x="66" y="125"/>
                  </a:lnTo>
                  <a:lnTo>
                    <a:pt x="66" y="119"/>
                  </a:lnTo>
                  <a:lnTo>
                    <a:pt x="66" y="113"/>
                  </a:lnTo>
                  <a:lnTo>
                    <a:pt x="60" y="107"/>
                  </a:lnTo>
                  <a:lnTo>
                    <a:pt x="60" y="101"/>
                  </a:lnTo>
                  <a:lnTo>
                    <a:pt x="54" y="95"/>
                  </a:lnTo>
                  <a:lnTo>
                    <a:pt x="48" y="89"/>
                  </a:lnTo>
                  <a:lnTo>
                    <a:pt x="42" y="89"/>
                  </a:lnTo>
                  <a:lnTo>
                    <a:pt x="36" y="83"/>
                  </a:lnTo>
                  <a:close/>
                </a:path>
              </a:pathLst>
            </a:custGeom>
            <a:solidFill>
              <a:srgbClr val="FF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7" name="Freeform 11"/>
            <p:cNvSpPr>
              <a:spLocks/>
            </p:cNvSpPr>
            <p:nvPr/>
          </p:nvSpPr>
          <p:spPr bwMode="auto">
            <a:xfrm>
              <a:off x="198" y="3529"/>
              <a:ext cx="556" cy="488"/>
            </a:xfrm>
            <a:custGeom>
              <a:avLst/>
              <a:gdLst>
                <a:gd name="T0" fmla="*/ 12 w 556"/>
                <a:gd name="T1" fmla="*/ 488 h 488"/>
                <a:gd name="T2" fmla="*/ 514 w 556"/>
                <a:gd name="T3" fmla="*/ 0 h 488"/>
                <a:gd name="T4" fmla="*/ 466 w 556"/>
                <a:gd name="T5" fmla="*/ 18 h 488"/>
                <a:gd name="T6" fmla="*/ 466 w 556"/>
                <a:gd name="T7" fmla="*/ 30 h 488"/>
                <a:gd name="T8" fmla="*/ 472 w 556"/>
                <a:gd name="T9" fmla="*/ 48 h 488"/>
                <a:gd name="T10" fmla="*/ 478 w 556"/>
                <a:gd name="T11" fmla="*/ 65 h 488"/>
                <a:gd name="T12" fmla="*/ 472 w 556"/>
                <a:gd name="T13" fmla="*/ 83 h 488"/>
                <a:gd name="T14" fmla="*/ 466 w 556"/>
                <a:gd name="T15" fmla="*/ 95 h 488"/>
                <a:gd name="T16" fmla="*/ 454 w 556"/>
                <a:gd name="T17" fmla="*/ 107 h 488"/>
                <a:gd name="T18" fmla="*/ 436 w 556"/>
                <a:gd name="T19" fmla="*/ 113 h 488"/>
                <a:gd name="T20" fmla="*/ 412 w 556"/>
                <a:gd name="T21" fmla="*/ 113 h 488"/>
                <a:gd name="T22" fmla="*/ 394 w 556"/>
                <a:gd name="T23" fmla="*/ 113 h 488"/>
                <a:gd name="T24" fmla="*/ 376 w 556"/>
                <a:gd name="T25" fmla="*/ 101 h 488"/>
                <a:gd name="T26" fmla="*/ 364 w 556"/>
                <a:gd name="T27" fmla="*/ 89 h 488"/>
                <a:gd name="T28" fmla="*/ 358 w 556"/>
                <a:gd name="T29" fmla="*/ 77 h 488"/>
                <a:gd name="T30" fmla="*/ 358 w 556"/>
                <a:gd name="T31" fmla="*/ 59 h 488"/>
                <a:gd name="T32" fmla="*/ 364 w 556"/>
                <a:gd name="T33" fmla="*/ 48 h 488"/>
                <a:gd name="T34" fmla="*/ 364 w 556"/>
                <a:gd name="T35" fmla="*/ 30 h 488"/>
                <a:gd name="T36" fmla="*/ 358 w 556"/>
                <a:gd name="T37" fmla="*/ 18 h 488"/>
                <a:gd name="T38" fmla="*/ 269 w 556"/>
                <a:gd name="T39" fmla="*/ 42 h 488"/>
                <a:gd name="T40" fmla="*/ 275 w 556"/>
                <a:gd name="T41" fmla="*/ 59 h 488"/>
                <a:gd name="T42" fmla="*/ 275 w 556"/>
                <a:gd name="T43" fmla="*/ 77 h 488"/>
                <a:gd name="T44" fmla="*/ 269 w 556"/>
                <a:gd name="T45" fmla="*/ 89 h 488"/>
                <a:gd name="T46" fmla="*/ 263 w 556"/>
                <a:gd name="T47" fmla="*/ 101 h 488"/>
                <a:gd name="T48" fmla="*/ 251 w 556"/>
                <a:gd name="T49" fmla="*/ 107 h 488"/>
                <a:gd name="T50" fmla="*/ 239 w 556"/>
                <a:gd name="T51" fmla="*/ 107 h 488"/>
                <a:gd name="T52" fmla="*/ 221 w 556"/>
                <a:gd name="T53" fmla="*/ 113 h 488"/>
                <a:gd name="T54" fmla="*/ 209 w 556"/>
                <a:gd name="T55" fmla="*/ 113 h 488"/>
                <a:gd name="T56" fmla="*/ 191 w 556"/>
                <a:gd name="T57" fmla="*/ 113 h 488"/>
                <a:gd name="T58" fmla="*/ 173 w 556"/>
                <a:gd name="T59" fmla="*/ 113 h 488"/>
                <a:gd name="T60" fmla="*/ 161 w 556"/>
                <a:gd name="T61" fmla="*/ 119 h 488"/>
                <a:gd name="T62" fmla="*/ 149 w 556"/>
                <a:gd name="T63" fmla="*/ 131 h 488"/>
                <a:gd name="T64" fmla="*/ 149 w 556"/>
                <a:gd name="T65" fmla="*/ 143 h 488"/>
                <a:gd name="T66" fmla="*/ 149 w 556"/>
                <a:gd name="T67" fmla="*/ 161 h 488"/>
                <a:gd name="T68" fmla="*/ 149 w 556"/>
                <a:gd name="T69" fmla="*/ 173 h 488"/>
                <a:gd name="T70" fmla="*/ 149 w 556"/>
                <a:gd name="T71" fmla="*/ 185 h 488"/>
                <a:gd name="T72" fmla="*/ 143 w 556"/>
                <a:gd name="T73" fmla="*/ 196 h 488"/>
                <a:gd name="T74" fmla="*/ 131 w 556"/>
                <a:gd name="T75" fmla="*/ 208 h 488"/>
                <a:gd name="T76" fmla="*/ 114 w 556"/>
                <a:gd name="T77" fmla="*/ 214 h 488"/>
                <a:gd name="T78" fmla="*/ 96 w 556"/>
                <a:gd name="T79" fmla="*/ 214 h 488"/>
                <a:gd name="T80" fmla="*/ 84 w 556"/>
                <a:gd name="T81" fmla="*/ 220 h 488"/>
                <a:gd name="T82" fmla="*/ 72 w 556"/>
                <a:gd name="T83" fmla="*/ 226 h 488"/>
                <a:gd name="T84" fmla="*/ 60 w 556"/>
                <a:gd name="T85" fmla="*/ 238 h 488"/>
                <a:gd name="T86" fmla="*/ 54 w 556"/>
                <a:gd name="T87" fmla="*/ 250 h 488"/>
                <a:gd name="T88" fmla="*/ 48 w 556"/>
                <a:gd name="T89" fmla="*/ 262 h 488"/>
                <a:gd name="T90" fmla="*/ 54 w 556"/>
                <a:gd name="T91" fmla="*/ 280 h 488"/>
                <a:gd name="T92" fmla="*/ 60 w 556"/>
                <a:gd name="T93" fmla="*/ 298 h 488"/>
                <a:gd name="T94" fmla="*/ 66 w 556"/>
                <a:gd name="T95" fmla="*/ 310 h 488"/>
                <a:gd name="T96" fmla="*/ 66 w 556"/>
                <a:gd name="T97" fmla="*/ 327 h 488"/>
                <a:gd name="T98" fmla="*/ 60 w 556"/>
                <a:gd name="T99" fmla="*/ 339 h 488"/>
                <a:gd name="T100" fmla="*/ 54 w 556"/>
                <a:gd name="T101" fmla="*/ 357 h 488"/>
                <a:gd name="T102" fmla="*/ 48 w 556"/>
                <a:gd name="T103" fmla="*/ 375 h 488"/>
                <a:gd name="T104" fmla="*/ 36 w 556"/>
                <a:gd name="T105" fmla="*/ 381 h 488"/>
                <a:gd name="T106" fmla="*/ 24 w 556"/>
                <a:gd name="T107" fmla="*/ 393 h 488"/>
                <a:gd name="T108" fmla="*/ 12 w 556"/>
                <a:gd name="T109" fmla="*/ 393 h 48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56"/>
                <a:gd name="T166" fmla="*/ 0 h 488"/>
                <a:gd name="T167" fmla="*/ 556 w 556"/>
                <a:gd name="T168" fmla="*/ 488 h 48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56" h="488">
                  <a:moveTo>
                    <a:pt x="0" y="399"/>
                  </a:moveTo>
                  <a:lnTo>
                    <a:pt x="12" y="488"/>
                  </a:lnTo>
                  <a:lnTo>
                    <a:pt x="556" y="441"/>
                  </a:lnTo>
                  <a:lnTo>
                    <a:pt x="514" y="0"/>
                  </a:lnTo>
                  <a:lnTo>
                    <a:pt x="466" y="6"/>
                  </a:lnTo>
                  <a:lnTo>
                    <a:pt x="466" y="18"/>
                  </a:lnTo>
                  <a:lnTo>
                    <a:pt x="466" y="24"/>
                  </a:lnTo>
                  <a:lnTo>
                    <a:pt x="466" y="30"/>
                  </a:lnTo>
                  <a:lnTo>
                    <a:pt x="472" y="36"/>
                  </a:lnTo>
                  <a:lnTo>
                    <a:pt x="472" y="48"/>
                  </a:lnTo>
                  <a:lnTo>
                    <a:pt x="478" y="59"/>
                  </a:lnTo>
                  <a:lnTo>
                    <a:pt x="478" y="65"/>
                  </a:lnTo>
                  <a:lnTo>
                    <a:pt x="478" y="71"/>
                  </a:lnTo>
                  <a:lnTo>
                    <a:pt x="472" y="83"/>
                  </a:lnTo>
                  <a:lnTo>
                    <a:pt x="472" y="89"/>
                  </a:lnTo>
                  <a:lnTo>
                    <a:pt x="466" y="95"/>
                  </a:lnTo>
                  <a:lnTo>
                    <a:pt x="460" y="101"/>
                  </a:lnTo>
                  <a:lnTo>
                    <a:pt x="454" y="107"/>
                  </a:lnTo>
                  <a:lnTo>
                    <a:pt x="442" y="113"/>
                  </a:lnTo>
                  <a:lnTo>
                    <a:pt x="436" y="113"/>
                  </a:lnTo>
                  <a:lnTo>
                    <a:pt x="424" y="113"/>
                  </a:lnTo>
                  <a:lnTo>
                    <a:pt x="412" y="113"/>
                  </a:lnTo>
                  <a:lnTo>
                    <a:pt x="400" y="113"/>
                  </a:lnTo>
                  <a:lnTo>
                    <a:pt x="394" y="113"/>
                  </a:lnTo>
                  <a:lnTo>
                    <a:pt x="388" y="107"/>
                  </a:lnTo>
                  <a:lnTo>
                    <a:pt x="376" y="101"/>
                  </a:lnTo>
                  <a:lnTo>
                    <a:pt x="370" y="101"/>
                  </a:lnTo>
                  <a:lnTo>
                    <a:pt x="364" y="89"/>
                  </a:lnTo>
                  <a:lnTo>
                    <a:pt x="364" y="83"/>
                  </a:lnTo>
                  <a:lnTo>
                    <a:pt x="358" y="77"/>
                  </a:lnTo>
                  <a:lnTo>
                    <a:pt x="358" y="71"/>
                  </a:lnTo>
                  <a:lnTo>
                    <a:pt x="358" y="59"/>
                  </a:lnTo>
                  <a:lnTo>
                    <a:pt x="358" y="53"/>
                  </a:lnTo>
                  <a:lnTo>
                    <a:pt x="364" y="48"/>
                  </a:lnTo>
                  <a:lnTo>
                    <a:pt x="364" y="42"/>
                  </a:lnTo>
                  <a:lnTo>
                    <a:pt x="364" y="30"/>
                  </a:lnTo>
                  <a:lnTo>
                    <a:pt x="364" y="24"/>
                  </a:lnTo>
                  <a:lnTo>
                    <a:pt x="358" y="18"/>
                  </a:lnTo>
                  <a:lnTo>
                    <a:pt x="269" y="24"/>
                  </a:lnTo>
                  <a:lnTo>
                    <a:pt x="269" y="42"/>
                  </a:lnTo>
                  <a:lnTo>
                    <a:pt x="269" y="53"/>
                  </a:lnTo>
                  <a:lnTo>
                    <a:pt x="275" y="59"/>
                  </a:lnTo>
                  <a:lnTo>
                    <a:pt x="275" y="71"/>
                  </a:lnTo>
                  <a:lnTo>
                    <a:pt x="275" y="77"/>
                  </a:lnTo>
                  <a:lnTo>
                    <a:pt x="269" y="83"/>
                  </a:lnTo>
                  <a:lnTo>
                    <a:pt x="269" y="89"/>
                  </a:lnTo>
                  <a:lnTo>
                    <a:pt x="269" y="95"/>
                  </a:lnTo>
                  <a:lnTo>
                    <a:pt x="263" y="101"/>
                  </a:lnTo>
                  <a:lnTo>
                    <a:pt x="257" y="107"/>
                  </a:lnTo>
                  <a:lnTo>
                    <a:pt x="251" y="107"/>
                  </a:lnTo>
                  <a:lnTo>
                    <a:pt x="245" y="107"/>
                  </a:lnTo>
                  <a:lnTo>
                    <a:pt x="239" y="107"/>
                  </a:lnTo>
                  <a:lnTo>
                    <a:pt x="233" y="113"/>
                  </a:lnTo>
                  <a:lnTo>
                    <a:pt x="221" y="113"/>
                  </a:lnTo>
                  <a:lnTo>
                    <a:pt x="215" y="113"/>
                  </a:lnTo>
                  <a:lnTo>
                    <a:pt x="209" y="113"/>
                  </a:lnTo>
                  <a:lnTo>
                    <a:pt x="203" y="113"/>
                  </a:lnTo>
                  <a:lnTo>
                    <a:pt x="191" y="113"/>
                  </a:lnTo>
                  <a:lnTo>
                    <a:pt x="185" y="113"/>
                  </a:lnTo>
                  <a:lnTo>
                    <a:pt x="173" y="113"/>
                  </a:lnTo>
                  <a:lnTo>
                    <a:pt x="167" y="119"/>
                  </a:lnTo>
                  <a:lnTo>
                    <a:pt x="161" y="119"/>
                  </a:lnTo>
                  <a:lnTo>
                    <a:pt x="155" y="125"/>
                  </a:lnTo>
                  <a:lnTo>
                    <a:pt x="149" y="131"/>
                  </a:lnTo>
                  <a:lnTo>
                    <a:pt x="149" y="137"/>
                  </a:lnTo>
                  <a:lnTo>
                    <a:pt x="149" y="143"/>
                  </a:lnTo>
                  <a:lnTo>
                    <a:pt x="149" y="149"/>
                  </a:lnTo>
                  <a:lnTo>
                    <a:pt x="149" y="161"/>
                  </a:lnTo>
                  <a:lnTo>
                    <a:pt x="149" y="167"/>
                  </a:lnTo>
                  <a:lnTo>
                    <a:pt x="149" y="173"/>
                  </a:lnTo>
                  <a:lnTo>
                    <a:pt x="149" y="179"/>
                  </a:lnTo>
                  <a:lnTo>
                    <a:pt x="149" y="185"/>
                  </a:lnTo>
                  <a:lnTo>
                    <a:pt x="143" y="190"/>
                  </a:lnTo>
                  <a:lnTo>
                    <a:pt x="143" y="196"/>
                  </a:lnTo>
                  <a:lnTo>
                    <a:pt x="137" y="202"/>
                  </a:lnTo>
                  <a:lnTo>
                    <a:pt x="131" y="208"/>
                  </a:lnTo>
                  <a:lnTo>
                    <a:pt x="119" y="208"/>
                  </a:lnTo>
                  <a:lnTo>
                    <a:pt x="114" y="214"/>
                  </a:lnTo>
                  <a:lnTo>
                    <a:pt x="108" y="214"/>
                  </a:lnTo>
                  <a:lnTo>
                    <a:pt x="96" y="214"/>
                  </a:lnTo>
                  <a:lnTo>
                    <a:pt x="90" y="220"/>
                  </a:lnTo>
                  <a:lnTo>
                    <a:pt x="84" y="220"/>
                  </a:lnTo>
                  <a:lnTo>
                    <a:pt x="78" y="226"/>
                  </a:lnTo>
                  <a:lnTo>
                    <a:pt x="72" y="226"/>
                  </a:lnTo>
                  <a:lnTo>
                    <a:pt x="66" y="232"/>
                  </a:lnTo>
                  <a:lnTo>
                    <a:pt x="60" y="238"/>
                  </a:lnTo>
                  <a:lnTo>
                    <a:pt x="54" y="244"/>
                  </a:lnTo>
                  <a:lnTo>
                    <a:pt x="54" y="250"/>
                  </a:lnTo>
                  <a:lnTo>
                    <a:pt x="48" y="256"/>
                  </a:lnTo>
                  <a:lnTo>
                    <a:pt x="48" y="262"/>
                  </a:lnTo>
                  <a:lnTo>
                    <a:pt x="54" y="274"/>
                  </a:lnTo>
                  <a:lnTo>
                    <a:pt x="54" y="280"/>
                  </a:lnTo>
                  <a:lnTo>
                    <a:pt x="54" y="286"/>
                  </a:lnTo>
                  <a:lnTo>
                    <a:pt x="60" y="298"/>
                  </a:lnTo>
                  <a:lnTo>
                    <a:pt x="60" y="304"/>
                  </a:lnTo>
                  <a:lnTo>
                    <a:pt x="66" y="310"/>
                  </a:lnTo>
                  <a:lnTo>
                    <a:pt x="66" y="321"/>
                  </a:lnTo>
                  <a:lnTo>
                    <a:pt x="66" y="327"/>
                  </a:lnTo>
                  <a:lnTo>
                    <a:pt x="60" y="333"/>
                  </a:lnTo>
                  <a:lnTo>
                    <a:pt x="60" y="339"/>
                  </a:lnTo>
                  <a:lnTo>
                    <a:pt x="60" y="351"/>
                  </a:lnTo>
                  <a:lnTo>
                    <a:pt x="54" y="357"/>
                  </a:lnTo>
                  <a:lnTo>
                    <a:pt x="54" y="363"/>
                  </a:lnTo>
                  <a:lnTo>
                    <a:pt x="48" y="375"/>
                  </a:lnTo>
                  <a:lnTo>
                    <a:pt x="42" y="381"/>
                  </a:lnTo>
                  <a:lnTo>
                    <a:pt x="36" y="381"/>
                  </a:lnTo>
                  <a:lnTo>
                    <a:pt x="30" y="387"/>
                  </a:lnTo>
                  <a:lnTo>
                    <a:pt x="24" y="393"/>
                  </a:lnTo>
                  <a:lnTo>
                    <a:pt x="18" y="393"/>
                  </a:lnTo>
                  <a:lnTo>
                    <a:pt x="12" y="393"/>
                  </a:lnTo>
                  <a:lnTo>
                    <a:pt x="0" y="399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8" name="Freeform 12"/>
            <p:cNvSpPr>
              <a:spLocks/>
            </p:cNvSpPr>
            <p:nvPr/>
          </p:nvSpPr>
          <p:spPr bwMode="auto">
            <a:xfrm>
              <a:off x="276" y="2957"/>
              <a:ext cx="609" cy="536"/>
            </a:xfrm>
            <a:custGeom>
              <a:avLst/>
              <a:gdLst>
                <a:gd name="T0" fmla="*/ 609 w 609"/>
                <a:gd name="T1" fmla="*/ 441 h 536"/>
                <a:gd name="T2" fmla="*/ 0 w 609"/>
                <a:gd name="T3" fmla="*/ 125 h 536"/>
                <a:gd name="T4" fmla="*/ 47 w 609"/>
                <a:gd name="T5" fmla="*/ 113 h 536"/>
                <a:gd name="T6" fmla="*/ 47 w 609"/>
                <a:gd name="T7" fmla="*/ 101 h 536"/>
                <a:gd name="T8" fmla="*/ 41 w 609"/>
                <a:gd name="T9" fmla="*/ 89 h 536"/>
                <a:gd name="T10" fmla="*/ 36 w 609"/>
                <a:gd name="T11" fmla="*/ 78 h 536"/>
                <a:gd name="T12" fmla="*/ 30 w 609"/>
                <a:gd name="T13" fmla="*/ 66 h 536"/>
                <a:gd name="T14" fmla="*/ 30 w 609"/>
                <a:gd name="T15" fmla="*/ 48 h 536"/>
                <a:gd name="T16" fmla="*/ 30 w 609"/>
                <a:gd name="T17" fmla="*/ 36 h 536"/>
                <a:gd name="T18" fmla="*/ 36 w 609"/>
                <a:gd name="T19" fmla="*/ 24 h 536"/>
                <a:gd name="T20" fmla="*/ 47 w 609"/>
                <a:gd name="T21" fmla="*/ 18 h 536"/>
                <a:gd name="T22" fmla="*/ 59 w 609"/>
                <a:gd name="T23" fmla="*/ 6 h 536"/>
                <a:gd name="T24" fmla="*/ 71 w 609"/>
                <a:gd name="T25" fmla="*/ 0 h 536"/>
                <a:gd name="T26" fmla="*/ 83 w 609"/>
                <a:gd name="T27" fmla="*/ 0 h 536"/>
                <a:gd name="T28" fmla="*/ 95 w 609"/>
                <a:gd name="T29" fmla="*/ 0 h 536"/>
                <a:gd name="T30" fmla="*/ 107 w 609"/>
                <a:gd name="T31" fmla="*/ 0 h 536"/>
                <a:gd name="T32" fmla="*/ 119 w 609"/>
                <a:gd name="T33" fmla="*/ 6 h 536"/>
                <a:gd name="T34" fmla="*/ 131 w 609"/>
                <a:gd name="T35" fmla="*/ 12 h 536"/>
                <a:gd name="T36" fmla="*/ 143 w 609"/>
                <a:gd name="T37" fmla="*/ 24 h 536"/>
                <a:gd name="T38" fmla="*/ 149 w 609"/>
                <a:gd name="T39" fmla="*/ 36 h 536"/>
                <a:gd name="T40" fmla="*/ 149 w 609"/>
                <a:gd name="T41" fmla="*/ 54 h 536"/>
                <a:gd name="T42" fmla="*/ 149 w 609"/>
                <a:gd name="T43" fmla="*/ 66 h 536"/>
                <a:gd name="T44" fmla="*/ 149 w 609"/>
                <a:gd name="T45" fmla="*/ 83 h 536"/>
                <a:gd name="T46" fmla="*/ 149 w 609"/>
                <a:gd name="T47" fmla="*/ 89 h 536"/>
                <a:gd name="T48" fmla="*/ 239 w 609"/>
                <a:gd name="T49" fmla="*/ 78 h 536"/>
                <a:gd name="T50" fmla="*/ 245 w 609"/>
                <a:gd name="T51" fmla="*/ 107 h 536"/>
                <a:gd name="T52" fmla="*/ 245 w 609"/>
                <a:gd name="T53" fmla="*/ 119 h 536"/>
                <a:gd name="T54" fmla="*/ 251 w 609"/>
                <a:gd name="T55" fmla="*/ 137 h 536"/>
                <a:gd name="T56" fmla="*/ 257 w 609"/>
                <a:gd name="T57" fmla="*/ 149 h 536"/>
                <a:gd name="T58" fmla="*/ 269 w 609"/>
                <a:gd name="T59" fmla="*/ 149 h 536"/>
                <a:gd name="T60" fmla="*/ 280 w 609"/>
                <a:gd name="T61" fmla="*/ 155 h 536"/>
                <a:gd name="T62" fmla="*/ 298 w 609"/>
                <a:gd name="T63" fmla="*/ 149 h 536"/>
                <a:gd name="T64" fmla="*/ 310 w 609"/>
                <a:gd name="T65" fmla="*/ 149 h 536"/>
                <a:gd name="T66" fmla="*/ 328 w 609"/>
                <a:gd name="T67" fmla="*/ 143 h 536"/>
                <a:gd name="T68" fmla="*/ 346 w 609"/>
                <a:gd name="T69" fmla="*/ 143 h 536"/>
                <a:gd name="T70" fmla="*/ 358 w 609"/>
                <a:gd name="T71" fmla="*/ 143 h 536"/>
                <a:gd name="T72" fmla="*/ 376 w 609"/>
                <a:gd name="T73" fmla="*/ 149 h 536"/>
                <a:gd name="T74" fmla="*/ 382 w 609"/>
                <a:gd name="T75" fmla="*/ 155 h 536"/>
                <a:gd name="T76" fmla="*/ 388 w 609"/>
                <a:gd name="T77" fmla="*/ 167 h 536"/>
                <a:gd name="T78" fmla="*/ 394 w 609"/>
                <a:gd name="T79" fmla="*/ 185 h 536"/>
                <a:gd name="T80" fmla="*/ 394 w 609"/>
                <a:gd name="T81" fmla="*/ 197 h 536"/>
                <a:gd name="T82" fmla="*/ 400 w 609"/>
                <a:gd name="T83" fmla="*/ 209 h 536"/>
                <a:gd name="T84" fmla="*/ 412 w 609"/>
                <a:gd name="T85" fmla="*/ 214 h 536"/>
                <a:gd name="T86" fmla="*/ 430 w 609"/>
                <a:gd name="T87" fmla="*/ 220 h 536"/>
                <a:gd name="T88" fmla="*/ 442 w 609"/>
                <a:gd name="T89" fmla="*/ 220 h 536"/>
                <a:gd name="T90" fmla="*/ 460 w 609"/>
                <a:gd name="T91" fmla="*/ 220 h 536"/>
                <a:gd name="T92" fmla="*/ 478 w 609"/>
                <a:gd name="T93" fmla="*/ 220 h 536"/>
                <a:gd name="T94" fmla="*/ 490 w 609"/>
                <a:gd name="T95" fmla="*/ 226 h 536"/>
                <a:gd name="T96" fmla="*/ 502 w 609"/>
                <a:gd name="T97" fmla="*/ 232 h 536"/>
                <a:gd name="T98" fmla="*/ 508 w 609"/>
                <a:gd name="T99" fmla="*/ 244 h 536"/>
                <a:gd name="T100" fmla="*/ 514 w 609"/>
                <a:gd name="T101" fmla="*/ 262 h 536"/>
                <a:gd name="T102" fmla="*/ 514 w 609"/>
                <a:gd name="T103" fmla="*/ 274 h 536"/>
                <a:gd name="T104" fmla="*/ 514 w 609"/>
                <a:gd name="T105" fmla="*/ 298 h 536"/>
                <a:gd name="T106" fmla="*/ 514 w 609"/>
                <a:gd name="T107" fmla="*/ 310 h 536"/>
                <a:gd name="T108" fmla="*/ 519 w 609"/>
                <a:gd name="T109" fmla="*/ 328 h 536"/>
                <a:gd name="T110" fmla="*/ 525 w 609"/>
                <a:gd name="T111" fmla="*/ 334 h 536"/>
                <a:gd name="T112" fmla="*/ 537 w 609"/>
                <a:gd name="T113" fmla="*/ 346 h 536"/>
                <a:gd name="T114" fmla="*/ 555 w 609"/>
                <a:gd name="T115" fmla="*/ 351 h 536"/>
                <a:gd name="T116" fmla="*/ 567 w 609"/>
                <a:gd name="T117" fmla="*/ 351 h 536"/>
                <a:gd name="T118" fmla="*/ 585 w 609"/>
                <a:gd name="T119" fmla="*/ 351 h 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09"/>
                <a:gd name="T181" fmla="*/ 0 h 536"/>
                <a:gd name="T182" fmla="*/ 609 w 609"/>
                <a:gd name="T183" fmla="*/ 536 h 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09" h="536">
                  <a:moveTo>
                    <a:pt x="591" y="351"/>
                  </a:moveTo>
                  <a:lnTo>
                    <a:pt x="609" y="441"/>
                  </a:lnTo>
                  <a:lnTo>
                    <a:pt x="71" y="536"/>
                  </a:lnTo>
                  <a:lnTo>
                    <a:pt x="0" y="125"/>
                  </a:lnTo>
                  <a:lnTo>
                    <a:pt x="47" y="113"/>
                  </a:lnTo>
                  <a:lnTo>
                    <a:pt x="47" y="107"/>
                  </a:lnTo>
                  <a:lnTo>
                    <a:pt x="47" y="101"/>
                  </a:lnTo>
                  <a:lnTo>
                    <a:pt x="47" y="95"/>
                  </a:lnTo>
                  <a:lnTo>
                    <a:pt x="41" y="89"/>
                  </a:lnTo>
                  <a:lnTo>
                    <a:pt x="41" y="83"/>
                  </a:lnTo>
                  <a:lnTo>
                    <a:pt x="36" y="78"/>
                  </a:lnTo>
                  <a:lnTo>
                    <a:pt x="36" y="72"/>
                  </a:lnTo>
                  <a:lnTo>
                    <a:pt x="30" y="66"/>
                  </a:lnTo>
                  <a:lnTo>
                    <a:pt x="30" y="60"/>
                  </a:lnTo>
                  <a:lnTo>
                    <a:pt x="30" y="48"/>
                  </a:lnTo>
                  <a:lnTo>
                    <a:pt x="30" y="42"/>
                  </a:lnTo>
                  <a:lnTo>
                    <a:pt x="30" y="36"/>
                  </a:lnTo>
                  <a:lnTo>
                    <a:pt x="36" y="30"/>
                  </a:lnTo>
                  <a:lnTo>
                    <a:pt x="36" y="24"/>
                  </a:lnTo>
                  <a:lnTo>
                    <a:pt x="41" y="24"/>
                  </a:lnTo>
                  <a:lnTo>
                    <a:pt x="47" y="18"/>
                  </a:lnTo>
                  <a:lnTo>
                    <a:pt x="53" y="12"/>
                  </a:lnTo>
                  <a:lnTo>
                    <a:pt x="59" y="6"/>
                  </a:lnTo>
                  <a:lnTo>
                    <a:pt x="65" y="6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83" y="0"/>
                  </a:lnTo>
                  <a:lnTo>
                    <a:pt x="89" y="0"/>
                  </a:lnTo>
                  <a:lnTo>
                    <a:pt x="95" y="0"/>
                  </a:lnTo>
                  <a:lnTo>
                    <a:pt x="101" y="0"/>
                  </a:lnTo>
                  <a:lnTo>
                    <a:pt x="107" y="0"/>
                  </a:lnTo>
                  <a:lnTo>
                    <a:pt x="113" y="0"/>
                  </a:lnTo>
                  <a:lnTo>
                    <a:pt x="119" y="6"/>
                  </a:lnTo>
                  <a:lnTo>
                    <a:pt x="125" y="12"/>
                  </a:lnTo>
                  <a:lnTo>
                    <a:pt x="131" y="12"/>
                  </a:lnTo>
                  <a:lnTo>
                    <a:pt x="137" y="18"/>
                  </a:lnTo>
                  <a:lnTo>
                    <a:pt x="143" y="24"/>
                  </a:lnTo>
                  <a:lnTo>
                    <a:pt x="143" y="30"/>
                  </a:lnTo>
                  <a:lnTo>
                    <a:pt x="149" y="36"/>
                  </a:lnTo>
                  <a:lnTo>
                    <a:pt x="149" y="42"/>
                  </a:lnTo>
                  <a:lnTo>
                    <a:pt x="149" y="54"/>
                  </a:lnTo>
                  <a:lnTo>
                    <a:pt x="149" y="60"/>
                  </a:lnTo>
                  <a:lnTo>
                    <a:pt x="149" y="66"/>
                  </a:lnTo>
                  <a:lnTo>
                    <a:pt x="149" y="78"/>
                  </a:lnTo>
                  <a:lnTo>
                    <a:pt x="149" y="83"/>
                  </a:lnTo>
                  <a:lnTo>
                    <a:pt x="149" y="89"/>
                  </a:lnTo>
                  <a:lnTo>
                    <a:pt x="149" y="95"/>
                  </a:lnTo>
                  <a:lnTo>
                    <a:pt x="239" y="78"/>
                  </a:lnTo>
                  <a:lnTo>
                    <a:pt x="239" y="95"/>
                  </a:lnTo>
                  <a:lnTo>
                    <a:pt x="245" y="107"/>
                  </a:lnTo>
                  <a:lnTo>
                    <a:pt x="245" y="113"/>
                  </a:lnTo>
                  <a:lnTo>
                    <a:pt x="245" y="119"/>
                  </a:lnTo>
                  <a:lnTo>
                    <a:pt x="251" y="131"/>
                  </a:lnTo>
                  <a:lnTo>
                    <a:pt x="251" y="137"/>
                  </a:lnTo>
                  <a:lnTo>
                    <a:pt x="257" y="143"/>
                  </a:lnTo>
                  <a:lnTo>
                    <a:pt x="257" y="149"/>
                  </a:lnTo>
                  <a:lnTo>
                    <a:pt x="263" y="149"/>
                  </a:lnTo>
                  <a:lnTo>
                    <a:pt x="269" y="149"/>
                  </a:lnTo>
                  <a:lnTo>
                    <a:pt x="275" y="155"/>
                  </a:lnTo>
                  <a:lnTo>
                    <a:pt x="280" y="155"/>
                  </a:lnTo>
                  <a:lnTo>
                    <a:pt x="286" y="155"/>
                  </a:lnTo>
                  <a:lnTo>
                    <a:pt x="298" y="149"/>
                  </a:lnTo>
                  <a:lnTo>
                    <a:pt x="304" y="149"/>
                  </a:lnTo>
                  <a:lnTo>
                    <a:pt x="310" y="149"/>
                  </a:lnTo>
                  <a:lnTo>
                    <a:pt x="316" y="143"/>
                  </a:lnTo>
                  <a:lnTo>
                    <a:pt x="328" y="143"/>
                  </a:lnTo>
                  <a:lnTo>
                    <a:pt x="334" y="143"/>
                  </a:lnTo>
                  <a:lnTo>
                    <a:pt x="346" y="143"/>
                  </a:lnTo>
                  <a:lnTo>
                    <a:pt x="352" y="143"/>
                  </a:lnTo>
                  <a:lnTo>
                    <a:pt x="358" y="143"/>
                  </a:lnTo>
                  <a:lnTo>
                    <a:pt x="364" y="143"/>
                  </a:lnTo>
                  <a:lnTo>
                    <a:pt x="376" y="149"/>
                  </a:lnTo>
                  <a:lnTo>
                    <a:pt x="382" y="149"/>
                  </a:lnTo>
                  <a:lnTo>
                    <a:pt x="382" y="155"/>
                  </a:lnTo>
                  <a:lnTo>
                    <a:pt x="388" y="161"/>
                  </a:lnTo>
                  <a:lnTo>
                    <a:pt x="388" y="167"/>
                  </a:lnTo>
                  <a:lnTo>
                    <a:pt x="388" y="179"/>
                  </a:lnTo>
                  <a:lnTo>
                    <a:pt x="394" y="185"/>
                  </a:lnTo>
                  <a:lnTo>
                    <a:pt x="394" y="191"/>
                  </a:lnTo>
                  <a:lnTo>
                    <a:pt x="394" y="197"/>
                  </a:lnTo>
                  <a:lnTo>
                    <a:pt x="400" y="203"/>
                  </a:lnTo>
                  <a:lnTo>
                    <a:pt x="400" y="209"/>
                  </a:lnTo>
                  <a:lnTo>
                    <a:pt x="406" y="214"/>
                  </a:lnTo>
                  <a:lnTo>
                    <a:pt x="412" y="214"/>
                  </a:lnTo>
                  <a:lnTo>
                    <a:pt x="424" y="214"/>
                  </a:lnTo>
                  <a:lnTo>
                    <a:pt x="430" y="220"/>
                  </a:lnTo>
                  <a:lnTo>
                    <a:pt x="436" y="220"/>
                  </a:lnTo>
                  <a:lnTo>
                    <a:pt x="442" y="220"/>
                  </a:lnTo>
                  <a:lnTo>
                    <a:pt x="454" y="220"/>
                  </a:lnTo>
                  <a:lnTo>
                    <a:pt x="460" y="220"/>
                  </a:lnTo>
                  <a:lnTo>
                    <a:pt x="472" y="220"/>
                  </a:lnTo>
                  <a:lnTo>
                    <a:pt x="478" y="220"/>
                  </a:lnTo>
                  <a:lnTo>
                    <a:pt x="484" y="220"/>
                  </a:lnTo>
                  <a:lnTo>
                    <a:pt x="490" y="226"/>
                  </a:lnTo>
                  <a:lnTo>
                    <a:pt x="496" y="226"/>
                  </a:lnTo>
                  <a:lnTo>
                    <a:pt x="502" y="232"/>
                  </a:lnTo>
                  <a:lnTo>
                    <a:pt x="508" y="238"/>
                  </a:lnTo>
                  <a:lnTo>
                    <a:pt x="508" y="244"/>
                  </a:lnTo>
                  <a:lnTo>
                    <a:pt x="514" y="250"/>
                  </a:lnTo>
                  <a:lnTo>
                    <a:pt x="514" y="262"/>
                  </a:lnTo>
                  <a:lnTo>
                    <a:pt x="514" y="268"/>
                  </a:lnTo>
                  <a:lnTo>
                    <a:pt x="514" y="274"/>
                  </a:lnTo>
                  <a:lnTo>
                    <a:pt x="514" y="286"/>
                  </a:lnTo>
                  <a:lnTo>
                    <a:pt x="514" y="298"/>
                  </a:lnTo>
                  <a:lnTo>
                    <a:pt x="514" y="304"/>
                  </a:lnTo>
                  <a:lnTo>
                    <a:pt x="514" y="310"/>
                  </a:lnTo>
                  <a:lnTo>
                    <a:pt x="514" y="316"/>
                  </a:lnTo>
                  <a:lnTo>
                    <a:pt x="519" y="328"/>
                  </a:lnTo>
                  <a:lnTo>
                    <a:pt x="525" y="334"/>
                  </a:lnTo>
                  <a:lnTo>
                    <a:pt x="531" y="340"/>
                  </a:lnTo>
                  <a:lnTo>
                    <a:pt x="537" y="346"/>
                  </a:lnTo>
                  <a:lnTo>
                    <a:pt x="543" y="351"/>
                  </a:lnTo>
                  <a:lnTo>
                    <a:pt x="555" y="351"/>
                  </a:lnTo>
                  <a:lnTo>
                    <a:pt x="561" y="351"/>
                  </a:lnTo>
                  <a:lnTo>
                    <a:pt x="567" y="351"/>
                  </a:lnTo>
                  <a:lnTo>
                    <a:pt x="573" y="351"/>
                  </a:lnTo>
                  <a:lnTo>
                    <a:pt x="585" y="351"/>
                  </a:lnTo>
                  <a:lnTo>
                    <a:pt x="591" y="351"/>
                  </a:lnTo>
                  <a:close/>
                </a:path>
              </a:pathLst>
            </a:cu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9" name="Freeform 13"/>
            <p:cNvSpPr>
              <a:spLocks/>
            </p:cNvSpPr>
            <p:nvPr/>
          </p:nvSpPr>
          <p:spPr bwMode="auto">
            <a:xfrm>
              <a:off x="682" y="3195"/>
              <a:ext cx="538" cy="632"/>
            </a:xfrm>
            <a:custGeom>
              <a:avLst/>
              <a:gdLst>
                <a:gd name="T0" fmla="*/ 490 w 538"/>
                <a:gd name="T1" fmla="*/ 0 h 632"/>
                <a:gd name="T2" fmla="*/ 197 w 538"/>
                <a:gd name="T3" fmla="*/ 632 h 632"/>
                <a:gd name="T4" fmla="*/ 239 w 538"/>
                <a:gd name="T5" fmla="*/ 602 h 632"/>
                <a:gd name="T6" fmla="*/ 227 w 538"/>
                <a:gd name="T7" fmla="*/ 590 h 632"/>
                <a:gd name="T8" fmla="*/ 215 w 538"/>
                <a:gd name="T9" fmla="*/ 572 h 632"/>
                <a:gd name="T10" fmla="*/ 209 w 538"/>
                <a:gd name="T11" fmla="*/ 560 h 632"/>
                <a:gd name="T12" fmla="*/ 203 w 538"/>
                <a:gd name="T13" fmla="*/ 542 h 632"/>
                <a:gd name="T14" fmla="*/ 209 w 538"/>
                <a:gd name="T15" fmla="*/ 524 h 632"/>
                <a:gd name="T16" fmla="*/ 215 w 538"/>
                <a:gd name="T17" fmla="*/ 513 h 632"/>
                <a:gd name="T18" fmla="*/ 227 w 538"/>
                <a:gd name="T19" fmla="*/ 501 h 632"/>
                <a:gd name="T20" fmla="*/ 251 w 538"/>
                <a:gd name="T21" fmla="*/ 489 h 632"/>
                <a:gd name="T22" fmla="*/ 269 w 538"/>
                <a:gd name="T23" fmla="*/ 483 h 632"/>
                <a:gd name="T24" fmla="*/ 287 w 538"/>
                <a:gd name="T25" fmla="*/ 489 h 632"/>
                <a:gd name="T26" fmla="*/ 299 w 538"/>
                <a:gd name="T27" fmla="*/ 495 h 632"/>
                <a:gd name="T28" fmla="*/ 311 w 538"/>
                <a:gd name="T29" fmla="*/ 507 h 632"/>
                <a:gd name="T30" fmla="*/ 317 w 538"/>
                <a:gd name="T31" fmla="*/ 519 h 632"/>
                <a:gd name="T32" fmla="*/ 323 w 538"/>
                <a:gd name="T33" fmla="*/ 536 h 632"/>
                <a:gd name="T34" fmla="*/ 323 w 538"/>
                <a:gd name="T35" fmla="*/ 548 h 632"/>
                <a:gd name="T36" fmla="*/ 335 w 538"/>
                <a:gd name="T37" fmla="*/ 560 h 632"/>
                <a:gd name="T38" fmla="*/ 406 w 538"/>
                <a:gd name="T39" fmla="*/ 507 h 632"/>
                <a:gd name="T40" fmla="*/ 400 w 538"/>
                <a:gd name="T41" fmla="*/ 489 h 632"/>
                <a:gd name="T42" fmla="*/ 394 w 538"/>
                <a:gd name="T43" fmla="*/ 477 h 632"/>
                <a:gd name="T44" fmla="*/ 388 w 538"/>
                <a:gd name="T45" fmla="*/ 459 h 632"/>
                <a:gd name="T46" fmla="*/ 394 w 538"/>
                <a:gd name="T47" fmla="*/ 447 h 632"/>
                <a:gd name="T48" fmla="*/ 400 w 538"/>
                <a:gd name="T49" fmla="*/ 441 h 632"/>
                <a:gd name="T50" fmla="*/ 412 w 538"/>
                <a:gd name="T51" fmla="*/ 435 h 632"/>
                <a:gd name="T52" fmla="*/ 424 w 538"/>
                <a:gd name="T53" fmla="*/ 429 h 632"/>
                <a:gd name="T54" fmla="*/ 442 w 538"/>
                <a:gd name="T55" fmla="*/ 423 h 632"/>
                <a:gd name="T56" fmla="*/ 454 w 538"/>
                <a:gd name="T57" fmla="*/ 417 h 632"/>
                <a:gd name="T58" fmla="*/ 472 w 538"/>
                <a:gd name="T59" fmla="*/ 405 h 632"/>
                <a:gd name="T60" fmla="*/ 478 w 538"/>
                <a:gd name="T61" fmla="*/ 393 h 632"/>
                <a:gd name="T62" fmla="*/ 484 w 538"/>
                <a:gd name="T63" fmla="*/ 382 h 632"/>
                <a:gd name="T64" fmla="*/ 484 w 538"/>
                <a:gd name="T65" fmla="*/ 370 h 632"/>
                <a:gd name="T66" fmla="*/ 478 w 538"/>
                <a:gd name="T67" fmla="*/ 358 h 632"/>
                <a:gd name="T68" fmla="*/ 472 w 538"/>
                <a:gd name="T69" fmla="*/ 340 h 632"/>
                <a:gd name="T70" fmla="*/ 472 w 538"/>
                <a:gd name="T71" fmla="*/ 328 h 632"/>
                <a:gd name="T72" fmla="*/ 472 w 538"/>
                <a:gd name="T73" fmla="*/ 316 h 632"/>
                <a:gd name="T74" fmla="*/ 484 w 538"/>
                <a:gd name="T75" fmla="*/ 304 h 632"/>
                <a:gd name="T76" fmla="*/ 490 w 538"/>
                <a:gd name="T77" fmla="*/ 292 h 632"/>
                <a:gd name="T78" fmla="*/ 508 w 538"/>
                <a:gd name="T79" fmla="*/ 280 h 632"/>
                <a:gd name="T80" fmla="*/ 520 w 538"/>
                <a:gd name="T81" fmla="*/ 274 h 632"/>
                <a:gd name="T82" fmla="*/ 526 w 538"/>
                <a:gd name="T83" fmla="*/ 262 h 632"/>
                <a:gd name="T84" fmla="*/ 532 w 538"/>
                <a:gd name="T85" fmla="*/ 250 h 632"/>
                <a:gd name="T86" fmla="*/ 538 w 538"/>
                <a:gd name="T87" fmla="*/ 239 h 632"/>
                <a:gd name="T88" fmla="*/ 532 w 538"/>
                <a:gd name="T89" fmla="*/ 221 h 632"/>
                <a:gd name="T90" fmla="*/ 526 w 538"/>
                <a:gd name="T91" fmla="*/ 209 h 632"/>
                <a:gd name="T92" fmla="*/ 514 w 538"/>
                <a:gd name="T93" fmla="*/ 197 h 632"/>
                <a:gd name="T94" fmla="*/ 502 w 538"/>
                <a:gd name="T95" fmla="*/ 179 h 632"/>
                <a:gd name="T96" fmla="*/ 496 w 538"/>
                <a:gd name="T97" fmla="*/ 167 h 632"/>
                <a:gd name="T98" fmla="*/ 496 w 538"/>
                <a:gd name="T99" fmla="*/ 155 h 632"/>
                <a:gd name="T100" fmla="*/ 496 w 538"/>
                <a:gd name="T101" fmla="*/ 137 h 632"/>
                <a:gd name="T102" fmla="*/ 502 w 538"/>
                <a:gd name="T103" fmla="*/ 125 h 632"/>
                <a:gd name="T104" fmla="*/ 514 w 538"/>
                <a:gd name="T105" fmla="*/ 113 h 632"/>
                <a:gd name="T106" fmla="*/ 526 w 538"/>
                <a:gd name="T107" fmla="*/ 102 h 632"/>
                <a:gd name="T108" fmla="*/ 538 w 538"/>
                <a:gd name="T109" fmla="*/ 96 h 63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38"/>
                <a:gd name="T166" fmla="*/ 0 h 632"/>
                <a:gd name="T167" fmla="*/ 538 w 538"/>
                <a:gd name="T168" fmla="*/ 632 h 63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38" h="632">
                  <a:moveTo>
                    <a:pt x="538" y="96"/>
                  </a:moveTo>
                  <a:lnTo>
                    <a:pt x="490" y="0"/>
                  </a:lnTo>
                  <a:lnTo>
                    <a:pt x="0" y="233"/>
                  </a:lnTo>
                  <a:lnTo>
                    <a:pt x="197" y="632"/>
                  </a:lnTo>
                  <a:lnTo>
                    <a:pt x="239" y="608"/>
                  </a:lnTo>
                  <a:lnTo>
                    <a:pt x="239" y="602"/>
                  </a:lnTo>
                  <a:lnTo>
                    <a:pt x="233" y="596"/>
                  </a:lnTo>
                  <a:lnTo>
                    <a:pt x="227" y="590"/>
                  </a:lnTo>
                  <a:lnTo>
                    <a:pt x="221" y="584"/>
                  </a:lnTo>
                  <a:lnTo>
                    <a:pt x="215" y="572"/>
                  </a:lnTo>
                  <a:lnTo>
                    <a:pt x="209" y="566"/>
                  </a:lnTo>
                  <a:lnTo>
                    <a:pt x="209" y="560"/>
                  </a:lnTo>
                  <a:lnTo>
                    <a:pt x="203" y="554"/>
                  </a:lnTo>
                  <a:lnTo>
                    <a:pt x="203" y="542"/>
                  </a:lnTo>
                  <a:lnTo>
                    <a:pt x="203" y="536"/>
                  </a:lnTo>
                  <a:lnTo>
                    <a:pt x="209" y="524"/>
                  </a:lnTo>
                  <a:lnTo>
                    <a:pt x="209" y="519"/>
                  </a:lnTo>
                  <a:lnTo>
                    <a:pt x="215" y="513"/>
                  </a:lnTo>
                  <a:lnTo>
                    <a:pt x="221" y="507"/>
                  </a:lnTo>
                  <a:lnTo>
                    <a:pt x="227" y="501"/>
                  </a:lnTo>
                  <a:lnTo>
                    <a:pt x="239" y="495"/>
                  </a:lnTo>
                  <a:lnTo>
                    <a:pt x="251" y="489"/>
                  </a:lnTo>
                  <a:lnTo>
                    <a:pt x="257" y="489"/>
                  </a:lnTo>
                  <a:lnTo>
                    <a:pt x="269" y="483"/>
                  </a:lnTo>
                  <a:lnTo>
                    <a:pt x="275" y="483"/>
                  </a:lnTo>
                  <a:lnTo>
                    <a:pt x="287" y="489"/>
                  </a:lnTo>
                  <a:lnTo>
                    <a:pt x="293" y="489"/>
                  </a:lnTo>
                  <a:lnTo>
                    <a:pt x="299" y="495"/>
                  </a:lnTo>
                  <a:lnTo>
                    <a:pt x="305" y="501"/>
                  </a:lnTo>
                  <a:lnTo>
                    <a:pt x="311" y="507"/>
                  </a:lnTo>
                  <a:lnTo>
                    <a:pt x="317" y="513"/>
                  </a:lnTo>
                  <a:lnTo>
                    <a:pt x="317" y="519"/>
                  </a:lnTo>
                  <a:lnTo>
                    <a:pt x="317" y="530"/>
                  </a:lnTo>
                  <a:lnTo>
                    <a:pt x="323" y="536"/>
                  </a:lnTo>
                  <a:lnTo>
                    <a:pt x="323" y="542"/>
                  </a:lnTo>
                  <a:lnTo>
                    <a:pt x="323" y="548"/>
                  </a:lnTo>
                  <a:lnTo>
                    <a:pt x="329" y="554"/>
                  </a:lnTo>
                  <a:lnTo>
                    <a:pt x="335" y="560"/>
                  </a:lnTo>
                  <a:lnTo>
                    <a:pt x="412" y="524"/>
                  </a:lnTo>
                  <a:lnTo>
                    <a:pt x="406" y="507"/>
                  </a:lnTo>
                  <a:lnTo>
                    <a:pt x="400" y="501"/>
                  </a:lnTo>
                  <a:lnTo>
                    <a:pt x="400" y="489"/>
                  </a:lnTo>
                  <a:lnTo>
                    <a:pt x="394" y="483"/>
                  </a:lnTo>
                  <a:lnTo>
                    <a:pt x="394" y="477"/>
                  </a:lnTo>
                  <a:lnTo>
                    <a:pt x="388" y="465"/>
                  </a:lnTo>
                  <a:lnTo>
                    <a:pt x="388" y="459"/>
                  </a:lnTo>
                  <a:lnTo>
                    <a:pt x="388" y="453"/>
                  </a:lnTo>
                  <a:lnTo>
                    <a:pt x="394" y="447"/>
                  </a:lnTo>
                  <a:lnTo>
                    <a:pt x="394" y="441"/>
                  </a:lnTo>
                  <a:lnTo>
                    <a:pt x="400" y="441"/>
                  </a:lnTo>
                  <a:lnTo>
                    <a:pt x="406" y="435"/>
                  </a:lnTo>
                  <a:lnTo>
                    <a:pt x="412" y="435"/>
                  </a:lnTo>
                  <a:lnTo>
                    <a:pt x="418" y="429"/>
                  </a:lnTo>
                  <a:lnTo>
                    <a:pt x="424" y="429"/>
                  </a:lnTo>
                  <a:lnTo>
                    <a:pt x="430" y="423"/>
                  </a:lnTo>
                  <a:lnTo>
                    <a:pt x="442" y="423"/>
                  </a:lnTo>
                  <a:lnTo>
                    <a:pt x="448" y="417"/>
                  </a:lnTo>
                  <a:lnTo>
                    <a:pt x="454" y="417"/>
                  </a:lnTo>
                  <a:lnTo>
                    <a:pt x="466" y="411"/>
                  </a:lnTo>
                  <a:lnTo>
                    <a:pt x="472" y="405"/>
                  </a:lnTo>
                  <a:lnTo>
                    <a:pt x="478" y="399"/>
                  </a:lnTo>
                  <a:lnTo>
                    <a:pt x="478" y="393"/>
                  </a:lnTo>
                  <a:lnTo>
                    <a:pt x="484" y="387"/>
                  </a:lnTo>
                  <a:lnTo>
                    <a:pt x="484" y="382"/>
                  </a:lnTo>
                  <a:lnTo>
                    <a:pt x="484" y="376"/>
                  </a:lnTo>
                  <a:lnTo>
                    <a:pt x="484" y="370"/>
                  </a:lnTo>
                  <a:lnTo>
                    <a:pt x="484" y="364"/>
                  </a:lnTo>
                  <a:lnTo>
                    <a:pt x="478" y="358"/>
                  </a:lnTo>
                  <a:lnTo>
                    <a:pt x="478" y="346"/>
                  </a:lnTo>
                  <a:lnTo>
                    <a:pt x="472" y="340"/>
                  </a:lnTo>
                  <a:lnTo>
                    <a:pt x="472" y="334"/>
                  </a:lnTo>
                  <a:lnTo>
                    <a:pt x="472" y="328"/>
                  </a:lnTo>
                  <a:lnTo>
                    <a:pt x="472" y="322"/>
                  </a:lnTo>
                  <a:lnTo>
                    <a:pt x="472" y="316"/>
                  </a:lnTo>
                  <a:lnTo>
                    <a:pt x="478" y="310"/>
                  </a:lnTo>
                  <a:lnTo>
                    <a:pt x="484" y="304"/>
                  </a:lnTo>
                  <a:lnTo>
                    <a:pt x="484" y="298"/>
                  </a:lnTo>
                  <a:lnTo>
                    <a:pt x="490" y="292"/>
                  </a:lnTo>
                  <a:lnTo>
                    <a:pt x="496" y="286"/>
                  </a:lnTo>
                  <a:lnTo>
                    <a:pt x="508" y="280"/>
                  </a:lnTo>
                  <a:lnTo>
                    <a:pt x="514" y="280"/>
                  </a:lnTo>
                  <a:lnTo>
                    <a:pt x="520" y="274"/>
                  </a:lnTo>
                  <a:lnTo>
                    <a:pt x="526" y="268"/>
                  </a:lnTo>
                  <a:lnTo>
                    <a:pt x="526" y="262"/>
                  </a:lnTo>
                  <a:lnTo>
                    <a:pt x="532" y="256"/>
                  </a:lnTo>
                  <a:lnTo>
                    <a:pt x="532" y="250"/>
                  </a:lnTo>
                  <a:lnTo>
                    <a:pt x="538" y="245"/>
                  </a:lnTo>
                  <a:lnTo>
                    <a:pt x="538" y="239"/>
                  </a:lnTo>
                  <a:lnTo>
                    <a:pt x="538" y="227"/>
                  </a:lnTo>
                  <a:lnTo>
                    <a:pt x="532" y="221"/>
                  </a:lnTo>
                  <a:lnTo>
                    <a:pt x="532" y="215"/>
                  </a:lnTo>
                  <a:lnTo>
                    <a:pt x="526" y="209"/>
                  </a:lnTo>
                  <a:lnTo>
                    <a:pt x="520" y="203"/>
                  </a:lnTo>
                  <a:lnTo>
                    <a:pt x="514" y="197"/>
                  </a:lnTo>
                  <a:lnTo>
                    <a:pt x="508" y="185"/>
                  </a:lnTo>
                  <a:lnTo>
                    <a:pt x="502" y="179"/>
                  </a:lnTo>
                  <a:lnTo>
                    <a:pt x="502" y="173"/>
                  </a:lnTo>
                  <a:lnTo>
                    <a:pt x="496" y="167"/>
                  </a:lnTo>
                  <a:lnTo>
                    <a:pt x="496" y="161"/>
                  </a:lnTo>
                  <a:lnTo>
                    <a:pt x="496" y="155"/>
                  </a:lnTo>
                  <a:lnTo>
                    <a:pt x="496" y="149"/>
                  </a:lnTo>
                  <a:lnTo>
                    <a:pt x="496" y="137"/>
                  </a:lnTo>
                  <a:lnTo>
                    <a:pt x="502" y="131"/>
                  </a:lnTo>
                  <a:lnTo>
                    <a:pt x="502" y="125"/>
                  </a:lnTo>
                  <a:lnTo>
                    <a:pt x="508" y="119"/>
                  </a:lnTo>
                  <a:lnTo>
                    <a:pt x="514" y="113"/>
                  </a:lnTo>
                  <a:lnTo>
                    <a:pt x="520" y="108"/>
                  </a:lnTo>
                  <a:lnTo>
                    <a:pt x="526" y="102"/>
                  </a:lnTo>
                  <a:lnTo>
                    <a:pt x="532" y="102"/>
                  </a:lnTo>
                  <a:lnTo>
                    <a:pt x="538" y="96"/>
                  </a:lnTo>
                  <a:close/>
                </a:path>
              </a:pathLst>
            </a:custGeom>
            <a:solidFill>
              <a:srgbClr val="0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0" name="Freeform 14"/>
            <p:cNvSpPr>
              <a:spLocks/>
            </p:cNvSpPr>
            <p:nvPr/>
          </p:nvSpPr>
          <p:spPr bwMode="auto">
            <a:xfrm>
              <a:off x="1017" y="3374"/>
              <a:ext cx="603" cy="661"/>
            </a:xfrm>
            <a:custGeom>
              <a:avLst/>
              <a:gdLst>
                <a:gd name="T0" fmla="*/ 239 w 603"/>
                <a:gd name="T1" fmla="*/ 107 h 661"/>
                <a:gd name="T2" fmla="*/ 233 w 603"/>
                <a:gd name="T3" fmla="*/ 54 h 661"/>
                <a:gd name="T4" fmla="*/ 262 w 603"/>
                <a:gd name="T5" fmla="*/ 6 h 661"/>
                <a:gd name="T6" fmla="*/ 328 w 603"/>
                <a:gd name="T7" fmla="*/ 0 h 661"/>
                <a:gd name="T8" fmla="*/ 364 w 603"/>
                <a:gd name="T9" fmla="*/ 30 h 661"/>
                <a:gd name="T10" fmla="*/ 370 w 603"/>
                <a:gd name="T11" fmla="*/ 71 h 661"/>
                <a:gd name="T12" fmla="*/ 364 w 603"/>
                <a:gd name="T13" fmla="*/ 119 h 661"/>
                <a:gd name="T14" fmla="*/ 400 w 603"/>
                <a:gd name="T15" fmla="*/ 149 h 661"/>
                <a:gd name="T16" fmla="*/ 448 w 603"/>
                <a:gd name="T17" fmla="*/ 161 h 661"/>
                <a:gd name="T18" fmla="*/ 466 w 603"/>
                <a:gd name="T19" fmla="*/ 185 h 661"/>
                <a:gd name="T20" fmla="*/ 472 w 603"/>
                <a:gd name="T21" fmla="*/ 214 h 661"/>
                <a:gd name="T22" fmla="*/ 490 w 603"/>
                <a:gd name="T23" fmla="*/ 244 h 661"/>
                <a:gd name="T24" fmla="*/ 525 w 603"/>
                <a:gd name="T25" fmla="*/ 250 h 661"/>
                <a:gd name="T26" fmla="*/ 573 w 603"/>
                <a:gd name="T27" fmla="*/ 250 h 661"/>
                <a:gd name="T28" fmla="*/ 597 w 603"/>
                <a:gd name="T29" fmla="*/ 262 h 661"/>
                <a:gd name="T30" fmla="*/ 603 w 603"/>
                <a:gd name="T31" fmla="*/ 316 h 661"/>
                <a:gd name="T32" fmla="*/ 597 w 603"/>
                <a:gd name="T33" fmla="*/ 381 h 661"/>
                <a:gd name="T34" fmla="*/ 573 w 603"/>
                <a:gd name="T35" fmla="*/ 393 h 661"/>
                <a:gd name="T36" fmla="*/ 525 w 603"/>
                <a:gd name="T37" fmla="*/ 393 h 661"/>
                <a:gd name="T38" fmla="*/ 490 w 603"/>
                <a:gd name="T39" fmla="*/ 399 h 661"/>
                <a:gd name="T40" fmla="*/ 472 w 603"/>
                <a:gd name="T41" fmla="*/ 417 h 661"/>
                <a:gd name="T42" fmla="*/ 466 w 603"/>
                <a:gd name="T43" fmla="*/ 459 h 661"/>
                <a:gd name="T44" fmla="*/ 448 w 603"/>
                <a:gd name="T45" fmla="*/ 482 h 661"/>
                <a:gd name="T46" fmla="*/ 406 w 603"/>
                <a:gd name="T47" fmla="*/ 494 h 661"/>
                <a:gd name="T48" fmla="*/ 370 w 603"/>
                <a:gd name="T49" fmla="*/ 512 h 661"/>
                <a:gd name="T50" fmla="*/ 364 w 603"/>
                <a:gd name="T51" fmla="*/ 548 h 661"/>
                <a:gd name="T52" fmla="*/ 370 w 603"/>
                <a:gd name="T53" fmla="*/ 590 h 661"/>
                <a:gd name="T54" fmla="*/ 352 w 603"/>
                <a:gd name="T55" fmla="*/ 637 h 661"/>
                <a:gd name="T56" fmla="*/ 328 w 603"/>
                <a:gd name="T57" fmla="*/ 655 h 661"/>
                <a:gd name="T58" fmla="*/ 280 w 603"/>
                <a:gd name="T59" fmla="*/ 661 h 661"/>
                <a:gd name="T60" fmla="*/ 245 w 603"/>
                <a:gd name="T61" fmla="*/ 643 h 661"/>
                <a:gd name="T62" fmla="*/ 233 w 603"/>
                <a:gd name="T63" fmla="*/ 613 h 661"/>
                <a:gd name="T64" fmla="*/ 233 w 603"/>
                <a:gd name="T65" fmla="*/ 572 h 661"/>
                <a:gd name="T66" fmla="*/ 239 w 603"/>
                <a:gd name="T67" fmla="*/ 536 h 661"/>
                <a:gd name="T68" fmla="*/ 215 w 603"/>
                <a:gd name="T69" fmla="*/ 512 h 661"/>
                <a:gd name="T70" fmla="*/ 179 w 603"/>
                <a:gd name="T71" fmla="*/ 506 h 661"/>
                <a:gd name="T72" fmla="*/ 143 w 603"/>
                <a:gd name="T73" fmla="*/ 488 h 661"/>
                <a:gd name="T74" fmla="*/ 131 w 603"/>
                <a:gd name="T75" fmla="*/ 453 h 661"/>
                <a:gd name="T76" fmla="*/ 119 w 603"/>
                <a:gd name="T77" fmla="*/ 423 h 661"/>
                <a:gd name="T78" fmla="*/ 83 w 603"/>
                <a:gd name="T79" fmla="*/ 411 h 661"/>
                <a:gd name="T80" fmla="*/ 47 w 603"/>
                <a:gd name="T81" fmla="*/ 411 h 661"/>
                <a:gd name="T82" fmla="*/ 12 w 603"/>
                <a:gd name="T83" fmla="*/ 405 h 661"/>
                <a:gd name="T84" fmla="*/ 0 w 603"/>
                <a:gd name="T85" fmla="*/ 357 h 661"/>
                <a:gd name="T86" fmla="*/ 0 w 603"/>
                <a:gd name="T87" fmla="*/ 298 h 661"/>
                <a:gd name="T88" fmla="*/ 12 w 603"/>
                <a:gd name="T89" fmla="*/ 256 h 661"/>
                <a:gd name="T90" fmla="*/ 41 w 603"/>
                <a:gd name="T91" fmla="*/ 250 h 661"/>
                <a:gd name="T92" fmla="*/ 89 w 603"/>
                <a:gd name="T93" fmla="*/ 250 h 661"/>
                <a:gd name="T94" fmla="*/ 125 w 603"/>
                <a:gd name="T95" fmla="*/ 238 h 661"/>
                <a:gd name="T96" fmla="*/ 137 w 603"/>
                <a:gd name="T97" fmla="*/ 203 h 661"/>
                <a:gd name="T98" fmla="*/ 149 w 603"/>
                <a:gd name="T99" fmla="*/ 167 h 661"/>
                <a:gd name="T100" fmla="*/ 191 w 603"/>
                <a:gd name="T101" fmla="*/ 155 h 66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03"/>
                <a:gd name="T154" fmla="*/ 0 h 661"/>
                <a:gd name="T155" fmla="*/ 603 w 603"/>
                <a:gd name="T156" fmla="*/ 661 h 66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03" h="661">
                  <a:moveTo>
                    <a:pt x="227" y="137"/>
                  </a:moveTo>
                  <a:lnTo>
                    <a:pt x="233" y="131"/>
                  </a:lnTo>
                  <a:lnTo>
                    <a:pt x="239" y="125"/>
                  </a:lnTo>
                  <a:lnTo>
                    <a:pt x="239" y="119"/>
                  </a:lnTo>
                  <a:lnTo>
                    <a:pt x="239" y="107"/>
                  </a:lnTo>
                  <a:lnTo>
                    <a:pt x="239" y="95"/>
                  </a:lnTo>
                  <a:lnTo>
                    <a:pt x="239" y="83"/>
                  </a:lnTo>
                  <a:lnTo>
                    <a:pt x="233" y="71"/>
                  </a:lnTo>
                  <a:lnTo>
                    <a:pt x="233" y="60"/>
                  </a:lnTo>
                  <a:lnTo>
                    <a:pt x="233" y="54"/>
                  </a:lnTo>
                  <a:lnTo>
                    <a:pt x="233" y="42"/>
                  </a:lnTo>
                  <a:lnTo>
                    <a:pt x="239" y="30"/>
                  </a:lnTo>
                  <a:lnTo>
                    <a:pt x="245" y="24"/>
                  </a:lnTo>
                  <a:lnTo>
                    <a:pt x="256" y="12"/>
                  </a:lnTo>
                  <a:lnTo>
                    <a:pt x="262" y="6"/>
                  </a:lnTo>
                  <a:lnTo>
                    <a:pt x="274" y="6"/>
                  </a:lnTo>
                  <a:lnTo>
                    <a:pt x="286" y="0"/>
                  </a:lnTo>
                  <a:lnTo>
                    <a:pt x="298" y="0"/>
                  </a:lnTo>
                  <a:lnTo>
                    <a:pt x="316" y="0"/>
                  </a:lnTo>
                  <a:lnTo>
                    <a:pt x="328" y="0"/>
                  </a:lnTo>
                  <a:lnTo>
                    <a:pt x="340" y="6"/>
                  </a:lnTo>
                  <a:lnTo>
                    <a:pt x="346" y="12"/>
                  </a:lnTo>
                  <a:lnTo>
                    <a:pt x="352" y="12"/>
                  </a:lnTo>
                  <a:lnTo>
                    <a:pt x="358" y="18"/>
                  </a:lnTo>
                  <a:lnTo>
                    <a:pt x="364" y="30"/>
                  </a:lnTo>
                  <a:lnTo>
                    <a:pt x="370" y="36"/>
                  </a:lnTo>
                  <a:lnTo>
                    <a:pt x="370" y="42"/>
                  </a:lnTo>
                  <a:lnTo>
                    <a:pt x="370" y="54"/>
                  </a:lnTo>
                  <a:lnTo>
                    <a:pt x="370" y="66"/>
                  </a:lnTo>
                  <a:lnTo>
                    <a:pt x="370" y="71"/>
                  </a:lnTo>
                  <a:lnTo>
                    <a:pt x="370" y="83"/>
                  </a:lnTo>
                  <a:lnTo>
                    <a:pt x="370" y="95"/>
                  </a:lnTo>
                  <a:lnTo>
                    <a:pt x="364" y="107"/>
                  </a:lnTo>
                  <a:lnTo>
                    <a:pt x="364" y="113"/>
                  </a:lnTo>
                  <a:lnTo>
                    <a:pt x="364" y="119"/>
                  </a:lnTo>
                  <a:lnTo>
                    <a:pt x="370" y="125"/>
                  </a:lnTo>
                  <a:lnTo>
                    <a:pt x="370" y="137"/>
                  </a:lnTo>
                  <a:lnTo>
                    <a:pt x="382" y="143"/>
                  </a:lnTo>
                  <a:lnTo>
                    <a:pt x="388" y="149"/>
                  </a:lnTo>
                  <a:lnTo>
                    <a:pt x="400" y="149"/>
                  </a:lnTo>
                  <a:lnTo>
                    <a:pt x="406" y="155"/>
                  </a:lnTo>
                  <a:lnTo>
                    <a:pt x="418" y="155"/>
                  </a:lnTo>
                  <a:lnTo>
                    <a:pt x="430" y="155"/>
                  </a:lnTo>
                  <a:lnTo>
                    <a:pt x="442" y="161"/>
                  </a:lnTo>
                  <a:lnTo>
                    <a:pt x="448" y="161"/>
                  </a:lnTo>
                  <a:lnTo>
                    <a:pt x="454" y="167"/>
                  </a:lnTo>
                  <a:lnTo>
                    <a:pt x="460" y="167"/>
                  </a:lnTo>
                  <a:lnTo>
                    <a:pt x="466" y="173"/>
                  </a:lnTo>
                  <a:lnTo>
                    <a:pt x="466" y="179"/>
                  </a:lnTo>
                  <a:lnTo>
                    <a:pt x="466" y="185"/>
                  </a:lnTo>
                  <a:lnTo>
                    <a:pt x="472" y="191"/>
                  </a:lnTo>
                  <a:lnTo>
                    <a:pt x="472" y="197"/>
                  </a:lnTo>
                  <a:lnTo>
                    <a:pt x="472" y="203"/>
                  </a:lnTo>
                  <a:lnTo>
                    <a:pt x="472" y="208"/>
                  </a:lnTo>
                  <a:lnTo>
                    <a:pt x="472" y="214"/>
                  </a:lnTo>
                  <a:lnTo>
                    <a:pt x="472" y="226"/>
                  </a:lnTo>
                  <a:lnTo>
                    <a:pt x="472" y="232"/>
                  </a:lnTo>
                  <a:lnTo>
                    <a:pt x="478" y="238"/>
                  </a:lnTo>
                  <a:lnTo>
                    <a:pt x="484" y="238"/>
                  </a:lnTo>
                  <a:lnTo>
                    <a:pt x="490" y="244"/>
                  </a:lnTo>
                  <a:lnTo>
                    <a:pt x="495" y="250"/>
                  </a:lnTo>
                  <a:lnTo>
                    <a:pt x="501" y="250"/>
                  </a:lnTo>
                  <a:lnTo>
                    <a:pt x="513" y="250"/>
                  </a:lnTo>
                  <a:lnTo>
                    <a:pt x="519" y="250"/>
                  </a:lnTo>
                  <a:lnTo>
                    <a:pt x="525" y="250"/>
                  </a:lnTo>
                  <a:lnTo>
                    <a:pt x="537" y="250"/>
                  </a:lnTo>
                  <a:lnTo>
                    <a:pt x="549" y="250"/>
                  </a:lnTo>
                  <a:lnTo>
                    <a:pt x="555" y="250"/>
                  </a:lnTo>
                  <a:lnTo>
                    <a:pt x="561" y="250"/>
                  </a:lnTo>
                  <a:lnTo>
                    <a:pt x="573" y="250"/>
                  </a:lnTo>
                  <a:lnTo>
                    <a:pt x="579" y="250"/>
                  </a:lnTo>
                  <a:lnTo>
                    <a:pt x="585" y="256"/>
                  </a:lnTo>
                  <a:lnTo>
                    <a:pt x="591" y="256"/>
                  </a:lnTo>
                  <a:lnTo>
                    <a:pt x="597" y="262"/>
                  </a:lnTo>
                  <a:lnTo>
                    <a:pt x="597" y="268"/>
                  </a:lnTo>
                  <a:lnTo>
                    <a:pt x="603" y="274"/>
                  </a:lnTo>
                  <a:lnTo>
                    <a:pt x="603" y="286"/>
                  </a:lnTo>
                  <a:lnTo>
                    <a:pt x="603" y="298"/>
                  </a:lnTo>
                  <a:lnTo>
                    <a:pt x="603" y="316"/>
                  </a:lnTo>
                  <a:lnTo>
                    <a:pt x="603" y="328"/>
                  </a:lnTo>
                  <a:lnTo>
                    <a:pt x="603" y="351"/>
                  </a:lnTo>
                  <a:lnTo>
                    <a:pt x="597" y="363"/>
                  </a:lnTo>
                  <a:lnTo>
                    <a:pt x="597" y="375"/>
                  </a:lnTo>
                  <a:lnTo>
                    <a:pt x="597" y="381"/>
                  </a:lnTo>
                  <a:lnTo>
                    <a:pt x="591" y="387"/>
                  </a:lnTo>
                  <a:lnTo>
                    <a:pt x="585" y="393"/>
                  </a:lnTo>
                  <a:lnTo>
                    <a:pt x="579" y="393"/>
                  </a:lnTo>
                  <a:lnTo>
                    <a:pt x="573" y="393"/>
                  </a:lnTo>
                  <a:lnTo>
                    <a:pt x="561" y="399"/>
                  </a:lnTo>
                  <a:lnTo>
                    <a:pt x="549" y="393"/>
                  </a:lnTo>
                  <a:lnTo>
                    <a:pt x="537" y="393"/>
                  </a:lnTo>
                  <a:lnTo>
                    <a:pt x="531" y="393"/>
                  </a:lnTo>
                  <a:lnTo>
                    <a:pt x="525" y="393"/>
                  </a:lnTo>
                  <a:lnTo>
                    <a:pt x="519" y="393"/>
                  </a:lnTo>
                  <a:lnTo>
                    <a:pt x="507" y="393"/>
                  </a:lnTo>
                  <a:lnTo>
                    <a:pt x="501" y="393"/>
                  </a:lnTo>
                  <a:lnTo>
                    <a:pt x="495" y="399"/>
                  </a:lnTo>
                  <a:lnTo>
                    <a:pt x="490" y="399"/>
                  </a:lnTo>
                  <a:lnTo>
                    <a:pt x="484" y="399"/>
                  </a:lnTo>
                  <a:lnTo>
                    <a:pt x="478" y="405"/>
                  </a:lnTo>
                  <a:lnTo>
                    <a:pt x="478" y="411"/>
                  </a:lnTo>
                  <a:lnTo>
                    <a:pt x="472" y="411"/>
                  </a:lnTo>
                  <a:lnTo>
                    <a:pt x="472" y="417"/>
                  </a:lnTo>
                  <a:lnTo>
                    <a:pt x="472" y="423"/>
                  </a:lnTo>
                  <a:lnTo>
                    <a:pt x="466" y="429"/>
                  </a:lnTo>
                  <a:lnTo>
                    <a:pt x="472" y="435"/>
                  </a:lnTo>
                  <a:lnTo>
                    <a:pt x="472" y="447"/>
                  </a:lnTo>
                  <a:lnTo>
                    <a:pt x="466" y="459"/>
                  </a:lnTo>
                  <a:lnTo>
                    <a:pt x="466" y="465"/>
                  </a:lnTo>
                  <a:lnTo>
                    <a:pt x="460" y="471"/>
                  </a:lnTo>
                  <a:lnTo>
                    <a:pt x="460" y="476"/>
                  </a:lnTo>
                  <a:lnTo>
                    <a:pt x="454" y="476"/>
                  </a:lnTo>
                  <a:lnTo>
                    <a:pt x="448" y="482"/>
                  </a:lnTo>
                  <a:lnTo>
                    <a:pt x="442" y="482"/>
                  </a:lnTo>
                  <a:lnTo>
                    <a:pt x="430" y="488"/>
                  </a:lnTo>
                  <a:lnTo>
                    <a:pt x="424" y="488"/>
                  </a:lnTo>
                  <a:lnTo>
                    <a:pt x="412" y="488"/>
                  </a:lnTo>
                  <a:lnTo>
                    <a:pt x="406" y="494"/>
                  </a:lnTo>
                  <a:lnTo>
                    <a:pt x="400" y="494"/>
                  </a:lnTo>
                  <a:lnTo>
                    <a:pt x="394" y="494"/>
                  </a:lnTo>
                  <a:lnTo>
                    <a:pt x="382" y="500"/>
                  </a:lnTo>
                  <a:lnTo>
                    <a:pt x="376" y="506"/>
                  </a:lnTo>
                  <a:lnTo>
                    <a:pt x="370" y="512"/>
                  </a:lnTo>
                  <a:lnTo>
                    <a:pt x="364" y="518"/>
                  </a:lnTo>
                  <a:lnTo>
                    <a:pt x="364" y="524"/>
                  </a:lnTo>
                  <a:lnTo>
                    <a:pt x="364" y="530"/>
                  </a:lnTo>
                  <a:lnTo>
                    <a:pt x="364" y="542"/>
                  </a:lnTo>
                  <a:lnTo>
                    <a:pt x="364" y="548"/>
                  </a:lnTo>
                  <a:lnTo>
                    <a:pt x="364" y="554"/>
                  </a:lnTo>
                  <a:lnTo>
                    <a:pt x="370" y="566"/>
                  </a:lnTo>
                  <a:lnTo>
                    <a:pt x="370" y="572"/>
                  </a:lnTo>
                  <a:lnTo>
                    <a:pt x="370" y="584"/>
                  </a:lnTo>
                  <a:lnTo>
                    <a:pt x="370" y="590"/>
                  </a:lnTo>
                  <a:lnTo>
                    <a:pt x="370" y="602"/>
                  </a:lnTo>
                  <a:lnTo>
                    <a:pt x="364" y="608"/>
                  </a:lnTo>
                  <a:lnTo>
                    <a:pt x="364" y="619"/>
                  </a:lnTo>
                  <a:lnTo>
                    <a:pt x="358" y="625"/>
                  </a:lnTo>
                  <a:lnTo>
                    <a:pt x="352" y="637"/>
                  </a:lnTo>
                  <a:lnTo>
                    <a:pt x="352" y="643"/>
                  </a:lnTo>
                  <a:lnTo>
                    <a:pt x="346" y="643"/>
                  </a:lnTo>
                  <a:lnTo>
                    <a:pt x="340" y="649"/>
                  </a:lnTo>
                  <a:lnTo>
                    <a:pt x="334" y="655"/>
                  </a:lnTo>
                  <a:lnTo>
                    <a:pt x="328" y="655"/>
                  </a:lnTo>
                  <a:lnTo>
                    <a:pt x="322" y="661"/>
                  </a:lnTo>
                  <a:lnTo>
                    <a:pt x="310" y="661"/>
                  </a:lnTo>
                  <a:lnTo>
                    <a:pt x="298" y="661"/>
                  </a:lnTo>
                  <a:lnTo>
                    <a:pt x="286" y="661"/>
                  </a:lnTo>
                  <a:lnTo>
                    <a:pt x="280" y="661"/>
                  </a:lnTo>
                  <a:lnTo>
                    <a:pt x="274" y="661"/>
                  </a:lnTo>
                  <a:lnTo>
                    <a:pt x="262" y="655"/>
                  </a:lnTo>
                  <a:lnTo>
                    <a:pt x="256" y="649"/>
                  </a:lnTo>
                  <a:lnTo>
                    <a:pt x="251" y="649"/>
                  </a:lnTo>
                  <a:lnTo>
                    <a:pt x="245" y="643"/>
                  </a:lnTo>
                  <a:lnTo>
                    <a:pt x="245" y="637"/>
                  </a:lnTo>
                  <a:lnTo>
                    <a:pt x="239" y="631"/>
                  </a:lnTo>
                  <a:lnTo>
                    <a:pt x="233" y="625"/>
                  </a:lnTo>
                  <a:lnTo>
                    <a:pt x="233" y="619"/>
                  </a:lnTo>
                  <a:lnTo>
                    <a:pt x="233" y="613"/>
                  </a:lnTo>
                  <a:lnTo>
                    <a:pt x="233" y="608"/>
                  </a:lnTo>
                  <a:lnTo>
                    <a:pt x="233" y="596"/>
                  </a:lnTo>
                  <a:lnTo>
                    <a:pt x="233" y="590"/>
                  </a:lnTo>
                  <a:lnTo>
                    <a:pt x="233" y="584"/>
                  </a:lnTo>
                  <a:lnTo>
                    <a:pt x="233" y="572"/>
                  </a:lnTo>
                  <a:lnTo>
                    <a:pt x="239" y="566"/>
                  </a:lnTo>
                  <a:lnTo>
                    <a:pt x="239" y="554"/>
                  </a:lnTo>
                  <a:lnTo>
                    <a:pt x="239" y="548"/>
                  </a:lnTo>
                  <a:lnTo>
                    <a:pt x="239" y="542"/>
                  </a:lnTo>
                  <a:lnTo>
                    <a:pt x="239" y="536"/>
                  </a:lnTo>
                  <a:lnTo>
                    <a:pt x="233" y="530"/>
                  </a:lnTo>
                  <a:lnTo>
                    <a:pt x="227" y="524"/>
                  </a:lnTo>
                  <a:lnTo>
                    <a:pt x="221" y="518"/>
                  </a:lnTo>
                  <a:lnTo>
                    <a:pt x="215" y="512"/>
                  </a:lnTo>
                  <a:lnTo>
                    <a:pt x="209" y="512"/>
                  </a:lnTo>
                  <a:lnTo>
                    <a:pt x="203" y="512"/>
                  </a:lnTo>
                  <a:lnTo>
                    <a:pt x="191" y="506"/>
                  </a:lnTo>
                  <a:lnTo>
                    <a:pt x="185" y="506"/>
                  </a:lnTo>
                  <a:lnTo>
                    <a:pt x="179" y="506"/>
                  </a:lnTo>
                  <a:lnTo>
                    <a:pt x="167" y="500"/>
                  </a:lnTo>
                  <a:lnTo>
                    <a:pt x="161" y="500"/>
                  </a:lnTo>
                  <a:lnTo>
                    <a:pt x="155" y="500"/>
                  </a:lnTo>
                  <a:lnTo>
                    <a:pt x="149" y="494"/>
                  </a:lnTo>
                  <a:lnTo>
                    <a:pt x="143" y="488"/>
                  </a:lnTo>
                  <a:lnTo>
                    <a:pt x="137" y="482"/>
                  </a:lnTo>
                  <a:lnTo>
                    <a:pt x="137" y="476"/>
                  </a:lnTo>
                  <a:lnTo>
                    <a:pt x="131" y="471"/>
                  </a:lnTo>
                  <a:lnTo>
                    <a:pt x="131" y="459"/>
                  </a:lnTo>
                  <a:lnTo>
                    <a:pt x="131" y="453"/>
                  </a:lnTo>
                  <a:lnTo>
                    <a:pt x="131" y="447"/>
                  </a:lnTo>
                  <a:lnTo>
                    <a:pt x="131" y="441"/>
                  </a:lnTo>
                  <a:lnTo>
                    <a:pt x="131" y="435"/>
                  </a:lnTo>
                  <a:lnTo>
                    <a:pt x="125" y="423"/>
                  </a:lnTo>
                  <a:lnTo>
                    <a:pt x="119" y="423"/>
                  </a:lnTo>
                  <a:lnTo>
                    <a:pt x="113" y="417"/>
                  </a:lnTo>
                  <a:lnTo>
                    <a:pt x="107" y="417"/>
                  </a:lnTo>
                  <a:lnTo>
                    <a:pt x="101" y="411"/>
                  </a:lnTo>
                  <a:lnTo>
                    <a:pt x="95" y="411"/>
                  </a:lnTo>
                  <a:lnTo>
                    <a:pt x="83" y="411"/>
                  </a:lnTo>
                  <a:lnTo>
                    <a:pt x="77" y="411"/>
                  </a:lnTo>
                  <a:lnTo>
                    <a:pt x="71" y="411"/>
                  </a:lnTo>
                  <a:lnTo>
                    <a:pt x="65" y="411"/>
                  </a:lnTo>
                  <a:lnTo>
                    <a:pt x="53" y="411"/>
                  </a:lnTo>
                  <a:lnTo>
                    <a:pt x="47" y="411"/>
                  </a:lnTo>
                  <a:lnTo>
                    <a:pt x="35" y="411"/>
                  </a:lnTo>
                  <a:lnTo>
                    <a:pt x="29" y="411"/>
                  </a:lnTo>
                  <a:lnTo>
                    <a:pt x="23" y="411"/>
                  </a:lnTo>
                  <a:lnTo>
                    <a:pt x="17" y="405"/>
                  </a:lnTo>
                  <a:lnTo>
                    <a:pt x="12" y="405"/>
                  </a:lnTo>
                  <a:lnTo>
                    <a:pt x="6" y="399"/>
                  </a:lnTo>
                  <a:lnTo>
                    <a:pt x="6" y="393"/>
                  </a:lnTo>
                  <a:lnTo>
                    <a:pt x="0" y="381"/>
                  </a:lnTo>
                  <a:lnTo>
                    <a:pt x="0" y="369"/>
                  </a:lnTo>
                  <a:lnTo>
                    <a:pt x="0" y="357"/>
                  </a:lnTo>
                  <a:lnTo>
                    <a:pt x="0" y="345"/>
                  </a:lnTo>
                  <a:lnTo>
                    <a:pt x="0" y="334"/>
                  </a:lnTo>
                  <a:lnTo>
                    <a:pt x="0" y="322"/>
                  </a:lnTo>
                  <a:lnTo>
                    <a:pt x="0" y="310"/>
                  </a:lnTo>
                  <a:lnTo>
                    <a:pt x="0" y="298"/>
                  </a:lnTo>
                  <a:lnTo>
                    <a:pt x="0" y="286"/>
                  </a:lnTo>
                  <a:lnTo>
                    <a:pt x="6" y="274"/>
                  </a:lnTo>
                  <a:lnTo>
                    <a:pt x="6" y="268"/>
                  </a:lnTo>
                  <a:lnTo>
                    <a:pt x="12" y="262"/>
                  </a:lnTo>
                  <a:lnTo>
                    <a:pt x="12" y="256"/>
                  </a:lnTo>
                  <a:lnTo>
                    <a:pt x="17" y="256"/>
                  </a:lnTo>
                  <a:lnTo>
                    <a:pt x="23" y="250"/>
                  </a:lnTo>
                  <a:lnTo>
                    <a:pt x="29" y="250"/>
                  </a:lnTo>
                  <a:lnTo>
                    <a:pt x="35" y="250"/>
                  </a:lnTo>
                  <a:lnTo>
                    <a:pt x="41" y="250"/>
                  </a:lnTo>
                  <a:lnTo>
                    <a:pt x="47" y="250"/>
                  </a:lnTo>
                  <a:lnTo>
                    <a:pt x="59" y="250"/>
                  </a:lnTo>
                  <a:lnTo>
                    <a:pt x="71" y="250"/>
                  </a:lnTo>
                  <a:lnTo>
                    <a:pt x="77" y="250"/>
                  </a:lnTo>
                  <a:lnTo>
                    <a:pt x="89" y="250"/>
                  </a:lnTo>
                  <a:lnTo>
                    <a:pt x="101" y="250"/>
                  </a:lnTo>
                  <a:lnTo>
                    <a:pt x="107" y="250"/>
                  </a:lnTo>
                  <a:lnTo>
                    <a:pt x="113" y="244"/>
                  </a:lnTo>
                  <a:lnTo>
                    <a:pt x="119" y="244"/>
                  </a:lnTo>
                  <a:lnTo>
                    <a:pt x="125" y="238"/>
                  </a:lnTo>
                  <a:lnTo>
                    <a:pt x="131" y="232"/>
                  </a:lnTo>
                  <a:lnTo>
                    <a:pt x="137" y="226"/>
                  </a:lnTo>
                  <a:lnTo>
                    <a:pt x="137" y="214"/>
                  </a:lnTo>
                  <a:lnTo>
                    <a:pt x="137" y="203"/>
                  </a:lnTo>
                  <a:lnTo>
                    <a:pt x="137" y="191"/>
                  </a:lnTo>
                  <a:lnTo>
                    <a:pt x="137" y="185"/>
                  </a:lnTo>
                  <a:lnTo>
                    <a:pt x="137" y="179"/>
                  </a:lnTo>
                  <a:lnTo>
                    <a:pt x="143" y="173"/>
                  </a:lnTo>
                  <a:lnTo>
                    <a:pt x="149" y="167"/>
                  </a:lnTo>
                  <a:lnTo>
                    <a:pt x="155" y="161"/>
                  </a:lnTo>
                  <a:lnTo>
                    <a:pt x="167" y="161"/>
                  </a:lnTo>
                  <a:lnTo>
                    <a:pt x="173" y="161"/>
                  </a:lnTo>
                  <a:lnTo>
                    <a:pt x="179" y="155"/>
                  </a:lnTo>
                  <a:lnTo>
                    <a:pt x="191" y="155"/>
                  </a:lnTo>
                  <a:lnTo>
                    <a:pt x="203" y="155"/>
                  </a:lnTo>
                  <a:lnTo>
                    <a:pt x="209" y="149"/>
                  </a:lnTo>
                  <a:lnTo>
                    <a:pt x="221" y="143"/>
                  </a:lnTo>
                  <a:lnTo>
                    <a:pt x="227" y="137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286161B-942A-450B-A9B1-F520ABF4FF1E}" type="slidenum">
              <a:rPr lang="en-US" altLang="zh-TW">
                <a:solidFill>
                  <a:schemeClr val="bg1"/>
                </a:solidFill>
              </a:rPr>
              <a:pPr eaLnBrk="1" hangingPunct="1"/>
              <a:t>43</a:t>
            </a:fld>
            <a:endParaRPr lang="en-US" altLang="zh-TW">
              <a:solidFill>
                <a:schemeClr val="bg1"/>
              </a:solidFill>
            </a:endParaRPr>
          </a:p>
        </p:txBody>
      </p:sp>
      <p:grpSp>
        <p:nvGrpSpPr>
          <p:cNvPr id="49155" name="群組 2"/>
          <p:cNvGrpSpPr>
            <a:grpSpLocks/>
          </p:cNvGrpSpPr>
          <p:nvPr/>
        </p:nvGrpSpPr>
        <p:grpSpPr bwMode="auto">
          <a:xfrm>
            <a:off x="539750" y="128588"/>
            <a:ext cx="8496300" cy="6192837"/>
            <a:chOff x="323528" y="72008"/>
            <a:chExt cx="8712968" cy="6669360"/>
          </a:xfrm>
        </p:grpSpPr>
        <p:sp>
          <p:nvSpPr>
            <p:cNvPr id="24" name="矩形 23"/>
            <p:cNvSpPr/>
            <p:nvPr/>
          </p:nvSpPr>
          <p:spPr>
            <a:xfrm>
              <a:off x="323528" y="5760640"/>
              <a:ext cx="2376264" cy="980728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sz="1400">
                  <a:solidFill>
                    <a:srgbClr val="FF0000"/>
                  </a:solidFill>
                  <a:ea typeface="新細明體" charset="-120"/>
                </a:rPr>
                <a:t>Well-being, need’s satisfaction</a:t>
              </a:r>
              <a:endParaRPr kumimoji="0" lang="zh-TW" altLang="en-US" sz="1400">
                <a:solidFill>
                  <a:srgbClr val="FF0000"/>
                </a:solidFill>
                <a:ea typeface="新細明體" charset="-120"/>
              </a:endParaRPr>
            </a:p>
          </p:txBody>
        </p:sp>
        <p:grpSp>
          <p:nvGrpSpPr>
            <p:cNvPr id="49160" name="群組 1"/>
            <p:cNvGrpSpPr>
              <a:grpSpLocks/>
            </p:cNvGrpSpPr>
            <p:nvPr/>
          </p:nvGrpSpPr>
          <p:grpSpPr bwMode="auto">
            <a:xfrm>
              <a:off x="323528" y="72008"/>
              <a:ext cx="8712968" cy="6552728"/>
              <a:chOff x="251520" y="188640"/>
              <a:chExt cx="8712968" cy="6552728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509394" y="1412776"/>
                <a:ext cx="2448272" cy="1296144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kumimoji="0" lang="en-US" altLang="zh-TW">
                    <a:solidFill>
                      <a:srgbClr val="FFFFFF"/>
                    </a:solidFill>
                    <a:ea typeface="新細明體" charset="-120"/>
                  </a:rPr>
                  <a:t>Process e-service quality</a:t>
                </a:r>
                <a:endParaRPr kumimoji="0" lang="zh-TW" altLang="en-US">
                  <a:solidFill>
                    <a:srgbClr val="FFFFFF"/>
                  </a:solidFill>
                  <a:ea typeface="新細明體" charset="-12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6516216" y="4797152"/>
                <a:ext cx="2448272" cy="1296144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kumimoji="0" lang="en-US" altLang="zh-TW">
                    <a:solidFill>
                      <a:srgbClr val="FFFFFF"/>
                    </a:solidFill>
                    <a:ea typeface="新細明體" charset="-120"/>
                  </a:rPr>
                  <a:t>E-service quality outputs</a:t>
                </a:r>
                <a:endParaRPr kumimoji="0" lang="zh-TW" altLang="en-US">
                  <a:solidFill>
                    <a:srgbClr val="FFFFFF"/>
                  </a:solidFill>
                  <a:ea typeface="新細明體" charset="-12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125018" y="288032"/>
                <a:ext cx="2016224" cy="79208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600">
                    <a:solidFill>
                      <a:srgbClr val="FFFFFF"/>
                    </a:solidFill>
                    <a:ea typeface="新細明體" charset="-120"/>
                  </a:rPr>
                  <a:t>Quality of website interactivity</a:t>
                </a:r>
                <a:endParaRPr kumimoji="0" lang="zh-TW" altLang="en-US" sz="1600">
                  <a:solidFill>
                    <a:srgbClr val="FFFFFF"/>
                  </a:solidFill>
                  <a:ea typeface="新細明體" charset="-12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125018" y="1660332"/>
                <a:ext cx="2016224" cy="79208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600">
                    <a:solidFill>
                      <a:srgbClr val="FFFFFF"/>
                    </a:solidFill>
                    <a:ea typeface="新細明體" charset="-120"/>
                  </a:rPr>
                  <a:t>Quality of inter customer support</a:t>
                </a:r>
                <a:endParaRPr kumimoji="0" lang="zh-TW" altLang="en-US" sz="1600">
                  <a:solidFill>
                    <a:srgbClr val="FFFFFF"/>
                  </a:solidFill>
                  <a:ea typeface="新細明體" charset="-12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125018" y="2996952"/>
                <a:ext cx="2016224" cy="79208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600">
                    <a:solidFill>
                      <a:srgbClr val="FFFFFF"/>
                    </a:solidFill>
                    <a:ea typeface="新細明體" charset="-120"/>
                  </a:rPr>
                  <a:t>Quality of electronic CPV</a:t>
                </a:r>
                <a:endParaRPr kumimoji="0" lang="zh-TW" altLang="en-US" sz="1600">
                  <a:solidFill>
                    <a:srgbClr val="FFFFFF"/>
                  </a:solidFill>
                  <a:ea typeface="新細明體" charset="-12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125018" y="4437112"/>
                <a:ext cx="2016224" cy="79208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600">
                    <a:solidFill>
                      <a:srgbClr val="FFFFFF"/>
                    </a:solidFill>
                    <a:ea typeface="新細明體" charset="-120"/>
                  </a:rPr>
                  <a:t>Output quality directed to service</a:t>
                </a:r>
                <a:endParaRPr kumimoji="0" lang="zh-TW" altLang="en-US" sz="1600">
                  <a:solidFill>
                    <a:srgbClr val="FFFFFF"/>
                  </a:solidFill>
                  <a:ea typeface="新細明體" charset="-12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125018" y="5949280"/>
                <a:ext cx="2016224" cy="79208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600">
                    <a:solidFill>
                      <a:srgbClr val="FFFFFF"/>
                    </a:solidFill>
                    <a:ea typeface="新細明體" charset="-120"/>
                  </a:rPr>
                  <a:t>Output quality directed to customer</a:t>
                </a:r>
                <a:endParaRPr kumimoji="0" lang="zh-TW" altLang="en-US" sz="1600">
                  <a:solidFill>
                    <a:srgbClr val="FFFFFF"/>
                  </a:solidFill>
                  <a:ea typeface="新細明體" charset="-120"/>
                </a:endParaRPr>
              </a:p>
            </p:txBody>
          </p:sp>
          <p:cxnSp>
            <p:nvCxnSpPr>
              <p:cNvPr id="14" name="直線單箭頭接點 13"/>
              <p:cNvCxnSpPr>
                <a:stCxn id="0" idx="3"/>
                <a:endCxn id="0" idx="1"/>
              </p:cNvCxnSpPr>
              <p:nvPr/>
            </p:nvCxnSpPr>
            <p:spPr>
              <a:xfrm>
                <a:off x="5141983" y="684440"/>
                <a:ext cx="1367506" cy="1376271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6" name="直線單箭頭接點 15"/>
              <p:cNvCxnSpPr>
                <a:stCxn id="0" idx="3"/>
                <a:endCxn id="0" idx="1"/>
              </p:cNvCxnSpPr>
              <p:nvPr/>
            </p:nvCxnSpPr>
            <p:spPr>
              <a:xfrm>
                <a:off x="5141983" y="2057291"/>
                <a:ext cx="1367506" cy="3419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8" name="直線單箭頭接點 17"/>
              <p:cNvCxnSpPr>
                <a:stCxn id="0" idx="3"/>
                <a:endCxn id="0" idx="1"/>
              </p:cNvCxnSpPr>
              <p:nvPr/>
            </p:nvCxnSpPr>
            <p:spPr>
              <a:xfrm flipV="1">
                <a:off x="5141983" y="2060711"/>
                <a:ext cx="1367506" cy="1331821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0" name="直線單箭頭接點 19"/>
              <p:cNvCxnSpPr>
                <a:stCxn id="0" idx="3"/>
                <a:endCxn id="0" idx="1"/>
              </p:cNvCxnSpPr>
              <p:nvPr/>
            </p:nvCxnSpPr>
            <p:spPr>
              <a:xfrm>
                <a:off x="5141983" y="4833770"/>
                <a:ext cx="1374018" cy="612056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arrow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22" name="直線單箭頭接點 21"/>
              <p:cNvCxnSpPr>
                <a:stCxn id="0" idx="3"/>
                <a:endCxn id="0" idx="1"/>
              </p:cNvCxnSpPr>
              <p:nvPr/>
            </p:nvCxnSpPr>
            <p:spPr>
              <a:xfrm flipV="1">
                <a:off x="5141983" y="5445826"/>
                <a:ext cx="1374018" cy="899278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arrow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26" name="直線單箭頭接點 25"/>
              <p:cNvCxnSpPr>
                <a:stCxn id="0" idx="2"/>
                <a:endCxn id="0" idx="0"/>
              </p:cNvCxnSpPr>
              <p:nvPr/>
            </p:nvCxnSpPr>
            <p:spPr>
              <a:xfrm>
                <a:off x="7733732" y="2708670"/>
                <a:ext cx="6512" cy="208919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251520" y="188640"/>
                <a:ext cx="2376264" cy="9807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>
                    <a:solidFill>
                      <a:srgbClr val="FF0000"/>
                    </a:solidFill>
                    <a:ea typeface="新細明體" charset="-120"/>
                  </a:rPr>
                  <a:t>Functionality, design, ease of use, privacy, accuracy information, telepresence, social presence </a:t>
                </a:r>
                <a:endParaRPr kumimoji="0" lang="zh-TW" altLang="en-US" sz="1400">
                  <a:solidFill>
                    <a:srgbClr val="FF0000"/>
                  </a:solidFill>
                  <a:ea typeface="新細明體" charset="-12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51520" y="1556792"/>
                <a:ext cx="2376264" cy="9807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>
                    <a:solidFill>
                      <a:srgbClr val="FF0000"/>
                    </a:solidFill>
                    <a:ea typeface="新細明體" charset="-120"/>
                  </a:rPr>
                  <a:t>Type, sources, dimensions of social support</a:t>
                </a:r>
                <a:endParaRPr kumimoji="0" lang="zh-TW" altLang="en-US" sz="1400">
                  <a:solidFill>
                    <a:srgbClr val="FF0000"/>
                  </a:solidFill>
                  <a:ea typeface="新細明體" charset="-12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51520" y="2924944"/>
                <a:ext cx="2376264" cy="9807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>
                    <a:solidFill>
                      <a:srgbClr val="FF0000"/>
                    </a:solidFill>
                    <a:ea typeface="新細明體" charset="-120"/>
                  </a:rPr>
                  <a:t>Level and intensity of customer participation in service operation </a:t>
                </a:r>
                <a:endParaRPr kumimoji="0" lang="zh-TW" altLang="en-US" sz="1400">
                  <a:solidFill>
                    <a:srgbClr val="FF0000"/>
                  </a:solidFill>
                  <a:ea typeface="新細明體" charset="-12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51520" y="4320480"/>
                <a:ext cx="2376264" cy="9807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>
                    <a:solidFill>
                      <a:srgbClr val="FF0000"/>
                    </a:solidFill>
                    <a:ea typeface="新細明體" charset="-120"/>
                  </a:rPr>
                  <a:t>Order, accuracy, timeless, condition</a:t>
                </a:r>
                <a:endParaRPr kumimoji="0" lang="zh-TW" altLang="en-US" sz="1400">
                  <a:solidFill>
                    <a:srgbClr val="FF0000"/>
                  </a:solidFill>
                  <a:ea typeface="新細明體" charset="-120"/>
                </a:endParaRPr>
              </a:p>
            </p:txBody>
          </p:sp>
          <p:cxnSp>
            <p:nvCxnSpPr>
              <p:cNvPr id="27" name="直線單箭頭接點 26"/>
              <p:cNvCxnSpPr>
                <a:stCxn id="0" idx="3"/>
                <a:endCxn id="0" idx="1"/>
              </p:cNvCxnSpPr>
              <p:nvPr/>
            </p:nvCxnSpPr>
            <p:spPr>
              <a:xfrm>
                <a:off x="2628376" y="679310"/>
                <a:ext cx="496535" cy="513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" name="直線單箭頭接點 31"/>
              <p:cNvCxnSpPr/>
              <p:nvPr/>
            </p:nvCxnSpPr>
            <p:spPr>
              <a:xfrm>
                <a:off x="2628376" y="2060711"/>
                <a:ext cx="496535" cy="513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" name="直線單箭頭接點 32"/>
              <p:cNvCxnSpPr/>
              <p:nvPr/>
            </p:nvCxnSpPr>
            <p:spPr>
              <a:xfrm>
                <a:off x="2628376" y="3423306"/>
                <a:ext cx="496535" cy="512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/>
              <p:nvPr/>
            </p:nvCxnSpPr>
            <p:spPr>
              <a:xfrm>
                <a:off x="2628376" y="4864544"/>
                <a:ext cx="496535" cy="513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arrow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35" name="直線單箭頭接點 34"/>
              <p:cNvCxnSpPr/>
              <p:nvPr/>
            </p:nvCxnSpPr>
            <p:spPr>
              <a:xfrm>
                <a:off x="2628376" y="6375878"/>
                <a:ext cx="496535" cy="513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arrow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</p:grpSp>
      </p:grpSp>
      <p:sp>
        <p:nvSpPr>
          <p:cNvPr id="6" name="圓角矩形 5"/>
          <p:cNvSpPr/>
          <p:nvPr/>
        </p:nvSpPr>
        <p:spPr bwMode="auto">
          <a:xfrm>
            <a:off x="395288" y="0"/>
            <a:ext cx="2592387" cy="6453188"/>
          </a:xfrm>
          <a:prstGeom prst="round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kumimoji="0" lang="zh-TW" altLang="en-US">
              <a:solidFill>
                <a:schemeClr val="tx1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>
                <a:solidFill>
                  <a:srgbClr val="C00000"/>
                </a:solidFill>
                <a:ea typeface="新細明體" charset="-120"/>
              </a:rPr>
              <a:t>Topics Discussed</a:t>
            </a:r>
            <a:endParaRPr lang="en-US" altLang="zh-TW" sz="2000" smtClean="0">
              <a:solidFill>
                <a:srgbClr val="C00000"/>
              </a:solidFill>
              <a:ea typeface="新細明體" charset="-120"/>
            </a:endParaRPr>
          </a:p>
        </p:txBody>
      </p:sp>
      <p:grpSp>
        <p:nvGrpSpPr>
          <p:cNvPr id="50179" name="群組 6"/>
          <p:cNvGrpSpPr>
            <a:grpSpLocks/>
          </p:cNvGrpSpPr>
          <p:nvPr/>
        </p:nvGrpSpPr>
        <p:grpSpPr bwMode="auto">
          <a:xfrm>
            <a:off x="536575" y="1196975"/>
            <a:ext cx="7851775" cy="4543425"/>
            <a:chOff x="313686" y="1196752"/>
            <a:chExt cx="7851938" cy="4542860"/>
          </a:xfrm>
        </p:grpSpPr>
        <p:sp>
          <p:nvSpPr>
            <p:cNvPr id="50182" name="AutoShape 49"/>
            <p:cNvSpPr>
              <a:spLocks noChangeArrowheads="1"/>
            </p:cNvSpPr>
            <p:nvPr/>
          </p:nvSpPr>
          <p:spPr bwMode="auto">
            <a:xfrm>
              <a:off x="395536" y="1196752"/>
              <a:ext cx="7770088" cy="82597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0" scaled="1"/>
            </a:gradFill>
            <a:ln w="2857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TW" sz="2600" b="1"/>
                <a:t>The Hallmarks of Scientific research</a:t>
              </a:r>
            </a:p>
          </p:txBody>
        </p:sp>
        <p:grpSp>
          <p:nvGrpSpPr>
            <p:cNvPr id="50183" name="Group 50"/>
            <p:cNvGrpSpPr>
              <a:grpSpLocks/>
            </p:cNvGrpSpPr>
            <p:nvPr/>
          </p:nvGrpSpPr>
          <p:grpSpPr bwMode="auto">
            <a:xfrm>
              <a:off x="335103" y="1331939"/>
              <a:ext cx="597481" cy="550649"/>
              <a:chOff x="2078" y="1680"/>
              <a:chExt cx="1615" cy="1615"/>
            </a:xfrm>
          </p:grpSpPr>
          <p:sp>
            <p:nvSpPr>
              <p:cNvPr id="50208" name="Oval 51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50209" name="Oval 52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013" name="Oval 53"/>
              <p:cNvSpPr>
                <a:spLocks noChangeArrowheads="1"/>
              </p:cNvSpPr>
              <p:nvPr/>
            </p:nvSpPr>
            <p:spPr bwMode="gray">
              <a:xfrm>
                <a:off x="2252" y="1856"/>
                <a:ext cx="1266" cy="126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50211" name="Oval 54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41015" name="Oval 55"/>
              <p:cNvSpPr>
                <a:spLocks noChangeArrowheads="1"/>
              </p:cNvSpPr>
              <p:nvPr/>
            </p:nvSpPr>
            <p:spPr bwMode="gray">
              <a:xfrm>
                <a:off x="2333" y="1940"/>
                <a:ext cx="1099" cy="109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50213" name="Oval 56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</p:grpSp>
        <p:sp>
          <p:nvSpPr>
            <p:cNvPr id="50184" name="AutoShape 57"/>
            <p:cNvSpPr>
              <a:spLocks noChangeArrowheads="1"/>
            </p:cNvSpPr>
            <p:nvPr/>
          </p:nvSpPr>
          <p:spPr bwMode="auto">
            <a:xfrm>
              <a:off x="395536" y="2428468"/>
              <a:ext cx="7770088" cy="82597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0" scaled="1"/>
            </a:gradFill>
            <a:ln w="2857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TW" sz="2600" b="1">
                  <a:solidFill>
                    <a:srgbClr val="C00000"/>
                  </a:solidFill>
                </a:rPr>
                <a:t>Some obstacles to conducting scientific </a:t>
              </a:r>
            </a:p>
            <a:p>
              <a:pPr algn="ctr"/>
              <a:r>
                <a:rPr kumimoji="0" lang="en-US" altLang="zh-TW" sz="2600" b="1">
                  <a:solidFill>
                    <a:srgbClr val="C00000"/>
                  </a:solidFill>
                </a:rPr>
                <a:t>research in the management area</a:t>
              </a:r>
            </a:p>
          </p:txBody>
        </p:sp>
        <p:grpSp>
          <p:nvGrpSpPr>
            <p:cNvPr id="50185" name="Group 58"/>
            <p:cNvGrpSpPr>
              <a:grpSpLocks/>
            </p:cNvGrpSpPr>
            <p:nvPr/>
          </p:nvGrpSpPr>
          <p:grpSpPr bwMode="auto">
            <a:xfrm>
              <a:off x="313686" y="2527621"/>
              <a:ext cx="597481" cy="550649"/>
              <a:chOff x="2078" y="1680"/>
              <a:chExt cx="1615" cy="1615"/>
            </a:xfrm>
          </p:grpSpPr>
          <p:sp>
            <p:nvSpPr>
              <p:cNvPr id="50202" name="Oval 5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50203" name="Oval 60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021" name="Oval 61"/>
              <p:cNvSpPr>
                <a:spLocks noChangeArrowheads="1"/>
              </p:cNvSpPr>
              <p:nvPr/>
            </p:nvSpPr>
            <p:spPr bwMode="gray">
              <a:xfrm>
                <a:off x="2254" y="1855"/>
                <a:ext cx="1262" cy="126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50205" name="Oval 62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41023" name="Oval 63"/>
              <p:cNvSpPr>
                <a:spLocks noChangeArrowheads="1"/>
              </p:cNvSpPr>
              <p:nvPr/>
            </p:nvSpPr>
            <p:spPr bwMode="gray">
              <a:xfrm>
                <a:off x="2335" y="1939"/>
                <a:ext cx="1094" cy="109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50207" name="Oval 64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</p:grpSp>
        <p:sp>
          <p:nvSpPr>
            <p:cNvPr id="50186" name="AutoShape 65"/>
            <p:cNvSpPr>
              <a:spLocks noChangeArrowheads="1"/>
            </p:cNvSpPr>
            <p:nvPr/>
          </p:nvSpPr>
          <p:spPr bwMode="auto">
            <a:xfrm>
              <a:off x="395536" y="3674675"/>
              <a:ext cx="7770088" cy="82597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0" scaled="1"/>
            </a:gradFill>
            <a:ln w="2857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TW" sz="2600" b="1"/>
                <a:t>The Hypothetico-Deductive Method</a:t>
              </a:r>
            </a:p>
          </p:txBody>
        </p:sp>
        <p:grpSp>
          <p:nvGrpSpPr>
            <p:cNvPr id="50187" name="Group 66"/>
            <p:cNvGrpSpPr>
              <a:grpSpLocks/>
            </p:cNvGrpSpPr>
            <p:nvPr/>
          </p:nvGrpSpPr>
          <p:grpSpPr bwMode="auto">
            <a:xfrm>
              <a:off x="323528" y="3789040"/>
              <a:ext cx="597481" cy="550649"/>
              <a:chOff x="2078" y="1680"/>
              <a:chExt cx="1615" cy="1615"/>
            </a:xfrm>
          </p:grpSpPr>
          <p:sp>
            <p:nvSpPr>
              <p:cNvPr id="50196" name="Oval 6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50197" name="Oval 68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029" name="Oval 69"/>
              <p:cNvSpPr>
                <a:spLocks noChangeArrowheads="1"/>
              </p:cNvSpPr>
              <p:nvPr/>
            </p:nvSpPr>
            <p:spPr bwMode="gray">
              <a:xfrm>
                <a:off x="2253" y="1856"/>
                <a:ext cx="1266" cy="126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50199" name="Oval 70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41031" name="Oval 71"/>
              <p:cNvSpPr>
                <a:spLocks noChangeArrowheads="1"/>
              </p:cNvSpPr>
              <p:nvPr/>
            </p:nvSpPr>
            <p:spPr bwMode="gray">
              <a:xfrm>
                <a:off x="2335" y="1940"/>
                <a:ext cx="1099" cy="109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50201" name="Oval 72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</p:grpSp>
        <p:sp>
          <p:nvSpPr>
            <p:cNvPr id="50188" name="AutoShape 73"/>
            <p:cNvSpPr>
              <a:spLocks noChangeArrowheads="1"/>
            </p:cNvSpPr>
            <p:nvPr/>
          </p:nvSpPr>
          <p:spPr bwMode="auto">
            <a:xfrm>
              <a:off x="395536" y="4913637"/>
              <a:ext cx="7770088" cy="82597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0" scaled="1"/>
            </a:gradFill>
            <a:ln w="2857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TW" sz="2600" b="1"/>
                <a:t>Other types of Research</a:t>
              </a:r>
            </a:p>
          </p:txBody>
        </p:sp>
        <p:grpSp>
          <p:nvGrpSpPr>
            <p:cNvPr id="50189" name="Group 74"/>
            <p:cNvGrpSpPr>
              <a:grpSpLocks/>
            </p:cNvGrpSpPr>
            <p:nvPr/>
          </p:nvGrpSpPr>
          <p:grpSpPr bwMode="auto">
            <a:xfrm>
              <a:off x="323528" y="5038591"/>
              <a:ext cx="597481" cy="550649"/>
              <a:chOff x="2078" y="1680"/>
              <a:chExt cx="1615" cy="1615"/>
            </a:xfrm>
          </p:grpSpPr>
          <p:sp>
            <p:nvSpPr>
              <p:cNvPr id="50190" name="Oval 75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50191" name="Oval 76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037" name="Oval 77"/>
              <p:cNvSpPr>
                <a:spLocks noChangeArrowheads="1"/>
              </p:cNvSpPr>
              <p:nvPr/>
            </p:nvSpPr>
            <p:spPr bwMode="gray">
              <a:xfrm>
                <a:off x="2253" y="1855"/>
                <a:ext cx="1266" cy="126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50193" name="Oval 78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41039" name="Oval 79"/>
              <p:cNvSpPr>
                <a:spLocks noChangeArrowheads="1"/>
              </p:cNvSpPr>
              <p:nvPr/>
            </p:nvSpPr>
            <p:spPr bwMode="gray">
              <a:xfrm>
                <a:off x="2335" y="1939"/>
                <a:ext cx="1099" cy="109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50195" name="Oval 80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</p:grpSp>
      </p:grpSp>
      <p:sp>
        <p:nvSpPr>
          <p:cNvPr id="50180" name="投影片編號版面配置區 4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941ECB-3F01-43A4-B913-0E933D944228}" type="slidenum">
              <a:rPr lang="en-US" altLang="zh-TW" smtClean="0">
                <a:solidFill>
                  <a:schemeClr val="bg1"/>
                </a:solidFill>
              </a:rPr>
              <a:pPr eaLnBrk="1" hangingPunct="1"/>
              <a:t>44</a:t>
            </a:fld>
            <a:endParaRPr lang="en-US" altLang="zh-TW" smtClean="0">
              <a:solidFill>
                <a:schemeClr val="bg1"/>
              </a:solidFill>
            </a:endParaRPr>
          </a:p>
        </p:txBody>
      </p:sp>
      <p:sp>
        <p:nvSpPr>
          <p:cNvPr id="50181" name="頁尾版面配置區 3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標題 1"/>
          <p:cNvSpPr>
            <a:spLocks noGrp="1"/>
          </p:cNvSpPr>
          <p:nvPr>
            <p:ph type="title"/>
          </p:nvPr>
        </p:nvSpPr>
        <p:spPr>
          <a:xfrm>
            <a:off x="1828800" y="350838"/>
            <a:ext cx="7315200" cy="563562"/>
          </a:xfrm>
        </p:spPr>
        <p:txBody>
          <a:bodyPr/>
          <a:lstStyle/>
          <a:p>
            <a:r>
              <a:rPr lang="en-US" altLang="zh-TW" sz="2800" smtClean="0">
                <a:ea typeface="新細明體" charset="-120"/>
              </a:rPr>
              <a:t>Some obstacles to conducting scientific research in the management area</a:t>
            </a:r>
          </a:p>
        </p:txBody>
      </p:sp>
      <p:sp>
        <p:nvSpPr>
          <p:cNvPr id="5120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Measurement and collection data </a:t>
            </a:r>
            <a:r>
              <a:rPr lang="en-US" altLang="zh-TW" smtClean="0">
                <a:ea typeface="新細明體" charset="-120"/>
              </a:rPr>
              <a:t>– feelings, emotions, attitudes and perceptions – human behavior</a:t>
            </a:r>
          </a:p>
          <a:p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Sample</a:t>
            </a:r>
            <a:r>
              <a:rPr lang="en-US" altLang="zh-TW" smtClean="0">
                <a:ea typeface="新細明體" charset="-120"/>
              </a:rPr>
              <a:t> – not representative,  impossible for generalizability of findings – difficult to meet hallmarks</a:t>
            </a:r>
          </a:p>
          <a:p>
            <a:pPr lvl="1"/>
            <a:endParaRPr lang="zh-TW" altLang="en-US" smtClean="0">
              <a:ea typeface="新細明體" charset="-120"/>
            </a:endParaRPr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2CE44B-D9E1-4F0C-85F5-0AFAF2456358}" type="slidenum">
              <a:rPr lang="en-US" altLang="zh-TW">
                <a:solidFill>
                  <a:schemeClr val="bg1"/>
                </a:solidFill>
              </a:rPr>
              <a:pPr eaLnBrk="1" hangingPunct="1"/>
              <a:t>45</a:t>
            </a:fld>
            <a:endParaRPr lang="en-US" altLang="zh-TW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>
                <a:solidFill>
                  <a:srgbClr val="C00000"/>
                </a:solidFill>
                <a:ea typeface="新細明體" charset="-120"/>
              </a:rPr>
              <a:t>Topics Discussed</a:t>
            </a:r>
            <a:endParaRPr lang="en-US" altLang="zh-TW" sz="2000" smtClean="0">
              <a:solidFill>
                <a:srgbClr val="C00000"/>
              </a:solidFill>
              <a:ea typeface="新細明體" charset="-120"/>
            </a:endParaRPr>
          </a:p>
        </p:txBody>
      </p:sp>
      <p:grpSp>
        <p:nvGrpSpPr>
          <p:cNvPr id="52227" name="群組 6"/>
          <p:cNvGrpSpPr>
            <a:grpSpLocks/>
          </p:cNvGrpSpPr>
          <p:nvPr/>
        </p:nvGrpSpPr>
        <p:grpSpPr bwMode="auto">
          <a:xfrm>
            <a:off x="536575" y="1196975"/>
            <a:ext cx="7851775" cy="4543425"/>
            <a:chOff x="313686" y="1196752"/>
            <a:chExt cx="7851938" cy="4542860"/>
          </a:xfrm>
        </p:grpSpPr>
        <p:sp>
          <p:nvSpPr>
            <p:cNvPr id="52230" name="AutoShape 49"/>
            <p:cNvSpPr>
              <a:spLocks noChangeArrowheads="1"/>
            </p:cNvSpPr>
            <p:nvPr/>
          </p:nvSpPr>
          <p:spPr bwMode="auto">
            <a:xfrm>
              <a:off x="395536" y="1196752"/>
              <a:ext cx="7770088" cy="82597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0" scaled="1"/>
            </a:gradFill>
            <a:ln w="2857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TW" sz="2600" b="1"/>
                <a:t>The Hallmarks of Scientific research</a:t>
              </a:r>
            </a:p>
          </p:txBody>
        </p:sp>
        <p:grpSp>
          <p:nvGrpSpPr>
            <p:cNvPr id="52231" name="Group 50"/>
            <p:cNvGrpSpPr>
              <a:grpSpLocks/>
            </p:cNvGrpSpPr>
            <p:nvPr/>
          </p:nvGrpSpPr>
          <p:grpSpPr bwMode="auto">
            <a:xfrm>
              <a:off x="335103" y="1331939"/>
              <a:ext cx="597481" cy="550649"/>
              <a:chOff x="2078" y="1680"/>
              <a:chExt cx="1615" cy="1615"/>
            </a:xfrm>
          </p:grpSpPr>
          <p:sp>
            <p:nvSpPr>
              <p:cNvPr id="52256" name="Oval 51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52257" name="Oval 52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013" name="Oval 53"/>
              <p:cNvSpPr>
                <a:spLocks noChangeArrowheads="1"/>
              </p:cNvSpPr>
              <p:nvPr/>
            </p:nvSpPr>
            <p:spPr bwMode="gray">
              <a:xfrm>
                <a:off x="2252" y="1856"/>
                <a:ext cx="1266" cy="126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52259" name="Oval 54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41015" name="Oval 55"/>
              <p:cNvSpPr>
                <a:spLocks noChangeArrowheads="1"/>
              </p:cNvSpPr>
              <p:nvPr/>
            </p:nvSpPr>
            <p:spPr bwMode="gray">
              <a:xfrm>
                <a:off x="2333" y="1940"/>
                <a:ext cx="1099" cy="109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52261" name="Oval 56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</p:grpSp>
        <p:sp>
          <p:nvSpPr>
            <p:cNvPr id="52232" name="AutoShape 57"/>
            <p:cNvSpPr>
              <a:spLocks noChangeArrowheads="1"/>
            </p:cNvSpPr>
            <p:nvPr/>
          </p:nvSpPr>
          <p:spPr bwMode="auto">
            <a:xfrm>
              <a:off x="395536" y="2428468"/>
              <a:ext cx="7770088" cy="82597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0" scaled="1"/>
            </a:gradFill>
            <a:ln w="2857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TW" sz="2600" b="1"/>
                <a:t>Some obstacles to conducting scientific </a:t>
              </a:r>
            </a:p>
            <a:p>
              <a:pPr algn="ctr"/>
              <a:r>
                <a:rPr kumimoji="0" lang="en-US" altLang="zh-TW" sz="2600" b="1"/>
                <a:t>research in the management area</a:t>
              </a:r>
            </a:p>
          </p:txBody>
        </p:sp>
        <p:grpSp>
          <p:nvGrpSpPr>
            <p:cNvPr id="52233" name="Group 58"/>
            <p:cNvGrpSpPr>
              <a:grpSpLocks/>
            </p:cNvGrpSpPr>
            <p:nvPr/>
          </p:nvGrpSpPr>
          <p:grpSpPr bwMode="auto">
            <a:xfrm>
              <a:off x="313686" y="2527621"/>
              <a:ext cx="597481" cy="550649"/>
              <a:chOff x="2078" y="1680"/>
              <a:chExt cx="1615" cy="1615"/>
            </a:xfrm>
          </p:grpSpPr>
          <p:sp>
            <p:nvSpPr>
              <p:cNvPr id="52250" name="Oval 5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52251" name="Oval 60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021" name="Oval 61"/>
              <p:cNvSpPr>
                <a:spLocks noChangeArrowheads="1"/>
              </p:cNvSpPr>
              <p:nvPr/>
            </p:nvSpPr>
            <p:spPr bwMode="gray">
              <a:xfrm>
                <a:off x="2254" y="1855"/>
                <a:ext cx="1262" cy="126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52253" name="Oval 62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41023" name="Oval 63"/>
              <p:cNvSpPr>
                <a:spLocks noChangeArrowheads="1"/>
              </p:cNvSpPr>
              <p:nvPr/>
            </p:nvSpPr>
            <p:spPr bwMode="gray">
              <a:xfrm>
                <a:off x="2335" y="1939"/>
                <a:ext cx="1094" cy="109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52255" name="Oval 64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</p:grpSp>
        <p:sp>
          <p:nvSpPr>
            <p:cNvPr id="52234" name="AutoShape 65"/>
            <p:cNvSpPr>
              <a:spLocks noChangeArrowheads="1"/>
            </p:cNvSpPr>
            <p:nvPr/>
          </p:nvSpPr>
          <p:spPr bwMode="auto">
            <a:xfrm>
              <a:off x="395536" y="3674675"/>
              <a:ext cx="7770088" cy="82597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0" scaled="1"/>
            </a:gradFill>
            <a:ln w="2857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TW" sz="2600" b="1">
                  <a:solidFill>
                    <a:srgbClr val="C00000"/>
                  </a:solidFill>
                </a:rPr>
                <a:t>The Hypothetico-Deductive Method</a:t>
              </a:r>
            </a:p>
          </p:txBody>
        </p:sp>
        <p:grpSp>
          <p:nvGrpSpPr>
            <p:cNvPr id="52235" name="Group 66"/>
            <p:cNvGrpSpPr>
              <a:grpSpLocks/>
            </p:cNvGrpSpPr>
            <p:nvPr/>
          </p:nvGrpSpPr>
          <p:grpSpPr bwMode="auto">
            <a:xfrm>
              <a:off x="323528" y="3789040"/>
              <a:ext cx="597481" cy="550649"/>
              <a:chOff x="2078" y="1680"/>
              <a:chExt cx="1615" cy="1615"/>
            </a:xfrm>
          </p:grpSpPr>
          <p:sp>
            <p:nvSpPr>
              <p:cNvPr id="52244" name="Oval 6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52245" name="Oval 68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029" name="Oval 69"/>
              <p:cNvSpPr>
                <a:spLocks noChangeArrowheads="1"/>
              </p:cNvSpPr>
              <p:nvPr/>
            </p:nvSpPr>
            <p:spPr bwMode="gray">
              <a:xfrm>
                <a:off x="2253" y="1856"/>
                <a:ext cx="1266" cy="126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52247" name="Oval 70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41031" name="Oval 71"/>
              <p:cNvSpPr>
                <a:spLocks noChangeArrowheads="1"/>
              </p:cNvSpPr>
              <p:nvPr/>
            </p:nvSpPr>
            <p:spPr bwMode="gray">
              <a:xfrm>
                <a:off x="2335" y="1940"/>
                <a:ext cx="1099" cy="109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52249" name="Oval 72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</p:grpSp>
        <p:sp>
          <p:nvSpPr>
            <p:cNvPr id="52236" name="AutoShape 73"/>
            <p:cNvSpPr>
              <a:spLocks noChangeArrowheads="1"/>
            </p:cNvSpPr>
            <p:nvPr/>
          </p:nvSpPr>
          <p:spPr bwMode="auto">
            <a:xfrm>
              <a:off x="395536" y="4913637"/>
              <a:ext cx="7770088" cy="82597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0" scaled="1"/>
            </a:gradFill>
            <a:ln w="2857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TW" sz="2600" b="1"/>
                <a:t>Other types of Research</a:t>
              </a:r>
            </a:p>
          </p:txBody>
        </p:sp>
        <p:grpSp>
          <p:nvGrpSpPr>
            <p:cNvPr id="52237" name="Group 74"/>
            <p:cNvGrpSpPr>
              <a:grpSpLocks/>
            </p:cNvGrpSpPr>
            <p:nvPr/>
          </p:nvGrpSpPr>
          <p:grpSpPr bwMode="auto">
            <a:xfrm>
              <a:off x="323528" y="5038591"/>
              <a:ext cx="597481" cy="550649"/>
              <a:chOff x="2078" y="1680"/>
              <a:chExt cx="1615" cy="1615"/>
            </a:xfrm>
          </p:grpSpPr>
          <p:sp>
            <p:nvSpPr>
              <p:cNvPr id="52238" name="Oval 75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52239" name="Oval 76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037" name="Oval 77"/>
              <p:cNvSpPr>
                <a:spLocks noChangeArrowheads="1"/>
              </p:cNvSpPr>
              <p:nvPr/>
            </p:nvSpPr>
            <p:spPr bwMode="gray">
              <a:xfrm>
                <a:off x="2253" y="1855"/>
                <a:ext cx="1266" cy="126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52241" name="Oval 78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41039" name="Oval 79"/>
              <p:cNvSpPr>
                <a:spLocks noChangeArrowheads="1"/>
              </p:cNvSpPr>
              <p:nvPr/>
            </p:nvSpPr>
            <p:spPr bwMode="gray">
              <a:xfrm>
                <a:off x="2335" y="1939"/>
                <a:ext cx="1099" cy="109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52243" name="Oval 80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</p:grpSp>
      </p:grpSp>
      <p:sp>
        <p:nvSpPr>
          <p:cNvPr id="52228" name="投影片編號版面配置區 4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07371C-75AF-45A3-BBEF-DF65450A519B}" type="slidenum">
              <a:rPr lang="en-US" altLang="zh-TW" smtClean="0">
                <a:solidFill>
                  <a:schemeClr val="bg1"/>
                </a:solidFill>
              </a:rPr>
              <a:pPr eaLnBrk="1" hangingPunct="1"/>
              <a:t>46</a:t>
            </a:fld>
            <a:endParaRPr lang="en-US" altLang="zh-TW" smtClean="0">
              <a:solidFill>
                <a:schemeClr val="bg1"/>
              </a:solidFill>
            </a:endParaRPr>
          </a:p>
        </p:txBody>
      </p:sp>
      <p:sp>
        <p:nvSpPr>
          <p:cNvPr id="52229" name="頁尾版面配置區 3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1. Deduction and Induction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smtClean="0">
                <a:solidFill>
                  <a:srgbClr val="C00000"/>
                </a:solidFill>
                <a:ea typeface="新細明體" charset="-120"/>
              </a:rPr>
              <a:t>Deductive reasoning</a:t>
            </a:r>
            <a:r>
              <a:rPr lang="en-US" altLang="zh-TW" smtClean="0">
                <a:ea typeface="新細明體" charset="-120"/>
              </a:rPr>
              <a:t>:</a:t>
            </a:r>
            <a:r>
              <a:rPr lang="en-US" altLang="zh-TW" i="1" smtClean="0">
                <a:ea typeface="新細明體" charset="-120"/>
              </a:rPr>
              <a:t> </a:t>
            </a:r>
            <a:r>
              <a:rPr lang="en-US" altLang="zh-TW" smtClean="0">
                <a:ea typeface="新細明體" charset="-120"/>
              </a:rPr>
              <a:t>application of a general theory to a specific case (presumption</a:t>
            </a:r>
            <a:r>
              <a:rPr lang="zh-TW" altLang="en-US" smtClean="0">
                <a:ea typeface="新細明體" charset="-120"/>
              </a:rPr>
              <a:t>，</a:t>
            </a:r>
            <a:r>
              <a:rPr lang="en-US" altLang="zh-TW" smtClean="0">
                <a:ea typeface="新細明體" charset="-120"/>
              </a:rPr>
              <a:t>verify</a:t>
            </a:r>
            <a:r>
              <a:rPr lang="zh-TW" altLang="en-US" smtClean="0">
                <a:ea typeface="新細明體" charset="-120"/>
              </a:rPr>
              <a:t>，</a:t>
            </a:r>
            <a:r>
              <a:rPr lang="en-US" altLang="zh-TW" smtClean="0">
                <a:ea typeface="新細明體" charset="-120"/>
              </a:rPr>
              <a:t>then conclude)</a:t>
            </a:r>
          </a:p>
          <a:p>
            <a:pPr lvl="1"/>
            <a:r>
              <a:rPr lang="en-US" altLang="zh-TW" smtClean="0">
                <a:ea typeface="新細明體" charset="-120"/>
              </a:rPr>
              <a:t>Hypothesis testing</a:t>
            </a:r>
          </a:p>
          <a:p>
            <a:r>
              <a:rPr lang="en-US" altLang="zh-TW" b="1" smtClean="0">
                <a:solidFill>
                  <a:srgbClr val="C00000"/>
                </a:solidFill>
                <a:ea typeface="新細明體" charset="-120"/>
              </a:rPr>
              <a:t>Inductive reasoning</a:t>
            </a:r>
            <a:r>
              <a:rPr lang="en-US" altLang="zh-TW" smtClean="0">
                <a:ea typeface="新細明體" charset="-120"/>
              </a:rPr>
              <a:t>: a process where we observe specific phenomena and on this basis arrive at general conclusions  (Observe phenomena, then conclude)</a:t>
            </a:r>
          </a:p>
          <a:p>
            <a:pPr lvl="1"/>
            <a:r>
              <a:rPr lang="en-US" altLang="zh-TW" smtClean="0">
                <a:ea typeface="新細明體" charset="-120"/>
              </a:rPr>
              <a:t>Counting white swans</a:t>
            </a:r>
          </a:p>
          <a:p>
            <a:r>
              <a:rPr lang="en-US" altLang="zh-TW" smtClean="0">
                <a:ea typeface="新細明體" charset="-120"/>
              </a:rPr>
              <a:t>Both inductive and deductive processes are often used in research</a:t>
            </a:r>
          </a:p>
          <a:p>
            <a:pPr lvl="1"/>
            <a:endParaRPr lang="en-US" altLang="zh-TW" smtClean="0">
              <a:ea typeface="新細明體" charset="-120"/>
            </a:endParaRPr>
          </a:p>
          <a:p>
            <a:pPr lvl="1"/>
            <a:endParaRPr lang="zh-TW" altLang="en-US" smtClean="0">
              <a:ea typeface="新細明體" charset="-120"/>
            </a:endParaRPr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14D0F4-27F9-4A85-AD0B-122BDE0128AE}" type="slidenum">
              <a:rPr lang="en-US" altLang="zh-TW">
                <a:solidFill>
                  <a:schemeClr val="bg1"/>
                </a:solidFill>
              </a:rPr>
              <a:pPr eaLnBrk="1" hangingPunct="1"/>
              <a:t>47</a:t>
            </a:fld>
            <a:endParaRPr lang="en-US" altLang="zh-TW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Deduction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542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Premises (reasons) give for the conclusion must agree with the real world (true).</a:t>
            </a:r>
          </a:p>
          <a:p>
            <a:r>
              <a:rPr lang="en-US" altLang="zh-TW" smtClean="0">
                <a:ea typeface="新細明體" charset="-120"/>
              </a:rPr>
              <a:t>The Conclusion must necessarily follow from the reason give (valid).</a:t>
            </a:r>
          </a:p>
          <a:p>
            <a:pPr lvl="1"/>
            <a:r>
              <a:rPr lang="en-US" altLang="zh-TW" smtClean="0">
                <a:ea typeface="新細明體" charset="-120"/>
              </a:rPr>
              <a:t>EX: All regular employees can be trusted not to steal. (Premise 1)</a:t>
            </a:r>
          </a:p>
          <a:p>
            <a:pPr lvl="1"/>
            <a:r>
              <a:rPr lang="en-US" altLang="zh-TW" smtClean="0">
                <a:ea typeface="新細明體" charset="-120"/>
              </a:rPr>
              <a:t>John is a regular employee. (Premise 2)</a:t>
            </a:r>
          </a:p>
          <a:p>
            <a:pPr lvl="1"/>
            <a:r>
              <a:rPr lang="en-US" altLang="zh-TW" smtClean="0">
                <a:ea typeface="新細明體" charset="-120"/>
              </a:rPr>
              <a:t>John can be trusted not to steal. (Conclusion) </a:t>
            </a:r>
          </a:p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44DC4C-0D32-4463-90CB-C8D9F82B19C4}" type="slidenum">
              <a:rPr lang="en-US" altLang="zh-TW">
                <a:solidFill>
                  <a:schemeClr val="bg1"/>
                </a:solidFill>
              </a:rPr>
              <a:pPr eaLnBrk="1" hangingPunct="1"/>
              <a:t>48</a:t>
            </a:fld>
            <a:endParaRPr lang="en-US" altLang="zh-TW">
              <a:solidFill>
                <a:schemeClr val="bg1"/>
              </a:solidFill>
            </a:endParaRPr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42" b="62161"/>
          <a:stretch>
            <a:fillRect/>
          </a:stretch>
        </p:blipFill>
        <p:spPr bwMode="auto">
          <a:xfrm>
            <a:off x="34925" y="5329238"/>
            <a:ext cx="9070975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Induction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55299" name="內容版面配置區 2"/>
          <p:cNvSpPr>
            <a:spLocks noGrp="1"/>
          </p:cNvSpPr>
          <p:nvPr>
            <p:ph idx="1"/>
          </p:nvPr>
        </p:nvSpPr>
        <p:spPr>
          <a:xfrm>
            <a:off x="533400" y="1052513"/>
            <a:ext cx="8305800" cy="4724400"/>
          </a:xfrm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The conclusion explains the facts, and the facts support the conclusion.</a:t>
            </a:r>
          </a:p>
          <a:p>
            <a:pPr lvl="1"/>
            <a:r>
              <a:rPr lang="en-US" altLang="zh-TW" smtClean="0">
                <a:ea typeface="新細明體" charset="-120"/>
              </a:rPr>
              <a:t>EX: I loaned my friend $50 last November and he failed to pay me back. (Premise) </a:t>
            </a:r>
          </a:p>
          <a:p>
            <a:pPr lvl="1"/>
            <a:r>
              <a:rPr lang="en-US" altLang="zh-TW" smtClean="0">
                <a:ea typeface="新細明體" charset="-120"/>
              </a:rPr>
              <a:t>I loaned him another $50 just before Christmas, which he hasn't paid back (Premise), and yet another $25 in January, which is still unpaid. (Premise) </a:t>
            </a:r>
          </a:p>
          <a:p>
            <a:pPr lvl="1"/>
            <a:r>
              <a:rPr lang="en-US" altLang="zh-TW" smtClean="0">
                <a:ea typeface="新細明體" charset="-120"/>
              </a:rPr>
              <a:t>I suppose it's time to face facts: He's never going to pay me back. (Conclusion)</a:t>
            </a:r>
          </a:p>
          <a:p>
            <a:pPr lvl="1"/>
            <a:endParaRPr lang="en-US" altLang="zh-TW" smtClean="0">
              <a:ea typeface="新細明體" charset="-120"/>
            </a:endParaRPr>
          </a:p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4D5C66-A9D5-4365-B454-340C664CC433}" type="slidenum">
              <a:rPr lang="en-US" altLang="zh-TW">
                <a:solidFill>
                  <a:schemeClr val="bg1"/>
                </a:solidFill>
              </a:rPr>
              <a:pPr eaLnBrk="1" hangingPunct="1"/>
              <a:t>49</a:t>
            </a:fld>
            <a:endParaRPr lang="en-US" altLang="zh-TW">
              <a:solidFill>
                <a:schemeClr val="bg1"/>
              </a:solidFill>
            </a:endParaRPr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70"/>
          <a:stretch>
            <a:fillRect/>
          </a:stretch>
        </p:blipFill>
        <p:spPr bwMode="auto">
          <a:xfrm>
            <a:off x="0" y="5418138"/>
            <a:ext cx="9069388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329F5C-71DA-40FC-9155-C805D2F372D5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1026" name="Picture 2" descr="Image result for thay boi xem vo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276350"/>
            <a:ext cx="76200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3455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Combining Induction and Deduction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56323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FEC589-4E98-46DC-AF47-FE3FA2F187B1}" type="slidenum">
              <a:rPr lang="en-US" altLang="zh-TW">
                <a:solidFill>
                  <a:schemeClr val="bg1"/>
                </a:solidFill>
              </a:rPr>
              <a:pPr eaLnBrk="1" hangingPunct="1"/>
              <a:t>50</a:t>
            </a:fld>
            <a:endParaRPr lang="en-US" altLang="zh-TW">
              <a:solidFill>
                <a:schemeClr val="bg1"/>
              </a:solidFill>
            </a:endParaRP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" t="39189" r="46439" b="3596"/>
          <a:stretch>
            <a:fillRect/>
          </a:stretch>
        </p:blipFill>
        <p:spPr bwMode="auto">
          <a:xfrm>
            <a:off x="1258888" y="1268413"/>
            <a:ext cx="65532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矩形 3"/>
          <p:cNvSpPr>
            <a:spLocks noChangeArrowheads="1"/>
          </p:cNvSpPr>
          <p:nvPr/>
        </p:nvSpPr>
        <p:spPr bwMode="auto">
          <a:xfrm>
            <a:off x="7524750" y="2924175"/>
            <a:ext cx="1439863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b="1" i="1">
                <a:solidFill>
                  <a:srgbClr val="C00000"/>
                </a:solidFill>
              </a:rPr>
              <a:t>Deductive reasoning</a:t>
            </a:r>
            <a:endParaRPr kumimoji="0" lang="zh-TW" altLang="en-US" b="1" i="1">
              <a:solidFill>
                <a:srgbClr val="C00000"/>
              </a:solidFill>
            </a:endParaRPr>
          </a:p>
        </p:txBody>
      </p:sp>
      <p:sp>
        <p:nvSpPr>
          <p:cNvPr id="56326" name="矩形 7"/>
          <p:cNvSpPr>
            <a:spLocks noChangeArrowheads="1"/>
          </p:cNvSpPr>
          <p:nvPr/>
        </p:nvSpPr>
        <p:spPr bwMode="auto">
          <a:xfrm>
            <a:off x="93663" y="2997200"/>
            <a:ext cx="1439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b="1" i="1">
                <a:solidFill>
                  <a:srgbClr val="C00000"/>
                </a:solidFill>
              </a:rPr>
              <a:t>Inductive reasoning</a:t>
            </a:r>
            <a:endParaRPr kumimoji="0" lang="zh-TW" altLang="en-US" b="1" i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F0EC6C-A759-4A9A-BD95-03899263B00F}" type="slidenum">
              <a:rPr lang="ar-SA" altLang="zh-TW">
                <a:solidFill>
                  <a:schemeClr val="bg1"/>
                </a:solidFill>
              </a:rPr>
              <a:pPr eaLnBrk="1" hangingPunct="1"/>
              <a:t>51</a:t>
            </a:fld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50838"/>
            <a:ext cx="7315200" cy="563562"/>
          </a:xfrm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2. The hypothetico-Deductive Method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zh-TW" sz="2400" smtClean="0">
              <a:ea typeface="新細明體" charset="-120"/>
            </a:endParaRPr>
          </a:p>
        </p:txBody>
      </p:sp>
      <p:pic>
        <p:nvPicPr>
          <p:cNvPr id="57349" name="Picture 4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981075"/>
            <a:ext cx="9144001" cy="586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2BF76D-8739-4220-9B4D-249C8963FA2F}" type="slidenum">
              <a:rPr lang="ar-SA" altLang="zh-TW">
                <a:solidFill>
                  <a:schemeClr val="bg1"/>
                </a:solidFill>
              </a:rPr>
              <a:pPr eaLnBrk="1" hangingPunct="1"/>
              <a:t>52</a:t>
            </a:fld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smtClean="0">
                <a:ea typeface="新細明體" charset="-120"/>
              </a:rPr>
              <a:t>The 7-step process</a:t>
            </a:r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/>
        </p:nvGraphicFramePr>
        <p:xfrm>
          <a:off x="0" y="1412776"/>
          <a:ext cx="9144000" cy="4458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AB1001-D4C4-4D0B-ADD2-4BBDC8A2C5D4}" type="slidenum">
              <a:rPr lang="ar-SA" altLang="zh-TW">
                <a:solidFill>
                  <a:schemeClr val="bg1"/>
                </a:solidFill>
              </a:rPr>
              <a:pPr eaLnBrk="1" hangingPunct="1"/>
              <a:t>53</a:t>
            </a:fld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1. Identify a broad problem area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If the manager notice a drop in sales, incorrect accounting results, low-yielding investment, disinterestedness of employees in their work, and the like, could attract the attention of the manager to do a research project.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254671-6EB6-4C53-8F90-461494016896}" type="slidenum">
              <a:rPr lang="ar-SA" altLang="zh-TW">
                <a:solidFill>
                  <a:schemeClr val="bg1"/>
                </a:solidFill>
              </a:rPr>
              <a:pPr eaLnBrk="1" hangingPunct="1"/>
              <a:t>54</a:t>
            </a:fld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2. Define the problem statement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Tahoma" pitchFamily="34" charset="0"/>
              <a:buChar char="•"/>
            </a:pPr>
            <a:r>
              <a:rPr lang="en-US" altLang="zh-TW" b="1" smtClean="0">
                <a:ea typeface="新細明體" charset="-120"/>
              </a:rPr>
              <a:t>Scientific research </a:t>
            </a:r>
            <a:r>
              <a:rPr lang="en-US" altLang="zh-TW" smtClean="0">
                <a:ea typeface="新細明體" charset="-120"/>
              </a:rPr>
              <a:t>starts with a definite aim or purpose.</a:t>
            </a:r>
          </a:p>
          <a:p>
            <a:pPr>
              <a:lnSpc>
                <a:spcPct val="90000"/>
              </a:lnSpc>
              <a:buFont typeface="Tahoma" pitchFamily="34" charset="0"/>
              <a:buChar char="•"/>
            </a:pPr>
            <a:r>
              <a:rPr lang="en-US" altLang="zh-TW" smtClean="0">
                <a:ea typeface="新細明體" charset="-120"/>
              </a:rPr>
              <a:t>A </a:t>
            </a:r>
            <a:r>
              <a:rPr lang="en-US" altLang="zh-TW" b="1" smtClean="0">
                <a:ea typeface="新細明體" charset="-120"/>
              </a:rPr>
              <a:t>problem statement </a:t>
            </a:r>
            <a:r>
              <a:rPr lang="en-US" altLang="zh-TW" smtClean="0">
                <a:ea typeface="新細明體" charset="-120"/>
              </a:rPr>
              <a:t>states the general objective of the research.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F43B0B-5E18-4B24-A0CB-EF7E037B9B7D}" type="slidenum">
              <a:rPr lang="ar-SA" altLang="zh-TW">
                <a:solidFill>
                  <a:schemeClr val="bg1"/>
                </a:solidFill>
              </a:rPr>
              <a:pPr eaLnBrk="1" hangingPunct="1"/>
              <a:t>55</a:t>
            </a:fld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3. Develop hypotheses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The network of associations between the problem and the variables that affect it is identified.</a:t>
            </a:r>
          </a:p>
          <a:p>
            <a:r>
              <a:rPr lang="en-US" altLang="zh-TW" smtClean="0">
                <a:ea typeface="新細明體" charset="-120"/>
              </a:rPr>
              <a:t>A scientific hypothesis must meet two requirements:</a:t>
            </a:r>
          </a:p>
          <a:p>
            <a:pPr marL="914400" lvl="1" indent="-514350">
              <a:buFont typeface="Tahoma" pitchFamily="34" charset="0"/>
              <a:buAutoNum type="arabicPeriod"/>
            </a:pPr>
            <a:r>
              <a:rPr lang="en-US" altLang="zh-TW" smtClean="0">
                <a:ea typeface="新細明體" charset="-120"/>
              </a:rPr>
              <a:t>The hypothesis must be </a:t>
            </a:r>
            <a:r>
              <a:rPr lang="en-US" altLang="zh-TW" b="1" smtClean="0">
                <a:solidFill>
                  <a:srgbClr val="0066CC"/>
                </a:solidFill>
                <a:ea typeface="新細明體" charset="-120"/>
              </a:rPr>
              <a:t>testable</a:t>
            </a:r>
          </a:p>
          <a:p>
            <a:pPr marL="914400" lvl="1" indent="-514350">
              <a:buFont typeface="Tahoma" pitchFamily="34" charset="0"/>
              <a:buAutoNum type="arabicPeriod"/>
            </a:pPr>
            <a:r>
              <a:rPr lang="en-US" altLang="zh-TW" smtClean="0">
                <a:ea typeface="新細明體" charset="-120"/>
              </a:rPr>
              <a:t>The hypothesis must be </a:t>
            </a:r>
            <a:r>
              <a:rPr lang="en-US" altLang="zh-TW" b="1" smtClean="0">
                <a:solidFill>
                  <a:srgbClr val="0066CC"/>
                </a:solidFill>
                <a:ea typeface="新細明體" charset="-120"/>
              </a:rPr>
              <a:t>falsifiable </a:t>
            </a:r>
            <a:r>
              <a:rPr lang="en-US" altLang="zh-TW" smtClean="0">
                <a:ea typeface="新細明體" charset="-120"/>
              </a:rPr>
              <a:t>(we can only prove our hypotheses until they are disproved).</a:t>
            </a:r>
            <a:endParaRPr lang="en-US" altLang="zh-TW" b="1" smtClean="0">
              <a:solidFill>
                <a:srgbClr val="0066CC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4. Determine measures</a:t>
            </a:r>
            <a:endParaRPr lang="ar-JO" altLang="zh-TW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The variables in the theoretical framework should be </a:t>
            </a:r>
            <a:r>
              <a:rPr lang="en-US" altLang="zh-TW" b="1" smtClean="0">
                <a:ea typeface="新細明體" charset="-120"/>
              </a:rPr>
              <a:t>measurable</a:t>
            </a:r>
            <a:r>
              <a:rPr lang="en-US" altLang="zh-TW" smtClean="0">
                <a:ea typeface="新細明體" charset="-120"/>
              </a:rPr>
              <a:t> in some way.</a:t>
            </a:r>
          </a:p>
          <a:p>
            <a:r>
              <a:rPr lang="en-US" altLang="zh-TW" smtClean="0">
                <a:ea typeface="新細明體" charset="-120"/>
              </a:rPr>
              <a:t>Some variables </a:t>
            </a:r>
            <a:r>
              <a:rPr lang="en-US" altLang="zh-TW" b="1" smtClean="0">
                <a:ea typeface="新細明體" charset="-120"/>
              </a:rPr>
              <a:t>can not be measure quantitatively</a:t>
            </a:r>
            <a:r>
              <a:rPr lang="en-US" altLang="zh-TW" smtClean="0">
                <a:ea typeface="新細明體" charset="-120"/>
              </a:rPr>
              <a:t>, such as </a:t>
            </a:r>
            <a:r>
              <a:rPr lang="en-US" altLang="zh-TW" b="1" smtClean="0">
                <a:solidFill>
                  <a:srgbClr val="FF0000"/>
                </a:solidFill>
                <a:ea typeface="新細明體" charset="-120"/>
              </a:rPr>
              <a:t>unresponsive employees</a:t>
            </a:r>
            <a:r>
              <a:rPr lang="en-US" altLang="zh-TW" smtClean="0">
                <a:ea typeface="新細明體" charset="-120"/>
              </a:rPr>
              <a:t>, we need to operationalize this variable.</a:t>
            </a:r>
          </a:p>
          <a:p>
            <a:r>
              <a:rPr lang="en-US" altLang="zh-TW" smtClean="0">
                <a:ea typeface="新細明體" charset="-120"/>
              </a:rPr>
              <a:t>Measurement of variables is discussed in Chs. 6 and 7. </a:t>
            </a:r>
            <a:endParaRPr lang="ar-JO" altLang="zh-TW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53ECF8-0357-4F02-8BFA-5A73F172BE24}" type="slidenum">
              <a:rPr lang="ar-SA" altLang="zh-TW">
                <a:solidFill>
                  <a:schemeClr val="bg1"/>
                </a:solidFill>
              </a:rPr>
              <a:pPr eaLnBrk="1" hangingPunct="1"/>
              <a:t>56</a:t>
            </a:fld>
            <a:endParaRPr lang="en-US" altLang="zh-TW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5. Data collection</a:t>
            </a:r>
            <a:endParaRPr lang="ar-JO" altLang="zh-TW" smtClean="0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Data with respect to each variable in the hypothesis need to be obtained. There are two types of data:</a:t>
            </a:r>
          </a:p>
          <a:p>
            <a:pPr lvl="1"/>
            <a:r>
              <a:rPr lang="en-US" altLang="zh-TW" b="1" smtClean="0">
                <a:solidFill>
                  <a:srgbClr val="0066CC"/>
                </a:solidFill>
                <a:ea typeface="新細明體" charset="-120"/>
              </a:rPr>
              <a:t>Qualitative data</a:t>
            </a:r>
            <a:r>
              <a:rPr lang="en-US" altLang="zh-TW" smtClean="0">
                <a:ea typeface="新細明體" charset="-120"/>
              </a:rPr>
              <a:t> refer to information gathered through interviews and observations (for objects than can not be physically measured, like feelings and attitudes)</a:t>
            </a:r>
          </a:p>
          <a:p>
            <a:pPr lvl="1"/>
            <a:r>
              <a:rPr lang="en-US" altLang="zh-TW" b="1" smtClean="0">
                <a:solidFill>
                  <a:srgbClr val="0066CC"/>
                </a:solidFill>
                <a:ea typeface="新細明體" charset="-120"/>
              </a:rPr>
              <a:t>Quantitative data</a:t>
            </a:r>
            <a:r>
              <a:rPr lang="en-US" altLang="zh-TW" smtClean="0">
                <a:ea typeface="新細明體" charset="-120"/>
              </a:rPr>
              <a:t> refer to information gathered about objects that can be physically measured. (company records, government statistics, or any formal records)</a:t>
            </a:r>
          </a:p>
          <a:p>
            <a:pPr>
              <a:buFont typeface="Wingdings" pitchFamily="2" charset="2"/>
              <a:buNone/>
            </a:pPr>
            <a:endParaRPr lang="en-US" altLang="zh-TW" i="1" smtClean="0">
              <a:solidFill>
                <a:srgbClr val="C00000"/>
              </a:solidFill>
              <a:ea typeface="新細明體" charset="-12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4B1A8D-B843-483F-A593-F5758D941A52}" type="slidenum">
              <a:rPr lang="ar-SA" altLang="zh-TW">
                <a:solidFill>
                  <a:schemeClr val="bg1"/>
                </a:solidFill>
              </a:rPr>
              <a:pPr eaLnBrk="1" hangingPunct="1"/>
              <a:t>57</a:t>
            </a:fld>
            <a:endParaRPr lang="en-US" altLang="zh-TW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269941-D771-4717-8175-7DCB2743F408}" type="slidenum">
              <a:rPr lang="ar-SA" altLang="zh-TW">
                <a:solidFill>
                  <a:schemeClr val="bg1"/>
                </a:solidFill>
              </a:rPr>
              <a:pPr eaLnBrk="1" hangingPunct="1"/>
              <a:t>58</a:t>
            </a:fld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6. Data Analysis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In this step, </a:t>
            </a:r>
            <a:r>
              <a:rPr lang="en-US" altLang="zh-TW" b="1" smtClean="0">
                <a:solidFill>
                  <a:srgbClr val="0066CC"/>
                </a:solidFill>
                <a:ea typeface="新細明體" charset="-120"/>
              </a:rPr>
              <a:t>the data</a:t>
            </a:r>
            <a:r>
              <a:rPr lang="en-US" altLang="zh-TW" smtClean="0">
                <a:ea typeface="新細明體" charset="-120"/>
              </a:rPr>
              <a:t> gathered are </a:t>
            </a:r>
            <a:r>
              <a:rPr lang="en-US" altLang="zh-TW" smtClean="0">
                <a:solidFill>
                  <a:srgbClr val="0066CC"/>
                </a:solidFill>
                <a:ea typeface="新細明體" charset="-120"/>
              </a:rPr>
              <a:t>statistically analyzed</a:t>
            </a:r>
            <a:r>
              <a:rPr lang="en-US" altLang="zh-TW" smtClean="0">
                <a:ea typeface="新細明體" charset="-120"/>
              </a:rPr>
              <a:t> to see if the hypotheses that were generated have been supported.</a:t>
            </a:r>
          </a:p>
          <a:p>
            <a:r>
              <a:rPr lang="en-US" altLang="zh-TW" smtClean="0">
                <a:ea typeface="新細明體" charset="-120"/>
              </a:rPr>
              <a:t>Analyses of both </a:t>
            </a:r>
            <a:r>
              <a:rPr lang="en-US" altLang="zh-TW" smtClean="0">
                <a:solidFill>
                  <a:srgbClr val="0066CC"/>
                </a:solidFill>
                <a:ea typeface="新細明體" charset="-120"/>
              </a:rPr>
              <a:t>quantitative</a:t>
            </a:r>
            <a:r>
              <a:rPr lang="en-US" altLang="zh-TW" smtClean="0">
                <a:ea typeface="新細明體" charset="-120"/>
              </a:rPr>
              <a:t> and </a:t>
            </a:r>
            <a:r>
              <a:rPr lang="en-US" altLang="zh-TW" smtClean="0">
                <a:solidFill>
                  <a:srgbClr val="0066CC"/>
                </a:solidFill>
                <a:ea typeface="新細明體" charset="-120"/>
              </a:rPr>
              <a:t>qualitative data</a:t>
            </a:r>
            <a:r>
              <a:rPr lang="en-US" altLang="zh-TW" smtClean="0">
                <a:ea typeface="新細明體" charset="-120"/>
              </a:rPr>
              <a:t> can be done to determine if certain relations are important.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24FAE3-1BF2-4F99-A30A-B31D65835CD8}" type="slidenum">
              <a:rPr lang="ar-SA" altLang="zh-TW">
                <a:solidFill>
                  <a:schemeClr val="bg1"/>
                </a:solidFill>
              </a:rPr>
              <a:pPr eaLnBrk="1" hangingPunct="1"/>
              <a:t>59</a:t>
            </a:fld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7. Interpretation of data 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Now we must decide whether our hypotheses are 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supported or not </a:t>
            </a:r>
            <a:r>
              <a:rPr lang="en-US" altLang="zh-TW" smtClean="0">
                <a:ea typeface="新細明體" charset="-120"/>
              </a:rPr>
              <a:t>by interpreting the meaning of the results or the data analysis.</a:t>
            </a:r>
          </a:p>
          <a:p>
            <a:r>
              <a:rPr lang="en-US" altLang="zh-TW" smtClean="0">
                <a:ea typeface="新細明體" charset="-120"/>
              </a:rPr>
              <a:t>Based on these results, the researcher would make 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recommendations </a:t>
            </a:r>
            <a:r>
              <a:rPr lang="en-US" altLang="zh-TW" smtClean="0">
                <a:ea typeface="新細明體" charset="-120"/>
              </a:rPr>
              <a:t>in order to solve the problem in hand.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812" t="5124" r="15830" b="16272"/>
          <a:stretch/>
        </p:blipFill>
        <p:spPr>
          <a:xfrm>
            <a:off x="107504" y="1125257"/>
            <a:ext cx="8873008" cy="56565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329F5C-71DA-40FC-9155-C805D2F372D5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46868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流程圖: 合併 5"/>
          <p:cNvSpPr>
            <a:spLocks noChangeArrowheads="1"/>
          </p:cNvSpPr>
          <p:nvPr/>
        </p:nvSpPr>
        <p:spPr bwMode="auto">
          <a:xfrm>
            <a:off x="684213" y="1484313"/>
            <a:ext cx="7848600" cy="4465637"/>
          </a:xfrm>
          <a:prstGeom prst="flowChartMerge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kumimoji="0" lang="zh-TW" altLang="en-US"/>
          </a:p>
        </p:txBody>
      </p:sp>
      <p:sp>
        <p:nvSpPr>
          <p:cNvPr id="6656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smtClean="0">
                <a:ea typeface="新細明體" charset="-120"/>
              </a:rPr>
              <a:t>Example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66564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6E90F3-A078-4FD1-8771-2637278071D8}" type="slidenum">
              <a:rPr lang="en-US" altLang="zh-TW">
                <a:solidFill>
                  <a:schemeClr val="bg1"/>
                </a:solidFill>
              </a:rPr>
              <a:pPr eaLnBrk="1" hangingPunct="1"/>
              <a:t>60</a:t>
            </a:fld>
            <a:endParaRPr lang="en-US" altLang="zh-TW">
              <a:solidFill>
                <a:schemeClr val="bg1"/>
              </a:solidFill>
            </a:endParaRPr>
          </a:p>
        </p:txBody>
      </p:sp>
      <p:graphicFrame>
        <p:nvGraphicFramePr>
          <p:cNvPr id="5" name="內容版面配置區 6"/>
          <p:cNvGraphicFramePr>
            <a:graphicFrameLocks noGrp="1"/>
          </p:cNvGraphicFramePr>
          <p:nvPr>
            <p:ph idx="1"/>
          </p:nvPr>
        </p:nvGraphicFramePr>
        <p:xfrm>
          <a:off x="533400" y="1219200"/>
          <a:ext cx="83058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532C49-026C-4B6B-85FE-3D685ADAF892}" type="slidenum">
              <a:rPr lang="en-US" altLang="zh-TW">
                <a:solidFill>
                  <a:schemeClr val="bg1"/>
                </a:solidFill>
              </a:rPr>
              <a:pPr eaLnBrk="1" hangingPunct="1"/>
              <a:t>61</a:t>
            </a:fld>
            <a:endParaRPr lang="en-US" altLang="zh-TW">
              <a:solidFill>
                <a:schemeClr val="bg1"/>
              </a:solidFill>
            </a:endParaRPr>
          </a:p>
        </p:txBody>
      </p:sp>
      <p:grpSp>
        <p:nvGrpSpPr>
          <p:cNvPr id="67587" name="群組 20"/>
          <p:cNvGrpSpPr>
            <a:grpSpLocks/>
          </p:cNvGrpSpPr>
          <p:nvPr/>
        </p:nvGrpSpPr>
        <p:grpSpPr bwMode="auto">
          <a:xfrm>
            <a:off x="1258888" y="0"/>
            <a:ext cx="7345362" cy="6453188"/>
            <a:chOff x="827584" y="288032"/>
            <a:chExt cx="5839470" cy="6453336"/>
          </a:xfrm>
        </p:grpSpPr>
        <p:sp>
          <p:nvSpPr>
            <p:cNvPr id="5" name="矩形 4"/>
            <p:cNvSpPr/>
            <p:nvPr/>
          </p:nvSpPr>
          <p:spPr>
            <a:xfrm>
              <a:off x="4211960" y="1412776"/>
              <a:ext cx="2448272" cy="129614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Process e-service quality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218782" y="4797152"/>
              <a:ext cx="2448272" cy="129614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E-service quality outputs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27584" y="288032"/>
              <a:ext cx="2016224" cy="79208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Quality of website interactivity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27584" y="1660332"/>
              <a:ext cx="2016224" cy="79208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Quality of inter customer support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27584" y="2996952"/>
              <a:ext cx="2016224" cy="79208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Quality of electronic CPV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27584" y="4437112"/>
              <a:ext cx="2016224" cy="79208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Output quality directed to service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27584" y="5949280"/>
              <a:ext cx="2016224" cy="79208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0" lang="en-US" altLang="zh-TW" b="1">
                  <a:solidFill>
                    <a:srgbClr val="FFFFFF"/>
                  </a:solidFill>
                  <a:ea typeface="新細明體" charset="-120"/>
                </a:rPr>
                <a:t>Output quality directed to customer</a:t>
              </a:r>
              <a:endParaRPr kumimoji="0" lang="zh-TW" altLang="en-US" b="1">
                <a:solidFill>
                  <a:srgbClr val="FFFFFF"/>
                </a:solidFill>
                <a:ea typeface="新細明體" charset="-120"/>
              </a:endParaRPr>
            </a:p>
          </p:txBody>
        </p:sp>
        <p:cxnSp>
          <p:nvCxnSpPr>
            <p:cNvPr id="14" name="直線單箭頭接點 13"/>
            <p:cNvCxnSpPr>
              <a:stCxn id="0" idx="3"/>
              <a:endCxn id="0" idx="1"/>
            </p:cNvCxnSpPr>
            <p:nvPr/>
          </p:nvCxnSpPr>
          <p:spPr>
            <a:xfrm>
              <a:off x="2844328" y="683329"/>
              <a:ext cx="1368054" cy="1377982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" name="直線單箭頭接點 15"/>
            <p:cNvCxnSpPr>
              <a:stCxn id="0" idx="3"/>
              <a:endCxn id="0" idx="1"/>
            </p:cNvCxnSpPr>
            <p:nvPr/>
          </p:nvCxnSpPr>
          <p:spPr>
            <a:xfrm>
              <a:off x="2844328" y="2056548"/>
              <a:ext cx="1368054" cy="4763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8" name="直線單箭頭接點 17"/>
            <p:cNvCxnSpPr>
              <a:stCxn id="0" idx="3"/>
              <a:endCxn id="0" idx="1"/>
            </p:cNvCxnSpPr>
            <p:nvPr/>
          </p:nvCxnSpPr>
          <p:spPr>
            <a:xfrm flipV="1">
              <a:off x="2844328" y="2061311"/>
              <a:ext cx="1368054" cy="1331943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0" name="直線單箭頭接點 19"/>
            <p:cNvCxnSpPr>
              <a:stCxn id="0" idx="3"/>
              <a:endCxn id="0" idx="1"/>
            </p:cNvCxnSpPr>
            <p:nvPr/>
          </p:nvCxnSpPr>
          <p:spPr>
            <a:xfrm>
              <a:off x="2844328" y="4833149"/>
              <a:ext cx="1374364" cy="612789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2" name="直線單箭頭接點 21"/>
            <p:cNvCxnSpPr>
              <a:stCxn id="0" idx="3"/>
              <a:endCxn id="0" idx="1"/>
            </p:cNvCxnSpPr>
            <p:nvPr/>
          </p:nvCxnSpPr>
          <p:spPr>
            <a:xfrm flipV="1">
              <a:off x="2844328" y="5445938"/>
              <a:ext cx="1374364" cy="900133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6" name="直線單箭頭接點 25"/>
            <p:cNvCxnSpPr>
              <a:stCxn id="0" idx="2"/>
              <a:endCxn id="0" idx="0"/>
            </p:cNvCxnSpPr>
            <p:nvPr/>
          </p:nvCxnSpPr>
          <p:spPr>
            <a:xfrm>
              <a:off x="5436563" y="2709026"/>
              <a:ext cx="6310" cy="208761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0" idx="2"/>
              <a:endCxn id="0" idx="0"/>
            </p:cNvCxnSpPr>
            <p:nvPr/>
          </p:nvCxnSpPr>
          <p:spPr>
            <a:xfrm>
              <a:off x="1835956" y="1080213"/>
              <a:ext cx="0" cy="5794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0" idx="2"/>
              <a:endCxn id="0" idx="0"/>
            </p:cNvCxnSpPr>
            <p:nvPr/>
          </p:nvCxnSpPr>
          <p:spPr>
            <a:xfrm>
              <a:off x="1835956" y="2451845"/>
              <a:ext cx="0" cy="5445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0" idx="2"/>
              <a:endCxn id="0" idx="0"/>
            </p:cNvCxnSpPr>
            <p:nvPr/>
          </p:nvCxnSpPr>
          <p:spPr>
            <a:xfrm>
              <a:off x="1835956" y="3788550"/>
              <a:ext cx="0" cy="6493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圖案 27"/>
            <p:cNvCxnSpPr>
              <a:stCxn id="0" idx="1"/>
              <a:endCxn id="0" idx="1"/>
            </p:cNvCxnSpPr>
            <p:nvPr/>
          </p:nvCxnSpPr>
          <p:spPr>
            <a:xfrm rot="10800000" flipV="1">
              <a:off x="827584" y="2056548"/>
              <a:ext cx="12620" cy="4289523"/>
            </a:xfrm>
            <a:prstGeom prst="bentConnector3">
              <a:avLst>
                <a:gd name="adj1" fmla="val 3413796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肘形接點 33"/>
            <p:cNvCxnSpPr>
              <a:stCxn id="0" idx="1"/>
              <a:endCxn id="0" idx="1"/>
            </p:cNvCxnSpPr>
            <p:nvPr/>
          </p:nvCxnSpPr>
          <p:spPr>
            <a:xfrm rot="10800000" flipV="1">
              <a:off x="827584" y="683329"/>
              <a:ext cx="12620" cy="2709924"/>
            </a:xfrm>
            <a:prstGeom prst="bentConnector3">
              <a:avLst>
                <a:gd name="adj1" fmla="val 5027584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588" name="文字方塊 2"/>
          <p:cNvSpPr txBox="1">
            <a:spLocks noChangeArrowheads="1"/>
          </p:cNvSpPr>
          <p:nvPr/>
        </p:nvSpPr>
        <p:spPr bwMode="auto">
          <a:xfrm>
            <a:off x="4500563" y="620713"/>
            <a:ext cx="719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H1</a:t>
            </a:r>
            <a:endParaRPr kumimoji="0" lang="zh-TW" altLang="en-US"/>
          </a:p>
        </p:txBody>
      </p:sp>
      <p:sp>
        <p:nvSpPr>
          <p:cNvPr id="67589" name="文字方塊 23"/>
          <p:cNvSpPr txBox="1">
            <a:spLocks noChangeArrowheads="1"/>
          </p:cNvSpPr>
          <p:nvPr/>
        </p:nvSpPr>
        <p:spPr bwMode="auto">
          <a:xfrm>
            <a:off x="4105275" y="1371600"/>
            <a:ext cx="719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H2</a:t>
            </a:r>
            <a:endParaRPr kumimoji="0" lang="zh-TW" altLang="en-US"/>
          </a:p>
        </p:txBody>
      </p:sp>
      <p:sp>
        <p:nvSpPr>
          <p:cNvPr id="67590" name="文字方塊 26"/>
          <p:cNvSpPr txBox="1">
            <a:spLocks noChangeArrowheads="1"/>
          </p:cNvSpPr>
          <p:nvPr/>
        </p:nvSpPr>
        <p:spPr bwMode="auto">
          <a:xfrm>
            <a:off x="4465638" y="2524125"/>
            <a:ext cx="719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H3</a:t>
            </a:r>
            <a:endParaRPr kumimoji="0" lang="zh-TW" altLang="en-US"/>
          </a:p>
        </p:txBody>
      </p:sp>
      <p:sp>
        <p:nvSpPr>
          <p:cNvPr id="67591" name="文字方塊 28"/>
          <p:cNvSpPr txBox="1">
            <a:spLocks noChangeArrowheads="1"/>
          </p:cNvSpPr>
          <p:nvPr/>
        </p:nvSpPr>
        <p:spPr bwMode="auto">
          <a:xfrm>
            <a:off x="4300538" y="4427538"/>
            <a:ext cx="719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H4</a:t>
            </a:r>
            <a:endParaRPr kumimoji="0" lang="zh-TW" altLang="en-US"/>
          </a:p>
        </p:txBody>
      </p:sp>
      <p:sp>
        <p:nvSpPr>
          <p:cNvPr id="67592" name="文字方塊 29"/>
          <p:cNvSpPr txBox="1">
            <a:spLocks noChangeArrowheads="1"/>
          </p:cNvSpPr>
          <p:nvPr/>
        </p:nvSpPr>
        <p:spPr bwMode="auto">
          <a:xfrm>
            <a:off x="4284663" y="5724525"/>
            <a:ext cx="719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H5</a:t>
            </a:r>
            <a:endParaRPr kumimoji="0" lang="zh-TW" altLang="en-US"/>
          </a:p>
        </p:txBody>
      </p:sp>
      <p:sp>
        <p:nvSpPr>
          <p:cNvPr id="67593" name="文字方塊 30"/>
          <p:cNvSpPr txBox="1">
            <a:spLocks noChangeArrowheads="1"/>
          </p:cNvSpPr>
          <p:nvPr/>
        </p:nvSpPr>
        <p:spPr bwMode="auto">
          <a:xfrm>
            <a:off x="6516688" y="3132138"/>
            <a:ext cx="719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H6</a:t>
            </a:r>
            <a:endParaRPr kumimoji="0" lang="zh-TW" altLang="en-US"/>
          </a:p>
        </p:txBody>
      </p:sp>
      <p:sp>
        <p:nvSpPr>
          <p:cNvPr id="67594" name="文字方塊 31"/>
          <p:cNvSpPr txBox="1">
            <a:spLocks noChangeArrowheads="1"/>
          </p:cNvSpPr>
          <p:nvPr/>
        </p:nvSpPr>
        <p:spPr bwMode="auto">
          <a:xfrm>
            <a:off x="2484438" y="900113"/>
            <a:ext cx="719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H7</a:t>
            </a:r>
            <a:endParaRPr kumimoji="0" lang="zh-TW" altLang="en-US"/>
          </a:p>
        </p:txBody>
      </p:sp>
      <p:sp>
        <p:nvSpPr>
          <p:cNvPr id="67595" name="文字方塊 32"/>
          <p:cNvSpPr txBox="1">
            <a:spLocks noChangeArrowheads="1"/>
          </p:cNvSpPr>
          <p:nvPr/>
        </p:nvSpPr>
        <p:spPr bwMode="auto">
          <a:xfrm>
            <a:off x="2484438" y="2195513"/>
            <a:ext cx="719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H8</a:t>
            </a:r>
            <a:endParaRPr kumimoji="0" lang="zh-TW" altLang="en-US"/>
          </a:p>
        </p:txBody>
      </p:sp>
      <p:sp>
        <p:nvSpPr>
          <p:cNvPr id="67596" name="文字方塊 34"/>
          <p:cNvSpPr txBox="1">
            <a:spLocks noChangeArrowheads="1"/>
          </p:cNvSpPr>
          <p:nvPr/>
        </p:nvSpPr>
        <p:spPr bwMode="auto">
          <a:xfrm>
            <a:off x="2484438" y="3640138"/>
            <a:ext cx="719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H9</a:t>
            </a:r>
            <a:endParaRPr kumimoji="0" lang="zh-TW" altLang="en-US"/>
          </a:p>
        </p:txBody>
      </p:sp>
      <p:sp>
        <p:nvSpPr>
          <p:cNvPr id="67597" name="文字方塊 35"/>
          <p:cNvSpPr txBox="1">
            <a:spLocks noChangeArrowheads="1"/>
          </p:cNvSpPr>
          <p:nvPr/>
        </p:nvSpPr>
        <p:spPr bwMode="auto">
          <a:xfrm>
            <a:off x="395288" y="1187450"/>
            <a:ext cx="720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H10</a:t>
            </a:r>
            <a:endParaRPr kumimoji="0" lang="zh-TW" altLang="en-US"/>
          </a:p>
        </p:txBody>
      </p:sp>
      <p:sp>
        <p:nvSpPr>
          <p:cNvPr id="67598" name="文字方塊 36"/>
          <p:cNvSpPr txBox="1">
            <a:spLocks noChangeArrowheads="1"/>
          </p:cNvSpPr>
          <p:nvPr/>
        </p:nvSpPr>
        <p:spPr bwMode="auto">
          <a:xfrm>
            <a:off x="53975" y="3727450"/>
            <a:ext cx="719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altLang="zh-TW"/>
              <a:t>H11</a:t>
            </a:r>
            <a:endParaRPr kumimoji="0" lang="zh-TW" altLang="en-US"/>
          </a:p>
        </p:txBody>
      </p:sp>
      <p:sp>
        <p:nvSpPr>
          <p:cNvPr id="67599" name="矩形 37"/>
          <p:cNvSpPr>
            <a:spLocks noChangeArrowheads="1"/>
          </p:cNvSpPr>
          <p:nvPr/>
        </p:nvSpPr>
        <p:spPr bwMode="auto">
          <a:xfrm>
            <a:off x="5795963" y="404813"/>
            <a:ext cx="16621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2800" b="1">
                <a:solidFill>
                  <a:srgbClr val="C00000"/>
                </a:solidFill>
              </a:rPr>
              <a:t>Example</a:t>
            </a:r>
            <a:endParaRPr kumimoji="0" lang="zh-TW" altLang="en-US" sz="28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Findings after testing hypotheses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686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Hypotheses</a:t>
            </a:r>
          </a:p>
          <a:p>
            <a:pPr lvl="1"/>
            <a:r>
              <a:rPr lang="en-US" altLang="zh-TW" smtClean="0">
                <a:ea typeface="新細明體" charset="-120"/>
              </a:rPr>
              <a:t>H1~ H6: supported</a:t>
            </a:r>
          </a:p>
          <a:p>
            <a:pPr lvl="1"/>
            <a:r>
              <a:rPr lang="en-US" altLang="zh-TW" smtClean="0">
                <a:ea typeface="新細明體" charset="-120"/>
              </a:rPr>
              <a:t>H7, H8: unsupported (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suppose all supported</a:t>
            </a:r>
            <a:r>
              <a:rPr lang="en-US" altLang="zh-TW" smtClean="0">
                <a:ea typeface="新細明體" charset="-120"/>
              </a:rPr>
              <a:t>)</a:t>
            </a:r>
          </a:p>
          <a:p>
            <a:pPr lvl="1"/>
            <a:r>
              <a:rPr lang="en-US" altLang="zh-TW" smtClean="0">
                <a:ea typeface="新細明體" charset="-120"/>
              </a:rPr>
              <a:t>H9~H11: supported</a:t>
            </a:r>
          </a:p>
          <a:p>
            <a:r>
              <a:rPr lang="en-US" altLang="zh-TW" smtClean="0">
                <a:ea typeface="新細明體" charset="-120"/>
              </a:rPr>
              <a:t>Explanations for not  supported hypotheses</a:t>
            </a:r>
          </a:p>
          <a:p>
            <a:pPr lvl="1"/>
            <a:r>
              <a:rPr lang="en-US" altLang="zh-TW" smtClean="0">
                <a:ea typeface="新細明體" charset="-120"/>
              </a:rPr>
              <a:t>Data – bias or not</a:t>
            </a:r>
          </a:p>
          <a:p>
            <a:pPr lvl="1"/>
            <a:r>
              <a:rPr lang="en-US" altLang="zh-TW" smtClean="0">
                <a:ea typeface="新細明體" charset="-120"/>
              </a:rPr>
              <a:t>Sample – suitable or not</a:t>
            </a:r>
          </a:p>
          <a:p>
            <a:pPr lvl="1"/>
            <a:r>
              <a:rPr lang="en-US" altLang="zh-TW" smtClean="0">
                <a:ea typeface="新細明體" charset="-120"/>
              </a:rPr>
              <a:t>Situational reasons – other factors </a:t>
            </a:r>
          </a:p>
          <a:p>
            <a:r>
              <a:rPr lang="en-US" altLang="zh-TW" smtClean="0">
                <a:ea typeface="新細明體" charset="-120"/>
              </a:rPr>
              <a:t>Suggestions 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6861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0F29302-8A3D-407D-BC53-B071C48EC554}" type="slidenum">
              <a:rPr lang="en-US" altLang="zh-TW">
                <a:solidFill>
                  <a:schemeClr val="bg1"/>
                </a:solidFill>
              </a:rPr>
              <a:pPr eaLnBrk="1" hangingPunct="1"/>
              <a:t>62</a:t>
            </a:fld>
            <a:endParaRPr lang="en-US" altLang="zh-TW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>
                <a:solidFill>
                  <a:srgbClr val="C00000"/>
                </a:solidFill>
                <a:ea typeface="新細明體" charset="-120"/>
              </a:rPr>
              <a:t>Topics Discussed</a:t>
            </a:r>
            <a:endParaRPr lang="en-US" altLang="zh-TW" sz="2000" smtClean="0">
              <a:solidFill>
                <a:srgbClr val="C00000"/>
              </a:solidFill>
              <a:ea typeface="新細明體" charset="-120"/>
            </a:endParaRPr>
          </a:p>
        </p:txBody>
      </p:sp>
      <p:grpSp>
        <p:nvGrpSpPr>
          <p:cNvPr id="69635" name="群組 6"/>
          <p:cNvGrpSpPr>
            <a:grpSpLocks/>
          </p:cNvGrpSpPr>
          <p:nvPr/>
        </p:nvGrpSpPr>
        <p:grpSpPr bwMode="auto">
          <a:xfrm>
            <a:off x="536575" y="1196975"/>
            <a:ext cx="7851775" cy="4543425"/>
            <a:chOff x="313686" y="1196752"/>
            <a:chExt cx="7851938" cy="4542860"/>
          </a:xfrm>
        </p:grpSpPr>
        <p:sp>
          <p:nvSpPr>
            <p:cNvPr id="69638" name="AutoShape 49"/>
            <p:cNvSpPr>
              <a:spLocks noChangeArrowheads="1"/>
            </p:cNvSpPr>
            <p:nvPr/>
          </p:nvSpPr>
          <p:spPr bwMode="auto">
            <a:xfrm>
              <a:off x="395536" y="1196752"/>
              <a:ext cx="7770088" cy="82597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0" scaled="1"/>
            </a:gradFill>
            <a:ln w="2857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TW" sz="2600" b="1"/>
                <a:t>The Hallmarks of Scientific research</a:t>
              </a:r>
            </a:p>
          </p:txBody>
        </p:sp>
        <p:grpSp>
          <p:nvGrpSpPr>
            <p:cNvPr id="69639" name="Group 50"/>
            <p:cNvGrpSpPr>
              <a:grpSpLocks/>
            </p:cNvGrpSpPr>
            <p:nvPr/>
          </p:nvGrpSpPr>
          <p:grpSpPr bwMode="auto">
            <a:xfrm>
              <a:off x="335103" y="1331939"/>
              <a:ext cx="597481" cy="550649"/>
              <a:chOff x="2078" y="1680"/>
              <a:chExt cx="1615" cy="1615"/>
            </a:xfrm>
          </p:grpSpPr>
          <p:sp>
            <p:nvSpPr>
              <p:cNvPr id="69664" name="Oval 51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69665" name="Oval 52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013" name="Oval 53"/>
              <p:cNvSpPr>
                <a:spLocks noChangeArrowheads="1"/>
              </p:cNvSpPr>
              <p:nvPr/>
            </p:nvSpPr>
            <p:spPr bwMode="gray">
              <a:xfrm>
                <a:off x="2252" y="1856"/>
                <a:ext cx="1266" cy="126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69667" name="Oval 54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41015" name="Oval 55"/>
              <p:cNvSpPr>
                <a:spLocks noChangeArrowheads="1"/>
              </p:cNvSpPr>
              <p:nvPr/>
            </p:nvSpPr>
            <p:spPr bwMode="gray">
              <a:xfrm>
                <a:off x="2333" y="1940"/>
                <a:ext cx="1099" cy="109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69669" name="Oval 56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</p:grpSp>
        <p:sp>
          <p:nvSpPr>
            <p:cNvPr id="69640" name="AutoShape 57"/>
            <p:cNvSpPr>
              <a:spLocks noChangeArrowheads="1"/>
            </p:cNvSpPr>
            <p:nvPr/>
          </p:nvSpPr>
          <p:spPr bwMode="auto">
            <a:xfrm>
              <a:off x="395536" y="2428468"/>
              <a:ext cx="7770088" cy="82597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0" scaled="1"/>
            </a:gradFill>
            <a:ln w="2857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TW" sz="2600" b="1"/>
                <a:t>Some obstacles to conducting scientific </a:t>
              </a:r>
            </a:p>
            <a:p>
              <a:pPr algn="ctr"/>
              <a:r>
                <a:rPr kumimoji="0" lang="en-US" altLang="zh-TW" sz="2600" b="1"/>
                <a:t>research in the management area</a:t>
              </a:r>
            </a:p>
          </p:txBody>
        </p:sp>
        <p:grpSp>
          <p:nvGrpSpPr>
            <p:cNvPr id="69641" name="Group 58"/>
            <p:cNvGrpSpPr>
              <a:grpSpLocks/>
            </p:cNvGrpSpPr>
            <p:nvPr/>
          </p:nvGrpSpPr>
          <p:grpSpPr bwMode="auto">
            <a:xfrm>
              <a:off x="313686" y="2527621"/>
              <a:ext cx="597481" cy="550649"/>
              <a:chOff x="2078" y="1680"/>
              <a:chExt cx="1615" cy="1615"/>
            </a:xfrm>
          </p:grpSpPr>
          <p:sp>
            <p:nvSpPr>
              <p:cNvPr id="69658" name="Oval 5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69659" name="Oval 60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021" name="Oval 61"/>
              <p:cNvSpPr>
                <a:spLocks noChangeArrowheads="1"/>
              </p:cNvSpPr>
              <p:nvPr/>
            </p:nvSpPr>
            <p:spPr bwMode="gray">
              <a:xfrm>
                <a:off x="2254" y="1855"/>
                <a:ext cx="1262" cy="126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69661" name="Oval 62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41023" name="Oval 63"/>
              <p:cNvSpPr>
                <a:spLocks noChangeArrowheads="1"/>
              </p:cNvSpPr>
              <p:nvPr/>
            </p:nvSpPr>
            <p:spPr bwMode="gray">
              <a:xfrm>
                <a:off x="2335" y="1939"/>
                <a:ext cx="1094" cy="109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69663" name="Oval 64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</p:grpSp>
        <p:sp>
          <p:nvSpPr>
            <p:cNvPr id="69642" name="AutoShape 65"/>
            <p:cNvSpPr>
              <a:spLocks noChangeArrowheads="1"/>
            </p:cNvSpPr>
            <p:nvPr/>
          </p:nvSpPr>
          <p:spPr bwMode="auto">
            <a:xfrm>
              <a:off x="395536" y="3674675"/>
              <a:ext cx="7770088" cy="82597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0" scaled="1"/>
            </a:gradFill>
            <a:ln w="2857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TW" sz="2600" b="1"/>
                <a:t>The Hypothetico-Deductive Method</a:t>
              </a:r>
            </a:p>
          </p:txBody>
        </p:sp>
        <p:grpSp>
          <p:nvGrpSpPr>
            <p:cNvPr id="69643" name="Group 66"/>
            <p:cNvGrpSpPr>
              <a:grpSpLocks/>
            </p:cNvGrpSpPr>
            <p:nvPr/>
          </p:nvGrpSpPr>
          <p:grpSpPr bwMode="auto">
            <a:xfrm>
              <a:off x="323528" y="3789040"/>
              <a:ext cx="597481" cy="550649"/>
              <a:chOff x="2078" y="1680"/>
              <a:chExt cx="1615" cy="1615"/>
            </a:xfrm>
          </p:grpSpPr>
          <p:sp>
            <p:nvSpPr>
              <p:cNvPr id="69652" name="Oval 6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69653" name="Oval 68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029" name="Oval 69"/>
              <p:cNvSpPr>
                <a:spLocks noChangeArrowheads="1"/>
              </p:cNvSpPr>
              <p:nvPr/>
            </p:nvSpPr>
            <p:spPr bwMode="gray">
              <a:xfrm>
                <a:off x="2253" y="1856"/>
                <a:ext cx="1266" cy="126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69655" name="Oval 70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41031" name="Oval 71"/>
              <p:cNvSpPr>
                <a:spLocks noChangeArrowheads="1"/>
              </p:cNvSpPr>
              <p:nvPr/>
            </p:nvSpPr>
            <p:spPr bwMode="gray">
              <a:xfrm>
                <a:off x="2335" y="1940"/>
                <a:ext cx="1099" cy="109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69657" name="Oval 72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</p:grpSp>
        <p:sp>
          <p:nvSpPr>
            <p:cNvPr id="69644" name="AutoShape 73"/>
            <p:cNvSpPr>
              <a:spLocks noChangeArrowheads="1"/>
            </p:cNvSpPr>
            <p:nvPr/>
          </p:nvSpPr>
          <p:spPr bwMode="auto">
            <a:xfrm>
              <a:off x="395536" y="4913637"/>
              <a:ext cx="7770088" cy="82597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0" scaled="1"/>
            </a:gradFill>
            <a:ln w="2857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TW" sz="2600" b="1">
                  <a:solidFill>
                    <a:srgbClr val="C00000"/>
                  </a:solidFill>
                </a:rPr>
                <a:t>Other types of Research</a:t>
              </a:r>
            </a:p>
          </p:txBody>
        </p:sp>
        <p:grpSp>
          <p:nvGrpSpPr>
            <p:cNvPr id="69645" name="Group 74"/>
            <p:cNvGrpSpPr>
              <a:grpSpLocks/>
            </p:cNvGrpSpPr>
            <p:nvPr/>
          </p:nvGrpSpPr>
          <p:grpSpPr bwMode="auto">
            <a:xfrm>
              <a:off x="323528" y="5038591"/>
              <a:ext cx="597481" cy="550649"/>
              <a:chOff x="2078" y="1680"/>
              <a:chExt cx="1615" cy="1615"/>
            </a:xfrm>
          </p:grpSpPr>
          <p:sp>
            <p:nvSpPr>
              <p:cNvPr id="69646" name="Oval 75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69647" name="Oval 76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sp>
            <p:nvSpPr>
              <p:cNvPr id="41037" name="Oval 77"/>
              <p:cNvSpPr>
                <a:spLocks noChangeArrowheads="1"/>
              </p:cNvSpPr>
              <p:nvPr/>
            </p:nvSpPr>
            <p:spPr bwMode="gray">
              <a:xfrm>
                <a:off x="2253" y="1855"/>
                <a:ext cx="1266" cy="126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69649" name="Oval 78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41039" name="Oval 79"/>
              <p:cNvSpPr>
                <a:spLocks noChangeArrowheads="1"/>
              </p:cNvSpPr>
              <p:nvPr/>
            </p:nvSpPr>
            <p:spPr bwMode="gray">
              <a:xfrm>
                <a:off x="2335" y="1939"/>
                <a:ext cx="1099" cy="109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  <p:sp>
            <p:nvSpPr>
              <p:cNvPr id="69651" name="Oval 80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kumimoji="0" lang="zh-TW" altLang="en-US"/>
              </a:p>
            </p:txBody>
          </p:sp>
        </p:grpSp>
      </p:grpSp>
      <p:sp>
        <p:nvSpPr>
          <p:cNvPr id="69636" name="投影片編號版面配置區 4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28431F-DB02-41D6-8C22-342BECE704AE}" type="slidenum">
              <a:rPr lang="en-US" altLang="zh-TW" smtClean="0">
                <a:solidFill>
                  <a:schemeClr val="bg1"/>
                </a:solidFill>
              </a:rPr>
              <a:pPr eaLnBrk="1" hangingPunct="1"/>
              <a:t>63</a:t>
            </a:fld>
            <a:endParaRPr lang="en-US" altLang="zh-TW" smtClean="0">
              <a:solidFill>
                <a:schemeClr val="bg1"/>
              </a:solidFill>
            </a:endParaRPr>
          </a:p>
        </p:txBody>
      </p:sp>
      <p:sp>
        <p:nvSpPr>
          <p:cNvPr id="69637" name="頁尾版面配置區 3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FD658AD-7179-4DCB-8DFC-884B5F0C7495}" type="slidenum">
              <a:rPr lang="ar-SA" altLang="zh-TW">
                <a:solidFill>
                  <a:schemeClr val="bg1"/>
                </a:solidFill>
              </a:rPr>
              <a:pPr eaLnBrk="1" hangingPunct="1"/>
              <a:t>64</a:t>
            </a:fld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Other Types of Research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Case studies, and</a:t>
            </a:r>
          </a:p>
          <a:p>
            <a:r>
              <a:rPr lang="en-US" altLang="zh-TW" smtClean="0">
                <a:ea typeface="新細明體" charset="-120"/>
              </a:rPr>
              <a:t>Action research</a:t>
            </a:r>
          </a:p>
          <a:p>
            <a:pPr>
              <a:buFont typeface="Wingdings" pitchFamily="2" charset="2"/>
              <a:buNone/>
            </a:pPr>
            <a:r>
              <a:rPr lang="en-US" altLang="zh-TW" smtClean="0">
                <a:ea typeface="新細明體" charset="-120"/>
              </a:rPr>
              <a:t>   Are sometimes </a:t>
            </a:r>
            <a:r>
              <a:rPr lang="en-US" altLang="zh-TW" smtClean="0">
                <a:solidFill>
                  <a:srgbClr val="800000"/>
                </a:solidFill>
                <a:ea typeface="新細明體" charset="-120"/>
              </a:rPr>
              <a:t>used to study certain types of issues.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DD37D8-8307-44DD-A226-EBA84BDA0D25}" type="slidenum">
              <a:rPr lang="ar-SA" altLang="zh-TW">
                <a:solidFill>
                  <a:schemeClr val="bg1"/>
                </a:solidFill>
              </a:rPr>
              <a:pPr eaLnBrk="1" hangingPunct="1"/>
              <a:t>65</a:t>
            </a:fld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1. Case Studies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Case studies involve 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in-depth analyses </a:t>
            </a:r>
            <a:r>
              <a:rPr lang="en-US" altLang="zh-TW" smtClean="0">
                <a:ea typeface="新細明體" charset="-120"/>
              </a:rPr>
              <a:t>of similar situations in other organizations, where the nature and definition of the problem is the same as experienced in the current situation.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If a particular 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hypothesis has not been supported </a:t>
            </a:r>
            <a:r>
              <a:rPr lang="en-US" altLang="zh-TW" smtClean="0">
                <a:ea typeface="新細明體" charset="-120"/>
              </a:rPr>
              <a:t>even in a single other case study, the researcher could ignore that hypothesis. 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EX: 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Tripass – Web 2.0 based community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3AF5FF-447B-4C01-96C3-897D21F275E8}" type="slidenum">
              <a:rPr lang="ar-SA" altLang="zh-TW">
                <a:solidFill>
                  <a:schemeClr val="bg1"/>
                </a:solidFill>
              </a:rPr>
              <a:pPr eaLnBrk="1" hangingPunct="1"/>
              <a:t>66</a:t>
            </a:fld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1. Case Studies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TW" smtClean="0">
                <a:ea typeface="新細明體" charset="-120"/>
              </a:rPr>
              <a:t>Case studies are not often undertaken in organizations because: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smtClean="0">
                <a:ea typeface="新細明體" charset="-120"/>
              </a:rPr>
              <a:t>It is very 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seldom to find similar problems </a:t>
            </a:r>
            <a:r>
              <a:rPr lang="en-US" altLang="zh-TW" smtClean="0">
                <a:ea typeface="新細明體" charset="-120"/>
              </a:rPr>
              <a:t>happened in an organizations of the same size and same type of setting.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smtClean="0">
                <a:ea typeface="新細明體" charset="-120"/>
              </a:rPr>
              <a:t>Many 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companies prefer to guard their problems and their data</a:t>
            </a:r>
            <a:r>
              <a:rPr lang="en-US" altLang="zh-TW" smtClean="0">
                <a:ea typeface="新細明體" charset="-120"/>
              </a:rPr>
              <a:t>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E105B2-D978-413D-814B-18AFB7F69291}" type="slidenum">
              <a:rPr lang="ar-SA" altLang="zh-TW">
                <a:solidFill>
                  <a:schemeClr val="bg1"/>
                </a:solidFill>
              </a:rPr>
              <a:pPr eaLnBrk="1" hangingPunct="1"/>
              <a:t>67</a:t>
            </a:fld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2. Action Research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Action research is sometimes undertaken by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consultants </a:t>
            </a:r>
            <a:r>
              <a:rPr lang="en-US" altLang="zh-TW" dirty="0" smtClean="0">
                <a:ea typeface="新細明體" charset="-120"/>
              </a:rPr>
              <a:t>who want to initiate change processes in organizations.</a:t>
            </a:r>
            <a:endParaRPr lang="ar-JO" altLang="zh-TW" dirty="0" smtClean="0"/>
          </a:p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Action research methodology is most appropriate while effecting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planned changes</a:t>
            </a:r>
            <a:r>
              <a:rPr lang="en-US" altLang="zh-TW" dirty="0" smtClean="0">
                <a:ea typeface="新細明體" charset="-120"/>
              </a:rPr>
              <a:t>.</a:t>
            </a:r>
          </a:p>
          <a:p>
            <a:pPr marL="342900" lvl="1" indent="-342900">
              <a:buClr>
                <a:schemeClr val="tx2"/>
              </a:buClr>
              <a:defRPr/>
            </a:pPr>
            <a:r>
              <a:rPr lang="en-US" altLang="zh-TW" sz="2800" dirty="0" smtClean="0">
                <a:solidFill>
                  <a:schemeClr val="tx2"/>
                </a:solidFill>
                <a:ea typeface="新細明體" charset="-120"/>
                <a:cs typeface="+mn-cs"/>
              </a:rPr>
              <a:t>EX: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dirty="0" err="1" smtClean="0">
                <a:ea typeface="新細明體" charset="-120"/>
              </a:rPr>
              <a:t>Arwin</a:t>
            </a:r>
            <a:r>
              <a:rPr lang="en-US" altLang="zh-TW" dirty="0" smtClean="0">
                <a:ea typeface="新細明體" charset="-120"/>
              </a:rPr>
              <a:t> – different channels of delivery information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 smtClean="0">
                <a:ea typeface="新細明體" charset="-120"/>
              </a:rPr>
              <a:t>(ongoing plan)</a:t>
            </a:r>
          </a:p>
          <a:p>
            <a:pPr>
              <a:defRPr/>
            </a:pPr>
            <a:endParaRPr lang="en-US" altLang="zh-TW" dirty="0" smtClean="0">
              <a:ea typeface="新細明體" charset="-120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C2DC50-FE02-4BA2-B135-DA18CF72DBB6}" type="slidenum">
              <a:rPr lang="ar-SA" altLang="zh-TW">
                <a:solidFill>
                  <a:schemeClr val="bg1"/>
                </a:solidFill>
              </a:rPr>
              <a:pPr eaLnBrk="1" hangingPunct="1"/>
              <a:t>68</a:t>
            </a:fld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2. Action Research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The researcher begins with a 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problem that is already identified,</a:t>
            </a:r>
            <a:r>
              <a:rPr lang="en-US" altLang="zh-TW" smtClean="0">
                <a:ea typeface="新細明體" charset="-120"/>
              </a:rPr>
              <a:t> and gathers relevant data to provide a tentative problem solution.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This 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solution is then implemented</a:t>
            </a:r>
            <a:r>
              <a:rPr lang="en-US" altLang="zh-TW" smtClean="0">
                <a:ea typeface="新細明體" charset="-120"/>
              </a:rPr>
              <a:t>, with the knowledge that there may be unintended consequences following such implementation.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The effects are then evaluated, defined, and diagnosed, and the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 research continues </a:t>
            </a:r>
            <a:r>
              <a:rPr lang="en-US" altLang="zh-TW" smtClean="0">
                <a:ea typeface="新細明體" charset="-120"/>
              </a:rPr>
              <a:t>on an ongoing basis until the problem is fully resolved.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WordArt 3"/>
          <p:cNvSpPr>
            <a:spLocks noChangeArrowheads="1" noChangeShapeType="1" noTextEdit="1"/>
          </p:cNvSpPr>
          <p:nvPr/>
        </p:nvSpPr>
        <p:spPr bwMode="gray">
          <a:xfrm>
            <a:off x="2209800" y="3276600"/>
            <a:ext cx="50292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349" t="28243" r="8895" b="7024"/>
          <a:stretch/>
        </p:blipFill>
        <p:spPr>
          <a:xfrm>
            <a:off x="199491" y="1124744"/>
            <a:ext cx="8844983" cy="48245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329F5C-71DA-40FC-9155-C805D2F372D5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595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7C51B2-8484-4110-958D-C6B45C1BEA34}" type="slidenum">
              <a:rPr lang="ar-SA" altLang="zh-TW">
                <a:solidFill>
                  <a:schemeClr val="bg1"/>
                </a:solidFill>
              </a:rPr>
              <a:pPr eaLnBrk="1" hangingPunct="1"/>
              <a:t>8</a:t>
            </a:fld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Scientific research helps researchers to 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state their findings with accuracy and confidence</a:t>
            </a:r>
            <a:r>
              <a:rPr lang="en-US" altLang="zh-TW" smtClean="0">
                <a:ea typeface="新細明體" charset="-12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This  helps various other organizations to 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apply those solutions when they encounter similar problems.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Scientific investigation tends to be more objective than subjective, and </a:t>
            </a:r>
            <a:r>
              <a:rPr lang="en-US" altLang="zh-TW" smtClean="0">
                <a:solidFill>
                  <a:srgbClr val="C00000"/>
                </a:solidFill>
                <a:ea typeface="新細明體" charset="-120"/>
              </a:rPr>
              <a:t>helps managers to highlight the most critical factors at the workplace </a:t>
            </a:r>
            <a:r>
              <a:rPr lang="en-US" altLang="zh-TW" smtClean="0">
                <a:ea typeface="新細明體" charset="-120"/>
              </a:rPr>
              <a:t>that need specific attention so as to avoid, minimize, or solve problems.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350838"/>
            <a:ext cx="7315200" cy="563562"/>
          </a:xfrm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What is Meant by a Scientific Research?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946" t="17454" r="14097" b="20895"/>
          <a:stretch/>
        </p:blipFill>
        <p:spPr>
          <a:xfrm>
            <a:off x="35402" y="1124744"/>
            <a:ext cx="8964996" cy="43204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329F5C-71DA-40FC-9155-C805D2F372D5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3353671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190l">
  <a:themeElements>
    <a:clrScheme name="Office 佈景主題 3">
      <a:dk1>
        <a:srgbClr val="000000"/>
      </a:dk1>
      <a:lt1>
        <a:srgbClr val="FFFFFF"/>
      </a:lt1>
      <a:dk2>
        <a:srgbClr val="000066"/>
      </a:dk2>
      <a:lt2>
        <a:srgbClr val="969696"/>
      </a:lt2>
      <a:accent1>
        <a:srgbClr val="6FB4E3"/>
      </a:accent1>
      <a:accent2>
        <a:srgbClr val="5DBDAB"/>
      </a:accent2>
      <a:accent3>
        <a:srgbClr val="FFFFFF"/>
      </a:accent3>
      <a:accent4>
        <a:srgbClr val="000000"/>
      </a:accent4>
      <a:accent5>
        <a:srgbClr val="BBD6EF"/>
      </a:accent5>
      <a:accent6>
        <a:srgbClr val="53AB9B"/>
      </a:accent6>
      <a:hlink>
        <a:srgbClr val="D17FB6"/>
      </a:hlink>
      <a:folHlink>
        <a:srgbClr val="E3981D"/>
      </a:folHlink>
    </a:clrScheme>
    <a:fontScheme name="Office 佈景主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33C5A9"/>
        </a:accent1>
        <a:accent2>
          <a:srgbClr val="90DE88"/>
        </a:accent2>
        <a:accent3>
          <a:srgbClr val="FFFFFF"/>
        </a:accent3>
        <a:accent4>
          <a:srgbClr val="000000"/>
        </a:accent4>
        <a:accent5>
          <a:srgbClr val="ADDFD1"/>
        </a:accent5>
        <a:accent6>
          <a:srgbClr val="82C97B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699DE9"/>
        </a:accent1>
        <a:accent2>
          <a:srgbClr val="E3663F"/>
        </a:accent2>
        <a:accent3>
          <a:srgbClr val="FFFFFF"/>
        </a:accent3>
        <a:accent4>
          <a:srgbClr val="000000"/>
        </a:accent4>
        <a:accent5>
          <a:srgbClr val="B9CCF2"/>
        </a:accent5>
        <a:accent6>
          <a:srgbClr val="CE5C38"/>
        </a:accent6>
        <a:hlink>
          <a:srgbClr val="7476DC"/>
        </a:hlink>
        <a:folHlink>
          <a:srgbClr val="7FB2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FB4E3"/>
        </a:accent1>
        <a:accent2>
          <a:srgbClr val="5DBDAB"/>
        </a:accent2>
        <a:accent3>
          <a:srgbClr val="FFFFFF"/>
        </a:accent3>
        <a:accent4>
          <a:srgbClr val="000000"/>
        </a:accent4>
        <a:accent5>
          <a:srgbClr val="BBD6EF"/>
        </a:accent5>
        <a:accent6>
          <a:srgbClr val="53AB9B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cdb2004190l</Template>
  <TotalTime>271</TotalTime>
  <Words>2645</Words>
  <Application>Microsoft Office PowerPoint</Application>
  <PresentationFormat>On-screen Show (4:3)</PresentationFormat>
  <Paragraphs>487</Paragraphs>
  <Slides>69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新細明體</vt:lpstr>
      <vt:lpstr>Arial</vt:lpstr>
      <vt:lpstr>Calibri</vt:lpstr>
      <vt:lpstr>Tahoma</vt:lpstr>
      <vt:lpstr>Verdana</vt:lpstr>
      <vt:lpstr>Wingdings</vt:lpstr>
      <vt:lpstr>cdb2004190l</vt:lpstr>
      <vt:lpstr>Chapter 2  Scientific Investigation</vt:lpstr>
      <vt:lpstr>Topics Discussed</vt:lpstr>
      <vt:lpstr>What is Meant by a Scientific Research?</vt:lpstr>
      <vt:lpstr>What is Meant by a Scientific Research?</vt:lpstr>
      <vt:lpstr>PowerPoint Presentation</vt:lpstr>
      <vt:lpstr>PowerPoint Presentation</vt:lpstr>
      <vt:lpstr>PowerPoint Presentation</vt:lpstr>
      <vt:lpstr>What is Meant by a Scientific Research?</vt:lpstr>
      <vt:lpstr>PowerPoint Presentation</vt:lpstr>
      <vt:lpstr>PowerPoint Presentation</vt:lpstr>
      <vt:lpstr>PowerPoint Presentation</vt:lpstr>
      <vt:lpstr>What is Meant by a Scientific Research?</vt:lpstr>
      <vt:lpstr>Topics Discussed</vt:lpstr>
      <vt:lpstr>The Hallmarks of Scientific Research</vt:lpstr>
      <vt:lpstr>The Hallmarks of Scientific Research</vt:lpstr>
      <vt:lpstr>PowerPoint Presentation</vt:lpstr>
      <vt:lpstr>1. Purposiveness</vt:lpstr>
      <vt:lpstr>The Hallmarks of Scientific Research</vt:lpstr>
      <vt:lpstr>2. Rigor</vt:lpstr>
      <vt:lpstr>Example – theoretical background</vt:lpstr>
      <vt:lpstr>Example – theoretical background</vt:lpstr>
      <vt:lpstr>PowerPoint Presentation</vt:lpstr>
      <vt:lpstr>Example of Design study</vt:lpstr>
      <vt:lpstr>The Hallmarks of Scientific Research</vt:lpstr>
      <vt:lpstr>3. Testability</vt:lpstr>
      <vt:lpstr>PowerPoint Presentation</vt:lpstr>
      <vt:lpstr>The Hallmarks of Scientific Research</vt:lpstr>
      <vt:lpstr>4. Replicability</vt:lpstr>
      <vt:lpstr>PowerPoint Presentation</vt:lpstr>
      <vt:lpstr>Test hypotheses </vt:lpstr>
      <vt:lpstr>The Hallmarks of Scientific Research</vt:lpstr>
      <vt:lpstr>5. Precision and Confidence</vt:lpstr>
      <vt:lpstr>Độ ổn định (Reliability) và Độ chuẩn xác (Validity)</vt:lpstr>
      <vt:lpstr>PowerPoint Presentation</vt:lpstr>
      <vt:lpstr>The Hallmarks of Scientific Research</vt:lpstr>
      <vt:lpstr>6. Objectivity</vt:lpstr>
      <vt:lpstr>Findings after testing hypotheses</vt:lpstr>
      <vt:lpstr>The Hallmarks of Scientific Research</vt:lpstr>
      <vt:lpstr>7. Generalizability</vt:lpstr>
      <vt:lpstr>Conclusions</vt:lpstr>
      <vt:lpstr>The Hallmarks of Scientific Research</vt:lpstr>
      <vt:lpstr>8. Parsimony</vt:lpstr>
      <vt:lpstr>PowerPoint Presentation</vt:lpstr>
      <vt:lpstr>Topics Discussed</vt:lpstr>
      <vt:lpstr>Some obstacles to conducting scientific research in the management area</vt:lpstr>
      <vt:lpstr>Topics Discussed</vt:lpstr>
      <vt:lpstr>1. Deduction and Induction</vt:lpstr>
      <vt:lpstr>Deduction</vt:lpstr>
      <vt:lpstr>Induction</vt:lpstr>
      <vt:lpstr>Combining Induction and Deduction</vt:lpstr>
      <vt:lpstr>2. The hypothetico-Deductive Method</vt:lpstr>
      <vt:lpstr>The 7-step process</vt:lpstr>
      <vt:lpstr>1. Identify a broad problem area</vt:lpstr>
      <vt:lpstr>2. Define the problem statement</vt:lpstr>
      <vt:lpstr>3. Develop hypotheses</vt:lpstr>
      <vt:lpstr>4. Determine measures</vt:lpstr>
      <vt:lpstr>5. Data collection</vt:lpstr>
      <vt:lpstr>6. Data Analysis</vt:lpstr>
      <vt:lpstr>7. Interpretation of data </vt:lpstr>
      <vt:lpstr>Example</vt:lpstr>
      <vt:lpstr>PowerPoint Presentation</vt:lpstr>
      <vt:lpstr>Findings after testing hypotheses</vt:lpstr>
      <vt:lpstr>Topics Discussed</vt:lpstr>
      <vt:lpstr>Other Types of Research</vt:lpstr>
      <vt:lpstr>1. Case Studies</vt:lpstr>
      <vt:lpstr>1. Case Studies</vt:lpstr>
      <vt:lpstr>2. Action Research</vt:lpstr>
      <vt:lpstr>2. Action Research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YCLin</dc:creator>
  <cp:lastModifiedBy>Nhu-Hang Ha</cp:lastModifiedBy>
  <cp:revision>49</cp:revision>
  <dcterms:created xsi:type="dcterms:W3CDTF">2011-09-13T02:33:42Z</dcterms:created>
  <dcterms:modified xsi:type="dcterms:W3CDTF">2020-12-14T06:08:29Z</dcterms:modified>
</cp:coreProperties>
</file>