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342" r:id="rId3"/>
    <p:sldId id="354" r:id="rId4"/>
    <p:sldId id="413" r:id="rId5"/>
    <p:sldId id="423" r:id="rId6"/>
    <p:sldId id="424" r:id="rId7"/>
    <p:sldId id="425" r:id="rId8"/>
    <p:sldId id="426" r:id="rId9"/>
    <p:sldId id="427" r:id="rId10"/>
    <p:sldId id="428" r:id="rId11"/>
    <p:sldId id="414" r:id="rId12"/>
    <p:sldId id="404" r:id="rId13"/>
    <p:sldId id="405" r:id="rId14"/>
    <p:sldId id="363" r:id="rId15"/>
    <p:sldId id="364" r:id="rId16"/>
    <p:sldId id="366" r:id="rId17"/>
    <p:sldId id="406" r:id="rId18"/>
    <p:sldId id="407" r:id="rId19"/>
    <p:sldId id="368" r:id="rId20"/>
    <p:sldId id="369" r:id="rId21"/>
    <p:sldId id="370" r:id="rId22"/>
    <p:sldId id="408" r:id="rId23"/>
    <p:sldId id="409" r:id="rId24"/>
    <p:sldId id="371" r:id="rId25"/>
    <p:sldId id="372" r:id="rId26"/>
    <p:sldId id="373" r:id="rId27"/>
    <p:sldId id="374" r:id="rId28"/>
    <p:sldId id="410" r:id="rId29"/>
    <p:sldId id="375" r:id="rId30"/>
    <p:sldId id="376" r:id="rId31"/>
    <p:sldId id="411" r:id="rId32"/>
    <p:sldId id="412" r:id="rId33"/>
    <p:sldId id="418" r:id="rId34"/>
    <p:sldId id="416" r:id="rId35"/>
    <p:sldId id="419" r:id="rId36"/>
    <p:sldId id="379" r:id="rId37"/>
    <p:sldId id="380" r:id="rId38"/>
    <p:sldId id="382" r:id="rId39"/>
    <p:sldId id="384" r:id="rId40"/>
    <p:sldId id="417" r:id="rId41"/>
    <p:sldId id="385" r:id="rId42"/>
    <p:sldId id="386" r:id="rId43"/>
    <p:sldId id="387" r:id="rId44"/>
    <p:sldId id="388" r:id="rId45"/>
    <p:sldId id="389" r:id="rId46"/>
    <p:sldId id="390" r:id="rId47"/>
    <p:sldId id="415" r:id="rId48"/>
    <p:sldId id="420" r:id="rId49"/>
    <p:sldId id="429" r:id="rId50"/>
    <p:sldId id="430" r:id="rId51"/>
    <p:sldId id="421" r:id="rId52"/>
    <p:sldId id="422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189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610D5-C427-42F1-9D75-F6C5381963E3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EDAF-0812-4D96-B412-583DA347BC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7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đạt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fld id="{BCC23BE2-97A1-4889-8616-9A6498D39B4C}" type="slidenum">
              <a:rPr lang="en-US">
                <a:solidFill>
                  <a:srgbClr val="000000"/>
                </a:solidFill>
                <a:ea typeface="ヒラギノ角ゴ Pro W3" charset="-128"/>
              </a:rPr>
              <a:pPr/>
              <a:t>27</a:t>
            </a:fld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3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fld id="{846B0BBB-4219-42ED-BAAA-DC5DB2B71FC4}" type="slidenum">
              <a:rPr lang="en-US">
                <a:solidFill>
                  <a:srgbClr val="000000"/>
                </a:solidFill>
                <a:ea typeface="ヒラギノ角ゴ Pro W3" charset="-128"/>
              </a:rPr>
              <a:pPr/>
              <a:t>30</a:t>
            </a:fld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MS PGothic" panose="020B0600070205080204" pitchFamily="34" charset="-128"/>
              </a:defRPr>
            </a:lvl9pPr>
          </a:lstStyle>
          <a:p>
            <a:fld id="{CE034267-9041-48BA-A002-EB5A86FCEAED}" type="slidenum">
              <a:rPr lang="en-US">
                <a:solidFill>
                  <a:srgbClr val="000000"/>
                </a:solidFill>
                <a:ea typeface="ヒラギノ角ゴ Pro W3" charset="-128"/>
              </a:rPr>
              <a:pPr/>
              <a:t>31</a:t>
            </a:fld>
            <a:endParaRPr lang="en-US">
              <a:solidFill>
                <a:srgbClr val="000000"/>
              </a:solidFill>
              <a:ea typeface="ヒラギノ角ゴ Pro W3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1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CEDAF-0812-4D96-B412-583DA347BCF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mailto:mannd@duytan.edu.vn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" y="4038600"/>
            <a:ext cx="4191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2000" dirty="0"/>
              <a:t>Nguyen </a:t>
            </a:r>
            <a:r>
              <a:rPr lang="en-US" sz="2000" dirty="0" err="1"/>
              <a:t>Duc</a:t>
            </a:r>
            <a:r>
              <a:rPr lang="en-US" sz="2000" dirty="0"/>
              <a:t> Man, </a:t>
            </a:r>
            <a:r>
              <a:rPr lang="en-US" sz="2000" dirty="0" err="1"/>
              <a:t>Msc</a:t>
            </a:r>
            <a:endParaRPr lang="en-US" sz="2000" dirty="0"/>
          </a:p>
          <a:p>
            <a:pPr algn="l"/>
            <a:r>
              <a:rPr lang="en-US" sz="2000" dirty="0"/>
              <a:t>DTU International School</a:t>
            </a:r>
          </a:p>
          <a:p>
            <a:pPr algn="l"/>
            <a:r>
              <a:rPr lang="en-US" sz="2000" dirty="0">
                <a:hlinkClick r:id="rId2"/>
              </a:rPr>
              <a:t>mannd@duytan.edu.vn</a:t>
            </a:r>
            <a:endParaRPr lang="en-US" sz="20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14800" y="4038600"/>
            <a:ext cx="43434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2000" dirty="0"/>
              <a:t>Bj Rollison, PhD.</a:t>
            </a:r>
          </a:p>
          <a:p>
            <a:pPr algn="r"/>
            <a:r>
              <a:rPr lang="en-US" sz="2000" dirty="0"/>
              <a:t>University of</a:t>
            </a:r>
            <a:r>
              <a:rPr lang="en-US" sz="2000" baseline="0" dirty="0"/>
              <a:t> Washington</a:t>
            </a:r>
            <a:endParaRPr lang="en-US" sz="2000" dirty="0"/>
          </a:p>
          <a:p>
            <a:pPr algn="r"/>
            <a:r>
              <a:rPr lang="en-US" sz="2000" baseline="0" dirty="0" err="1"/>
              <a:t>rollison@u.washington.edu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0480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D72EEEC3-C796-42C8-B3D1-599A944B7A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A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©DTU- International</a:t>
            </a:r>
            <a:r>
              <a:rPr lang="en-US" sz="1400" baseline="0"/>
              <a:t> School 							</a:t>
            </a:r>
            <a:fld id="{D74AE533-5FDD-43D4-B68F-0DA2EF8BF608}" type="slidenum">
              <a:rPr lang="en-US" sz="1400" smtClean="0"/>
              <a:pPr algn="ctr"/>
              <a:t>‹#›</a:t>
            </a:fld>
            <a:endParaRPr lang="en-US" sz="1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112"/>
            <a:ext cx="8229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75"/>
            <a:ext cx="9144000" cy="7523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A6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400800" cy="1752600"/>
          </a:xfrm>
        </p:spPr>
        <p:txBody>
          <a:bodyPr/>
          <a:lstStyle/>
          <a:p>
            <a:r>
              <a:rPr lang="en-US" b="1" dirty="0"/>
              <a:t>Lecture 2- Life cycles</a:t>
            </a:r>
          </a:p>
        </p:txBody>
      </p:sp>
    </p:spTree>
    <p:extLst>
      <p:ext uri="{BB962C8B-B14F-4D97-AF65-F5344CB8AC3E}">
        <p14:creationId xmlns:p14="http://schemas.microsoft.com/office/powerpoint/2010/main" val="327720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90538" y="15277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600" b="0" dirty="0"/>
              <a:t>How is Actual SW testing Carried out?</a:t>
            </a:r>
            <a:endParaRPr lang="en-US" altLang="zh-CN" sz="3600" b="0" dirty="0">
              <a:ea typeface="SimSun" panose="02010600030101010101" pitchFamily="2" charset="-122"/>
            </a:endParaRPr>
          </a:p>
        </p:txBody>
      </p:sp>
      <p:sp>
        <p:nvSpPr>
          <p:cNvPr id="107523" name="AutoShape 2051"/>
          <p:cNvSpPr>
            <a:spLocks noChangeArrowheads="1"/>
          </p:cNvSpPr>
          <p:nvPr/>
        </p:nvSpPr>
        <p:spPr bwMode="auto">
          <a:xfrm>
            <a:off x="778800" y="3016250"/>
            <a:ext cx="1206500" cy="536575"/>
          </a:xfrm>
          <a:prstGeom prst="roundRect">
            <a:avLst>
              <a:gd name="adj" fmla="val 16667"/>
            </a:avLst>
          </a:prstGeom>
          <a:solidFill>
            <a:srgbClr val="FFFF45"/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>
                <a:latin typeface="Comic Sans MS" panose="030F0702030302020204" pitchFamily="66" charset="0"/>
              </a:rPr>
              <a:t>Inputs</a:t>
            </a:r>
          </a:p>
        </p:txBody>
      </p:sp>
      <p:sp>
        <p:nvSpPr>
          <p:cNvPr id="107524" name="AutoShape 2052"/>
          <p:cNvSpPr>
            <a:spLocks noChangeArrowheads="1"/>
          </p:cNvSpPr>
          <p:nvPr/>
        </p:nvSpPr>
        <p:spPr bwMode="auto">
          <a:xfrm>
            <a:off x="5206337" y="3025775"/>
            <a:ext cx="1508125" cy="536575"/>
          </a:xfrm>
          <a:prstGeom prst="roundRect">
            <a:avLst>
              <a:gd name="adj" fmla="val 16667"/>
            </a:avLst>
          </a:prstGeom>
          <a:solidFill>
            <a:srgbClr val="FFFF45"/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>
                <a:latin typeface="Comic Sans MS" panose="030F0702030302020204" pitchFamily="66" charset="0"/>
              </a:rPr>
              <a:t>Compare</a:t>
            </a:r>
          </a:p>
        </p:txBody>
      </p:sp>
      <p:sp>
        <p:nvSpPr>
          <p:cNvPr id="107525" name="AutoShape 2053"/>
          <p:cNvSpPr>
            <a:spLocks noChangeArrowheads="1"/>
          </p:cNvSpPr>
          <p:nvPr/>
        </p:nvSpPr>
        <p:spPr bwMode="auto">
          <a:xfrm>
            <a:off x="3587087" y="3963987"/>
            <a:ext cx="1374775" cy="939800"/>
          </a:xfrm>
          <a:prstGeom prst="roundRect">
            <a:avLst>
              <a:gd name="adj" fmla="val 16667"/>
            </a:avLst>
          </a:prstGeom>
          <a:solidFill>
            <a:srgbClr val="FFFF45"/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>
                <a:latin typeface="Comic Sans MS" panose="030F0702030302020204" pitchFamily="66" charset="0"/>
              </a:rPr>
              <a:t>Real</a:t>
            </a:r>
          </a:p>
          <a:p>
            <a:pPr algn="ctr"/>
            <a:r>
              <a:rPr lang="en-GB" b="1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107526" name="AutoShape 2054"/>
          <p:cNvSpPr>
            <a:spLocks noChangeArrowheads="1"/>
          </p:cNvSpPr>
          <p:nvPr/>
        </p:nvSpPr>
        <p:spPr bwMode="auto">
          <a:xfrm>
            <a:off x="3587087" y="1619250"/>
            <a:ext cx="1374775" cy="939800"/>
          </a:xfrm>
          <a:prstGeom prst="roundRect">
            <a:avLst>
              <a:gd name="adj" fmla="val 16667"/>
            </a:avLst>
          </a:prstGeom>
          <a:solidFill>
            <a:srgbClr val="FFFF45"/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>
                <a:latin typeface="Comic Sans MS" panose="030F0702030302020204" pitchFamily="66" charset="0"/>
              </a:rPr>
              <a:t>Ideal</a:t>
            </a:r>
          </a:p>
          <a:p>
            <a:pPr algn="ctr"/>
            <a:r>
              <a:rPr lang="en-GB" b="1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107527" name="AutoShape 2055"/>
          <p:cNvSpPr>
            <a:spLocks noChangeArrowheads="1"/>
          </p:cNvSpPr>
          <p:nvPr/>
        </p:nvSpPr>
        <p:spPr bwMode="auto">
          <a:xfrm>
            <a:off x="7581237" y="3025775"/>
            <a:ext cx="1165225" cy="536575"/>
          </a:xfrm>
          <a:prstGeom prst="roundRect">
            <a:avLst>
              <a:gd name="adj" fmla="val 16667"/>
            </a:avLst>
          </a:prstGeom>
          <a:solidFill>
            <a:srgbClr val="FFFF45"/>
          </a:solidFill>
          <a:ln w="38100">
            <a:solidFill>
              <a:srgbClr val="CC66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>
                <a:latin typeface="Comic Sans MS" panose="030F0702030302020204" pitchFamily="66" charset="0"/>
              </a:rPr>
              <a:t>Result</a:t>
            </a:r>
          </a:p>
        </p:txBody>
      </p:sp>
      <p:cxnSp>
        <p:nvCxnSpPr>
          <p:cNvPr id="107528" name="AutoShape 2056"/>
          <p:cNvCxnSpPr>
            <a:cxnSpLocks noChangeShapeType="1"/>
            <a:stCxn id="107523" idx="3"/>
            <a:endCxn id="107526" idx="1"/>
          </p:cNvCxnSpPr>
          <p:nvPr/>
        </p:nvCxnSpPr>
        <p:spPr bwMode="auto">
          <a:xfrm flipV="1">
            <a:off x="2004350" y="2089150"/>
            <a:ext cx="1563687" cy="1195387"/>
          </a:xfrm>
          <a:prstGeom prst="bentConnector3">
            <a:avLst>
              <a:gd name="adj1" fmla="val 49949"/>
            </a:avLst>
          </a:prstGeom>
          <a:noFill/>
          <a:ln w="3810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29" name="AutoShape 2057"/>
          <p:cNvCxnSpPr>
            <a:cxnSpLocks noChangeShapeType="1"/>
            <a:stCxn id="107523" idx="3"/>
            <a:endCxn id="107525" idx="1"/>
          </p:cNvCxnSpPr>
          <p:nvPr/>
        </p:nvCxnSpPr>
        <p:spPr bwMode="auto">
          <a:xfrm>
            <a:off x="2004350" y="3284537"/>
            <a:ext cx="1563687" cy="1149350"/>
          </a:xfrm>
          <a:prstGeom prst="bentConnector3">
            <a:avLst>
              <a:gd name="adj1" fmla="val 49949"/>
            </a:avLst>
          </a:prstGeom>
          <a:noFill/>
          <a:ln w="3810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2058"/>
          <p:cNvCxnSpPr>
            <a:cxnSpLocks noChangeShapeType="1"/>
            <a:stCxn id="107526" idx="3"/>
            <a:endCxn id="107524" idx="0"/>
          </p:cNvCxnSpPr>
          <p:nvPr/>
        </p:nvCxnSpPr>
        <p:spPr bwMode="auto">
          <a:xfrm>
            <a:off x="4980912" y="2089150"/>
            <a:ext cx="979488" cy="917575"/>
          </a:xfrm>
          <a:prstGeom prst="bentConnector2">
            <a:avLst/>
          </a:prstGeom>
          <a:noFill/>
          <a:ln w="3810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AutoShape 2059"/>
          <p:cNvCxnSpPr>
            <a:cxnSpLocks noChangeShapeType="1"/>
            <a:stCxn id="107525" idx="3"/>
            <a:endCxn id="107524" idx="2"/>
          </p:cNvCxnSpPr>
          <p:nvPr/>
        </p:nvCxnSpPr>
        <p:spPr bwMode="auto">
          <a:xfrm flipV="1">
            <a:off x="4980912" y="3581400"/>
            <a:ext cx="979488" cy="852487"/>
          </a:xfrm>
          <a:prstGeom prst="bentConnector2">
            <a:avLst/>
          </a:prstGeom>
          <a:noFill/>
          <a:ln w="38100">
            <a:solidFill>
              <a:srgbClr val="CC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AutoShape 2060"/>
          <p:cNvCxnSpPr>
            <a:cxnSpLocks noChangeShapeType="1"/>
            <a:stCxn id="107524" idx="3"/>
            <a:endCxn id="107527" idx="1"/>
          </p:cNvCxnSpPr>
          <p:nvPr/>
        </p:nvCxnSpPr>
        <p:spPr bwMode="auto">
          <a:xfrm>
            <a:off x="6733512" y="3294062"/>
            <a:ext cx="828675" cy="0"/>
          </a:xfrm>
          <a:prstGeom prst="straightConnector1">
            <a:avLst/>
          </a:prstGeom>
          <a:noFill/>
          <a:ln w="3810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941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55637"/>
            <a:ext cx="7434263" cy="563563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What Is Software Develop Process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Definition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The process by which users’ needs are translated into a software product, often including: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1. Requirement phase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2. Design phase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3. Code phase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4. Testing phase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5. Implementing phase 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6. Maintenance</a:t>
            </a:r>
          </a:p>
          <a:p>
            <a:r>
              <a:rPr lang="en-US" sz="2400" dirty="0"/>
              <a:t>Common software development models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• Waterfall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• V-Model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• Spiral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• Rational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11679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31837"/>
            <a:ext cx="7797800" cy="563563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Waterfall Model</a:t>
            </a:r>
          </a:p>
        </p:txBody>
      </p:sp>
      <p:pic>
        <p:nvPicPr>
          <p:cNvPr id="2150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1292225"/>
            <a:ext cx="7285038" cy="4714875"/>
          </a:xfrm>
          <a:noFill/>
        </p:spPr>
      </p:pic>
    </p:spTree>
    <p:extLst>
      <p:ext uri="{BB962C8B-B14F-4D97-AF65-F5344CB8AC3E}">
        <p14:creationId xmlns:p14="http://schemas.microsoft.com/office/powerpoint/2010/main" val="4782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** Waterfall model (cont)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b="1" i="1" dirty="0"/>
              <a:t>Strengths: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Easy to understand, easy to use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Provides structure to inexperienced staff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Milestones are well understood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Sets requirements stability</a:t>
            </a:r>
          </a:p>
          <a:p>
            <a:r>
              <a:rPr lang="en-US" sz="2400" dirty="0">
                <a:solidFill>
                  <a:srgbClr val="002060"/>
                </a:solidFill>
              </a:rPr>
              <a:t>Good for management control (plan, staff, track)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Works well when quality is more important than cost or schedule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Waterfall model (cont)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b="1" i="1" dirty="0"/>
              <a:t>Deficiencies: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All requirements must be known upfront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Deliverables created for each phase are considered frozen – inhibits flexibility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Integration is one big bang at the end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Little opportunity for customer to preview the system (until it may be too late)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Waterfall model (cont)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b="1" i="1" dirty="0"/>
              <a:t>Deficiencies: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All requirements must be known upfront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Deliverables created for each phase are considered frozen – inhibits flexibility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Integration is one big bang at the end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</a:rPr>
              <a:t>Little opportunity for customer to preview the system (until it may be too late)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55637"/>
            <a:ext cx="7535863" cy="563563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V-Model</a:t>
            </a:r>
          </a:p>
        </p:txBody>
      </p:sp>
      <p:pic>
        <p:nvPicPr>
          <p:cNvPr id="2355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1323975"/>
            <a:ext cx="7651750" cy="4446588"/>
          </a:xfrm>
          <a:noFill/>
        </p:spPr>
      </p:pic>
    </p:spTree>
    <p:extLst>
      <p:ext uri="{BB962C8B-B14F-4D97-AF65-F5344CB8AC3E}">
        <p14:creationId xmlns:p14="http://schemas.microsoft.com/office/powerpoint/2010/main" val="376281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145338" cy="563563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Testing And V-Model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94607" y="1417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Testing and V-model</a:t>
            </a:r>
          </a:p>
          <a:p>
            <a:pPr lvl="1"/>
            <a:r>
              <a:rPr lang="en-US" sz="2400" dirty="0">
                <a:latin typeface="Arial" panose="020B0604020202020204" pitchFamily="34" charset="0"/>
              </a:rPr>
              <a:t>In a waterfall model, testing is the last phase of the software develop process, where in a V-model, testing is an activity that goes through the whole software development process.</a:t>
            </a:r>
          </a:p>
          <a:p>
            <a:pPr lvl="1"/>
            <a:r>
              <a:rPr lang="en-US" sz="2400" dirty="0">
                <a:latin typeface="Arial" panose="020B0604020202020204" pitchFamily="34" charset="0"/>
              </a:rPr>
              <a:t>Testers can be involved earlier.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1. Testers can be familiar with the products. This is good for them to design qualified test cases.</a:t>
            </a:r>
          </a:p>
          <a:p>
            <a:pPr lvl="2"/>
            <a:r>
              <a:rPr lang="en-US" sz="2000" dirty="0">
                <a:latin typeface="Arial" panose="020B0604020202020204" pitchFamily="34" charset="0"/>
              </a:rPr>
              <a:t>2. More defects will be found in the early phases. This will reduce the cost.</a:t>
            </a:r>
          </a:p>
          <a:p>
            <a:pPr lvl="1"/>
            <a:r>
              <a:rPr lang="en-US" sz="2400" dirty="0">
                <a:latin typeface="Arial" panose="020B0604020202020204" pitchFamily="34" charset="0"/>
              </a:rPr>
              <a:t>The risk of finding serious defects near the end of the development process is reduced.</a:t>
            </a:r>
          </a:p>
          <a:p>
            <a:pPr lvl="1"/>
            <a:r>
              <a:rPr lang="en-US" sz="2400" dirty="0">
                <a:latin typeface="Arial" panose="020B0604020202020204" pitchFamily="34" charset="0"/>
              </a:rPr>
              <a:t>V-model is the model that has been adopted by most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41637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V-shaped model (cont)</a:t>
            </a:r>
          </a:p>
          <a:p>
            <a:pPr>
              <a:buNone/>
            </a:pPr>
            <a:endParaRPr lang="en-US" sz="2400" b="1" dirty="0"/>
          </a:p>
          <a:p>
            <a:r>
              <a:rPr lang="en-US" sz="2400" dirty="0"/>
              <a:t>A variant of the Waterfall that emphasizes the verification and validation of the product.</a:t>
            </a:r>
          </a:p>
          <a:p>
            <a:r>
              <a:rPr lang="en-US" sz="2400" dirty="0"/>
              <a:t>Testing of the product is planned in parallel with a corresponding phase of development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V-shaped model (cont)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i="1" dirty="0"/>
              <a:t>- Strengths:</a:t>
            </a:r>
            <a:endParaRPr lang="en-US" sz="2400" b="1" dirty="0"/>
          </a:p>
          <a:p>
            <a:r>
              <a:rPr lang="en-US" sz="2400" dirty="0">
                <a:solidFill>
                  <a:srgbClr val="002060"/>
                </a:solidFill>
              </a:rPr>
              <a:t>Emphasize planning for verification and validation of the product in early stages of product development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Each deliverable must be testable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Project management can track progress by milestones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Easy to use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47700"/>
            <a:ext cx="6019800" cy="1143000"/>
          </a:xfrm>
        </p:spPr>
        <p:txBody>
          <a:bodyPr/>
          <a:lstStyle/>
          <a:p>
            <a:pPr algn="l"/>
            <a:r>
              <a:rPr lang="en-US" dirty="0"/>
              <a:t>Lesson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b="1" dirty="0"/>
              <a:t>Get to know: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Software Development model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Testing concepts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Testing Process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Test levels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Test types</a:t>
            </a:r>
          </a:p>
          <a:p>
            <a:pPr marL="514350" indent="-514350">
              <a:buNone/>
            </a:pPr>
            <a:endParaRPr lang="en-US" b="1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219200"/>
            <a:ext cx="2266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V-shaped model (cont)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b="1" i="1" dirty="0"/>
              <a:t>Deficiencies: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Does not easily handle concurrent events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Does not handle iterations or phases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Does not easily handle dynamic changes in requirements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Does not contain risk analysis activities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555625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Spiral Model</a:t>
            </a:r>
          </a:p>
        </p:txBody>
      </p:sp>
      <p:pic>
        <p:nvPicPr>
          <p:cNvPr id="25604" name="Picture 6" descr="http://4.bp.blogspot.com/_th1Bq8_6n6Q/TRjHtGdSlnI/AAAAAAAAABs/y3L8zRuqTh4/s1600/Spiral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914400"/>
            <a:ext cx="5105833" cy="51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7"/>
            <a:ext cx="7696200" cy="563563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Rational Unified Process (RUP)</a:t>
            </a:r>
          </a:p>
        </p:txBody>
      </p:sp>
      <p:pic>
        <p:nvPicPr>
          <p:cNvPr id="2765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399" y="1524000"/>
            <a:ext cx="7392665" cy="4570522"/>
          </a:xfrm>
          <a:noFill/>
        </p:spPr>
      </p:pic>
    </p:spTree>
    <p:extLst>
      <p:ext uri="{BB962C8B-B14F-4D97-AF65-F5344CB8AC3E}">
        <p14:creationId xmlns:p14="http://schemas.microsoft.com/office/powerpoint/2010/main" val="375665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Agile-Scrum model: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dirty="0"/>
              <a:t>Be a lightweight process framework for agile development</a:t>
            </a:r>
          </a:p>
          <a:p>
            <a:pPr>
              <a:buFontTx/>
              <a:buChar char="-"/>
            </a:pPr>
            <a:r>
              <a:rPr lang="en-US" sz="2400" dirty="0"/>
              <a:t>Be the most widely-used one</a:t>
            </a:r>
          </a:p>
          <a:p>
            <a:pPr>
              <a:buFontTx/>
              <a:buChar char="-"/>
            </a:pPr>
            <a:r>
              <a:rPr lang="en-US" sz="2400" dirty="0"/>
              <a:t>Be most often used to manage complex software and product development, using iterative and incremental practices</a:t>
            </a:r>
          </a:p>
          <a:p>
            <a:pPr>
              <a:buFontTx/>
              <a:buChar char="-"/>
            </a:pPr>
            <a:r>
              <a:rPr lang="en-US" sz="2400" dirty="0"/>
              <a:t>Increase productivity and reduces time to benefits relative to classic “waterfall” processes.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Agile-Scrum model (cont):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dirty="0"/>
              <a:t>Enable organizations to adjust smoothly to rapidly-changing requirements, and produce a product that meets evolving business goals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Agile-Scrum model (cont):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umCyc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438400"/>
            <a:ext cx="6629400" cy="33922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Agile-Scrum model (cont):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crumOverviewResiz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8153400" cy="399868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25780" y="-1143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Scrum framework</a:t>
            </a:r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651510" y="971550"/>
            <a:ext cx="3726180" cy="1840230"/>
            <a:chOff x="0" y="0"/>
            <a:chExt cx="2608" cy="1288"/>
          </a:xfrm>
        </p:grpSpPr>
        <p:sp>
          <p:nvSpPr>
            <p:cNvPr id="21507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4839" name="Rectangle 4"/>
            <p:cNvSpPr>
              <a:spLocks/>
            </p:cNvSpPr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Product owner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ScrumMaster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4840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41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4842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4843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44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45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2880" dirty="0">
                  <a:solidFill>
                    <a:srgbClr val="FFFFFF"/>
                  </a:solidFill>
                </a:rPr>
                <a:t>People</a:t>
              </a:r>
            </a:p>
          </p:txBody>
        </p:sp>
      </p:grpSp>
      <p:grpSp>
        <p:nvGrpSpPr>
          <p:cNvPr id="34820" name="Group 11"/>
          <p:cNvGrpSpPr>
            <a:grpSpLocks/>
          </p:cNvGrpSpPr>
          <p:nvPr/>
        </p:nvGrpSpPr>
        <p:grpSpPr bwMode="auto">
          <a:xfrm>
            <a:off x="2846070" y="2423160"/>
            <a:ext cx="3726180" cy="2274570"/>
            <a:chOff x="0" y="0"/>
            <a:chExt cx="2608" cy="1592"/>
          </a:xfrm>
        </p:grpSpPr>
        <p:sp>
          <p:nvSpPr>
            <p:cNvPr id="21516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4831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planning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review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retrospective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Daily scrum meeting</a:t>
              </a:r>
            </a:p>
          </p:txBody>
        </p:sp>
        <p:sp>
          <p:nvSpPr>
            <p:cNvPr id="34832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33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4834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4835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36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37" name="Rectangle 19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2880" dirty="0">
                  <a:solidFill>
                    <a:srgbClr val="FFFFFF"/>
                  </a:solidFill>
                </a:rPr>
                <a:t>Meeting</a:t>
              </a:r>
            </a:p>
          </p:txBody>
        </p:sp>
      </p:grpSp>
      <p:grpSp>
        <p:nvGrpSpPr>
          <p:cNvPr id="34821" name="Group 20"/>
          <p:cNvGrpSpPr>
            <a:grpSpLocks/>
          </p:cNvGrpSpPr>
          <p:nvPr/>
        </p:nvGrpSpPr>
        <p:grpSpPr bwMode="auto">
          <a:xfrm>
            <a:off x="4594860" y="4594860"/>
            <a:ext cx="3726180" cy="1840230"/>
            <a:chOff x="0" y="0"/>
            <a:chExt cx="2608" cy="1288"/>
          </a:xfrm>
        </p:grpSpPr>
        <p:sp>
          <p:nvSpPr>
            <p:cNvPr id="21525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en-US" sz="1620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4823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Product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Sprint backlog</a:t>
              </a:r>
            </a:p>
            <a:p>
              <a:pPr eaLnBrk="1" hangingPunct="1">
                <a:buClr>
                  <a:srgbClr val="FFFFFF"/>
                </a:buClr>
                <a:buSzPct val="125000"/>
                <a:buFont typeface="Gill Sans" charset="0"/>
                <a:buChar char="•"/>
              </a:pPr>
              <a:r>
                <a:rPr lang="en-US" sz="252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34824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25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4826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20"/>
            </a:p>
          </p:txBody>
        </p:sp>
        <p:sp>
          <p:nvSpPr>
            <p:cNvPr id="34827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28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34829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5720" rIns="45720" bIns="45720"/>
            <a:lstStyle>
              <a:lvl1pPr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2880" dirty="0">
                  <a:solidFill>
                    <a:srgbClr val="FFFFFF"/>
                  </a:solidFill>
                </a:rPr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6861"/>
      </p:ext>
    </p:extLst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Agile-Scrum model (cont):</a:t>
            </a:r>
          </a:p>
          <a:p>
            <a:pPr>
              <a:buFontTx/>
              <a:buChar char="-"/>
            </a:pPr>
            <a:r>
              <a:rPr lang="en-US" sz="2400" b="1" dirty="0"/>
              <a:t>Scrum Master</a:t>
            </a:r>
            <a:r>
              <a:rPr lang="en-US" sz="2400" dirty="0"/>
              <a:t>: The keeper of process who is responsible for making the process run smoothly, for removing obstacles that impact productivity, and for organizing and facilitating the critical meetings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b="1" dirty="0"/>
              <a:t>Product Owner</a:t>
            </a:r>
            <a:r>
              <a:rPr lang="en-US" sz="2400" dirty="0"/>
              <a:t>: The keeper of the requirements who provides “the single source of truth” for the team regarding to requirements and their planned order of implementation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Software development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** Agile-Scrum model (cont):</a:t>
            </a:r>
          </a:p>
          <a:p>
            <a:pPr>
              <a:buFontTx/>
              <a:buChar char="-"/>
            </a:pPr>
            <a:r>
              <a:rPr lang="en-US" sz="2400" b="1" dirty="0"/>
              <a:t>Team</a:t>
            </a:r>
            <a:r>
              <a:rPr lang="en-US" sz="2400" dirty="0"/>
              <a:t>: A self-organizing and cross-functional group of people who do the hands-on work of developing and testing the product; is responsible for producing product</a:t>
            </a:r>
          </a:p>
          <a:p>
            <a:pPr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b="1" dirty="0"/>
              <a:t>Users</a:t>
            </a:r>
          </a:p>
          <a:p>
            <a:pPr>
              <a:buNone/>
            </a:pPr>
            <a:endParaRPr lang="en-US" sz="2400" b="1" dirty="0"/>
          </a:p>
          <a:p>
            <a:pPr>
              <a:buFontTx/>
              <a:buChar char="-"/>
            </a:pPr>
            <a:r>
              <a:rPr lang="en-US" sz="2400" b="1" dirty="0"/>
              <a:t>Stakeholders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000" b="1" dirty="0"/>
              <a:t>1  A failure is:</a:t>
            </a:r>
            <a:br>
              <a:rPr lang="en-US" sz="2000" dirty="0"/>
            </a:br>
            <a:r>
              <a:rPr lang="en-US" sz="2000" dirty="0"/>
              <a:t>a)    found in the software; the result of an error.</a:t>
            </a:r>
            <a:br>
              <a:rPr lang="en-US" sz="2000" dirty="0"/>
            </a:br>
            <a:r>
              <a:rPr lang="en-US" sz="2000" dirty="0"/>
              <a:t>b)    departure from specified behavior</a:t>
            </a:r>
            <a:br>
              <a:rPr lang="en-US" sz="2000" dirty="0"/>
            </a:br>
            <a:r>
              <a:rPr lang="en-US" sz="2000" dirty="0"/>
              <a:t>c)    an incorrect step, process or data definition in a computer program.</a:t>
            </a:r>
            <a:br>
              <a:rPr lang="en-US" sz="2000" dirty="0"/>
            </a:br>
            <a:r>
              <a:rPr lang="en-US" sz="2000" dirty="0"/>
              <a:t>d)    a human action that produces an incorrect result.</a:t>
            </a:r>
          </a:p>
          <a:p>
            <a:endParaRPr lang="en-US" sz="2000" dirty="0"/>
          </a:p>
          <a:p>
            <a:r>
              <a:rPr lang="en-US" sz="2000" b="1" dirty="0"/>
              <a:t>2. During which test activity could faults be found most cost effectively? </a:t>
            </a:r>
            <a:br>
              <a:rPr lang="en-US" sz="2000" dirty="0"/>
            </a:br>
            <a:r>
              <a:rPr lang="en-US" sz="2000" dirty="0"/>
              <a:t>a. Execution</a:t>
            </a:r>
            <a:br>
              <a:rPr lang="en-US" sz="2000" dirty="0"/>
            </a:br>
            <a:r>
              <a:rPr lang="en-US" sz="2000" dirty="0"/>
              <a:t>b. Design</a:t>
            </a:r>
            <a:br>
              <a:rPr lang="en-US" sz="2000" dirty="0"/>
            </a:br>
            <a:r>
              <a:rPr lang="en-US" sz="2000" dirty="0"/>
              <a:t>c.  Planning</a:t>
            </a:r>
            <a:br>
              <a:rPr lang="en-US" sz="2000" dirty="0"/>
            </a:br>
            <a:r>
              <a:rPr lang="en-US" sz="2000" dirty="0"/>
              <a:t>d. Check Exit criteria completion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362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Example of product backlog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9464"/>
              </p:ext>
            </p:extLst>
          </p:nvPr>
        </p:nvGraphicFramePr>
        <p:xfrm>
          <a:off x="1676400" y="1219200"/>
          <a:ext cx="6907055" cy="4538662"/>
        </p:xfrm>
        <a:graphic>
          <a:graphicData uri="http://schemas.openxmlformats.org/drawingml/2006/table">
            <a:tbl>
              <a:tblPr/>
              <a:tblGrid>
                <a:gridCol w="518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Backlog item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Estimate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Allow a guest to make a reservation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3C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669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cancel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9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guest, I want to change the dates of a reservation.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97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As a hotel employee, I can run RevPAR reports (revenue-per-available-room)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76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Improve exception handling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8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204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30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204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...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sym typeface="Gill Sans" pitchFamily="80" charset="0"/>
                        </a:rPr>
                        <a:t>50</a:t>
                      </a:r>
                    </a:p>
                  </a:txBody>
                  <a:tcPr marL="34290" marR="34290" marT="34294" marB="34294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69876"/>
      </p:ext>
    </p:extLst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/>
          </p:cNvSpPr>
          <p:nvPr/>
        </p:nvSpPr>
        <p:spPr bwMode="auto">
          <a:xfrm>
            <a:off x="1348740" y="2891790"/>
            <a:ext cx="6869430" cy="363474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79875" name="Rectangle 3"/>
          <p:cNvSpPr>
            <a:spLocks/>
          </p:cNvSpPr>
          <p:nvPr/>
        </p:nvSpPr>
        <p:spPr bwMode="auto">
          <a:xfrm rot="-5400000">
            <a:off x="411480" y="4383405"/>
            <a:ext cx="256032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070">
                <a:solidFill>
                  <a:schemeClr val="tx1"/>
                </a:solidFill>
              </a:rPr>
              <a:t>Hours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308860" y="528066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308860" y="380619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308860" y="429768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2308860" y="478917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308860" y="577215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79881" name="Rectangle 9"/>
          <p:cNvSpPr>
            <a:spLocks/>
          </p:cNvSpPr>
          <p:nvPr/>
        </p:nvSpPr>
        <p:spPr bwMode="auto">
          <a:xfrm>
            <a:off x="1771650" y="36175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1771650" y="410908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1771650" y="460057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1771650" y="509206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1771650" y="556069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886" name="Rectangle 14"/>
          <p:cNvSpPr>
            <a:spLocks/>
          </p:cNvSpPr>
          <p:nvPr/>
        </p:nvSpPr>
        <p:spPr bwMode="auto">
          <a:xfrm>
            <a:off x="24117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070">
                <a:solidFill>
                  <a:schemeClr val="tx1"/>
                </a:solidFill>
              </a:rPr>
              <a:t>Mon</a:t>
            </a: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34975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070">
                <a:solidFill>
                  <a:schemeClr val="tx1"/>
                </a:solidFill>
              </a:rPr>
              <a:t>Tue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45834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070">
                <a:solidFill>
                  <a:schemeClr val="tx1"/>
                </a:solidFill>
              </a:rPr>
              <a:t>Wed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566928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07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755130" y="5720715"/>
            <a:ext cx="5943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2070">
                <a:solidFill>
                  <a:schemeClr val="tx1"/>
                </a:solidFill>
              </a:rPr>
              <a:t>Fri</a:t>
            </a:r>
          </a:p>
        </p:txBody>
      </p:sp>
      <p:sp>
        <p:nvSpPr>
          <p:cNvPr id="101395" name="Rectangle 19"/>
          <p:cNvSpPr>
            <a:spLocks/>
          </p:cNvSpPr>
          <p:nvPr/>
        </p:nvSpPr>
        <p:spPr bwMode="auto">
          <a:xfrm>
            <a:off x="628650" y="205740"/>
            <a:ext cx="33147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Tasks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28650" y="65151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340">
                <a:solidFill>
                  <a:schemeClr val="tx1"/>
                </a:solidFill>
              </a:rPr>
              <a:t>Code the user interface</a:t>
            </a: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28650" y="109728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340">
                <a:solidFill>
                  <a:schemeClr val="tx1"/>
                </a:solidFill>
              </a:rPr>
              <a:t>Code the middle tier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8650" y="154305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340">
                <a:solidFill>
                  <a:schemeClr val="tx1"/>
                </a:solidFill>
              </a:rPr>
              <a:t>Test the middle tier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8650" y="1988820"/>
            <a:ext cx="33147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57150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eaLnBrk="1" hangingPunct="1"/>
            <a:r>
              <a:rPr lang="en-US" sz="2340">
                <a:solidFill>
                  <a:schemeClr val="tx1"/>
                </a:solidFill>
              </a:rPr>
              <a:t>Write online help</a:t>
            </a:r>
          </a:p>
        </p:txBody>
      </p:sp>
      <p:sp>
        <p:nvSpPr>
          <p:cNvPr id="101400" name="Rectangle 24"/>
          <p:cNvSpPr>
            <a:spLocks/>
          </p:cNvSpPr>
          <p:nvPr/>
        </p:nvSpPr>
        <p:spPr bwMode="auto">
          <a:xfrm>
            <a:off x="39433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Mon</a:t>
            </a:r>
          </a:p>
        </p:txBody>
      </p:sp>
      <p:sp>
        <p:nvSpPr>
          <p:cNvPr id="79897" name="Rectangle 25"/>
          <p:cNvSpPr>
            <a:spLocks/>
          </p:cNvSpPr>
          <p:nvPr/>
        </p:nvSpPr>
        <p:spPr bwMode="auto">
          <a:xfrm>
            <a:off x="3943350" y="65151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898" name="Rectangle 26"/>
          <p:cNvSpPr>
            <a:spLocks/>
          </p:cNvSpPr>
          <p:nvPr/>
        </p:nvSpPr>
        <p:spPr bwMode="auto">
          <a:xfrm>
            <a:off x="3943350" y="109728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943350" y="154305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900" name="Rectangle 28"/>
          <p:cNvSpPr>
            <a:spLocks/>
          </p:cNvSpPr>
          <p:nvPr/>
        </p:nvSpPr>
        <p:spPr bwMode="auto">
          <a:xfrm>
            <a:off x="3943350" y="1988820"/>
            <a:ext cx="914400" cy="44577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57150" tIns="57150" rIns="182761" bIns="5715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34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1405" name="Rectangle 29"/>
          <p:cNvSpPr>
            <a:spLocks/>
          </p:cNvSpPr>
          <p:nvPr/>
        </p:nvSpPr>
        <p:spPr bwMode="auto">
          <a:xfrm>
            <a:off x="48577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Tues</a:t>
            </a:r>
          </a:p>
        </p:txBody>
      </p:sp>
      <p:sp>
        <p:nvSpPr>
          <p:cNvPr id="101406" name="Rectangle 30"/>
          <p:cNvSpPr>
            <a:spLocks/>
          </p:cNvSpPr>
          <p:nvPr/>
        </p:nvSpPr>
        <p:spPr bwMode="auto">
          <a:xfrm>
            <a:off x="57721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Wed</a:t>
            </a:r>
          </a:p>
        </p:txBody>
      </p:sp>
      <p:sp>
        <p:nvSpPr>
          <p:cNvPr id="101407" name="Rectangle 31"/>
          <p:cNvSpPr>
            <a:spLocks/>
          </p:cNvSpPr>
          <p:nvPr/>
        </p:nvSpPr>
        <p:spPr bwMode="auto">
          <a:xfrm>
            <a:off x="66865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Thur</a:t>
            </a:r>
          </a:p>
        </p:txBody>
      </p:sp>
      <p:sp>
        <p:nvSpPr>
          <p:cNvPr id="101408" name="Rectangle 32"/>
          <p:cNvSpPr>
            <a:spLocks/>
          </p:cNvSpPr>
          <p:nvPr/>
        </p:nvSpPr>
        <p:spPr bwMode="auto">
          <a:xfrm>
            <a:off x="7600950" y="205740"/>
            <a:ext cx="914400" cy="44577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tabLst>
                <a:tab pos="960120" algn="l"/>
              </a:tabLst>
              <a:defRPr/>
            </a:pPr>
            <a:r>
              <a:rPr lang="en-US" sz="279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Fri</a:t>
            </a:r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>
            <a:off x="2308860" y="3314700"/>
            <a:ext cx="5394960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2736057" y="3543300"/>
            <a:ext cx="1042988" cy="70723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1" name="Oval 35"/>
          <p:cNvSpPr>
            <a:spLocks/>
          </p:cNvSpPr>
          <p:nvPr/>
        </p:nvSpPr>
        <p:spPr bwMode="auto">
          <a:xfrm>
            <a:off x="2571750" y="339471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2" name="Oval 36"/>
          <p:cNvSpPr>
            <a:spLocks/>
          </p:cNvSpPr>
          <p:nvPr/>
        </p:nvSpPr>
        <p:spPr bwMode="auto">
          <a:xfrm>
            <a:off x="44005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3" name="Oval 37"/>
          <p:cNvSpPr>
            <a:spLocks/>
          </p:cNvSpPr>
          <p:nvPr/>
        </p:nvSpPr>
        <p:spPr bwMode="auto">
          <a:xfrm>
            <a:off x="53149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4" name="Oval 38"/>
          <p:cNvSpPr>
            <a:spLocks/>
          </p:cNvSpPr>
          <p:nvPr/>
        </p:nvSpPr>
        <p:spPr bwMode="auto">
          <a:xfrm>
            <a:off x="62293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5" name="Oval 39"/>
          <p:cNvSpPr>
            <a:spLocks/>
          </p:cNvSpPr>
          <p:nvPr/>
        </p:nvSpPr>
        <p:spPr bwMode="auto">
          <a:xfrm>
            <a:off x="71437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6" name="Oval 40"/>
          <p:cNvSpPr>
            <a:spLocks/>
          </p:cNvSpPr>
          <p:nvPr/>
        </p:nvSpPr>
        <p:spPr bwMode="auto">
          <a:xfrm>
            <a:off x="8058150" y="252603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rot="10800000" flipH="1">
            <a:off x="3787617" y="4124802"/>
            <a:ext cx="1101566" cy="134303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18" name="Oval 42"/>
          <p:cNvSpPr>
            <a:spLocks/>
          </p:cNvSpPr>
          <p:nvPr/>
        </p:nvSpPr>
        <p:spPr bwMode="auto">
          <a:xfrm>
            <a:off x="3646170" y="4114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4872038" y="4141947"/>
            <a:ext cx="1120140" cy="79009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0" name="Oval 44"/>
          <p:cNvSpPr>
            <a:spLocks/>
          </p:cNvSpPr>
          <p:nvPr/>
        </p:nvSpPr>
        <p:spPr bwMode="auto">
          <a:xfrm>
            <a:off x="4743450" y="40005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5966460" y="4914900"/>
            <a:ext cx="1100138" cy="48577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101422" name="Oval 46"/>
          <p:cNvSpPr>
            <a:spLocks/>
          </p:cNvSpPr>
          <p:nvPr/>
        </p:nvSpPr>
        <p:spPr bwMode="auto">
          <a:xfrm>
            <a:off x="6915150" y="525780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101423" name="Oval 47"/>
          <p:cNvSpPr>
            <a:spLocks/>
          </p:cNvSpPr>
          <p:nvPr/>
        </p:nvSpPr>
        <p:spPr bwMode="auto">
          <a:xfrm>
            <a:off x="5829300" y="4777740"/>
            <a:ext cx="262890" cy="26289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endParaRPr lang="en-US" sz="1620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grpSp>
        <p:nvGrpSpPr>
          <p:cNvPr id="79920" name="Group 48"/>
          <p:cNvGrpSpPr>
            <a:grpSpLocks/>
          </p:cNvGrpSpPr>
          <p:nvPr/>
        </p:nvGrpSpPr>
        <p:grpSpPr bwMode="auto">
          <a:xfrm>
            <a:off x="5772150" y="651510"/>
            <a:ext cx="914400" cy="1783080"/>
            <a:chOff x="0" y="0"/>
            <a:chExt cx="640" cy="1248"/>
          </a:xfrm>
        </p:grpSpPr>
        <p:sp>
          <p:nvSpPr>
            <p:cNvPr id="79957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8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9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60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79921" name="Group 53"/>
          <p:cNvGrpSpPr>
            <a:grpSpLocks/>
          </p:cNvGrpSpPr>
          <p:nvPr/>
        </p:nvGrpSpPr>
        <p:grpSpPr bwMode="auto">
          <a:xfrm>
            <a:off x="4857750" y="651510"/>
            <a:ext cx="914400" cy="1783080"/>
            <a:chOff x="0" y="0"/>
            <a:chExt cx="640" cy="1248"/>
          </a:xfrm>
        </p:grpSpPr>
        <p:sp>
          <p:nvSpPr>
            <p:cNvPr id="79953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4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5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6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79922" name="Group 58"/>
          <p:cNvGrpSpPr>
            <a:grpSpLocks/>
          </p:cNvGrpSpPr>
          <p:nvPr/>
        </p:nvGrpSpPr>
        <p:grpSpPr bwMode="auto">
          <a:xfrm>
            <a:off x="7600950" y="651510"/>
            <a:ext cx="914400" cy="1783080"/>
            <a:chOff x="0" y="0"/>
            <a:chExt cx="640" cy="1248"/>
          </a:xfrm>
        </p:grpSpPr>
        <p:sp>
          <p:nvSpPr>
            <p:cNvPr id="79949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0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1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52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79923" name="Group 63"/>
          <p:cNvGrpSpPr>
            <a:grpSpLocks/>
          </p:cNvGrpSpPr>
          <p:nvPr/>
        </p:nvGrpSpPr>
        <p:grpSpPr bwMode="auto">
          <a:xfrm>
            <a:off x="6686550" y="651510"/>
            <a:ext cx="914400" cy="1783080"/>
            <a:chOff x="0" y="0"/>
            <a:chExt cx="640" cy="1248"/>
          </a:xfrm>
        </p:grpSpPr>
        <p:sp>
          <p:nvSpPr>
            <p:cNvPr id="79945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46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47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48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101444" name="Group 68"/>
          <p:cNvGrpSpPr>
            <a:grpSpLocks/>
          </p:cNvGrpSpPr>
          <p:nvPr/>
        </p:nvGrpSpPr>
        <p:grpSpPr bwMode="auto">
          <a:xfrm>
            <a:off x="4857750" y="651510"/>
            <a:ext cx="914400" cy="1783080"/>
            <a:chOff x="0" y="0"/>
            <a:chExt cx="640" cy="1248"/>
          </a:xfrm>
        </p:grpSpPr>
        <p:sp>
          <p:nvSpPr>
            <p:cNvPr id="79941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42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943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9944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101449" name="Group 73"/>
          <p:cNvGrpSpPr>
            <a:grpSpLocks/>
          </p:cNvGrpSpPr>
          <p:nvPr/>
        </p:nvGrpSpPr>
        <p:grpSpPr bwMode="auto">
          <a:xfrm>
            <a:off x="6686550" y="651510"/>
            <a:ext cx="914400" cy="1783080"/>
            <a:chOff x="0" y="0"/>
            <a:chExt cx="640" cy="1248"/>
          </a:xfrm>
        </p:grpSpPr>
        <p:sp>
          <p:nvSpPr>
            <p:cNvPr id="79937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38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9939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9940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101454" name="Group 78"/>
          <p:cNvGrpSpPr>
            <a:grpSpLocks/>
          </p:cNvGrpSpPr>
          <p:nvPr/>
        </p:nvGrpSpPr>
        <p:grpSpPr bwMode="auto">
          <a:xfrm>
            <a:off x="5772150" y="651510"/>
            <a:ext cx="914400" cy="1783080"/>
            <a:chOff x="0" y="0"/>
            <a:chExt cx="640" cy="1248"/>
          </a:xfrm>
        </p:grpSpPr>
        <p:sp>
          <p:nvSpPr>
            <p:cNvPr id="79933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934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9935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79936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grpSp>
        <p:nvGrpSpPr>
          <p:cNvPr id="101459" name="Group 83"/>
          <p:cNvGrpSpPr>
            <a:grpSpLocks/>
          </p:cNvGrpSpPr>
          <p:nvPr/>
        </p:nvGrpSpPr>
        <p:grpSpPr bwMode="auto">
          <a:xfrm>
            <a:off x="7600950" y="651510"/>
            <a:ext cx="914400" cy="1783080"/>
            <a:chOff x="0" y="0"/>
            <a:chExt cx="640" cy="1248"/>
          </a:xfrm>
        </p:grpSpPr>
        <p:sp>
          <p:nvSpPr>
            <p:cNvPr id="79929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30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  <p:sp>
          <p:nvSpPr>
            <p:cNvPr id="79931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7150" tIns="57150" rIns="182761" bIns="57150" anchor="ctr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r" eaLnBrk="1" hangingPunct="1"/>
              <a:r>
                <a:rPr lang="en-US" sz="234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932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ea typeface="ヒラギノ角ゴ Pro W3" charset="-128"/>
                  <a:sym typeface="Gill Sans" charset="0"/>
                </a:defRPr>
              </a:lvl9pPr>
            </a:lstStyle>
            <a:p>
              <a:pPr algn="ctr" eaLnBrk="1" hangingPunct="1"/>
              <a:endParaRPr lang="en-US" sz="2880"/>
            </a:p>
          </p:txBody>
        </p:sp>
      </p:grpSp>
      <p:sp>
        <p:nvSpPr>
          <p:cNvPr id="79928" name="Rectangle 88"/>
          <p:cNvSpPr>
            <a:spLocks/>
          </p:cNvSpPr>
          <p:nvPr/>
        </p:nvSpPr>
        <p:spPr bwMode="auto">
          <a:xfrm>
            <a:off x="1771650" y="3126105"/>
            <a:ext cx="49149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sz="2070">
                <a:solidFill>
                  <a:schemeClr val="tx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21779004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0" grpId="0" animBg="1"/>
      <p:bldP spid="101411" grpId="0" animBg="1"/>
      <p:bldP spid="101412" grpId="0" animBg="1"/>
      <p:bldP spid="101412" grpId="1" animBg="1"/>
      <p:bldP spid="101413" grpId="0" animBg="1"/>
      <p:bldP spid="101413" grpId="1" animBg="1"/>
      <p:bldP spid="101414" grpId="0" animBg="1"/>
      <p:bldP spid="101414" grpId="1" animBg="1"/>
      <p:bldP spid="101415" grpId="0" animBg="1"/>
      <p:bldP spid="101415" grpId="1" animBg="1"/>
      <p:bldP spid="101416" grpId="0" animBg="1"/>
      <p:bldP spid="101416" grpId="1" animBg="1"/>
      <p:bldP spid="101417" grpId="0" animBg="1"/>
      <p:bldP spid="101418" grpId="0" animBg="1"/>
      <p:bldP spid="101419" grpId="0" animBg="1"/>
      <p:bldP spid="101420" grpId="0" animBg="1"/>
      <p:bldP spid="101421" grpId="0" animBg="1"/>
      <p:bldP spid="101422" grpId="0" animBg="1"/>
      <p:bldP spid="1014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Testing Life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14954"/>
            <a:ext cx="4191000" cy="512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787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GB" b="0"/>
              <a:t>Process of Software Testing</a:t>
            </a:r>
            <a:endParaRPr lang="en-US" altLang="zh-CN" b="0">
              <a:ea typeface="SimSun" panose="02010600030101010101" pitchFamily="2" charset="-122"/>
            </a:endParaRPr>
          </a:p>
        </p:txBody>
      </p:sp>
      <p:pic>
        <p:nvPicPr>
          <p:cNvPr id="12697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0" y="2438400"/>
            <a:ext cx="874502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6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38" y="152400"/>
            <a:ext cx="7180962" cy="62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3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Agenda:</a:t>
            </a:r>
          </a:p>
          <a:p>
            <a:pPr>
              <a:buNone/>
            </a:pPr>
            <a:r>
              <a:rPr lang="en-US" sz="2400" dirty="0"/>
              <a:t>- Manual testing vs. Automation testing</a:t>
            </a:r>
          </a:p>
          <a:p>
            <a:pPr>
              <a:buNone/>
            </a:pPr>
            <a:r>
              <a:rPr lang="en-US" sz="2400" dirty="0"/>
              <a:t>- Test objective</a:t>
            </a:r>
          </a:p>
          <a:p>
            <a:pPr>
              <a:buNone/>
            </a:pPr>
            <a:r>
              <a:rPr lang="en-US" sz="2400" dirty="0"/>
              <a:t>- Test design</a:t>
            </a:r>
          </a:p>
          <a:p>
            <a:pPr>
              <a:buNone/>
            </a:pPr>
            <a:r>
              <a:rPr lang="en-US" sz="2400" dirty="0"/>
              <a:t>- Test requirement</a:t>
            </a:r>
          </a:p>
          <a:p>
            <a:pPr>
              <a:buNone/>
            </a:pPr>
            <a:r>
              <a:rPr lang="en-US" sz="2400" dirty="0"/>
              <a:t>- Test case, test script</a:t>
            </a:r>
          </a:p>
          <a:p>
            <a:pPr>
              <a:buNone/>
            </a:pPr>
            <a:r>
              <a:rPr lang="en-US" sz="2400" dirty="0"/>
              <a:t>- Test report</a:t>
            </a:r>
          </a:p>
          <a:p>
            <a:pPr>
              <a:buNone/>
            </a:pPr>
            <a:r>
              <a:rPr lang="en-US" sz="2400" dirty="0"/>
              <a:t>- Bug report</a:t>
            </a:r>
          </a:p>
          <a:p>
            <a:pPr>
              <a:buNone/>
            </a:pPr>
            <a:r>
              <a:rPr lang="en-US" sz="2400" dirty="0"/>
              <a:t>- Test plan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Agenda (cont):</a:t>
            </a:r>
          </a:p>
          <a:p>
            <a:pPr>
              <a:buNone/>
            </a:pPr>
            <a:r>
              <a:rPr lang="en-US" sz="2400" dirty="0"/>
              <a:t>- Test level</a:t>
            </a:r>
          </a:p>
          <a:p>
            <a:pPr>
              <a:buNone/>
            </a:pPr>
            <a:r>
              <a:rPr lang="en-US" sz="2400" dirty="0"/>
              <a:t>- Test type</a:t>
            </a:r>
          </a:p>
          <a:p>
            <a:pPr>
              <a:buNone/>
            </a:pPr>
            <a:r>
              <a:rPr lang="en-US" sz="2400" dirty="0"/>
              <a:t>- Test technique</a:t>
            </a:r>
          </a:p>
          <a:p>
            <a:pPr>
              <a:buNone/>
            </a:pPr>
            <a:r>
              <a:rPr lang="en-US" sz="2400" dirty="0"/>
              <a:t>- Traceability matrix</a:t>
            </a:r>
          </a:p>
          <a:p>
            <a:pPr>
              <a:buNone/>
            </a:pPr>
            <a:r>
              <a:rPr lang="en-US" sz="2400" dirty="0"/>
              <a:t>- Bug tracking system (JIRA)</a:t>
            </a:r>
          </a:p>
          <a:p>
            <a:pPr>
              <a:buNone/>
            </a:pPr>
            <a:r>
              <a:rPr lang="en-US" sz="2400" dirty="0"/>
              <a:t>- Test Link</a:t>
            </a:r>
          </a:p>
          <a:p>
            <a:pPr>
              <a:buNone/>
            </a:pPr>
            <a:r>
              <a:rPr lang="en-US" sz="2400" dirty="0"/>
              <a:t>- Web-based application testing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31838"/>
          </a:xfrm>
        </p:spPr>
        <p:txBody>
          <a:bodyPr>
            <a:normAutofit/>
          </a:bodyPr>
          <a:lstStyle/>
          <a:p>
            <a:r>
              <a:rPr lang="en-US" sz="2400" b="1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Manual testing vs. Automation testing?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36355"/>
              </p:ext>
            </p:extLst>
          </p:nvPr>
        </p:nvGraphicFramePr>
        <p:xfrm>
          <a:off x="685800" y="1752600"/>
          <a:ext cx="7543800" cy="3923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Manual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Automation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Executing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test cases w/o any support tools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Executing test cases w/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supported tools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Be useful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at the beginning of project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Be useful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when the application is stable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 Be used when the test case only needs to run once or twice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 Be used when there is need to execute the set of test cases repeatedly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Be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slow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Be faster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than manual testing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Require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less cost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</a:t>
                      </a: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Initial cost to automate is more than manual testing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Manual testing vs. Automation testing? (cont)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3210"/>
              </p:ext>
            </p:extLst>
          </p:nvPr>
        </p:nvGraphicFramePr>
        <p:xfrm>
          <a:off x="838200" y="2438400"/>
          <a:ext cx="7543800" cy="336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Manual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Automation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 Be </a:t>
                      </a: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preferable to execute UI test cases using manual testing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800" b="0" i="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Be not </a:t>
                      </a: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preferable to execute UI test cases using automation testing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GB" b="0" dirty="0"/>
              <a:t>A Test Plan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30051" name="Text Box 1027"/>
          <p:cNvSpPr txBox="1">
            <a:spLocks noChangeArrowheads="1"/>
          </p:cNvSpPr>
          <p:nvPr/>
        </p:nvSpPr>
        <p:spPr bwMode="auto">
          <a:xfrm>
            <a:off x="152400" y="1689100"/>
            <a:ext cx="90265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A test plan is a general document describing the general test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philosophy and procedure of testing. It will include:</a:t>
            </a:r>
          </a:p>
          <a:p>
            <a:pPr eaLnBrk="1" hangingPunct="1"/>
            <a:endParaRPr lang="en-GB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Test environments</a:t>
            </a: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Description of test phases and functionality tested </a:t>
            </a:r>
            <a:r>
              <a:rPr lang="en-GB">
                <a:latin typeface="Comic Sans MS" panose="030F0702030302020204" pitchFamily="66" charset="0"/>
              </a:rPr>
              <a:t>in </a:t>
            </a: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each</a:t>
            </a: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List of test cases to be executed</a:t>
            </a: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Test success/failure criteria of the test phase</a:t>
            </a:r>
            <a:endParaRPr lang="en-GB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Hardware/software dependencies</a:t>
            </a: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Personnel</a:t>
            </a:r>
          </a:p>
          <a:p>
            <a:pPr eaLnBrk="1" hangingPunct="1">
              <a:buFontTx/>
              <a:buAutoNum type="alphaLcParenR"/>
            </a:pPr>
            <a:r>
              <a:rPr lang="en-US" altLang="zh-CN">
                <a:latin typeface="Comic Sans MS" panose="030F0702030302020204" pitchFamily="66" charset="0"/>
                <a:ea typeface="SimSun" panose="02010600030101010101" pitchFamily="2" charset="-122"/>
              </a:rPr>
              <a:t>Regression activities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0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000" b="1" dirty="0"/>
              <a:t>1. Which, in general, is the least required skill of a good tester?</a:t>
            </a:r>
            <a:br>
              <a:rPr lang="en-US" sz="2000" dirty="0"/>
            </a:br>
            <a:r>
              <a:rPr lang="en-US" sz="2000" dirty="0"/>
              <a:t>a. Being diplomatic</a:t>
            </a:r>
            <a:br>
              <a:rPr lang="en-US" sz="2000" dirty="0"/>
            </a:br>
            <a:r>
              <a:rPr lang="en-US" sz="2000" dirty="0"/>
              <a:t>b Able to write software</a:t>
            </a:r>
            <a:br>
              <a:rPr lang="en-US" sz="2000" dirty="0"/>
            </a:br>
            <a:r>
              <a:rPr lang="en-US" sz="2000" dirty="0"/>
              <a:t>c. Having good attention to detail</a:t>
            </a:r>
            <a:br>
              <a:rPr lang="en-US" sz="2000" dirty="0"/>
            </a:br>
            <a:r>
              <a:rPr lang="en-US" sz="2000" dirty="0"/>
              <a:t>d. Able to be relied on</a:t>
            </a:r>
          </a:p>
          <a:p>
            <a:endParaRPr lang="en-US" sz="2000" dirty="0"/>
          </a:p>
          <a:p>
            <a:r>
              <a:rPr lang="en-US" sz="2000" b="1" dirty="0"/>
              <a:t>2. How much testing is enough </a:t>
            </a:r>
            <a:br>
              <a:rPr lang="en-US" sz="2000" dirty="0"/>
            </a:br>
            <a:r>
              <a:rPr lang="en-US" sz="2000" dirty="0"/>
              <a:t>a. This question is impossible to answer</a:t>
            </a:r>
            <a:br>
              <a:rPr lang="en-US" sz="2000" dirty="0"/>
            </a:br>
            <a:r>
              <a:rPr lang="en-US" sz="2000" dirty="0"/>
              <a:t>b. The answer depends on the risks for your industry, contract and special requirements</a:t>
            </a:r>
            <a:br>
              <a:rPr lang="en-US" sz="2000" dirty="0"/>
            </a:br>
            <a:r>
              <a:rPr lang="en-US" sz="2000" dirty="0"/>
              <a:t>c. The answer depends on the maturity of your developers</a:t>
            </a:r>
            <a:br>
              <a:rPr lang="en-US" sz="2000" dirty="0"/>
            </a:br>
            <a:r>
              <a:rPr lang="en-US" sz="2000" dirty="0"/>
              <a:t>d. The answer should be standardized for the software development industry</a:t>
            </a:r>
          </a:p>
        </p:txBody>
      </p:sp>
    </p:spTree>
    <p:extLst>
      <p:ext uri="{BB962C8B-B14F-4D97-AF65-F5344CB8AC3E}">
        <p14:creationId xmlns:p14="http://schemas.microsoft.com/office/powerpoint/2010/main" val="2417431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2. Test requirement: </a:t>
            </a:r>
            <a:r>
              <a:rPr lang="en-US" sz="2400" b="1" dirty="0">
                <a:solidFill>
                  <a:srgbClr val="FF0000"/>
                </a:solidFill>
              </a:rPr>
              <a:t>WHAT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Identify: </a:t>
            </a:r>
          </a:p>
          <a:p>
            <a:pPr marL="514350" indent="-514350">
              <a:buNone/>
            </a:pPr>
            <a:r>
              <a:rPr lang="en-US" sz="2400" dirty="0"/>
              <a:t>	+ What needs to be tested</a:t>
            </a:r>
          </a:p>
          <a:p>
            <a:pPr marL="514350" indent="-514350">
              <a:buNone/>
            </a:pPr>
            <a:r>
              <a:rPr lang="en-US" sz="2400" dirty="0"/>
              <a:t>	+ What are you going to validate them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Cover:</a:t>
            </a:r>
          </a:p>
          <a:p>
            <a:pPr marL="514350" indent="-514350">
              <a:buNone/>
            </a:pPr>
            <a:r>
              <a:rPr lang="en-US" sz="2400" dirty="0"/>
              <a:t>	+ Business rules</a:t>
            </a:r>
          </a:p>
          <a:p>
            <a:pPr marL="514350" indent="-514350">
              <a:buNone/>
            </a:pPr>
            <a:r>
              <a:rPr lang="en-US" sz="2400" dirty="0"/>
              <a:t>	+ Functionalities</a:t>
            </a:r>
          </a:p>
          <a:p>
            <a:pPr marL="514350" indent="-514350">
              <a:buNone/>
            </a:pPr>
            <a:r>
              <a:rPr lang="en-US" sz="2400" dirty="0"/>
              <a:t>	+ Non-functional standards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2. Test requirement: (cont)</a:t>
            </a:r>
          </a:p>
          <a:p>
            <a:pPr marL="514350" indent="-514350">
              <a:buNone/>
            </a:pPr>
            <a:r>
              <a:rPr lang="en-US" sz="2400" dirty="0"/>
              <a:t>Example: ATM testing: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Business requirements:</a:t>
            </a:r>
          </a:p>
          <a:p>
            <a:pPr marL="514350" indent="-514350">
              <a:buNone/>
            </a:pPr>
            <a:r>
              <a:rPr lang="en-US" sz="2400" dirty="0"/>
              <a:t>	+ ATM must do withdrawals</a:t>
            </a:r>
          </a:p>
          <a:p>
            <a:pPr marL="514350" indent="-514350">
              <a:buNone/>
            </a:pPr>
            <a:r>
              <a:rPr lang="en-US" sz="2400" dirty="0"/>
              <a:t>	+ Withdrawals are between 50K VND-15M VND</a:t>
            </a:r>
          </a:p>
          <a:p>
            <a:pPr marL="514350" indent="-514350">
              <a:buNone/>
            </a:pPr>
            <a:r>
              <a:rPr lang="en-US" sz="2400" dirty="0"/>
              <a:t>	+ Withdrawals are in 50K multiples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2. Test requirement: (cont)</a:t>
            </a:r>
          </a:p>
          <a:p>
            <a:pPr marL="514350" indent="-514350">
              <a:buNone/>
            </a:pPr>
            <a:r>
              <a:rPr lang="en-US" sz="2400" dirty="0"/>
              <a:t>Example: ATM testing: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Test requirements:</a:t>
            </a:r>
          </a:p>
          <a:p>
            <a:pPr marL="514350" indent="-514350">
              <a:buNone/>
            </a:pPr>
            <a:r>
              <a:rPr lang="en-US" sz="2400" dirty="0"/>
              <a:t>	+ Verify that a withdrawal option is available</a:t>
            </a:r>
          </a:p>
          <a:p>
            <a:pPr marL="514350" indent="-514350">
              <a:buNone/>
            </a:pPr>
            <a:r>
              <a:rPr lang="en-US" sz="2400" dirty="0"/>
              <a:t>	+ Verify that a withdrawal of a multiple of 50K, between 50K-15M can be done</a:t>
            </a:r>
          </a:p>
          <a:p>
            <a:pPr marL="514350" indent="-514350">
              <a:buNone/>
            </a:pPr>
            <a:r>
              <a:rPr lang="en-US" sz="2400" dirty="0"/>
              <a:t>	+ Verify that &lt;50K is not allowed</a:t>
            </a:r>
          </a:p>
          <a:p>
            <a:pPr marL="514350" indent="-514350">
              <a:buNone/>
            </a:pPr>
            <a:r>
              <a:rPr lang="en-US" sz="2400" dirty="0"/>
              <a:t>	+ Verify that &gt;15M is not allowed</a:t>
            </a:r>
          </a:p>
          <a:p>
            <a:pPr marL="514350" indent="-514350">
              <a:buNone/>
            </a:pPr>
            <a:r>
              <a:rPr lang="en-US" sz="2400" dirty="0"/>
              <a:t>	+ Verify that non-50K multiples between 50K-15Mnot allowed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2. Test requirement: (cont)</a:t>
            </a:r>
          </a:p>
          <a:p>
            <a:pPr marL="514350" indent="-514350">
              <a:buNone/>
            </a:pPr>
            <a:r>
              <a:rPr lang="en-US" sz="2400" dirty="0"/>
              <a:t>Example: ATM testing: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Test requirements:</a:t>
            </a:r>
          </a:p>
          <a:p>
            <a:pPr marL="514350" indent="-514350">
              <a:buNone/>
            </a:pPr>
            <a:r>
              <a:rPr lang="en-US" sz="2400" dirty="0"/>
              <a:t>	+ Verify that strange numeric amounts/combinations  are not allowed </a:t>
            </a:r>
          </a:p>
          <a:p>
            <a:pPr marL="514350" indent="-514350">
              <a:buNone/>
            </a:pPr>
            <a:r>
              <a:rPr lang="en-US" sz="2400" dirty="0"/>
              <a:t>	+ Verify that the withdrawal received is equal to the amount requested</a:t>
            </a:r>
          </a:p>
          <a:p>
            <a:pPr marL="514350" indent="-514350">
              <a:buNone/>
            </a:pPr>
            <a:r>
              <a:rPr lang="en-US" sz="2400" dirty="0"/>
              <a:t>	+ Verify that a valid withdrawal amount must be below the account balance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2. Test requirement: (cont)</a:t>
            </a:r>
          </a:p>
          <a:p>
            <a:pPr marL="514350" indent="-514350">
              <a:buNone/>
            </a:pPr>
            <a:r>
              <a:rPr lang="en-US" sz="2400" b="1" i="1" u="sng" dirty="0"/>
              <a:t>Exercise</a:t>
            </a:r>
            <a:r>
              <a:rPr lang="en-US" sz="2400" dirty="0"/>
              <a:t>: </a:t>
            </a:r>
          </a:p>
          <a:p>
            <a:pPr marL="514350" indent="-514350">
              <a:buAutoNum type="alphaLcPeriod"/>
            </a:pPr>
            <a:r>
              <a:rPr lang="en-US" sz="2400" dirty="0"/>
              <a:t>Create new Gmail account:</a:t>
            </a:r>
          </a:p>
          <a:p>
            <a:pPr marL="514350" indent="-514350">
              <a:buNone/>
            </a:pPr>
            <a:r>
              <a:rPr lang="en-US" sz="2400" dirty="0"/>
              <a:t>Business requirement: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User account cannot be duplicate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Username must be more than 4 characters and does not have specific characters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Password must have at least 8 characters including letters, number and specific characters</a:t>
            </a:r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2. Test requirement: (cont)</a:t>
            </a:r>
          </a:p>
          <a:p>
            <a:pPr marL="514350" indent="-514350">
              <a:buNone/>
            </a:pPr>
            <a:r>
              <a:rPr lang="en-US" sz="2400" b="1" i="1" u="sng" dirty="0"/>
              <a:t>Exercise</a:t>
            </a:r>
            <a:r>
              <a:rPr lang="en-US" sz="2400" dirty="0"/>
              <a:t>: </a:t>
            </a:r>
          </a:p>
          <a:p>
            <a:pPr marL="514350" indent="-514350">
              <a:buNone/>
            </a:pPr>
            <a:r>
              <a:rPr lang="en-US" sz="2400" dirty="0"/>
              <a:t>b.  Edit Gmail user profile</a:t>
            </a:r>
          </a:p>
          <a:p>
            <a:pPr marL="514350" indent="-514350">
              <a:buNone/>
            </a:pPr>
            <a:r>
              <a:rPr lang="en-US" sz="2400" dirty="0"/>
              <a:t>	Business requirement: Beside the business same as above, it shall: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Username cannot be blank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Password cannot be blank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User’s age have to be at least 14 (calculated by year)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GB" b="0" dirty="0"/>
              <a:t>Test Cases and Test Data</a:t>
            </a:r>
            <a:endParaRPr lang="en-US" altLang="zh-CN" b="0" dirty="0">
              <a:ea typeface="SimSun" panose="02010600030101010101" pitchFamily="2" charset="-122"/>
            </a:endParaRPr>
          </a:p>
        </p:txBody>
      </p:sp>
      <p:sp>
        <p:nvSpPr>
          <p:cNvPr id="109571" name="Text Box 1027"/>
          <p:cNvSpPr txBox="1">
            <a:spLocks noChangeArrowheads="1"/>
          </p:cNvSpPr>
          <p:nvPr/>
        </p:nvSpPr>
        <p:spPr bwMode="auto">
          <a:xfrm>
            <a:off x="433647" y="1676400"/>
            <a:ext cx="8229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i="1" u="sng" dirty="0">
                <a:latin typeface="Comic Sans MS" panose="030F0702030302020204" pitchFamily="66" charset="0"/>
              </a:rPr>
              <a:t>Test cases </a:t>
            </a:r>
            <a:r>
              <a:rPr lang="en-GB" u="sng" dirty="0">
                <a:latin typeface="Comic Sans MS" panose="030F0702030302020204" pitchFamily="66" charset="0"/>
              </a:rPr>
              <a:t>:</a:t>
            </a:r>
            <a:r>
              <a:rPr lang="en-GB" dirty="0">
                <a:latin typeface="Comic Sans MS" panose="030F0702030302020204" pitchFamily="66" charset="0"/>
              </a:rPr>
              <a:t>  Inputs to test the system, combined with execution conditions and the expected results from these inputs that demonstrate whether the system operates according to its specification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dirty="0"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GB" i="1" u="sng" dirty="0">
                <a:latin typeface="Comic Sans MS" panose="030F0702030302020204" pitchFamily="66" charset="0"/>
              </a:rPr>
              <a:t>Test data</a:t>
            </a:r>
            <a:r>
              <a:rPr lang="en-GB" u="sng" dirty="0">
                <a:latin typeface="Comic Sans MS" panose="030F0702030302020204" pitchFamily="66" charset="0"/>
              </a:rPr>
              <a:t> :</a:t>
            </a:r>
            <a:r>
              <a:rPr lang="en-GB" dirty="0">
                <a:latin typeface="Comic Sans MS" panose="030F0702030302020204" pitchFamily="66" charset="0"/>
              </a:rPr>
              <a:t> Inputs which have been devised to </a:t>
            </a:r>
            <a:br>
              <a:rPr lang="en-GB" dirty="0">
                <a:latin typeface="Comic Sans MS" panose="030F0702030302020204" pitchFamily="66" charset="0"/>
              </a:rPr>
            </a:br>
            <a:r>
              <a:rPr lang="en-GB" dirty="0">
                <a:latin typeface="Comic Sans MS" panose="030F0702030302020204" pitchFamily="66" charset="0"/>
              </a:rPr>
              <a:t>test the system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zh-CN" dirty="0">
              <a:latin typeface="Comic Sans MS" panose="030F0702030302020204" pitchFamily="66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795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76722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2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6858000" cy="68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9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-18011"/>
            <a:ext cx="7435828" cy="68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2112"/>
            <a:ext cx="8229600" cy="5532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is Software Testing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56563" cy="480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3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8229600" cy="1143000"/>
          </a:xfrm>
        </p:spPr>
        <p:txBody>
          <a:bodyPr/>
          <a:lstStyle/>
          <a:p>
            <a:r>
              <a:rPr lang="en-US" sz="3200" dirty="0"/>
              <a:t>Example Test cases for ATM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408281"/>
            <a:ext cx="8305800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Positive Test Cases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Machine accepts card and PIN detail.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successfully takes out the money.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takes out the balance printout after the withdrawal.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logs out of the client session immediately after withdrawal successfully.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prints out balance inquiry standalone as part of menu operation.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generates invalid money error due to money asked larger than the savings account balance.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checks for the idle time in between the client session and wait period while active in account.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accepts both Visa and </a:t>
            </a:r>
            <a:r>
              <a:rPr lang="en-US" dirty="0" err="1"/>
              <a:t>Mastercard</a:t>
            </a:r>
            <a:r>
              <a:rPr lang="en-US" dirty="0"/>
              <a:t> credit and debit cards.</a:t>
            </a:r>
          </a:p>
        </p:txBody>
      </p:sp>
    </p:spTree>
    <p:extLst>
      <p:ext uri="{BB962C8B-B14F-4D97-AF65-F5344CB8AC3E}">
        <p14:creationId xmlns:p14="http://schemas.microsoft.com/office/powerpoint/2010/main" val="26836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Example Test cases for ATM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" y="923121"/>
            <a:ext cx="83058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Negative Test Cases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Machine does not accept card and PIN.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finds wrong PIN.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finds card insertion in wrong way.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takes 3 invalid PIN attempt.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Invalid account type selected in the menu.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Lack of money in the savings account.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Expired card inserted in the machine.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Money amount less than 100 entered in the machine.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does not take out the money.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can’t take out the balance after withdrawal.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can’t log out of client session after withdrawal.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doesn’t print the withdrawal amount.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Machine does not accept either Visa or </a:t>
            </a:r>
            <a:r>
              <a:rPr lang="en-US" sz="1600" dirty="0" err="1"/>
              <a:t>mastercard</a:t>
            </a:r>
            <a:r>
              <a:rPr lang="en-US" sz="1600" dirty="0"/>
              <a:t> or both debit/credit cards.</a:t>
            </a:r>
          </a:p>
        </p:txBody>
      </p:sp>
    </p:spTree>
    <p:extLst>
      <p:ext uri="{BB962C8B-B14F-4D97-AF65-F5344CB8AC3E}">
        <p14:creationId xmlns:p14="http://schemas.microsoft.com/office/powerpoint/2010/main" val="1941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4. Test Report: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Provide test result in an organized manner, describes the environmental or operating conditions, and shows the comparison of test results with test objectives.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Daily status report:</a:t>
            </a:r>
          </a:p>
          <a:p>
            <a:pPr marL="514350" indent="-514350">
              <a:buNone/>
            </a:pPr>
            <a:r>
              <a:rPr lang="en-US" sz="2400" dirty="0"/>
              <a:t>	+ What done today</a:t>
            </a:r>
          </a:p>
          <a:p>
            <a:pPr marL="514350" indent="-514350">
              <a:buNone/>
            </a:pPr>
            <a:r>
              <a:rPr lang="en-US" sz="2400" dirty="0"/>
              <a:t>	+ Plan for the next working day</a:t>
            </a:r>
          </a:p>
          <a:p>
            <a:pPr marL="514350" indent="-514350">
              <a:buNone/>
            </a:pPr>
            <a:r>
              <a:rPr lang="en-US" sz="2400" dirty="0"/>
              <a:t>	+ Questions and Issues</a:t>
            </a:r>
          </a:p>
          <a:p>
            <a:pPr marL="514350" indent="-514350">
              <a:buNone/>
            </a:pPr>
            <a:r>
              <a:rPr lang="en-US" sz="2400" dirty="0"/>
              <a:t>	+ Requests</a:t>
            </a:r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4. Test Report: (cont)</a:t>
            </a:r>
          </a:p>
          <a:p>
            <a:pPr marL="514350" indent="-514350">
              <a:buFontTx/>
              <a:buChar char="-"/>
            </a:pPr>
            <a:r>
              <a:rPr lang="en-US" sz="2400" b="1" i="1" dirty="0"/>
              <a:t>Example</a:t>
            </a:r>
            <a:r>
              <a:rPr lang="en-US" sz="2400" dirty="0"/>
              <a:t>: Please refer to Daily Status Report_Temp.docx</a:t>
            </a:r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400" b="1" dirty="0"/>
              <a:t>5. Bug report: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What is a bug: An error, failure, or fault in a computer program or system that causes it to produce an incorrect or unexpected result, or to behave in unintended ways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Bug report:</a:t>
            </a:r>
          </a:p>
          <a:p>
            <a:pPr marL="514350" indent="-514350">
              <a:buNone/>
            </a:pPr>
            <a:r>
              <a:rPr lang="en-US" sz="2400" dirty="0"/>
              <a:t>	+ Summary</a:t>
            </a:r>
          </a:p>
          <a:p>
            <a:pPr marL="514350" indent="-514350">
              <a:buNone/>
            </a:pPr>
            <a:r>
              <a:rPr lang="en-US" sz="2400" dirty="0"/>
              <a:t>	+ Priority</a:t>
            </a:r>
          </a:p>
          <a:p>
            <a:pPr marL="514350" indent="-514350">
              <a:buNone/>
            </a:pPr>
            <a:r>
              <a:rPr lang="en-US" sz="2400" dirty="0"/>
              <a:t>	+ Severity </a:t>
            </a:r>
          </a:p>
          <a:p>
            <a:pPr marL="514350" indent="-514350">
              <a:buNone/>
            </a:pPr>
            <a:r>
              <a:rPr lang="en-US" sz="2400" dirty="0"/>
              <a:t>	+ Description</a:t>
            </a:r>
          </a:p>
          <a:p>
            <a:pPr marL="514350" indent="-514350">
              <a:buNone/>
            </a:pPr>
            <a:r>
              <a:rPr lang="en-US" sz="2400" dirty="0"/>
              <a:t>	+ Steps to reproduce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5. Bug report:</a:t>
            </a:r>
          </a:p>
          <a:p>
            <a:pPr marL="514350" indent="-514350">
              <a:buFontTx/>
              <a:buChar char="-"/>
            </a:pPr>
            <a:r>
              <a:rPr lang="en-US" sz="2400" dirty="0"/>
              <a:t>Bug report: (cont)</a:t>
            </a:r>
          </a:p>
          <a:p>
            <a:pPr marL="514350" indent="-514350">
              <a:buNone/>
            </a:pPr>
            <a:r>
              <a:rPr lang="en-US" sz="2400" dirty="0"/>
              <a:t>	+ Actual result</a:t>
            </a:r>
          </a:p>
          <a:p>
            <a:pPr marL="514350" indent="-514350">
              <a:buNone/>
            </a:pPr>
            <a:r>
              <a:rPr lang="en-US" sz="2400" dirty="0"/>
              <a:t>	+ Expected result</a:t>
            </a:r>
          </a:p>
          <a:p>
            <a:pPr marL="514350" indent="-514350">
              <a:buNone/>
            </a:pPr>
            <a:r>
              <a:rPr lang="en-US" sz="2400" dirty="0"/>
              <a:t>	+ …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6. Test level:</a:t>
            </a:r>
          </a:p>
          <a:p>
            <a:pPr marL="514350" indent="-514350">
              <a:buNone/>
            </a:pP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54102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24200" y="44196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24200" y="33528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4200" y="22860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ACCEPTANCE TEST</a:t>
            </a:r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4419600" y="49530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4419600" y="3886200"/>
            <a:ext cx="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2"/>
          </p:cNvCxnSpPr>
          <p:nvPr/>
        </p:nvCxnSpPr>
        <p:spPr>
          <a:xfrm flipV="1">
            <a:off x="4419600" y="2819400"/>
            <a:ext cx="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6. Test level (cont):</a:t>
            </a:r>
          </a:p>
          <a:p>
            <a:pPr marL="514350" indent="-514350">
              <a:buFontTx/>
              <a:buChar char="-"/>
            </a:pPr>
            <a:r>
              <a:rPr lang="en-US" sz="2400" b="1" i="1" u="sng" dirty="0"/>
              <a:t>Unit test: </a:t>
            </a:r>
            <a:r>
              <a:rPr lang="en-US" sz="2400" dirty="0"/>
              <a:t>a level of the software testing process where individual units/components of a software/system are tested</a:t>
            </a:r>
          </a:p>
          <a:p>
            <a:pPr marL="514350" indent="-514350">
              <a:buFont typeface="Wingdings"/>
              <a:buChar char="à"/>
            </a:pPr>
            <a:r>
              <a:rPr lang="en-US" sz="2400" i="1" dirty="0">
                <a:sym typeface="Wingdings" pitchFamily="2" charset="2"/>
              </a:rPr>
              <a:t>Purpose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/>
              <a:t>to validate that each unit of the software performs as designed.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i="1" u="sng" dirty="0"/>
              <a:t>Integration test</a:t>
            </a:r>
            <a:r>
              <a:rPr lang="en-US" sz="2400" dirty="0"/>
              <a:t>: a level of the software testing process where individual units are combined and tested as a group.</a:t>
            </a:r>
          </a:p>
          <a:p>
            <a:pPr marL="514350" indent="-514350">
              <a:buNone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i="1" dirty="0">
                <a:sym typeface="Wingdings" pitchFamily="2" charset="2"/>
              </a:rPr>
              <a:t>Purpose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/>
              <a:t>to expose faults in the interaction between integrated units.</a:t>
            </a:r>
          </a:p>
          <a:p>
            <a:pPr marL="514350" indent="-514350"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6. Test level:</a:t>
            </a:r>
          </a:p>
          <a:p>
            <a:pPr marL="514350" indent="-514350">
              <a:buFontTx/>
              <a:buChar char="-"/>
            </a:pPr>
            <a:r>
              <a:rPr lang="en-US" sz="2400" b="1" i="1" u="sng" dirty="0"/>
              <a:t>System test: </a:t>
            </a:r>
            <a:r>
              <a:rPr lang="en-US" sz="2400" dirty="0"/>
              <a:t>a level of the software testing process where a complete, integrated system/software is tested.</a:t>
            </a:r>
          </a:p>
          <a:p>
            <a:pPr marL="514350" indent="-514350">
              <a:buNone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i="1" dirty="0">
                <a:sym typeface="Wingdings" pitchFamily="2" charset="2"/>
              </a:rPr>
              <a:t>Purpose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/>
              <a:t> to evaluate the system’s compliance with the specified requirements.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i="1" u="sng" dirty="0"/>
              <a:t>User acceptance test</a:t>
            </a:r>
            <a:r>
              <a:rPr lang="en-US" sz="2400" dirty="0"/>
              <a:t>: a level of the software testing process where a system is tested for acceptability</a:t>
            </a:r>
          </a:p>
          <a:p>
            <a:pPr marL="514350" indent="-514350">
              <a:buNone/>
            </a:pP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i="1" dirty="0">
                <a:sym typeface="Wingdings" pitchFamily="2" charset="2"/>
              </a:rPr>
              <a:t>Purpose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/>
              <a:t>to evaluate the system’s compliance with the business requirements and assess whether it is acceptable for delivery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7. Test type:</a:t>
            </a:r>
          </a:p>
          <a:p>
            <a:pPr marL="514350" indent="-514350">
              <a:buFontTx/>
              <a:buChar char="-"/>
            </a:pPr>
            <a:r>
              <a:rPr lang="en-US" sz="2400" b="1" dirty="0"/>
              <a:t>Ad hoc testing: </a:t>
            </a:r>
            <a:r>
              <a:rPr lang="en-US" sz="2400" dirty="0"/>
              <a:t>Testing without any test cases or documentation. The person performing ad-hoc testing has a good understanding of software requirements.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Acceptance testing:</a:t>
            </a:r>
            <a:r>
              <a:rPr lang="en-US" sz="2400" dirty="0"/>
              <a:t> Performed by end customer to check if software confirms to their business needs and to the requirements provided earlier.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Black box testing:</a:t>
            </a:r>
            <a:r>
              <a:rPr lang="en-US" sz="2400" dirty="0"/>
              <a:t> Testers do not need to know the code or internal structure of the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Goal of Software Testing?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619250"/>
            <a:ext cx="80803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7. Test type (cont):</a:t>
            </a:r>
          </a:p>
          <a:p>
            <a:pPr marL="514350" indent="-514350">
              <a:buFontTx/>
              <a:buChar char="-"/>
            </a:pPr>
            <a:r>
              <a:rPr lang="en-US" sz="2400" b="1" dirty="0"/>
              <a:t>White box testing </a:t>
            </a:r>
            <a:r>
              <a:rPr lang="en-US" sz="2400" dirty="0"/>
              <a:t>(Glass box testing, Structural testing): Testers need to know the internal working of the software.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Grey box testing</a:t>
            </a:r>
            <a:r>
              <a:rPr lang="en-US" sz="2400" dirty="0"/>
              <a:t> (Gray box testing): The combination of black box and white box testing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Exploratory testing</a:t>
            </a:r>
            <a:r>
              <a:rPr lang="en-US" sz="2400" dirty="0"/>
              <a:t>: A type of testing conducted to learn the software at the same time looking for errors.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7. Test type (cont):</a:t>
            </a:r>
          </a:p>
          <a:p>
            <a:pPr marL="514350" indent="-514350">
              <a:buFontTx/>
              <a:buChar char="-"/>
            </a:pPr>
            <a:r>
              <a:rPr lang="en-US" sz="2400" b="1" dirty="0"/>
              <a:t>Retesting: </a:t>
            </a:r>
            <a:r>
              <a:rPr lang="en-US" sz="2400" dirty="0"/>
              <a:t>A type of testing that is carried out as a part of defect fix verification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Regression testing: </a:t>
            </a:r>
            <a:r>
              <a:rPr lang="en-US" sz="2400" dirty="0"/>
              <a:t>A type of testing that is carried out to find defects that got introduced to defect fixes or introduction of new feature(s)</a:t>
            </a:r>
          </a:p>
          <a:p>
            <a:pPr marL="514350" indent="-514350">
              <a:buFontTx/>
              <a:buChar char="-"/>
            </a:pPr>
            <a:endParaRPr lang="en-US" sz="2400" b="1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Smoke testing: </a:t>
            </a:r>
            <a:r>
              <a:rPr lang="en-US" sz="2400" dirty="0"/>
              <a:t>To check if new build (version) provided by development team is stable enough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400" b="1" dirty="0"/>
              <a:t>7. Test type (cont):</a:t>
            </a:r>
          </a:p>
          <a:p>
            <a:pPr marL="514350" indent="-514350">
              <a:buFontTx/>
              <a:buChar char="-"/>
            </a:pPr>
            <a:r>
              <a:rPr lang="en-US" sz="2400" b="1" dirty="0"/>
              <a:t>Performance testing: </a:t>
            </a:r>
          </a:p>
          <a:p>
            <a:pPr marL="514350" indent="-514350">
              <a:buNone/>
            </a:pPr>
            <a:r>
              <a:rPr lang="en-US" sz="2400" b="1" dirty="0"/>
              <a:t>	+ Load testing: </a:t>
            </a:r>
            <a:r>
              <a:rPr lang="en-US" sz="2400" dirty="0"/>
              <a:t>To check the behavior of software under normal and over peak load conditions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dirty="0"/>
              <a:t>	+ Stress testing: </a:t>
            </a:r>
            <a:r>
              <a:rPr lang="en-US" sz="2400" dirty="0"/>
              <a:t>To check how the software behave at breakpoint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dirty="0"/>
              <a:t>	+ Volume testing: </a:t>
            </a:r>
            <a:r>
              <a:rPr lang="en-US" sz="2400" dirty="0"/>
              <a:t>To find the response of the software with the different sizes of data being received or to be processed by software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400" b="1" dirty="0"/>
              <a:t>7. Test type (cont):</a:t>
            </a:r>
          </a:p>
          <a:p>
            <a:pPr marL="514350" indent="-514350">
              <a:buFontTx/>
              <a:buChar char="-"/>
            </a:pPr>
            <a:r>
              <a:rPr lang="en-US" sz="2400" b="1" dirty="0"/>
              <a:t>Security testing: </a:t>
            </a:r>
            <a:r>
              <a:rPr lang="en-US" sz="2400" dirty="0"/>
              <a:t>To secure the software </a:t>
            </a:r>
          </a:p>
          <a:p>
            <a:pPr marL="514350" indent="-514350">
              <a:buFontTx/>
              <a:buChar char="-"/>
            </a:pPr>
            <a:endParaRPr lang="en-US" sz="2400" dirty="0"/>
          </a:p>
          <a:p>
            <a:pPr marL="514350" indent="-514350">
              <a:buFontTx/>
              <a:buChar char="-"/>
            </a:pPr>
            <a:r>
              <a:rPr lang="en-US" sz="2400" b="1" dirty="0"/>
              <a:t>Usability testing:</a:t>
            </a:r>
            <a:r>
              <a:rPr lang="en-US" sz="2400" dirty="0"/>
              <a:t> To understand how user friendly the software 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Goal of Software Tester?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676400"/>
            <a:ext cx="81359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71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Role of testing in software development, maintenance and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 the risk of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 long-term defect-related costs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Contribute to the quality of the software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 meeting standards: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Contractual or legal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Industry-specific standards</a:t>
            </a:r>
          </a:p>
          <a:p>
            <a:pPr marL="649288" lvl="2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Test Activities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Testing is not just running tests, but also: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Planning and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Choosing test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and executing test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Checking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Evaluating exit criteria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Reporting on the testing process and system under test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Finalizing or completing closure activities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676402"/>
            <a:ext cx="1757324" cy="129539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447990"/>
      </p:ext>
    </p:extLst>
  </p:cSld>
  <p:clrMapOvr>
    <a:masterClrMapping/>
  </p:clrMapOvr>
</p:sld>
</file>

<file path=ppt/theme/theme1.xml><?xml version="1.0" encoding="utf-8"?>
<a:theme xmlns:a="http://schemas.openxmlformats.org/drawingml/2006/main" name="Leture 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W Software testing program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8122</TotalTime>
  <Words>2170</Words>
  <Application>Microsoft Office PowerPoint</Application>
  <PresentationFormat>On-screen Show (4:3)</PresentationFormat>
  <Paragraphs>476</Paragraphs>
  <Slides>63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Comic Sans MS</vt:lpstr>
      <vt:lpstr>Gill Sans</vt:lpstr>
      <vt:lpstr>Lucida Grande</vt:lpstr>
      <vt:lpstr>Wingdings</vt:lpstr>
      <vt:lpstr>Leture Slide Template</vt:lpstr>
      <vt:lpstr>UW Software testing program</vt:lpstr>
      <vt:lpstr>Software Testing</vt:lpstr>
      <vt:lpstr>Lesson objectives</vt:lpstr>
      <vt:lpstr>Review</vt:lpstr>
      <vt:lpstr>Review</vt:lpstr>
      <vt:lpstr>What is Software Testing</vt:lpstr>
      <vt:lpstr>The Goal of Software Testing?</vt:lpstr>
      <vt:lpstr>The Goal of Software Tester?</vt:lpstr>
      <vt:lpstr>The Role of Testing</vt:lpstr>
      <vt:lpstr>Main Test Activities</vt:lpstr>
      <vt:lpstr>How is Actual SW testing Carried out?</vt:lpstr>
      <vt:lpstr>What Is Software Develop Process</vt:lpstr>
      <vt:lpstr>Waterfall Model</vt:lpstr>
      <vt:lpstr>Software development model (cont.)</vt:lpstr>
      <vt:lpstr>Software development model (cont.)</vt:lpstr>
      <vt:lpstr>Software development model (cont.)</vt:lpstr>
      <vt:lpstr>V-Model</vt:lpstr>
      <vt:lpstr>Testing And V-Model</vt:lpstr>
      <vt:lpstr>Software development model (cont.)</vt:lpstr>
      <vt:lpstr>Software development model (cont.)</vt:lpstr>
      <vt:lpstr>Software development model (cont.)</vt:lpstr>
      <vt:lpstr>Spiral Model</vt:lpstr>
      <vt:lpstr>Rational Unified Process (RUP)</vt:lpstr>
      <vt:lpstr>Software development model (cont.)</vt:lpstr>
      <vt:lpstr>Software development model (cont.)</vt:lpstr>
      <vt:lpstr>Software development model (cont.)</vt:lpstr>
      <vt:lpstr>Software development model (cont.)</vt:lpstr>
      <vt:lpstr>Scrum framework</vt:lpstr>
      <vt:lpstr>Software development model (cont.)</vt:lpstr>
      <vt:lpstr>Software development model (cont.)</vt:lpstr>
      <vt:lpstr>Example of product backlog</vt:lpstr>
      <vt:lpstr>PowerPoint Presentation</vt:lpstr>
      <vt:lpstr>PowerPoint Presentation</vt:lpstr>
      <vt:lpstr>Process of Software Testing</vt:lpstr>
      <vt:lpstr>PowerPoint Presentation</vt:lpstr>
      <vt:lpstr>TESTING CONCEPTS</vt:lpstr>
      <vt:lpstr>TESTING CONCEPTS</vt:lpstr>
      <vt:lpstr>TESTING CONCEPTS</vt:lpstr>
      <vt:lpstr>TESTING CONCEPTS</vt:lpstr>
      <vt:lpstr>A Test Plan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 Cases and Test Data</vt:lpstr>
      <vt:lpstr>PowerPoint Presentation</vt:lpstr>
      <vt:lpstr>PowerPoint Presentation</vt:lpstr>
      <vt:lpstr>PowerPoint Presentation</vt:lpstr>
      <vt:lpstr>Example Test cases for ATM</vt:lpstr>
      <vt:lpstr>Example Test cases for ATM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  <vt:lpstr>TESTING CONCEPTS</vt:lpstr>
    </vt:vector>
  </TitlesOfParts>
  <Company>Fsoft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Cau Ba</dc:creator>
  <cp:lastModifiedBy>Anand Nayyar</cp:lastModifiedBy>
  <cp:revision>1039</cp:revision>
  <dcterms:created xsi:type="dcterms:W3CDTF">2014-02-15T08:50:36Z</dcterms:created>
  <dcterms:modified xsi:type="dcterms:W3CDTF">2018-12-07T08:24:05Z</dcterms:modified>
</cp:coreProperties>
</file>