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5"/>
  </p:notesMasterIdLst>
  <p:handoutMasterIdLst>
    <p:handoutMasterId r:id="rId56"/>
  </p:handoutMasterIdLst>
  <p:sldIdLst>
    <p:sldId id="406" r:id="rId2"/>
    <p:sldId id="465" r:id="rId3"/>
    <p:sldId id="477" r:id="rId4"/>
    <p:sldId id="478" r:id="rId5"/>
    <p:sldId id="570" r:id="rId6"/>
    <p:sldId id="479" r:id="rId7"/>
    <p:sldId id="480" r:id="rId8"/>
    <p:sldId id="481" r:id="rId9"/>
    <p:sldId id="490" r:id="rId10"/>
    <p:sldId id="492" r:id="rId11"/>
    <p:sldId id="571" r:id="rId12"/>
    <p:sldId id="572" r:id="rId13"/>
    <p:sldId id="573" r:id="rId14"/>
    <p:sldId id="482" r:id="rId15"/>
    <p:sldId id="584" r:id="rId16"/>
    <p:sldId id="484" r:id="rId17"/>
    <p:sldId id="486" r:id="rId18"/>
    <p:sldId id="574" r:id="rId19"/>
    <p:sldId id="576" r:id="rId20"/>
    <p:sldId id="577" r:id="rId21"/>
    <p:sldId id="578" r:id="rId22"/>
    <p:sldId id="580" r:id="rId23"/>
    <p:sldId id="581" r:id="rId24"/>
    <p:sldId id="582" r:id="rId25"/>
    <p:sldId id="583" r:id="rId26"/>
    <p:sldId id="585" r:id="rId27"/>
    <p:sldId id="596" r:id="rId28"/>
    <p:sldId id="597" r:id="rId29"/>
    <p:sldId id="598" r:id="rId30"/>
    <p:sldId id="599" r:id="rId31"/>
    <p:sldId id="600" r:id="rId32"/>
    <p:sldId id="493" r:id="rId33"/>
    <p:sldId id="495" r:id="rId34"/>
    <p:sldId id="496" r:id="rId35"/>
    <p:sldId id="498" r:id="rId36"/>
    <p:sldId id="497" r:id="rId37"/>
    <p:sldId id="499" r:id="rId38"/>
    <p:sldId id="500" r:id="rId39"/>
    <p:sldId id="501" r:id="rId40"/>
    <p:sldId id="603" r:id="rId41"/>
    <p:sldId id="605" r:id="rId42"/>
    <p:sldId id="604" r:id="rId43"/>
    <p:sldId id="602" r:id="rId44"/>
    <p:sldId id="607" r:id="rId45"/>
    <p:sldId id="503" r:id="rId46"/>
    <p:sldId id="494" r:id="rId47"/>
    <p:sldId id="608" r:id="rId48"/>
    <p:sldId id="504" r:id="rId49"/>
    <p:sldId id="552" r:id="rId50"/>
    <p:sldId id="553" r:id="rId51"/>
    <p:sldId id="601" r:id="rId52"/>
    <p:sldId id="606" r:id="rId53"/>
    <p:sldId id="506" r:id="rId54"/>
  </p:sldIdLst>
  <p:sldSz cx="9144000" cy="6858000" type="screen4x3"/>
  <p:notesSz cx="7315200" cy="9601200"/>
  <p:custDataLst>
    <p:tags r:id="rId57"/>
  </p:custDataLst>
  <p:defaultTextStyle>
    <a:defPPr>
      <a:defRPr lang="en-CA"/>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Default Section" id="{00DDED62-4A99-42C8-95AC-45F6EFF27B27}">
          <p14:sldIdLst>
            <p14:sldId id="406"/>
            <p14:sldId id="465"/>
            <p14:sldId id="477"/>
            <p14:sldId id="478"/>
            <p14:sldId id="570"/>
            <p14:sldId id="479"/>
            <p14:sldId id="480"/>
            <p14:sldId id="481"/>
            <p14:sldId id="490"/>
            <p14:sldId id="492"/>
            <p14:sldId id="571"/>
            <p14:sldId id="572"/>
          </p14:sldIdLst>
        </p14:section>
        <p14:section name="Inspection" id="{4B5439BD-8AE7-44C8-B1DC-137102878A0B}">
          <p14:sldIdLst>
            <p14:sldId id="573"/>
            <p14:sldId id="482"/>
            <p14:sldId id="584"/>
            <p14:sldId id="484"/>
            <p14:sldId id="486"/>
            <p14:sldId id="574"/>
            <p14:sldId id="576"/>
            <p14:sldId id="577"/>
            <p14:sldId id="578"/>
            <p14:sldId id="580"/>
            <p14:sldId id="581"/>
            <p14:sldId id="582"/>
            <p14:sldId id="583"/>
            <p14:sldId id="585"/>
            <p14:sldId id="596"/>
            <p14:sldId id="597"/>
            <p14:sldId id="598"/>
            <p14:sldId id="599"/>
            <p14:sldId id="600"/>
          </p14:sldIdLst>
        </p14:section>
        <p14:section name="Process improvement" id="{A2B05419-D735-444B-87B2-20D546064D13}">
          <p14:sldIdLst/>
        </p14:section>
        <p14:section name="Spec Inspection" id="{5398EDF7-F268-48BC-9E12-CB19F1795444}">
          <p14:sldIdLst>
            <p14:sldId id="493"/>
            <p14:sldId id="495"/>
            <p14:sldId id="496"/>
            <p14:sldId id="498"/>
            <p14:sldId id="497"/>
            <p14:sldId id="499"/>
            <p14:sldId id="500"/>
            <p14:sldId id="501"/>
            <p14:sldId id="603"/>
          </p14:sldIdLst>
        </p14:section>
        <p14:section name="Code Inspection" id="{2590CABC-4952-48C0-85F4-22A2AE877661}">
          <p14:sldIdLst>
            <p14:sldId id="605"/>
            <p14:sldId id="604"/>
            <p14:sldId id="602"/>
            <p14:sldId id="607"/>
            <p14:sldId id="503"/>
            <p14:sldId id="494"/>
            <p14:sldId id="608"/>
            <p14:sldId id="504"/>
            <p14:sldId id="552"/>
            <p14:sldId id="553"/>
            <p14:sldId id="601"/>
            <p14:sldId id="606"/>
            <p14:sldId id="506"/>
          </p14:sldIdLst>
        </p14:section>
        <p14:section name="old" id="{AD450C52-CA47-4E30-A849-E9D40F44F55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4291" autoAdjust="0"/>
  </p:normalViewPr>
  <p:slideViewPr>
    <p:cSldViewPr snapToGrid="0">
      <p:cViewPr varScale="1">
        <p:scale>
          <a:sx n="72" d="100"/>
          <a:sy n="72" d="100"/>
        </p:scale>
        <p:origin x="105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CA"/>
          </a:p>
        </p:txBody>
      </p:sp>
      <p:sp>
        <p:nvSpPr>
          <p:cNvPr id="25497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CA"/>
          </a:p>
        </p:txBody>
      </p:sp>
      <p:sp>
        <p:nvSpPr>
          <p:cNvPr id="25498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CA"/>
          </a:p>
        </p:txBody>
      </p:sp>
      <p:sp>
        <p:nvSpPr>
          <p:cNvPr id="25498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401F5255-8792-4B6A-9EBA-59EDDF41C23E}" type="slidenum">
              <a:rPr lang="en-CA"/>
              <a:pPr/>
              <a:t>‹#›</a:t>
            </a:fld>
            <a:endParaRPr lang="en-CA"/>
          </a:p>
        </p:txBody>
      </p:sp>
    </p:spTree>
    <p:extLst>
      <p:ext uri="{BB962C8B-B14F-4D97-AF65-F5344CB8AC3E}">
        <p14:creationId xmlns:p14="http://schemas.microsoft.com/office/powerpoint/2010/main" val="3777930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CA"/>
          </a:p>
        </p:txBody>
      </p:sp>
      <p:sp>
        <p:nvSpPr>
          <p:cNvPr id="819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CA"/>
          </a:p>
        </p:txBody>
      </p:sp>
      <p:sp>
        <p:nvSpPr>
          <p:cNvPr id="532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819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CA"/>
          </a:p>
        </p:txBody>
      </p:sp>
      <p:sp>
        <p:nvSpPr>
          <p:cNvPr id="819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95FBB213-90C6-480A-96CD-561A9DDC5B8E}" type="slidenum">
              <a:rPr lang="en-CA"/>
              <a:pPr/>
              <a:t>‹#›</a:t>
            </a:fld>
            <a:endParaRPr lang="en-CA"/>
          </a:p>
        </p:txBody>
      </p:sp>
    </p:spTree>
    <p:extLst>
      <p:ext uri="{BB962C8B-B14F-4D97-AF65-F5344CB8AC3E}">
        <p14:creationId xmlns:p14="http://schemas.microsoft.com/office/powerpoint/2010/main" val="1661732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From study in Code Complete, 2</a:t>
            </a:r>
            <a:r>
              <a:rPr lang="en-US" baseline="30000" dirty="0"/>
              <a:t>nd</a:t>
            </a:r>
            <a:r>
              <a:rPr lang="en-US" dirty="0"/>
              <a:t> Edition, pg. 470</a:t>
            </a:r>
          </a:p>
          <a:p>
            <a:pPr>
              <a:buFontTx/>
              <a:buChar char="•"/>
            </a:pPr>
            <a:endParaRPr lang="en-US" dirty="0"/>
          </a:p>
          <a:p>
            <a:pPr>
              <a:buFontTx/>
              <a:buChar char="•"/>
            </a:pPr>
            <a:r>
              <a:rPr lang="en-US" dirty="0"/>
              <a:t>Issue rates do not rise above 75% for any single technique</a:t>
            </a:r>
          </a:p>
          <a:p>
            <a:pPr>
              <a:buFontTx/>
              <a:buChar char="•"/>
            </a:pPr>
            <a:r>
              <a:rPr lang="en-US" dirty="0"/>
              <a:t>Most techniques average about 40%</a:t>
            </a:r>
          </a:p>
          <a:p>
            <a:pPr>
              <a:buFontTx/>
              <a:buChar char="•"/>
            </a:pPr>
            <a:r>
              <a:rPr lang="en-US" dirty="0"/>
              <a:t>Most organizations use test-heavy issue detection and do not rise above 85% issue removal efficiency</a:t>
            </a:r>
          </a:p>
          <a:p>
            <a:pPr>
              <a:buFontTx/>
              <a:buChar char="•"/>
            </a:pPr>
            <a:endParaRPr lang="en-US" dirty="0"/>
          </a:p>
          <a:p>
            <a:pPr>
              <a:buFontTx/>
              <a:buChar char="•"/>
            </a:pPr>
            <a:r>
              <a:rPr lang="en-US" i="1" dirty="0"/>
              <a:t>But… issue-detection methods work better in combination than they do singly.</a:t>
            </a:r>
          </a:p>
          <a:p>
            <a:pPr>
              <a:buFontTx/>
              <a:buChar char="•"/>
            </a:pPr>
            <a:endParaRPr lang="en-US" i="1" dirty="0"/>
          </a:p>
          <a:p>
            <a:pPr>
              <a:buFontTx/>
              <a:buChar char="•"/>
            </a:pPr>
            <a:r>
              <a:rPr lang="en-US" dirty="0"/>
              <a:t>Steve McConnell’s story on writing Code Complete 2</a:t>
            </a:r>
            <a:r>
              <a:rPr lang="en-US" baseline="30000" dirty="0"/>
              <a:t>nd</a:t>
            </a:r>
            <a:r>
              <a:rPr lang="en-US" dirty="0"/>
              <a:t> Edition:</a:t>
            </a:r>
          </a:p>
          <a:p>
            <a:pPr lvl="1">
              <a:buFontTx/>
              <a:buChar char="•"/>
            </a:pPr>
            <a:r>
              <a:rPr lang="en-US" dirty="0"/>
              <a:t>First edition of Code Complete was reviewed multiple times by Steve, reviewers, copy editor, technical editor, and proofreader.</a:t>
            </a:r>
          </a:p>
          <a:p>
            <a:pPr lvl="1">
              <a:buFontTx/>
              <a:buChar char="•"/>
            </a:pPr>
            <a:r>
              <a:rPr lang="en-US" dirty="0"/>
              <a:t>Book was in print for &gt; 10 years and readers still sent ~200 corrections</a:t>
            </a:r>
          </a:p>
          <a:p>
            <a:pPr lvl="1">
              <a:buFontTx/>
              <a:buChar char="•"/>
            </a:pPr>
            <a:r>
              <a:rPr lang="en-US" dirty="0"/>
              <a:t>When writing CC2, Steve and reviewers spent time </a:t>
            </a:r>
            <a:r>
              <a:rPr lang="en-US" i="1" dirty="0"/>
              <a:t>inspecting</a:t>
            </a:r>
            <a:r>
              <a:rPr lang="en-US" dirty="0"/>
              <a:t> the first edition to see what needed addressing in the second edition</a:t>
            </a:r>
          </a:p>
          <a:p>
            <a:pPr lvl="1">
              <a:buFontTx/>
              <a:buChar char="•"/>
            </a:pPr>
            <a:r>
              <a:rPr lang="en-US" dirty="0"/>
              <a:t>Formal inspection found several hundred errors in the first edition that had not been previously detected through any of the numerous review activities</a:t>
            </a:r>
          </a:p>
          <a:p>
            <a:endParaRPr lang="en-US" dirty="0"/>
          </a:p>
        </p:txBody>
      </p:sp>
      <p:sp>
        <p:nvSpPr>
          <p:cNvPr id="4" name="Slide Number Placeholder 3"/>
          <p:cNvSpPr>
            <a:spLocks noGrp="1"/>
          </p:cNvSpPr>
          <p:nvPr>
            <p:ph type="sldNum" sz="quarter" idx="10"/>
          </p:nvPr>
        </p:nvSpPr>
        <p:spPr/>
        <p:txBody>
          <a:bodyPr/>
          <a:lstStyle/>
          <a:p>
            <a:fld id="{95FBB213-90C6-480A-96CD-561A9DDC5B8E}" type="slidenum">
              <a:rPr lang="en-CA" smtClean="0"/>
              <a:pPr/>
              <a:t>5</a:t>
            </a:fld>
            <a:endParaRPr lang="en-CA"/>
          </a:p>
        </p:txBody>
      </p:sp>
    </p:spTree>
    <p:extLst>
      <p:ext uri="{BB962C8B-B14F-4D97-AF65-F5344CB8AC3E}">
        <p14:creationId xmlns:p14="http://schemas.microsoft.com/office/powerpoint/2010/main" val="1049588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pPr marL="190500" indent="-190500">
              <a:buFontTx/>
              <a:buChar char="•"/>
            </a:pPr>
            <a:endParaRPr lang="en-US" dirty="0"/>
          </a:p>
        </p:txBody>
      </p:sp>
    </p:spTree>
    <p:extLst>
      <p:ext uri="{BB962C8B-B14F-4D97-AF65-F5344CB8AC3E}">
        <p14:creationId xmlns:p14="http://schemas.microsoft.com/office/powerpoint/2010/main" val="3199743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Precise, Unambiguous and Clear: Is the description exact and not</a:t>
            </a:r>
          </a:p>
          <a:p>
            <a:r>
              <a:rPr lang="en-US" dirty="0"/>
              <a:t>vague? Is there a single interpretation? Is it easy to read and</a:t>
            </a:r>
          </a:p>
          <a:p>
            <a:r>
              <a:rPr lang="en-US" dirty="0"/>
              <a:t>understand?</a:t>
            </a:r>
            <a:endParaRPr lang="vi-VN" dirty="0"/>
          </a:p>
          <a:p>
            <a:r>
              <a:rPr lang="vi-VN" dirty="0"/>
              <a:t>Rõ ràng và trong sáng: là mô tả chính xác và không</a:t>
            </a:r>
            <a:br>
              <a:rPr lang="vi-VN" dirty="0"/>
            </a:br>
            <a:r>
              <a:rPr lang="vi-VN" dirty="0"/>
              <a:t>mơ hồ? Có một giải thích duy nhất? Là nó dễ đọc và dễ</a:t>
            </a:r>
            <a:br>
              <a:rPr lang="vi-VN" dirty="0"/>
            </a:br>
            <a:r>
              <a:rPr lang="vi-VN" dirty="0"/>
              <a:t>hiểu không</a:t>
            </a:r>
            <a:endParaRPr lang="en-US" dirty="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6EF6587-6321-482A-A8F5-A36D20A93060}" type="slidenum">
              <a:rPr lang="en-CA" sz="1300"/>
              <a:pPr eaLnBrk="1" hangingPunct="1"/>
              <a:t>36</a:t>
            </a:fld>
            <a:endParaRPr lang="en-CA" sz="1300"/>
          </a:p>
        </p:txBody>
      </p:sp>
    </p:spTree>
    <p:extLst>
      <p:ext uri="{BB962C8B-B14F-4D97-AF65-F5344CB8AC3E}">
        <p14:creationId xmlns:p14="http://schemas.microsoft.com/office/powerpoint/2010/main" val="99292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ABA680A-2533-4C1D-AD15-8AEB1926C661}" type="slidenum">
              <a:rPr lang="en-CA" sz="1300"/>
              <a:pPr eaLnBrk="1" hangingPunct="1"/>
              <a:t>37</a:t>
            </a:fld>
            <a:endParaRPr lang="en-CA" sz="1300"/>
          </a:p>
        </p:txBody>
      </p:sp>
    </p:spTree>
    <p:extLst>
      <p:ext uri="{BB962C8B-B14F-4D97-AF65-F5344CB8AC3E}">
        <p14:creationId xmlns:p14="http://schemas.microsoft.com/office/powerpoint/2010/main" val="723636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ambiguous </a:t>
            </a:r>
            <a:r>
              <a:rPr lang="vi-VN"/>
              <a:t>: mơ hồ, khả nghi</a:t>
            </a:r>
          </a:p>
          <a:p>
            <a:r>
              <a:rPr lang="en-US"/>
              <a:t>denote</a:t>
            </a:r>
            <a:r>
              <a:rPr lang="vi-VN"/>
              <a:t> : chứng tỏ, biểu thị</a:t>
            </a:r>
          </a:p>
          <a:p>
            <a:r>
              <a:rPr lang="en-US"/>
              <a:t>violate </a:t>
            </a:r>
            <a:r>
              <a:rPr lang="vi-VN"/>
              <a:t>: vi phạm</a:t>
            </a:r>
          </a:p>
          <a:p>
            <a:r>
              <a:rPr lang="en-US"/>
              <a:t>Certainly, Therefore, Clearly, Obviously, Evidently</a:t>
            </a:r>
            <a:r>
              <a:rPr lang="vi-VN"/>
              <a:t>:</a:t>
            </a:r>
            <a:r>
              <a:rPr lang="en-US"/>
              <a:t>Chắc chắn, Vì vậy, rõ ràng, Hiển nhiên, Rõ ràng</a:t>
            </a:r>
            <a:r>
              <a:rPr lang="vi-VN"/>
              <a:t>  </a:t>
            </a:r>
          </a:p>
          <a:p>
            <a:r>
              <a:rPr lang="en-US"/>
              <a:t>words tend to persuade you into accepting something</a:t>
            </a:r>
            <a:r>
              <a:rPr lang="vi-VN"/>
              <a:t> : có xu hương thuyêt phục....</a:t>
            </a:r>
          </a:p>
          <a:p>
            <a:endParaRPr lang="en-US"/>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62E93BF-58A8-45F7-9F25-F2278E122805}" type="slidenum">
              <a:rPr lang="en-CA" sz="1300"/>
              <a:pPr eaLnBrk="1" hangingPunct="1"/>
              <a:t>38</a:t>
            </a:fld>
            <a:endParaRPr lang="en-CA" sz="1300"/>
          </a:p>
        </p:txBody>
      </p:sp>
    </p:spTree>
    <p:extLst>
      <p:ext uri="{BB962C8B-B14F-4D97-AF65-F5344CB8AC3E}">
        <p14:creationId xmlns:p14="http://schemas.microsoft.com/office/powerpoint/2010/main" val="346513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4E1D70-DA99-40E9-B921-CD9D6B403238}" type="slidenum">
              <a:rPr lang="en-CA" sz="1300"/>
              <a:pPr eaLnBrk="1" hangingPunct="1"/>
              <a:t>39</a:t>
            </a:fld>
            <a:endParaRPr lang="en-CA" sz="1300"/>
          </a:p>
        </p:txBody>
      </p:sp>
    </p:spTree>
    <p:extLst>
      <p:ext uri="{BB962C8B-B14F-4D97-AF65-F5344CB8AC3E}">
        <p14:creationId xmlns:p14="http://schemas.microsoft.com/office/powerpoint/2010/main" val="3879117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sz="900" dirty="0"/>
              <a:t>A personal review involves a line-by-line analysis of the code to ensure it meets quality standards and there are no obvious errors</a:t>
            </a:r>
          </a:p>
          <a:p>
            <a:pPr lvl="1">
              <a:buFontTx/>
              <a:buChar char="•"/>
            </a:pPr>
            <a:r>
              <a:rPr lang="en-US" sz="900" dirty="0"/>
              <a:t>Use your personal checklist to ensure all frequent mistakes have been addressed</a:t>
            </a:r>
          </a:p>
          <a:p>
            <a:pPr lvl="1">
              <a:buFontTx/>
              <a:buChar char="•"/>
            </a:pPr>
            <a:r>
              <a:rPr lang="en-US" sz="900" dirty="0"/>
              <a:t>TSP recommends a personal review on printed code – not on the computer where distractions occur</a:t>
            </a:r>
          </a:p>
          <a:p>
            <a:pPr>
              <a:buFontTx/>
              <a:buChar char="•"/>
            </a:pPr>
            <a:r>
              <a:rPr lang="en-US" sz="900" dirty="0"/>
              <a:t>Coding standards</a:t>
            </a:r>
          </a:p>
          <a:p>
            <a:pPr lvl="1">
              <a:buFontTx/>
              <a:buChar char="•"/>
            </a:pPr>
            <a:r>
              <a:rPr lang="en-US" sz="900" dirty="0" err="1"/>
              <a:t>Gatekeepr</a:t>
            </a:r>
            <a:r>
              <a:rPr lang="en-US" sz="900" dirty="0"/>
              <a:t> should ensure that the code meets the team standards before involving other inspectors in the process</a:t>
            </a:r>
          </a:p>
          <a:p>
            <a:pPr lvl="1">
              <a:buFontTx/>
              <a:buChar char="•"/>
            </a:pPr>
            <a:endParaRPr lang="en-US" sz="900" dirty="0"/>
          </a:p>
          <a:p>
            <a:pPr>
              <a:buFontTx/>
              <a:buChar char="•"/>
            </a:pPr>
            <a:r>
              <a:rPr lang="en-US" sz="900" dirty="0"/>
              <a:t>Some say to do inspections before compiling the code</a:t>
            </a:r>
          </a:p>
          <a:p>
            <a:pPr lvl="1">
              <a:buFontTx/>
              <a:buChar char="•"/>
            </a:pPr>
            <a:r>
              <a:rPr lang="en-US" sz="900" dirty="0"/>
              <a:t>Statistical correlation to number of compile problems to number of issues in code</a:t>
            </a:r>
          </a:p>
          <a:p>
            <a:pPr lvl="2">
              <a:buFontTx/>
              <a:buChar char="•"/>
            </a:pPr>
            <a:r>
              <a:rPr lang="en-US" sz="900" dirty="0"/>
              <a:t>Points to developer “sloppiness”. </a:t>
            </a:r>
          </a:p>
          <a:p>
            <a:pPr lvl="1">
              <a:buFontTx/>
              <a:buChar char="•"/>
            </a:pPr>
            <a:r>
              <a:rPr lang="en-US" sz="900" dirty="0"/>
              <a:t>Can be a worthy challenge with benefits (cleanroom)</a:t>
            </a:r>
          </a:p>
          <a:p>
            <a:pPr lvl="1">
              <a:buFontTx/>
              <a:buChar char="•"/>
            </a:pPr>
            <a:r>
              <a:rPr lang="en-US" sz="900" dirty="0"/>
              <a:t>But don’t waste time finding issues that tools are good at finding</a:t>
            </a:r>
          </a:p>
          <a:p>
            <a:pPr>
              <a:buFontTx/>
              <a:buChar char="•"/>
            </a:pPr>
            <a:endParaRPr lang="en-US" sz="900" dirty="0"/>
          </a:p>
          <a:p>
            <a:pPr>
              <a:buFontTx/>
              <a:buChar char="•"/>
            </a:pPr>
            <a:r>
              <a:rPr lang="en-US" sz="900" dirty="0"/>
              <a:t>Some say to do inspections before running unit tests</a:t>
            </a:r>
          </a:p>
          <a:p>
            <a:pPr lvl="1">
              <a:buFontTx/>
              <a:buChar char="•"/>
            </a:pPr>
            <a:r>
              <a:rPr lang="en-US" sz="900" dirty="0"/>
              <a:t>Harder to debug test failures via unit testing than via inspection</a:t>
            </a:r>
          </a:p>
          <a:p>
            <a:pPr lvl="1">
              <a:buFontTx/>
              <a:buChar char="•"/>
            </a:pPr>
            <a:r>
              <a:rPr lang="en-US" sz="900" dirty="0"/>
              <a:t>People might hesitate to inspect a module that has already been tested and “works”</a:t>
            </a:r>
          </a:p>
          <a:p>
            <a:pPr lvl="1">
              <a:buFontTx/>
              <a:buChar char="•"/>
            </a:pPr>
            <a:r>
              <a:rPr lang="en-US" sz="900" dirty="0"/>
              <a:t>May help flag more tests</a:t>
            </a:r>
          </a:p>
          <a:p>
            <a:pPr lvl="1">
              <a:buFontTx/>
              <a:buChar char="•"/>
            </a:pPr>
            <a:r>
              <a:rPr lang="en-US" sz="900" dirty="0"/>
              <a:t>But…</a:t>
            </a:r>
          </a:p>
          <a:p>
            <a:pPr lvl="2">
              <a:buFontTx/>
              <a:buChar char="•"/>
            </a:pPr>
            <a:r>
              <a:rPr lang="en-US" sz="900" dirty="0"/>
              <a:t>Unit tests can help understand the code</a:t>
            </a:r>
          </a:p>
          <a:p>
            <a:pPr lvl="2">
              <a:buFontTx/>
              <a:buChar char="•"/>
            </a:pPr>
            <a:r>
              <a:rPr lang="en-US" sz="900" dirty="0"/>
              <a:t>Unit tests allow changes to code identified from inspection to be made easier</a:t>
            </a:r>
          </a:p>
          <a:p>
            <a:pPr lvl="2">
              <a:buFontTx/>
              <a:buChar char="•"/>
            </a:pPr>
            <a:r>
              <a:rPr lang="en-US" sz="900" dirty="0"/>
              <a:t>But then would need a separate inspection to look at unit tests, which requires a context switch</a:t>
            </a:r>
          </a:p>
          <a:p>
            <a:pPr lvl="1">
              <a:buFontTx/>
              <a:buChar char="•"/>
            </a:pPr>
            <a:r>
              <a:rPr lang="en-US" sz="900" dirty="0"/>
              <a:t>Might make more sense if some external entity (not the developer author) is writing the tests, but that is not what we advocate</a:t>
            </a:r>
          </a:p>
        </p:txBody>
      </p:sp>
      <p:sp>
        <p:nvSpPr>
          <p:cNvPr id="4" name="Slide Number Placeholder 3"/>
          <p:cNvSpPr>
            <a:spLocks noGrp="1"/>
          </p:cNvSpPr>
          <p:nvPr>
            <p:ph type="sldNum" sz="quarter" idx="10"/>
          </p:nvPr>
        </p:nvSpPr>
        <p:spPr/>
        <p:txBody>
          <a:bodyPr/>
          <a:lstStyle/>
          <a:p>
            <a:fld id="{95FBB213-90C6-480A-96CD-561A9DDC5B8E}" type="slidenum">
              <a:rPr lang="en-CA" smtClean="0"/>
              <a:pPr/>
              <a:t>43</a:t>
            </a:fld>
            <a:endParaRPr lang="en-CA"/>
          </a:p>
        </p:txBody>
      </p:sp>
    </p:spTree>
    <p:extLst>
      <p:ext uri="{BB962C8B-B14F-4D97-AF65-F5344CB8AC3E}">
        <p14:creationId xmlns:p14="http://schemas.microsoft.com/office/powerpoint/2010/main" val="3268998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b="1" dirty="0"/>
              <a:t>How many people use checklists for their regular day-to-day activities? Why?</a:t>
            </a:r>
          </a:p>
          <a:p>
            <a:pPr>
              <a:buFontTx/>
              <a:buChar char="•"/>
            </a:pPr>
            <a:endParaRPr lang="en-US" b="1" dirty="0"/>
          </a:p>
          <a:p>
            <a:pPr>
              <a:buFontTx/>
              <a:buChar char="•"/>
            </a:pPr>
            <a:r>
              <a:rPr lang="en-US" dirty="0"/>
              <a:t>Checklists</a:t>
            </a:r>
          </a:p>
          <a:p>
            <a:pPr lvl="1">
              <a:buFontTx/>
              <a:buChar char="•"/>
            </a:pPr>
            <a:r>
              <a:rPr lang="en-US" dirty="0"/>
              <a:t>Team checklists used for inspection focus</a:t>
            </a:r>
          </a:p>
          <a:p>
            <a:pPr lvl="1">
              <a:buFontTx/>
              <a:buChar char="•"/>
            </a:pPr>
            <a:r>
              <a:rPr lang="en-US" dirty="0"/>
              <a:t>Personal checklists used for personal review</a:t>
            </a:r>
          </a:p>
          <a:p>
            <a:pPr lvl="2">
              <a:buFontTx/>
              <a:buChar char="•"/>
            </a:pPr>
            <a:r>
              <a:rPr lang="en-US" dirty="0"/>
              <a:t>Start with your most-frequently made mistakes</a:t>
            </a:r>
          </a:p>
          <a:p>
            <a:pPr lvl="2">
              <a:buFontTx/>
              <a:buChar char="•"/>
            </a:pPr>
            <a:r>
              <a:rPr lang="en-US" dirty="0"/>
              <a:t>As mistakes are consistently corrected, remove from checklist and replace with other items</a:t>
            </a:r>
          </a:p>
          <a:p>
            <a:pPr>
              <a:buFontTx/>
              <a:buChar char="•"/>
            </a:pPr>
            <a:endParaRPr lang="en-US" dirty="0"/>
          </a:p>
          <a:p>
            <a:pPr>
              <a:buFontTx/>
              <a:buChar char="•"/>
            </a:pPr>
            <a:r>
              <a:rPr lang="en-US" dirty="0"/>
              <a:t>Checklist are useful throughout all phases of the development cycle, but particularly for code where there is much to remember</a:t>
            </a:r>
          </a:p>
          <a:p>
            <a:endParaRPr lang="en-US" dirty="0"/>
          </a:p>
        </p:txBody>
      </p:sp>
      <p:sp>
        <p:nvSpPr>
          <p:cNvPr id="4" name="Slide Number Placeholder 3"/>
          <p:cNvSpPr>
            <a:spLocks noGrp="1"/>
          </p:cNvSpPr>
          <p:nvPr>
            <p:ph type="sldNum" sz="quarter" idx="10"/>
          </p:nvPr>
        </p:nvSpPr>
        <p:spPr/>
        <p:txBody>
          <a:bodyPr/>
          <a:lstStyle/>
          <a:p>
            <a:fld id="{95FBB213-90C6-480A-96CD-561A9DDC5B8E}" type="slidenum">
              <a:rPr lang="en-CA" smtClean="0"/>
              <a:pPr/>
              <a:t>47</a:t>
            </a:fld>
            <a:endParaRPr lang="en-CA"/>
          </a:p>
        </p:txBody>
      </p:sp>
    </p:spTree>
    <p:extLst>
      <p:ext uri="{BB962C8B-B14F-4D97-AF65-F5344CB8AC3E}">
        <p14:creationId xmlns:p14="http://schemas.microsoft.com/office/powerpoint/2010/main" val="1756287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pPr>
              <a:buFontTx/>
              <a:buChar char="•"/>
            </a:pPr>
            <a:r>
              <a:rPr lang="en-US" b="1" dirty="0">
                <a:solidFill>
                  <a:srgbClr val="DD5533"/>
                </a:solidFill>
              </a:rPr>
              <a:t>INSTRUCTOR:</a:t>
            </a:r>
            <a:r>
              <a:rPr lang="en-US" b="1" dirty="0"/>
              <a:t> </a:t>
            </a:r>
            <a:r>
              <a:rPr lang="en-US" dirty="0"/>
              <a:t>Do not spend much time on this slide</a:t>
            </a:r>
            <a:endParaRPr lang="en-US" b="1" dirty="0"/>
          </a:p>
          <a:p>
            <a:pPr>
              <a:buFontTx/>
              <a:buChar char="•"/>
            </a:pPr>
            <a:endParaRPr lang="en-US" dirty="0"/>
          </a:p>
          <a:p>
            <a:pPr>
              <a:buFontTx/>
              <a:buChar char="•"/>
            </a:pPr>
            <a:r>
              <a:rPr lang="en-US" dirty="0"/>
              <a:t>Be aware of the type of issues flagged by each of the tools – do not look for those issues during code inspections!</a:t>
            </a:r>
          </a:p>
          <a:p>
            <a:pPr>
              <a:buFontTx/>
              <a:buChar char="•"/>
            </a:pPr>
            <a:endParaRPr lang="en-US" dirty="0"/>
          </a:p>
          <a:p>
            <a:pPr>
              <a:buFontTx/>
              <a:buChar char="•"/>
            </a:pPr>
            <a:r>
              <a:rPr lang="en-US" dirty="0" err="1"/>
              <a:t>FxCop</a:t>
            </a:r>
            <a:r>
              <a:rPr lang="en-US" dirty="0"/>
              <a:t> analyzes IL, which is basically source level analysis</a:t>
            </a:r>
          </a:p>
          <a:p>
            <a:pPr lvl="1">
              <a:buFontTx/>
              <a:buChar char="•"/>
            </a:pPr>
            <a:r>
              <a:rPr lang="en-US" dirty="0"/>
              <a:t>It can look for certain kinds of issues as well as adherence to the .NET design guidelines</a:t>
            </a:r>
          </a:p>
          <a:p>
            <a:pPr>
              <a:buFontTx/>
              <a:buChar char="•"/>
            </a:pPr>
            <a:r>
              <a:rPr lang="en-US" dirty="0" err="1"/>
              <a:t>PREsharp</a:t>
            </a:r>
            <a:r>
              <a:rPr lang="en-US" dirty="0"/>
              <a:t> is C# source-level static analysis </a:t>
            </a:r>
          </a:p>
          <a:p>
            <a:pPr lvl="1">
              <a:buFontTx/>
              <a:buChar char="•"/>
            </a:pPr>
            <a:r>
              <a:rPr lang="en-US" dirty="0"/>
              <a:t>Can automatically call </a:t>
            </a:r>
            <a:r>
              <a:rPr lang="en-US" dirty="0" err="1"/>
              <a:t>FxCop</a:t>
            </a:r>
            <a:endParaRPr lang="en-US" dirty="0"/>
          </a:p>
          <a:p>
            <a:pPr>
              <a:buFontTx/>
              <a:buChar char="•"/>
            </a:pPr>
            <a:r>
              <a:rPr lang="en-US" dirty="0"/>
              <a:t>Spec# is an enhanced version of C# that supports design-by-contract constructs</a:t>
            </a:r>
          </a:p>
          <a:p>
            <a:pPr lvl="1">
              <a:buFontTx/>
              <a:buChar char="•"/>
            </a:pPr>
            <a:r>
              <a:rPr lang="en-US" dirty="0"/>
              <a:t>Possible issues are flagged by the compiler, a static analysis tool called Boogie does a more thorough analysis, and code is injected by the compiler to throw exceptions at run-time.</a:t>
            </a:r>
          </a:p>
          <a:p>
            <a:pPr lvl="1">
              <a:buFontTx/>
              <a:buChar char="•"/>
            </a:pPr>
            <a:r>
              <a:rPr lang="en-US" dirty="0"/>
              <a:t>Spec# inserts code automatically to validate the contract at run-time</a:t>
            </a:r>
          </a:p>
          <a:p>
            <a:pPr lvl="1">
              <a:buFontTx/>
              <a:buChar char="•"/>
            </a:pPr>
            <a:r>
              <a:rPr lang="en-US" dirty="0"/>
              <a:t>Spec# also supports checked exceptions</a:t>
            </a:r>
          </a:p>
          <a:p>
            <a:pPr>
              <a:buFontTx/>
              <a:buChar char="•"/>
            </a:pPr>
            <a:r>
              <a:rPr lang="en-US" dirty="0" err="1"/>
              <a:t>FaultInj</a:t>
            </a:r>
            <a:r>
              <a:rPr lang="en-US" dirty="0"/>
              <a:t> injects exceptions into managed code to test error handling at random or specific points of execution</a:t>
            </a:r>
          </a:p>
          <a:p>
            <a:pPr>
              <a:buFontTx/>
              <a:buChar char="•"/>
            </a:pPr>
            <a:r>
              <a:rPr lang="en-US" dirty="0" err="1"/>
              <a:t>NUnit</a:t>
            </a:r>
            <a:r>
              <a:rPr lang="en-US" dirty="0"/>
              <a:t> is a tool to </a:t>
            </a:r>
            <a:r>
              <a:rPr lang="en-US" i="1" dirty="0"/>
              <a:t>help</a:t>
            </a:r>
            <a:r>
              <a:rPr lang="en-US" dirty="0"/>
              <a:t> with the creation of unit tests, which test the logic of the program</a:t>
            </a:r>
          </a:p>
          <a:p>
            <a:pPr>
              <a:buFontTx/>
              <a:buChar char="•"/>
            </a:pPr>
            <a:r>
              <a:rPr lang="en-US" dirty="0" err="1"/>
              <a:t>StyleCop</a:t>
            </a:r>
            <a:r>
              <a:rPr lang="en-US" dirty="0"/>
              <a:t> is a fully customizable coding style analysis engine that flags violations of the configured rules</a:t>
            </a:r>
          </a:p>
          <a:p>
            <a:pPr>
              <a:buFontTx/>
              <a:buChar char="•"/>
            </a:pPr>
            <a:r>
              <a:rPr lang="en-US" dirty="0"/>
              <a:t>The Whidbey IDE supports automatic formatting of C# code according to configured conventions</a:t>
            </a:r>
          </a:p>
          <a:p>
            <a:pPr>
              <a:buFontTx/>
              <a:buChar char="•"/>
            </a:pPr>
            <a:endParaRPr lang="en-US" dirty="0"/>
          </a:p>
        </p:txBody>
      </p:sp>
    </p:spTree>
    <p:extLst>
      <p:ext uri="{BB962C8B-B14F-4D97-AF65-F5344CB8AC3E}">
        <p14:creationId xmlns:p14="http://schemas.microsoft.com/office/powerpoint/2010/main" val="3767750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pPr>
              <a:buFontTx/>
              <a:buChar char="•"/>
            </a:pPr>
            <a:r>
              <a:rPr lang="en-US" b="1">
                <a:solidFill>
                  <a:srgbClr val="DD5533"/>
                </a:solidFill>
              </a:rPr>
              <a:t>INSTRUCTOR:</a:t>
            </a:r>
            <a:r>
              <a:rPr lang="en-US" b="1"/>
              <a:t> </a:t>
            </a:r>
            <a:r>
              <a:rPr lang="en-US"/>
              <a:t>Do not spend much time on this slide</a:t>
            </a:r>
            <a:endParaRPr lang="en-US" b="1"/>
          </a:p>
          <a:p>
            <a:pPr>
              <a:buFontTx/>
              <a:buChar char="•"/>
            </a:pPr>
            <a:endParaRPr lang="en-US"/>
          </a:p>
          <a:p>
            <a:pPr>
              <a:buFontTx/>
              <a:buChar char="•"/>
            </a:pPr>
            <a:r>
              <a:rPr lang="en-US"/>
              <a:t>PREfast can do the following:</a:t>
            </a:r>
          </a:p>
          <a:p>
            <a:pPr lvl="1">
              <a:buFontTx/>
              <a:buChar char="•"/>
            </a:pPr>
            <a:r>
              <a:rPr lang="en-US"/>
              <a:t>Do conventional static analysis looking for common programming mistakes</a:t>
            </a:r>
          </a:p>
          <a:p>
            <a:pPr lvl="1">
              <a:buFontTx/>
              <a:buChar char="•"/>
            </a:pPr>
            <a:r>
              <a:rPr lang="en-US"/>
              <a:t>Do semantic analysis using PREfast assertions, which provide support for pre-conditions, post-conditions, invariants and other constructs</a:t>
            </a:r>
          </a:p>
          <a:p>
            <a:pPr lvl="1">
              <a:buFontTx/>
              <a:buChar char="•"/>
            </a:pPr>
            <a:r>
              <a:rPr lang="en-US"/>
              <a:t>Look for custom coding patterns to enforce coding standards</a:t>
            </a:r>
          </a:p>
          <a:p>
            <a:pPr>
              <a:buFontTx/>
              <a:buChar char="•"/>
            </a:pPr>
            <a:r>
              <a:rPr lang="en-US"/>
              <a:t>AppVerifier assists developers in quickly finding subtle programming errors that can be extremely difficult to identify with normal application testing. </a:t>
            </a:r>
          </a:p>
          <a:p>
            <a:pPr lvl="1">
              <a:buFontTx/>
              <a:buChar char="•"/>
            </a:pPr>
            <a:r>
              <a:rPr lang="en-US"/>
              <a:t>Makes it easier to create reliable applications by monitoring an application's interaction with the Windows operating system, profiling its use of kernel objects, the registry, the file system, and Win32 APIs (heap, handles, locks, and more). </a:t>
            </a:r>
          </a:p>
          <a:p>
            <a:pPr>
              <a:buFontTx/>
              <a:buChar char="•"/>
            </a:pPr>
            <a:r>
              <a:rPr lang="en-US"/>
              <a:t>APIscan ensures that the binaries being scanned call only APIs in the Windows operating system (OS) that have been documented in MSDN </a:t>
            </a:r>
          </a:p>
        </p:txBody>
      </p:sp>
    </p:spTree>
    <p:extLst>
      <p:ext uri="{BB962C8B-B14F-4D97-AF65-F5344CB8AC3E}">
        <p14:creationId xmlns:p14="http://schemas.microsoft.com/office/powerpoint/2010/main" val="54363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i="1" dirty="0"/>
              <a:t>Ad hoc review:</a:t>
            </a:r>
            <a:r>
              <a:rPr lang="en-US" dirty="0"/>
              <a:t> Two developers get together to track down a bug</a:t>
            </a:r>
          </a:p>
          <a:p>
            <a:pPr lvl="1">
              <a:buFontTx/>
              <a:buChar char="•"/>
            </a:pPr>
            <a:r>
              <a:rPr lang="en-US" dirty="0"/>
              <a:t>Very quick; grab first person you can find</a:t>
            </a:r>
          </a:p>
          <a:p>
            <a:pPr>
              <a:buFontTx/>
              <a:buChar char="•"/>
            </a:pPr>
            <a:r>
              <a:rPr lang="en-US" i="1" dirty="0"/>
              <a:t>Desk check: </a:t>
            </a:r>
            <a:r>
              <a:rPr lang="en-US" dirty="0"/>
              <a:t>the author and one other person examine the work item</a:t>
            </a:r>
          </a:p>
          <a:p>
            <a:pPr lvl="1">
              <a:buFontTx/>
              <a:buChar char="•"/>
            </a:pPr>
            <a:r>
              <a:rPr lang="en-US" dirty="0"/>
              <a:t>Usually fairly quick; do not require a scheduled meeting; good if reviewers are skilled at finding issues</a:t>
            </a:r>
          </a:p>
          <a:p>
            <a:pPr>
              <a:buFontTx/>
              <a:buChar char="•"/>
            </a:pPr>
            <a:r>
              <a:rPr lang="en-US" i="1" dirty="0"/>
              <a:t>Pair Programming: </a:t>
            </a:r>
            <a:r>
              <a:rPr lang="en-US" dirty="0"/>
              <a:t>part of extreme programming; two authors develop code simultaneously</a:t>
            </a:r>
          </a:p>
          <a:p>
            <a:pPr lvl="1">
              <a:buFontTx/>
              <a:buChar char="•"/>
            </a:pPr>
            <a:r>
              <a:rPr lang="en-US" dirty="0"/>
              <a:t>Every line of code written by two brains; real-time reviews as code is written; requires no process, preparation or documentation; lacks outside perspective</a:t>
            </a:r>
          </a:p>
          <a:p>
            <a:pPr>
              <a:buFontTx/>
              <a:buChar char="•"/>
            </a:pPr>
            <a:r>
              <a:rPr lang="en-US" i="1" dirty="0"/>
              <a:t>Walkthrough: </a:t>
            </a:r>
            <a:r>
              <a:rPr lang="en-US" dirty="0"/>
              <a:t>author describes work item to a group of peers and solicits comments</a:t>
            </a:r>
          </a:p>
          <a:p>
            <a:pPr lvl="1">
              <a:buFontTx/>
              <a:buChar char="•"/>
            </a:pPr>
            <a:r>
              <a:rPr lang="en-US" dirty="0"/>
              <a:t>No defined procedure; no exit criteria; no metrics; do not focus on issues</a:t>
            </a:r>
            <a:endParaRPr lang="en-US" i="1" dirty="0"/>
          </a:p>
          <a:p>
            <a:pPr>
              <a:buFontTx/>
              <a:buChar char="•"/>
            </a:pPr>
            <a:r>
              <a:rPr lang="en-US" i="1" dirty="0"/>
              <a:t>Team Review: </a:t>
            </a:r>
            <a:r>
              <a:rPr lang="en-US" dirty="0"/>
              <a:t>Team gets together to judge suitability of product and identify issues</a:t>
            </a:r>
            <a:endParaRPr lang="en-US" i="1" dirty="0"/>
          </a:p>
          <a:p>
            <a:pPr lvl="1">
              <a:buFontTx/>
              <a:buChar char="•"/>
            </a:pPr>
            <a:r>
              <a:rPr lang="en-US" dirty="0"/>
              <a:t>Lighter inspection; can be some procedure; no specific roles; not super rigorous</a:t>
            </a:r>
            <a:endParaRPr lang="en-US" i="1" dirty="0"/>
          </a:p>
          <a:p>
            <a:pPr>
              <a:buFontTx/>
              <a:buChar char="•"/>
            </a:pPr>
            <a:r>
              <a:rPr lang="en-US" i="1" dirty="0"/>
              <a:t>Inspection: </a:t>
            </a:r>
          </a:p>
          <a:p>
            <a:pPr lvl="1">
              <a:buFontTx/>
              <a:buChar char="•"/>
            </a:pPr>
            <a:r>
              <a:rPr lang="en-US" dirty="0"/>
              <a:t>Defined procedure; entry and exit criteria; metrics; checklist-based; inspectors are trained; focused on present and future quality; outside perspective</a:t>
            </a:r>
          </a:p>
          <a:p>
            <a:pPr lvl="1">
              <a:buFontTx/>
              <a:buChar char="•"/>
            </a:pPr>
            <a:endParaRPr lang="en-US" dirty="0"/>
          </a:p>
          <a:p>
            <a:pPr>
              <a:buFontTx/>
              <a:buChar char="•"/>
            </a:pPr>
            <a:r>
              <a:rPr lang="en-US" dirty="0"/>
              <a:t>One review type is not necessarily better than the other – they are used for different reasons</a:t>
            </a:r>
          </a:p>
          <a:p>
            <a:pPr>
              <a:buFontTx/>
              <a:buChar char="•"/>
            </a:pPr>
            <a:r>
              <a:rPr lang="en-US" dirty="0"/>
              <a:t>Emphasize that the world “formal” is not scary in this case – inspections are a simple process that is easy to pick up.</a:t>
            </a:r>
          </a:p>
          <a:p>
            <a:endParaRPr lang="en-US" dirty="0"/>
          </a:p>
        </p:txBody>
      </p:sp>
      <p:sp>
        <p:nvSpPr>
          <p:cNvPr id="4" name="Slide Number Placeholder 3"/>
          <p:cNvSpPr>
            <a:spLocks noGrp="1"/>
          </p:cNvSpPr>
          <p:nvPr>
            <p:ph type="sldNum" sz="quarter" idx="10"/>
          </p:nvPr>
        </p:nvSpPr>
        <p:spPr/>
        <p:txBody>
          <a:bodyPr/>
          <a:lstStyle/>
          <a:p>
            <a:fld id="{95FBB213-90C6-480A-96CD-561A9DDC5B8E}" type="slidenum">
              <a:rPr lang="en-CA" smtClean="0"/>
              <a:pPr/>
              <a:t>7</a:t>
            </a:fld>
            <a:endParaRPr lang="en-CA"/>
          </a:p>
        </p:txBody>
      </p:sp>
    </p:spTree>
    <p:extLst>
      <p:ext uri="{BB962C8B-B14F-4D97-AF65-F5344CB8AC3E}">
        <p14:creationId xmlns:p14="http://schemas.microsoft.com/office/powerpoint/2010/main" val="1089355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The “Gatekeeper” is anyone on the team (usually more senior) that has the knowledge to judge a work item for quality</a:t>
            </a:r>
          </a:p>
          <a:p>
            <a:pPr>
              <a:buFontTx/>
              <a:buChar char="•"/>
            </a:pPr>
            <a:r>
              <a:rPr lang="en-US" dirty="0"/>
              <a:t>TSP requires 2 inspectors (in addition to the author)</a:t>
            </a:r>
          </a:p>
          <a:p>
            <a:pPr lvl="1">
              <a:buFontTx/>
              <a:buChar char="•"/>
            </a:pPr>
            <a:r>
              <a:rPr lang="en-US" dirty="0"/>
              <a:t>May get higher yields with 3 or 4 inspectors, but increased cost (effort) may not be worth the additional yield</a:t>
            </a:r>
          </a:p>
          <a:p>
            <a:pPr lvl="1">
              <a:buFontTx/>
              <a:buChar char="•"/>
            </a:pPr>
            <a:r>
              <a:rPr lang="en-US" dirty="0"/>
              <a:t>Do what works for your group – if yields are good with 2 inspectors, continue with that.</a:t>
            </a:r>
          </a:p>
          <a:p>
            <a:pPr lvl="1">
              <a:buFontTx/>
              <a:buChar char="•"/>
            </a:pPr>
            <a:r>
              <a:rPr lang="en-US" dirty="0" err="1"/>
              <a:t>LocStudio</a:t>
            </a:r>
            <a:r>
              <a:rPr lang="en-US" dirty="0"/>
              <a:t> started practicing TSP with 3 inspectors plus author. Later when personal review quality improved, dropped to two inspectors optionally depending on design complexity</a:t>
            </a:r>
          </a:p>
          <a:p>
            <a:pPr>
              <a:buFontTx/>
              <a:buChar char="•"/>
            </a:pPr>
            <a:r>
              <a:rPr lang="en-US" dirty="0"/>
              <a:t>The overview meeting is not strictly necessary</a:t>
            </a:r>
          </a:p>
          <a:p>
            <a:pPr lvl="1">
              <a:buFontTx/>
              <a:buChar char="•"/>
            </a:pPr>
            <a:r>
              <a:rPr lang="en-US" dirty="0"/>
              <a:t>Use an overview meeting if at least one of the inspectors is not familiar with the details of the work item being inspected</a:t>
            </a:r>
          </a:p>
          <a:p>
            <a:pPr>
              <a:buFontTx/>
              <a:buChar char="•"/>
            </a:pPr>
            <a:r>
              <a:rPr lang="en-US" dirty="0"/>
              <a:t>The inspection meeting may be booked after the overview meeting once all inspectors have been consulted regarding required preparation time</a:t>
            </a:r>
          </a:p>
          <a:p>
            <a:pPr lvl="1">
              <a:buFontTx/>
              <a:buChar char="•"/>
            </a:pPr>
            <a:r>
              <a:rPr lang="en-US" dirty="0"/>
              <a:t>Tip: schedule the meeting up front and then update it later – this commits everyone to a date and exceptions can be dealt with accordingly by sending updates to the meeting request</a:t>
            </a:r>
          </a:p>
          <a:p>
            <a:pPr lvl="1">
              <a:buFontTx/>
              <a:buChar char="•"/>
            </a:pPr>
            <a:endParaRPr lang="en-US" dirty="0"/>
          </a:p>
          <a:p>
            <a:pPr>
              <a:buFontTx/>
              <a:buChar char="•"/>
            </a:pPr>
            <a:r>
              <a:rPr lang="en-US" dirty="0"/>
              <a:t>Using the same people across all deliverables for a feature reduces the need for overviews, and improves the succession/backup potential. </a:t>
            </a:r>
          </a:p>
          <a:p>
            <a:pPr>
              <a:buFontTx/>
              <a:buChar char="•"/>
            </a:pPr>
            <a:endParaRPr lang="en-US" dirty="0"/>
          </a:p>
          <a:p>
            <a:pPr>
              <a:lnSpc>
                <a:spcPct val="80000"/>
              </a:lnSpc>
              <a:buFontTx/>
              <a:buChar char="•"/>
            </a:pPr>
            <a:r>
              <a:rPr lang="en-US" sz="800" dirty="0"/>
              <a:t>There must be an initial quality bar in place prior to inspecting the work item</a:t>
            </a:r>
          </a:p>
          <a:p>
            <a:pPr lvl="1">
              <a:lnSpc>
                <a:spcPct val="80000"/>
              </a:lnSpc>
              <a:buFontTx/>
              <a:buChar char="•"/>
            </a:pPr>
            <a:r>
              <a:rPr lang="en-US" sz="800" dirty="0"/>
              <a:t>Perhaps some level of code coverage with testing, unit tests checked-in</a:t>
            </a:r>
          </a:p>
          <a:p>
            <a:pPr lvl="1">
              <a:lnSpc>
                <a:spcPct val="80000"/>
              </a:lnSpc>
              <a:buFontTx/>
              <a:buChar char="•"/>
            </a:pPr>
            <a:r>
              <a:rPr lang="en-US" sz="800" dirty="0"/>
              <a:t>The gatekeeper ensures the quality bar has been met</a:t>
            </a:r>
          </a:p>
          <a:p>
            <a:pPr lvl="1">
              <a:lnSpc>
                <a:spcPct val="80000"/>
              </a:lnSpc>
              <a:buFontTx/>
              <a:buChar char="•"/>
            </a:pPr>
            <a:r>
              <a:rPr lang="en-US" sz="800" dirty="0"/>
              <a:t>Helps prevent wasting other people’s time if the material is not quite ready</a:t>
            </a:r>
          </a:p>
          <a:p>
            <a:pPr>
              <a:lnSpc>
                <a:spcPct val="80000"/>
              </a:lnSpc>
              <a:buFontTx/>
              <a:buChar char="•"/>
            </a:pPr>
            <a:r>
              <a:rPr lang="en-US" sz="800" dirty="0"/>
              <a:t>There must be a definition on a team for what it means for a work item to be “done”</a:t>
            </a:r>
          </a:p>
          <a:p>
            <a:pPr lvl="1">
              <a:lnSpc>
                <a:spcPct val="80000"/>
              </a:lnSpc>
              <a:buFontTx/>
              <a:buChar char="•"/>
            </a:pPr>
            <a:r>
              <a:rPr lang="en-US" sz="800" dirty="0"/>
              <a:t>Part of that definition should involve no open issues or bad assumptions</a:t>
            </a:r>
          </a:p>
          <a:p>
            <a:pPr>
              <a:lnSpc>
                <a:spcPct val="80000"/>
              </a:lnSpc>
              <a:buFontTx/>
              <a:buChar char="•"/>
            </a:pPr>
            <a:r>
              <a:rPr lang="en-US" sz="800" dirty="0"/>
              <a:t>Work item meets team standards</a:t>
            </a:r>
          </a:p>
          <a:p>
            <a:pPr lvl="1">
              <a:lnSpc>
                <a:spcPct val="80000"/>
              </a:lnSpc>
              <a:buFontTx/>
              <a:buChar char="•"/>
            </a:pPr>
            <a:r>
              <a:rPr lang="en-US" sz="800" dirty="0"/>
              <a:t>E.g. coding style, document template </a:t>
            </a:r>
            <a:r>
              <a:rPr lang="en-US" sz="800" dirty="0" err="1"/>
              <a:t>satisified</a:t>
            </a:r>
            <a:endParaRPr lang="en-US" sz="800" dirty="0"/>
          </a:p>
          <a:p>
            <a:pPr>
              <a:lnSpc>
                <a:spcPct val="80000"/>
              </a:lnSpc>
              <a:buFontTx/>
              <a:buChar char="•"/>
            </a:pPr>
            <a:r>
              <a:rPr lang="en-US" sz="800" dirty="0"/>
              <a:t>TSP recommends that reviews be done prior to compiling code</a:t>
            </a:r>
          </a:p>
          <a:p>
            <a:pPr lvl="1">
              <a:lnSpc>
                <a:spcPct val="80000"/>
              </a:lnSpc>
              <a:buFontTx/>
              <a:buChar char="•"/>
            </a:pPr>
            <a:r>
              <a:rPr lang="en-US" sz="800" dirty="0"/>
              <a:t>There is a correlation between the number of compiler errors and the number of actual issues</a:t>
            </a:r>
          </a:p>
          <a:p>
            <a:pPr lvl="1">
              <a:lnSpc>
                <a:spcPct val="80000"/>
              </a:lnSpc>
              <a:buFontTx/>
              <a:buChar char="•"/>
            </a:pPr>
            <a:r>
              <a:rPr lang="en-US" sz="800" dirty="0"/>
              <a:t>Encourages developers to be more careful, but…</a:t>
            </a:r>
          </a:p>
          <a:p>
            <a:pPr lvl="2">
              <a:lnSpc>
                <a:spcPct val="80000"/>
              </a:lnSpc>
              <a:buFontTx/>
              <a:buChar char="•"/>
            </a:pPr>
            <a:r>
              <a:rPr lang="en-US" sz="800" dirty="0"/>
              <a:t>Do not want developers focusing on the wrong issues in an inspection – let tools do their job</a:t>
            </a:r>
          </a:p>
          <a:p>
            <a:pPr lvl="2">
              <a:lnSpc>
                <a:spcPct val="80000"/>
              </a:lnSpc>
              <a:buFontTx/>
              <a:buChar char="•"/>
            </a:pPr>
            <a:r>
              <a:rPr lang="en-US" sz="800" dirty="0" err="1"/>
              <a:t>Intellisense</a:t>
            </a:r>
            <a:r>
              <a:rPr lang="en-US" sz="800" dirty="0"/>
              <a:t> is usually running in the VS IDE environment, so the compiler is automatically running</a:t>
            </a:r>
          </a:p>
          <a:p>
            <a:pPr lvl="2">
              <a:lnSpc>
                <a:spcPct val="80000"/>
              </a:lnSpc>
              <a:buFontTx/>
              <a:buChar char="•"/>
            </a:pPr>
            <a:r>
              <a:rPr lang="en-US" sz="800" dirty="0"/>
              <a:t>OACR is running on many machines, which does validation checking in the background requiring an app that compiles successfully</a:t>
            </a:r>
          </a:p>
          <a:p>
            <a:pPr lvl="2">
              <a:lnSpc>
                <a:spcPct val="80000"/>
              </a:lnSpc>
              <a:buFontTx/>
              <a:buChar char="•"/>
            </a:pPr>
            <a:r>
              <a:rPr lang="en-US" sz="800" dirty="0"/>
              <a:t>Precludes TDD, which is used for design and quality improvements.</a:t>
            </a:r>
          </a:p>
          <a:p>
            <a:pPr lvl="3">
              <a:lnSpc>
                <a:spcPct val="80000"/>
              </a:lnSpc>
              <a:buFontTx/>
              <a:buChar char="•"/>
            </a:pPr>
            <a:r>
              <a:rPr lang="en-US" sz="800" dirty="0"/>
              <a:t>TDD says that test should be written and fail (requires compile), code is written, compiled and then successfully passes the test. </a:t>
            </a:r>
          </a:p>
          <a:p>
            <a:pPr lvl="3">
              <a:lnSpc>
                <a:spcPct val="80000"/>
              </a:lnSpc>
              <a:buFontTx/>
              <a:buChar char="•"/>
            </a:pPr>
            <a:r>
              <a:rPr lang="en-US" sz="800" dirty="0"/>
              <a:t>Want to encourage </a:t>
            </a:r>
            <a:r>
              <a:rPr lang="en-US" sz="800" dirty="0" err="1"/>
              <a:t>devs</a:t>
            </a:r>
            <a:r>
              <a:rPr lang="en-US" sz="800" dirty="0"/>
              <a:t> to do TDD, and the review-before-compile practice gets in the way</a:t>
            </a:r>
          </a:p>
          <a:p>
            <a:pPr>
              <a:lnSpc>
                <a:spcPct val="80000"/>
              </a:lnSpc>
              <a:buFontTx/>
              <a:buChar char="•"/>
            </a:pPr>
            <a:r>
              <a:rPr lang="en-US" sz="800" dirty="0"/>
              <a:t>Printed materials</a:t>
            </a:r>
          </a:p>
          <a:p>
            <a:pPr lvl="1">
              <a:lnSpc>
                <a:spcPct val="80000"/>
              </a:lnSpc>
              <a:buFontTx/>
              <a:buChar char="•"/>
            </a:pPr>
            <a:r>
              <a:rPr lang="en-US" sz="800" dirty="0"/>
              <a:t>Work items do not have to be printed, but there are advantages</a:t>
            </a:r>
          </a:p>
          <a:p>
            <a:pPr lvl="1">
              <a:lnSpc>
                <a:spcPct val="80000"/>
              </a:lnSpc>
              <a:buFontTx/>
              <a:buChar char="•"/>
            </a:pPr>
            <a:r>
              <a:rPr lang="en-US" sz="800" dirty="0"/>
              <a:t>Studies have shown that when developers do reviews on screen their yields are consistently low (TSP)</a:t>
            </a:r>
          </a:p>
          <a:p>
            <a:pPr lvl="1">
              <a:lnSpc>
                <a:spcPct val="80000"/>
              </a:lnSpc>
              <a:buFontTx/>
              <a:buChar char="•"/>
            </a:pPr>
            <a:r>
              <a:rPr lang="en-US" sz="800" dirty="0"/>
              <a:t>Ensures everyone inspecting identical synchronized work items</a:t>
            </a:r>
          </a:p>
          <a:p>
            <a:pPr lvl="1">
              <a:lnSpc>
                <a:spcPct val="80000"/>
              </a:lnSpc>
              <a:buFontTx/>
              <a:buChar char="•"/>
            </a:pPr>
            <a:r>
              <a:rPr lang="en-US" sz="800" dirty="0"/>
              <a:t>Line numbers provide a synchronization point for everyone in the meeting</a:t>
            </a:r>
          </a:p>
          <a:p>
            <a:pPr lvl="1">
              <a:lnSpc>
                <a:spcPct val="80000"/>
              </a:lnSpc>
              <a:buFontTx/>
              <a:buChar char="•"/>
            </a:pPr>
            <a:r>
              <a:rPr lang="en-US" sz="800" dirty="0"/>
              <a:t>Frees you from the distractions of the computer (like e-mail)</a:t>
            </a:r>
          </a:p>
          <a:p>
            <a:pPr lvl="1">
              <a:lnSpc>
                <a:spcPct val="80000"/>
              </a:lnSpc>
              <a:buFontTx/>
              <a:buChar char="•"/>
            </a:pPr>
            <a:r>
              <a:rPr lang="en-US" sz="800" dirty="0"/>
              <a:t>Landscape mode for code allows for longer lines and provides people space to write</a:t>
            </a:r>
          </a:p>
          <a:p>
            <a:pPr lvl="1">
              <a:lnSpc>
                <a:spcPct val="80000"/>
              </a:lnSpc>
              <a:buFontTx/>
              <a:buChar char="•"/>
            </a:pPr>
            <a:endParaRPr lang="en-US" sz="800" dirty="0"/>
          </a:p>
          <a:p>
            <a:pPr>
              <a:lnSpc>
                <a:spcPct val="80000"/>
              </a:lnSpc>
              <a:buFontTx/>
              <a:buChar char="•"/>
            </a:pPr>
            <a:r>
              <a:rPr lang="en-US" sz="800" dirty="0"/>
              <a:t>Supporting materials allow inspectors to get a more complete picture of the work item being inspected</a:t>
            </a:r>
          </a:p>
          <a:p>
            <a:pPr lvl="1">
              <a:lnSpc>
                <a:spcPct val="80000"/>
              </a:lnSpc>
              <a:buFont typeface="Wingdings" panose="05000000000000000000" pitchFamily="2" charset="2"/>
              <a:buChar char="ü"/>
            </a:pPr>
            <a:r>
              <a:rPr lang="en-US" sz="800" dirty="0"/>
              <a:t>Team checklists</a:t>
            </a:r>
          </a:p>
          <a:p>
            <a:pPr lvl="1">
              <a:lnSpc>
                <a:spcPct val="80000"/>
              </a:lnSpc>
              <a:buFont typeface="Wingdings" panose="05000000000000000000" pitchFamily="2" charset="2"/>
              <a:buChar char="ü"/>
            </a:pPr>
            <a:r>
              <a:rPr lang="en-US" sz="800" dirty="0"/>
              <a:t>Requirements/Design document(s) </a:t>
            </a:r>
          </a:p>
          <a:p>
            <a:pPr lvl="1">
              <a:lnSpc>
                <a:spcPct val="80000"/>
              </a:lnSpc>
              <a:buFont typeface="Wingdings" panose="05000000000000000000" pitchFamily="2" charset="2"/>
              <a:buChar char="ü"/>
            </a:pPr>
            <a:r>
              <a:rPr lang="en-US" sz="800" dirty="0"/>
              <a:t>Reference materials (e.g. API, UML cheat sheet)</a:t>
            </a:r>
          </a:p>
          <a:p>
            <a:pPr lvl="1">
              <a:lnSpc>
                <a:spcPct val="80000"/>
              </a:lnSpc>
              <a:buFont typeface="Wingdings" panose="05000000000000000000" pitchFamily="2" charset="2"/>
              <a:buChar char="ü"/>
            </a:pPr>
            <a:r>
              <a:rPr lang="en-US" sz="800" dirty="0"/>
              <a:t>Dependency information</a:t>
            </a:r>
          </a:p>
          <a:p>
            <a:pPr lvl="1">
              <a:lnSpc>
                <a:spcPct val="80000"/>
              </a:lnSpc>
              <a:buFont typeface="Wingdings" panose="05000000000000000000" pitchFamily="2" charset="2"/>
              <a:buChar char="ü"/>
            </a:pPr>
            <a:r>
              <a:rPr lang="en-US" sz="800" dirty="0"/>
              <a:t>Team coding standards</a:t>
            </a:r>
          </a:p>
          <a:p>
            <a:pPr>
              <a:buFontTx/>
              <a:buNone/>
            </a:pPr>
            <a:endParaRPr lang="en-US" dirty="0"/>
          </a:p>
          <a:p>
            <a:endParaRPr lang="en-US" dirty="0"/>
          </a:p>
        </p:txBody>
      </p:sp>
      <p:sp>
        <p:nvSpPr>
          <p:cNvPr id="4" name="Slide Number Placeholder 3"/>
          <p:cNvSpPr>
            <a:spLocks noGrp="1"/>
          </p:cNvSpPr>
          <p:nvPr>
            <p:ph type="sldNum" sz="quarter" idx="10"/>
          </p:nvPr>
        </p:nvSpPr>
        <p:spPr/>
        <p:txBody>
          <a:bodyPr/>
          <a:lstStyle/>
          <a:p>
            <a:fld id="{95FBB213-90C6-480A-96CD-561A9DDC5B8E}" type="slidenum">
              <a:rPr lang="en-CA" smtClean="0"/>
              <a:pPr/>
              <a:t>18</a:t>
            </a:fld>
            <a:endParaRPr lang="en-CA"/>
          </a:p>
        </p:txBody>
      </p:sp>
    </p:spTree>
    <p:extLst>
      <p:ext uri="{BB962C8B-B14F-4D97-AF65-F5344CB8AC3E}">
        <p14:creationId xmlns:p14="http://schemas.microsoft.com/office/powerpoint/2010/main" val="198577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If less than half the planned for preparation time has occurred, reschedule the meeting until people are properly prepared </a:t>
            </a:r>
          </a:p>
          <a:p>
            <a:pPr>
              <a:buFontTx/>
              <a:buChar char="•"/>
            </a:pPr>
            <a:endParaRPr lang="en-US" b="1" dirty="0"/>
          </a:p>
          <a:p>
            <a:pPr>
              <a:buFontTx/>
              <a:buChar char="•"/>
            </a:pPr>
            <a:r>
              <a:rPr lang="en-US" b="1" dirty="0"/>
              <a:t>What can the author do to ensure that inspectors are really prepared?</a:t>
            </a:r>
            <a:endParaRPr lang="en-US" dirty="0"/>
          </a:p>
          <a:p>
            <a:pPr lvl="1">
              <a:buFontTx/>
              <a:buChar char="•"/>
            </a:pPr>
            <a:r>
              <a:rPr lang="en-US" dirty="0"/>
              <a:t>Inject issues</a:t>
            </a:r>
          </a:p>
          <a:p>
            <a:pPr lvl="2">
              <a:buFontTx/>
              <a:buChar char="•"/>
            </a:pPr>
            <a:r>
              <a:rPr lang="en-US" dirty="0"/>
              <a:t>Insert a couple of fairly obvious issues into work item</a:t>
            </a:r>
          </a:p>
          <a:p>
            <a:pPr lvl="2">
              <a:buFontTx/>
              <a:buChar char="•"/>
            </a:pPr>
            <a:r>
              <a:rPr lang="en-US" dirty="0"/>
              <a:t>Place descriptions of issues in sealed envelope in middle of table during overview and inspection meeting</a:t>
            </a:r>
          </a:p>
          <a:p>
            <a:pPr lvl="2">
              <a:buFontTx/>
              <a:buChar char="•"/>
            </a:pPr>
            <a:r>
              <a:rPr lang="en-US" dirty="0"/>
              <a:t>At end of inspection, open envelope</a:t>
            </a:r>
          </a:p>
          <a:p>
            <a:pPr lvl="2">
              <a:buFontTx/>
              <a:buChar char="•"/>
            </a:pPr>
            <a:r>
              <a:rPr lang="en-US" dirty="0"/>
              <a:t>Ensure all inspectors found the injected issues</a:t>
            </a:r>
          </a:p>
          <a:p>
            <a:pPr lvl="2">
              <a:buFontTx/>
              <a:buChar char="•"/>
            </a:pPr>
            <a:r>
              <a:rPr lang="en-US" dirty="0"/>
              <a:t>Also encourages a bit of competition and fun</a:t>
            </a:r>
          </a:p>
          <a:p>
            <a:pPr lvl="1">
              <a:buFontTx/>
              <a:buChar char="•"/>
            </a:pPr>
            <a:endParaRPr lang="en-US" dirty="0"/>
          </a:p>
          <a:p>
            <a:pPr>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95FBB213-90C6-480A-96CD-561A9DDC5B8E}" type="slidenum">
              <a:rPr lang="en-CA" smtClean="0"/>
              <a:pPr/>
              <a:t>22</a:t>
            </a:fld>
            <a:endParaRPr lang="en-CA"/>
          </a:p>
        </p:txBody>
      </p:sp>
    </p:spTree>
    <p:extLst>
      <p:ext uri="{BB962C8B-B14F-4D97-AF65-F5344CB8AC3E}">
        <p14:creationId xmlns:p14="http://schemas.microsoft.com/office/powerpoint/2010/main" val="177860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If inspection participants do not feel their issues are being addressed, their motivation to participate in inspections may diminish.</a:t>
            </a:r>
          </a:p>
          <a:p>
            <a:pPr lvl="1">
              <a:buFontTx/>
              <a:buChar char="•"/>
            </a:pPr>
            <a:r>
              <a:rPr lang="en-US" dirty="0"/>
              <a:t>Author can go back to sheet and add comments where necessary if an issue will not be addressed; also, clear with gatekeeper</a:t>
            </a:r>
          </a:p>
          <a:p>
            <a:pPr>
              <a:buFontTx/>
              <a:buChar char="•"/>
            </a:pPr>
            <a:r>
              <a:rPr lang="en-US" dirty="0"/>
              <a:t>Another activity may involve setting up a process improvement meeting to discuss the details of the items identified during the collection stage of the inspection process.</a:t>
            </a:r>
          </a:p>
          <a:p>
            <a:pPr>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95FBB213-90C6-480A-96CD-561A9DDC5B8E}" type="slidenum">
              <a:rPr lang="en-CA" smtClean="0"/>
              <a:pPr/>
              <a:t>25</a:t>
            </a:fld>
            <a:endParaRPr lang="en-CA"/>
          </a:p>
        </p:txBody>
      </p:sp>
    </p:spTree>
    <p:extLst>
      <p:ext uri="{BB962C8B-B14F-4D97-AF65-F5344CB8AC3E}">
        <p14:creationId xmlns:p14="http://schemas.microsoft.com/office/powerpoint/2010/main" val="237964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At the end of an inspection meeting, you need to know whether you should accept the work item or </a:t>
            </a:r>
            <a:r>
              <a:rPr lang="en-US" dirty="0" err="1"/>
              <a:t>reinspect</a:t>
            </a:r>
            <a:r>
              <a:rPr lang="en-US" dirty="0"/>
              <a:t> (among other things). Here are some rules around judging effectiveness</a:t>
            </a:r>
          </a:p>
          <a:p>
            <a:pPr>
              <a:buFontTx/>
              <a:buChar char="•"/>
            </a:pPr>
            <a:endParaRPr lang="en-US" dirty="0"/>
          </a:p>
          <a:p>
            <a:pPr>
              <a:buFontTx/>
              <a:buChar char="•"/>
            </a:pPr>
            <a:r>
              <a:rPr lang="en-US" dirty="0"/>
              <a:t>E.g. if 3 inspectors perform a code inspection and find the same 20 issues, intuition tells us that most of the issues have probably been found. However, if they find varying numbers of bugs with very few in common, the smoke is probably indicating a fire</a:t>
            </a:r>
          </a:p>
        </p:txBody>
      </p:sp>
      <p:sp>
        <p:nvSpPr>
          <p:cNvPr id="4" name="Slide Number Placeholder 3"/>
          <p:cNvSpPr>
            <a:spLocks noGrp="1"/>
          </p:cNvSpPr>
          <p:nvPr>
            <p:ph type="sldNum" sz="quarter" idx="10"/>
          </p:nvPr>
        </p:nvSpPr>
        <p:spPr/>
        <p:txBody>
          <a:bodyPr/>
          <a:lstStyle/>
          <a:p>
            <a:fld id="{95FBB213-90C6-480A-96CD-561A9DDC5B8E}" type="slidenum">
              <a:rPr lang="en-CA" smtClean="0"/>
              <a:pPr/>
              <a:t>26</a:t>
            </a:fld>
            <a:endParaRPr lang="en-CA"/>
          </a:p>
        </p:txBody>
      </p:sp>
    </p:spTree>
    <p:extLst>
      <p:ext uri="{BB962C8B-B14F-4D97-AF65-F5344CB8AC3E}">
        <p14:creationId xmlns:p14="http://schemas.microsoft.com/office/powerpoint/2010/main" val="301772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Root cause analysis, RCA, is a methodology with which to analyze a problem or set of “undesirable events” to lead back to an initial, or “root”, cause. The goal of the “root cause analysis” study is not necessarily to find the root cause, it is to find a solution that eradicates the undesired event by eliminating the reoccurrence of the problem. </a:t>
            </a:r>
          </a:p>
          <a:p>
            <a:pPr>
              <a:buFontTx/>
              <a:buChar char="•"/>
            </a:pPr>
            <a:endParaRPr lang="en-US" dirty="0"/>
          </a:p>
          <a:p>
            <a:pPr>
              <a:buFontTx/>
              <a:buChar char="•"/>
            </a:pPr>
            <a:r>
              <a:rPr lang="en-US" dirty="0"/>
              <a:t>Problems identified during inspection or with tools may simply be minor human error</a:t>
            </a:r>
          </a:p>
          <a:p>
            <a:pPr lvl="1">
              <a:buFontTx/>
              <a:buChar char="•"/>
            </a:pPr>
            <a:r>
              <a:rPr lang="en-US" dirty="0"/>
              <a:t>E.g. a specific bug, lack of inspection effectiveness</a:t>
            </a:r>
          </a:p>
          <a:p>
            <a:pPr>
              <a:buFontTx/>
              <a:buChar char="•"/>
            </a:pPr>
            <a:r>
              <a:rPr lang="en-US" dirty="0"/>
              <a:t>RCA identifies why something happened – getting to the root-cause of the correction helps lead to process improvement such that the problem is prevented from reoccurring</a:t>
            </a:r>
          </a:p>
          <a:p>
            <a:pPr>
              <a:buFontTx/>
              <a:buChar char="•"/>
            </a:pPr>
            <a:r>
              <a:rPr lang="en-US" dirty="0"/>
              <a:t>Use hard data to determine which issues require root-cause analysis</a:t>
            </a:r>
          </a:p>
          <a:p>
            <a:pPr>
              <a:buFontTx/>
              <a:buChar char="•"/>
            </a:pPr>
            <a:r>
              <a:rPr lang="en-US" dirty="0"/>
              <a:t>Ask “why?” until you get to the bottom of the issue</a:t>
            </a:r>
          </a:p>
          <a:p>
            <a:pPr lvl="2">
              <a:buFontTx/>
              <a:buChar char="•"/>
            </a:pPr>
            <a:r>
              <a:rPr lang="en-US" dirty="0"/>
              <a:t>What type of design issue? Simple mistake, requirements, bad assumptions?</a:t>
            </a:r>
          </a:p>
          <a:p>
            <a:pPr lvl="2">
              <a:buFontTx/>
              <a:buChar char="•"/>
            </a:pPr>
            <a:r>
              <a:rPr lang="en-US" dirty="0"/>
              <a:t>If requirements, why was the problem not caught sooner?</a:t>
            </a:r>
          </a:p>
          <a:p>
            <a:pPr lvl="2">
              <a:buFontTx/>
              <a:buChar char="•"/>
            </a:pPr>
            <a:r>
              <a:rPr lang="en-US" dirty="0"/>
              <a:t>Is there a gap in the development process? Is there a gap in technical knowledge?</a:t>
            </a:r>
          </a:p>
          <a:p>
            <a:pPr>
              <a:buFontTx/>
              <a:buChar char="•"/>
            </a:pPr>
            <a:r>
              <a:rPr lang="en-US" dirty="0"/>
              <a:t>EEH = Engineering Excellence Handbook for your team</a:t>
            </a:r>
          </a:p>
          <a:p>
            <a:pPr>
              <a:buFontTx/>
              <a:buChar char="•"/>
            </a:pPr>
            <a:r>
              <a:rPr lang="en-US" dirty="0"/>
              <a:t>Address the highest impact issues first (Pareto principle)</a:t>
            </a:r>
          </a:p>
          <a:p>
            <a:pPr lvl="1">
              <a:buFontTx/>
              <a:buChar char="•"/>
            </a:pPr>
            <a:r>
              <a:rPr lang="en-US" dirty="0"/>
              <a:t>"80% of the benefit is due to 20% of the cost" A.K.A. the 80/20 rule. </a:t>
            </a:r>
          </a:p>
          <a:p>
            <a:pPr lvl="2">
              <a:buFontTx/>
              <a:buChar char="•"/>
            </a:pPr>
            <a:r>
              <a:rPr lang="en-US" dirty="0"/>
              <a:t>The trick, of course, is figuring out which 20%.</a:t>
            </a:r>
          </a:p>
        </p:txBody>
      </p:sp>
      <p:sp>
        <p:nvSpPr>
          <p:cNvPr id="4" name="Slide Number Placeholder 3"/>
          <p:cNvSpPr>
            <a:spLocks noGrp="1"/>
          </p:cNvSpPr>
          <p:nvPr>
            <p:ph type="sldNum" sz="quarter" idx="10"/>
          </p:nvPr>
        </p:nvSpPr>
        <p:spPr/>
        <p:txBody>
          <a:bodyPr/>
          <a:lstStyle/>
          <a:p>
            <a:fld id="{95FBB213-90C6-480A-96CD-561A9DDC5B8E}" type="slidenum">
              <a:rPr lang="en-CA" smtClean="0"/>
              <a:pPr/>
              <a:t>28</a:t>
            </a:fld>
            <a:endParaRPr lang="en-CA"/>
          </a:p>
        </p:txBody>
      </p:sp>
    </p:spTree>
    <p:extLst>
      <p:ext uri="{BB962C8B-B14F-4D97-AF65-F5344CB8AC3E}">
        <p14:creationId xmlns:p14="http://schemas.microsoft.com/office/powerpoint/2010/main" val="1219389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When considering corrective actions, they should be as cost-effective as possible to implement</a:t>
            </a:r>
          </a:p>
          <a:p>
            <a:pPr lvl="1">
              <a:buFontTx/>
              <a:buChar char="•"/>
            </a:pPr>
            <a:r>
              <a:rPr lang="en-US" dirty="0"/>
              <a:t>May not mean completely solving the problem at hand, but being able to detect it earlier and fix it earlier in the cycle instead of a bug getting all the way through to the test </a:t>
            </a:r>
            <a:r>
              <a:rPr lang="en-US" dirty="0" err="1"/>
              <a:t>phas</a:t>
            </a:r>
            <a:endParaRPr lang="en-US" dirty="0"/>
          </a:p>
        </p:txBody>
      </p:sp>
      <p:sp>
        <p:nvSpPr>
          <p:cNvPr id="4" name="Slide Number Placeholder 3"/>
          <p:cNvSpPr>
            <a:spLocks noGrp="1"/>
          </p:cNvSpPr>
          <p:nvPr>
            <p:ph type="sldNum" sz="quarter" idx="10"/>
          </p:nvPr>
        </p:nvSpPr>
        <p:spPr/>
        <p:txBody>
          <a:bodyPr/>
          <a:lstStyle/>
          <a:p>
            <a:fld id="{95FBB213-90C6-480A-96CD-561A9DDC5B8E}" type="slidenum">
              <a:rPr lang="en-CA" smtClean="0"/>
              <a:pPr/>
              <a:t>29</a:t>
            </a:fld>
            <a:endParaRPr lang="en-CA"/>
          </a:p>
        </p:txBody>
      </p:sp>
    </p:spTree>
    <p:extLst>
      <p:ext uri="{BB962C8B-B14F-4D97-AF65-F5344CB8AC3E}">
        <p14:creationId xmlns:p14="http://schemas.microsoft.com/office/powerpoint/2010/main" val="2626341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Char char="•"/>
            </a:pPr>
            <a:r>
              <a:rPr lang="en-US" sz="900" dirty="0"/>
              <a:t>Make sure you fully analyze how bugs got through the defenses for high priority issues</a:t>
            </a:r>
          </a:p>
          <a:p>
            <a:pPr>
              <a:lnSpc>
                <a:spcPct val="80000"/>
              </a:lnSpc>
              <a:buFontTx/>
              <a:buChar char="•"/>
            </a:pPr>
            <a:r>
              <a:rPr lang="en-US" sz="900" dirty="0"/>
              <a:t>RCA may lead to the rest of the activities on this list</a:t>
            </a:r>
          </a:p>
          <a:p>
            <a:pPr>
              <a:lnSpc>
                <a:spcPct val="80000"/>
              </a:lnSpc>
              <a:buFontTx/>
              <a:buChar char="•"/>
            </a:pPr>
            <a:r>
              <a:rPr lang="en-US" sz="900" dirty="0"/>
              <a:t>Consider:</a:t>
            </a:r>
          </a:p>
          <a:p>
            <a:pPr lvl="1">
              <a:lnSpc>
                <a:spcPct val="80000"/>
              </a:lnSpc>
              <a:buFontTx/>
              <a:buChar char="•"/>
            </a:pPr>
            <a:r>
              <a:rPr lang="en-US" sz="900" dirty="0"/>
              <a:t>Checklists and document templates</a:t>
            </a:r>
          </a:p>
          <a:p>
            <a:pPr lvl="2">
              <a:lnSpc>
                <a:spcPct val="80000"/>
              </a:lnSpc>
              <a:buFontTx/>
              <a:buChar char="•"/>
            </a:pPr>
            <a:r>
              <a:rPr lang="en-US" sz="900" dirty="0"/>
              <a:t>E.g. a particular problem like not checking input parameters is frequently-occurring. The stop-gap measure is to update the checklist, but also ensure developers know why this is important and the team standard of how to do it.</a:t>
            </a:r>
          </a:p>
          <a:p>
            <a:pPr lvl="1">
              <a:lnSpc>
                <a:spcPct val="80000"/>
              </a:lnSpc>
              <a:buFontTx/>
              <a:buChar char="•"/>
            </a:pPr>
            <a:r>
              <a:rPr lang="en-US" sz="900" dirty="0"/>
              <a:t>Inspection process, if there is a problem with inspection effectiveness</a:t>
            </a:r>
          </a:p>
          <a:p>
            <a:pPr lvl="2">
              <a:lnSpc>
                <a:spcPct val="80000"/>
              </a:lnSpc>
              <a:buFontTx/>
              <a:buChar char="•"/>
            </a:pPr>
            <a:r>
              <a:rPr lang="en-US" sz="900" dirty="0"/>
              <a:t>Look for other areas in the product that may exhibit the same issues</a:t>
            </a:r>
          </a:p>
          <a:p>
            <a:pPr lvl="2">
              <a:lnSpc>
                <a:spcPct val="80000"/>
              </a:lnSpc>
              <a:buFontTx/>
              <a:buChar char="•"/>
            </a:pPr>
            <a:r>
              <a:rPr lang="en-US" sz="900" dirty="0"/>
              <a:t>E.g. have not been having an overview meeting with a walkthrough so people are not seeing the big picture), so add an overview</a:t>
            </a:r>
          </a:p>
          <a:p>
            <a:pPr lvl="1">
              <a:lnSpc>
                <a:spcPct val="80000"/>
              </a:lnSpc>
              <a:buFontTx/>
              <a:buChar char="•"/>
            </a:pPr>
            <a:r>
              <a:rPr lang="en-US" sz="900" dirty="0"/>
              <a:t>Development process (EEH), if something is getting in the way of early cycle quality – E.g. not running automated tools prior to inspection so institute process to run the tools; E.g. need a documented check-in process so create a checklist</a:t>
            </a:r>
          </a:p>
          <a:p>
            <a:pPr lvl="1">
              <a:lnSpc>
                <a:spcPct val="80000"/>
              </a:lnSpc>
              <a:buFontTx/>
              <a:buChar char="•"/>
            </a:pPr>
            <a:r>
              <a:rPr lang="en-US" sz="900" dirty="0"/>
              <a:t>Tools, if problems are easily detectable via automated tools</a:t>
            </a:r>
          </a:p>
          <a:p>
            <a:pPr lvl="2">
              <a:lnSpc>
                <a:spcPct val="80000"/>
              </a:lnSpc>
              <a:buFontTx/>
              <a:buChar char="•"/>
            </a:pPr>
            <a:r>
              <a:rPr lang="en-US" sz="900" dirty="0"/>
              <a:t>Develop an add-in that finds frequent errors your team makes</a:t>
            </a:r>
          </a:p>
          <a:p>
            <a:pPr lvl="2">
              <a:lnSpc>
                <a:spcPct val="80000"/>
              </a:lnSpc>
              <a:buFontTx/>
              <a:buChar char="•"/>
            </a:pPr>
            <a:r>
              <a:rPr lang="en-US" sz="900" dirty="0"/>
              <a:t>E.g. feed updates to </a:t>
            </a:r>
            <a:r>
              <a:rPr lang="en-US" sz="900" dirty="0" err="1"/>
              <a:t>PREfast</a:t>
            </a:r>
            <a:r>
              <a:rPr lang="en-US" sz="900" dirty="0"/>
              <a:t>, </a:t>
            </a:r>
            <a:r>
              <a:rPr lang="en-US" sz="900" dirty="0" err="1"/>
              <a:t>PREfix</a:t>
            </a:r>
            <a:r>
              <a:rPr lang="en-US" sz="900" dirty="0"/>
              <a:t>, </a:t>
            </a:r>
            <a:r>
              <a:rPr lang="en-US" sz="900" dirty="0" err="1"/>
              <a:t>PREsharp</a:t>
            </a:r>
            <a:r>
              <a:rPr lang="en-US" sz="900" dirty="0"/>
              <a:t> and </a:t>
            </a:r>
            <a:r>
              <a:rPr lang="en-US" sz="900" dirty="0" err="1"/>
              <a:t>FxCop</a:t>
            </a:r>
            <a:r>
              <a:rPr lang="en-US" sz="900" dirty="0"/>
              <a:t> team</a:t>
            </a:r>
          </a:p>
          <a:p>
            <a:pPr lvl="1">
              <a:lnSpc>
                <a:spcPct val="80000"/>
              </a:lnSpc>
              <a:buFontTx/>
              <a:buChar char="•"/>
            </a:pPr>
            <a:r>
              <a:rPr lang="en-US" sz="900" dirty="0"/>
              <a:t>Team standards</a:t>
            </a:r>
          </a:p>
          <a:p>
            <a:pPr lvl="2">
              <a:lnSpc>
                <a:spcPct val="80000"/>
              </a:lnSpc>
              <a:buFontTx/>
              <a:buChar char="•"/>
            </a:pPr>
            <a:r>
              <a:rPr lang="en-US" sz="900" dirty="0"/>
              <a:t>E.g. the team is excessively catching all exceptions and sinking the error</a:t>
            </a:r>
          </a:p>
          <a:p>
            <a:pPr lvl="2">
              <a:lnSpc>
                <a:spcPct val="80000"/>
              </a:lnSpc>
              <a:buFontTx/>
              <a:buChar char="•"/>
            </a:pPr>
            <a:r>
              <a:rPr lang="en-US" sz="900" dirty="0"/>
              <a:t>Coding standards, design standards, etc. should be updated to proactively prevent frequent errors</a:t>
            </a:r>
          </a:p>
          <a:p>
            <a:pPr lvl="2">
              <a:lnSpc>
                <a:spcPct val="80000"/>
              </a:lnSpc>
              <a:buFontTx/>
              <a:buChar char="•"/>
            </a:pPr>
            <a:r>
              <a:rPr lang="en-US" sz="900" dirty="0"/>
              <a:t>Good for new members of the team to prevent previously made mistakes</a:t>
            </a:r>
          </a:p>
          <a:p>
            <a:pPr lvl="1">
              <a:lnSpc>
                <a:spcPct val="80000"/>
              </a:lnSpc>
              <a:buFontTx/>
              <a:buChar char="•"/>
            </a:pPr>
            <a:r>
              <a:rPr lang="en-US" sz="900" dirty="0"/>
              <a:t>Training program, if the team is lacking a particular skill, such as design</a:t>
            </a:r>
          </a:p>
          <a:p>
            <a:pPr lvl="2">
              <a:lnSpc>
                <a:spcPct val="80000"/>
              </a:lnSpc>
              <a:buFontTx/>
              <a:buChar char="•"/>
            </a:pPr>
            <a:r>
              <a:rPr lang="en-US" sz="900" dirty="0"/>
              <a:t>E.g. there is no common vocabulary across the team for design, such as UML notation so put </a:t>
            </a:r>
            <a:r>
              <a:rPr lang="en-US" sz="900" dirty="0" err="1"/>
              <a:t>devs</a:t>
            </a:r>
            <a:r>
              <a:rPr lang="en-US" sz="900" dirty="0"/>
              <a:t> through training</a:t>
            </a:r>
          </a:p>
          <a:p>
            <a:pPr lvl="1">
              <a:lnSpc>
                <a:spcPct val="80000"/>
              </a:lnSpc>
              <a:buFontTx/>
              <a:buChar char="•"/>
            </a:pPr>
            <a:r>
              <a:rPr lang="en-US" sz="900" dirty="0"/>
              <a:t>Communication: check-in mails, document notification, change process helps people stay in tune with changes</a:t>
            </a:r>
          </a:p>
          <a:p>
            <a:pPr lvl="1">
              <a:lnSpc>
                <a:spcPct val="80000"/>
              </a:lnSpc>
              <a:buFontTx/>
              <a:buChar char="•"/>
            </a:pPr>
            <a:r>
              <a:rPr lang="en-US" sz="900" dirty="0"/>
              <a:t>Team communication practices, if communication is a root cause</a:t>
            </a:r>
          </a:p>
          <a:p>
            <a:pPr lvl="2">
              <a:lnSpc>
                <a:spcPct val="80000"/>
              </a:lnSpc>
              <a:buFontTx/>
              <a:buChar char="•"/>
            </a:pPr>
            <a:r>
              <a:rPr lang="en-US" sz="900" dirty="0"/>
              <a:t>E.g. there are team communication issues where requirements are not being fed from PM to development in a timely and complete fashion causing development to guess at certain issues</a:t>
            </a:r>
          </a:p>
          <a:p>
            <a:endParaRPr lang="en-US" dirty="0"/>
          </a:p>
        </p:txBody>
      </p:sp>
      <p:sp>
        <p:nvSpPr>
          <p:cNvPr id="4" name="Slide Number Placeholder 3"/>
          <p:cNvSpPr>
            <a:spLocks noGrp="1"/>
          </p:cNvSpPr>
          <p:nvPr>
            <p:ph type="sldNum" sz="quarter" idx="10"/>
          </p:nvPr>
        </p:nvSpPr>
        <p:spPr/>
        <p:txBody>
          <a:bodyPr/>
          <a:lstStyle/>
          <a:p>
            <a:fld id="{95FBB213-90C6-480A-96CD-561A9DDC5B8E}" type="slidenum">
              <a:rPr lang="en-CA" smtClean="0"/>
              <a:pPr/>
              <a:t>30</a:t>
            </a:fld>
            <a:endParaRPr lang="en-CA"/>
          </a:p>
        </p:txBody>
      </p:sp>
    </p:spTree>
    <p:extLst>
      <p:ext uri="{BB962C8B-B14F-4D97-AF65-F5344CB8AC3E}">
        <p14:creationId xmlns:p14="http://schemas.microsoft.com/office/powerpoint/2010/main" val="23886084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gray">
          <a:xfrm>
            <a:off x="8004175" y="0"/>
            <a:ext cx="1139825" cy="6858000"/>
          </a:xfrm>
          <a:prstGeom prst="rect">
            <a:avLst/>
          </a:prstGeom>
          <a:solidFill>
            <a:schemeClr val="bg2">
              <a:alpha val="39999"/>
            </a:schemeClr>
          </a:solidFill>
          <a:ln w="9525">
            <a:noFill/>
            <a:miter lim="800000"/>
            <a:headEnd/>
            <a:tailEnd/>
          </a:ln>
        </p:spPr>
        <p:txBody>
          <a:bodyPr wrap="none" anchor="ctr"/>
          <a:lstStyle/>
          <a:p>
            <a:pPr>
              <a:defRPr/>
            </a:pPr>
            <a:endParaRPr lang="en-US"/>
          </a:p>
        </p:txBody>
      </p:sp>
      <p:sp>
        <p:nvSpPr>
          <p:cNvPr id="5" name="Rectangle 18"/>
          <p:cNvSpPr>
            <a:spLocks noChangeArrowheads="1"/>
          </p:cNvSpPr>
          <p:nvPr/>
        </p:nvSpPr>
        <p:spPr bwMode="white">
          <a:xfrm>
            <a:off x="0" y="4699000"/>
            <a:ext cx="9144000" cy="2219325"/>
          </a:xfrm>
          <a:prstGeom prst="rect">
            <a:avLst/>
          </a:prstGeom>
          <a:solidFill>
            <a:schemeClr val="folHlink">
              <a:alpha val="30980"/>
            </a:schemeClr>
          </a:solidFill>
          <a:ln w="9525">
            <a:noFill/>
            <a:miter lim="800000"/>
            <a:headEnd/>
            <a:tailEnd/>
          </a:ln>
        </p:spPr>
        <p:txBody>
          <a:bodyPr wrap="none" anchor="ctr"/>
          <a:lstStyle/>
          <a:p>
            <a:pPr>
              <a:defRPr/>
            </a:pPr>
            <a:endParaRPr lang="en-US"/>
          </a:p>
        </p:txBody>
      </p:sp>
      <p:sp>
        <p:nvSpPr>
          <p:cNvPr id="6" name="Rectangle 19"/>
          <p:cNvSpPr>
            <a:spLocks noChangeArrowheads="1"/>
          </p:cNvSpPr>
          <p:nvPr/>
        </p:nvSpPr>
        <p:spPr bwMode="gray">
          <a:xfrm>
            <a:off x="0" y="2149475"/>
            <a:ext cx="9144000" cy="2498725"/>
          </a:xfrm>
          <a:prstGeom prst="rect">
            <a:avLst/>
          </a:prstGeom>
          <a:solidFill>
            <a:schemeClr val="tx1"/>
          </a:solidFill>
          <a:ln w="9525">
            <a:noFill/>
            <a:miter lim="800000"/>
            <a:headEnd/>
            <a:tailEnd/>
          </a:ln>
        </p:spPr>
        <p:txBody>
          <a:bodyPr wrap="none" anchor="ctr"/>
          <a:lstStyle/>
          <a:p>
            <a:pPr>
              <a:defRPr/>
            </a:pPr>
            <a:endParaRPr lang="en-US"/>
          </a:p>
        </p:txBody>
      </p:sp>
      <p:sp>
        <p:nvSpPr>
          <p:cNvPr id="7" name="Freeform 20"/>
          <p:cNvSpPr>
            <a:spLocks/>
          </p:cNvSpPr>
          <p:nvPr/>
        </p:nvSpPr>
        <p:spPr bwMode="gray">
          <a:xfrm>
            <a:off x="-9525" y="2138363"/>
            <a:ext cx="8015288" cy="22717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w="9525">
            <a:noFill/>
            <a:round/>
            <a:headEnd/>
            <a:tailEnd/>
          </a:ln>
        </p:spPr>
        <p:txBody>
          <a:bodyPr/>
          <a:lstStyle/>
          <a:p>
            <a:pPr>
              <a:defRPr/>
            </a:pPr>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w="9525">
            <a:noFill/>
            <a:miter lim="800000"/>
            <a:headEnd/>
            <a:tailEnd/>
          </a:ln>
        </p:spPr>
        <p:txBody>
          <a:bodyPr wrap="none" anchor="ctr"/>
          <a:lstStyle/>
          <a:p>
            <a:pPr>
              <a:defRPr/>
            </a:pPr>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w="9525">
            <a:noFill/>
            <a:miter lim="800000"/>
            <a:headEnd/>
            <a:tailEnd/>
          </a:ln>
        </p:spPr>
        <p:txBody>
          <a:bodyPr wrap="none" anchor="ctr"/>
          <a:lstStyle/>
          <a:p>
            <a:pPr>
              <a:defRPr/>
            </a:pPr>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w="9525">
            <a:noFill/>
            <a:miter lim="800000"/>
            <a:headEnd/>
            <a:tailEnd/>
          </a:ln>
        </p:spPr>
        <p:txBody>
          <a:bodyPr wrap="none" anchor="ctr"/>
          <a:lstStyle/>
          <a:p>
            <a:pPr>
              <a:defRPr/>
            </a:pPr>
            <a:endParaRPr lang="en-US"/>
          </a:p>
        </p:txBody>
      </p:sp>
      <p:grpSp>
        <p:nvGrpSpPr>
          <p:cNvPr id="11" name="Group 116"/>
          <p:cNvGrpSpPr>
            <a:grpSpLocks/>
          </p:cNvGrpSpPr>
          <p:nvPr/>
        </p:nvGrpSpPr>
        <p:grpSpPr bwMode="auto">
          <a:xfrm>
            <a:off x="0" y="1806575"/>
            <a:ext cx="3276600" cy="3314700"/>
            <a:chOff x="120" y="1464"/>
            <a:chExt cx="2064" cy="2088"/>
          </a:xfrm>
        </p:grpSpPr>
        <p:sp>
          <p:nvSpPr>
            <p:cNvPr id="12"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ea typeface="Gulim" pitchFamily="34" charset="-127"/>
              </a:endParaRPr>
            </a:p>
          </p:txBody>
        </p:sp>
        <p:sp>
          <p:nvSpPr>
            <p:cNvPr id="13"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ea typeface="Gulim" pitchFamily="34" charset="-127"/>
              </a:endParaRPr>
            </a:p>
          </p:txBody>
        </p:sp>
        <p:sp>
          <p:nvSpPr>
            <p:cNvPr id="14"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ea typeface="Gulim" pitchFamily="34" charset="-127"/>
              </a:endParaRPr>
            </a:p>
          </p:txBody>
        </p:sp>
      </p:gr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r>
              <a:rPr lang="en-US"/>
              <a:t>Click to edit Master subtitle style</a:t>
            </a:r>
          </a:p>
        </p:txBody>
      </p:sp>
      <p:sp>
        <p:nvSpPr>
          <p:cNvPr id="15" name="Rectangle 4"/>
          <p:cNvSpPr>
            <a:spLocks noGrp="1" noChangeArrowheads="1"/>
          </p:cNvSpPr>
          <p:nvPr>
            <p:ph type="dt" sz="half" idx="10"/>
          </p:nvPr>
        </p:nvSpPr>
        <p:spPr>
          <a:xfrm>
            <a:off x="3352800" y="6553200"/>
            <a:ext cx="2133600" cy="152400"/>
          </a:xfrm>
          <a:prstGeom prst="rect">
            <a:avLst/>
          </a:prstGeom>
        </p:spPr>
        <p:txBody>
          <a:bodyPr/>
          <a:lstStyle>
            <a:lvl1pPr algn="r">
              <a:defRPr sz="1000">
                <a:solidFill>
                  <a:schemeClr val="tx2"/>
                </a:solidFill>
                <a:latin typeface="+mn-lt"/>
              </a:defRPr>
            </a:lvl1pPr>
          </a:lstStyle>
          <a:p>
            <a:pPr>
              <a:defRPr/>
            </a:pPr>
            <a:fld id="{DACF76D5-D54E-4E02-B97C-FA72D6E539FF}" type="datetime1">
              <a:rPr lang="en-US"/>
              <a:pPr>
                <a:defRPr/>
              </a:pPr>
              <a:t>12/7/2018</a:t>
            </a:fld>
            <a:endParaRPr lang="en-CA"/>
          </a:p>
        </p:txBody>
      </p:sp>
      <p:sp>
        <p:nvSpPr>
          <p:cNvPr id="16" name="Rectangle 5"/>
          <p:cNvSpPr>
            <a:spLocks noGrp="1" noChangeArrowheads="1"/>
          </p:cNvSpPr>
          <p:nvPr>
            <p:ph type="ftr" sz="quarter" idx="11"/>
          </p:nvPr>
        </p:nvSpPr>
        <p:spPr>
          <a:xfrm>
            <a:off x="304800" y="6548438"/>
            <a:ext cx="2590800" cy="228600"/>
          </a:xfrm>
          <a:prstGeom prst="rect">
            <a:avLst/>
          </a:prstGeom>
        </p:spPr>
        <p:txBody>
          <a:bodyPr/>
          <a:lstStyle>
            <a:lvl1pPr algn="ctr">
              <a:defRPr sz="1200">
                <a:solidFill>
                  <a:schemeClr val="tx2"/>
                </a:solidFill>
                <a:latin typeface="Arial" charset="0"/>
              </a:defRPr>
            </a:lvl1pPr>
          </a:lstStyle>
          <a:p>
            <a:pPr>
              <a:defRPr/>
            </a:pPr>
            <a:endParaRPr lang="en-CA"/>
          </a:p>
        </p:txBody>
      </p:sp>
      <p:sp>
        <p:nvSpPr>
          <p:cNvPr id="17" name="Rectangle 6"/>
          <p:cNvSpPr>
            <a:spLocks noGrp="1" noChangeArrowheads="1"/>
          </p:cNvSpPr>
          <p:nvPr>
            <p:ph type="sldNum" sz="quarter" idx="12"/>
          </p:nvPr>
        </p:nvSpPr>
        <p:spPr>
          <a:xfrm>
            <a:off x="8210550" y="6467475"/>
            <a:ext cx="533400" cy="244475"/>
          </a:xfrm>
        </p:spPr>
        <p:txBody>
          <a:bodyPr/>
          <a:lstStyle>
            <a:lvl1pPr>
              <a:defRPr sz="1200">
                <a:latin typeface="Arial" panose="020B0604020202020204" pitchFamily="34" charset="0"/>
              </a:defRPr>
            </a:lvl1pPr>
          </a:lstStyle>
          <a:p>
            <a:fld id="{27D0C2C0-AF7A-4FC1-AEFE-233510EF8D34}" type="slidenum">
              <a:rPr lang="en-CA"/>
              <a:pPr/>
              <a:t>‹#›</a:t>
            </a:fld>
            <a:endParaRPr lang="en-CA"/>
          </a:p>
        </p:txBody>
      </p:sp>
    </p:spTree>
    <p:extLst>
      <p:ext uri="{BB962C8B-B14F-4D97-AF65-F5344CB8AC3E}">
        <p14:creationId xmlns:p14="http://schemas.microsoft.com/office/powerpoint/2010/main" val="210559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6566A320-9F55-4601-91FC-1067BC142756}" type="datetime1">
              <a:rPr lang="en-US"/>
              <a:pPr>
                <a:defRPr/>
              </a:pPr>
              <a:t>12/7/2018</a:t>
            </a:fld>
            <a:endParaRPr lang="en-CA"/>
          </a:p>
        </p:txBody>
      </p:sp>
      <p:sp>
        <p:nvSpPr>
          <p:cNvPr id="5" name="Rectangle 6"/>
          <p:cNvSpPr>
            <a:spLocks noGrp="1" noChangeArrowheads="1"/>
          </p:cNvSpPr>
          <p:nvPr>
            <p:ph type="sldNum" sz="quarter" idx="11"/>
          </p:nvPr>
        </p:nvSpPr>
        <p:spPr/>
        <p:txBody>
          <a:bodyPr/>
          <a:lstStyle>
            <a:lvl1pPr>
              <a:defRPr/>
            </a:lvl1pPr>
          </a:lstStyle>
          <a:p>
            <a:fld id="{DE1929C3-C75B-49F0-9758-780907A41F24}" type="slidenum">
              <a:rPr lang="en-CA"/>
              <a:pPr/>
              <a:t>‹#›</a:t>
            </a:fld>
            <a:endParaRPr lang="en-CA"/>
          </a:p>
        </p:txBody>
      </p:sp>
    </p:spTree>
    <p:extLst>
      <p:ext uri="{BB962C8B-B14F-4D97-AF65-F5344CB8AC3E}">
        <p14:creationId xmlns:p14="http://schemas.microsoft.com/office/powerpoint/2010/main" val="202451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BC7140F2-03E4-4FB5-B0DB-DEFCEBF46DB6}" type="datetime1">
              <a:rPr lang="en-US"/>
              <a:pPr>
                <a:defRPr/>
              </a:pPr>
              <a:t>12/7/2018</a:t>
            </a:fld>
            <a:endParaRPr lang="en-CA"/>
          </a:p>
        </p:txBody>
      </p:sp>
      <p:sp>
        <p:nvSpPr>
          <p:cNvPr id="5" name="Rectangle 6"/>
          <p:cNvSpPr>
            <a:spLocks noGrp="1" noChangeArrowheads="1"/>
          </p:cNvSpPr>
          <p:nvPr>
            <p:ph type="sldNum" sz="quarter" idx="11"/>
          </p:nvPr>
        </p:nvSpPr>
        <p:spPr/>
        <p:txBody>
          <a:bodyPr/>
          <a:lstStyle>
            <a:lvl1pPr>
              <a:defRPr/>
            </a:lvl1pPr>
          </a:lstStyle>
          <a:p>
            <a:fld id="{F7CD6249-D11B-44C7-8C0A-133287441272}" type="slidenum">
              <a:rPr lang="en-CA"/>
              <a:pPr/>
              <a:t>‹#›</a:t>
            </a:fld>
            <a:endParaRPr lang="en-CA"/>
          </a:p>
        </p:txBody>
      </p:sp>
    </p:spTree>
    <p:extLst>
      <p:ext uri="{BB962C8B-B14F-4D97-AF65-F5344CB8AC3E}">
        <p14:creationId xmlns:p14="http://schemas.microsoft.com/office/powerpoint/2010/main" val="2970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95300" y="6464300"/>
            <a:ext cx="2247900" cy="230188"/>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900" b="1">
                <a:latin typeface="Verdana" pitchFamily="34" charset="0"/>
              </a:rPr>
              <a:t>@ 2013</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a:defRPr/>
            </a:lvl1pPr>
          </a:lstStyle>
          <a:p>
            <a:fld id="{678C48F5-496E-4CA3-A33F-F8E940071F88}" type="slidenum">
              <a:rPr lang="en-CA"/>
              <a:pPr/>
              <a:t>‹#›</a:t>
            </a:fld>
            <a:endParaRPr lang="en-CA"/>
          </a:p>
        </p:txBody>
      </p:sp>
    </p:spTree>
    <p:extLst>
      <p:ext uri="{BB962C8B-B14F-4D97-AF65-F5344CB8AC3E}">
        <p14:creationId xmlns:p14="http://schemas.microsoft.com/office/powerpoint/2010/main" val="3635207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8F68C5CE-D3C0-427A-8D15-433E54339F69}" type="datetime1">
              <a:rPr lang="en-US"/>
              <a:pPr>
                <a:defRPr/>
              </a:pPr>
              <a:t>12/7/2018</a:t>
            </a:fld>
            <a:endParaRPr lang="en-CA"/>
          </a:p>
        </p:txBody>
      </p:sp>
      <p:sp>
        <p:nvSpPr>
          <p:cNvPr id="5" name="Rectangle 6"/>
          <p:cNvSpPr>
            <a:spLocks noGrp="1" noChangeArrowheads="1"/>
          </p:cNvSpPr>
          <p:nvPr>
            <p:ph type="sldNum" sz="quarter" idx="11"/>
          </p:nvPr>
        </p:nvSpPr>
        <p:spPr/>
        <p:txBody>
          <a:bodyPr/>
          <a:lstStyle>
            <a:lvl1pPr>
              <a:defRPr/>
            </a:lvl1pPr>
          </a:lstStyle>
          <a:p>
            <a:fld id="{16BFD92A-D433-40AD-8E48-861F2B471E0F}" type="slidenum">
              <a:rPr lang="en-CA"/>
              <a:pPr/>
              <a:t>‹#›</a:t>
            </a:fld>
            <a:endParaRPr lang="en-CA"/>
          </a:p>
        </p:txBody>
      </p:sp>
    </p:spTree>
    <p:extLst>
      <p:ext uri="{BB962C8B-B14F-4D97-AF65-F5344CB8AC3E}">
        <p14:creationId xmlns:p14="http://schemas.microsoft.com/office/powerpoint/2010/main" val="49452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E8CB0313-3E9C-47D4-8707-FE004BF45A5F}" type="datetime1">
              <a:rPr lang="en-US"/>
              <a:pPr>
                <a:defRPr/>
              </a:pPr>
              <a:t>12/7/2018</a:t>
            </a:fld>
            <a:endParaRPr lang="en-CA"/>
          </a:p>
        </p:txBody>
      </p:sp>
      <p:sp>
        <p:nvSpPr>
          <p:cNvPr id="6" name="Rectangle 6"/>
          <p:cNvSpPr>
            <a:spLocks noGrp="1" noChangeArrowheads="1"/>
          </p:cNvSpPr>
          <p:nvPr>
            <p:ph type="sldNum" sz="quarter" idx="11"/>
          </p:nvPr>
        </p:nvSpPr>
        <p:spPr/>
        <p:txBody>
          <a:bodyPr/>
          <a:lstStyle>
            <a:lvl1pPr>
              <a:defRPr/>
            </a:lvl1pPr>
          </a:lstStyle>
          <a:p>
            <a:fld id="{0E2EC83B-E940-4774-8659-EF2F7F01764D}" type="slidenum">
              <a:rPr lang="en-CA"/>
              <a:pPr/>
              <a:t>‹#›</a:t>
            </a:fld>
            <a:endParaRPr lang="en-CA"/>
          </a:p>
        </p:txBody>
      </p:sp>
    </p:spTree>
    <p:extLst>
      <p:ext uri="{BB962C8B-B14F-4D97-AF65-F5344CB8AC3E}">
        <p14:creationId xmlns:p14="http://schemas.microsoft.com/office/powerpoint/2010/main" val="405231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FA24458D-5505-497D-B0F9-163B8740227B}" type="datetime1">
              <a:rPr lang="en-US"/>
              <a:pPr>
                <a:defRPr/>
              </a:pPr>
              <a:t>12/7/2018</a:t>
            </a:fld>
            <a:endParaRPr lang="en-CA"/>
          </a:p>
        </p:txBody>
      </p:sp>
      <p:sp>
        <p:nvSpPr>
          <p:cNvPr id="8" name="Rectangle 6"/>
          <p:cNvSpPr>
            <a:spLocks noGrp="1" noChangeArrowheads="1"/>
          </p:cNvSpPr>
          <p:nvPr>
            <p:ph type="sldNum" sz="quarter" idx="11"/>
          </p:nvPr>
        </p:nvSpPr>
        <p:spPr/>
        <p:txBody>
          <a:bodyPr/>
          <a:lstStyle>
            <a:lvl1pPr>
              <a:defRPr/>
            </a:lvl1pPr>
          </a:lstStyle>
          <a:p>
            <a:fld id="{D0D241B2-8463-442D-90C5-46F36BFE2D43}" type="slidenum">
              <a:rPr lang="en-CA"/>
              <a:pPr/>
              <a:t>‹#›</a:t>
            </a:fld>
            <a:endParaRPr lang="en-CA"/>
          </a:p>
        </p:txBody>
      </p:sp>
    </p:spTree>
    <p:extLst>
      <p:ext uri="{BB962C8B-B14F-4D97-AF65-F5344CB8AC3E}">
        <p14:creationId xmlns:p14="http://schemas.microsoft.com/office/powerpoint/2010/main" val="215970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162813BE-2654-4CAB-9FAD-E896D9ADCC76}" type="datetime1">
              <a:rPr lang="en-US"/>
              <a:pPr>
                <a:defRPr/>
              </a:pPr>
              <a:t>12/7/2018</a:t>
            </a:fld>
            <a:endParaRPr lang="en-CA"/>
          </a:p>
        </p:txBody>
      </p:sp>
      <p:sp>
        <p:nvSpPr>
          <p:cNvPr id="4" name="Rectangle 6"/>
          <p:cNvSpPr>
            <a:spLocks noGrp="1" noChangeArrowheads="1"/>
          </p:cNvSpPr>
          <p:nvPr>
            <p:ph type="sldNum" sz="quarter" idx="11"/>
          </p:nvPr>
        </p:nvSpPr>
        <p:spPr/>
        <p:txBody>
          <a:bodyPr/>
          <a:lstStyle>
            <a:lvl1pPr>
              <a:defRPr/>
            </a:lvl1pPr>
          </a:lstStyle>
          <a:p>
            <a:fld id="{82C6FB4E-EA7B-4A6E-8354-C68C8F98CBB1}" type="slidenum">
              <a:rPr lang="en-CA"/>
              <a:pPr/>
              <a:t>‹#›</a:t>
            </a:fld>
            <a:endParaRPr lang="en-CA"/>
          </a:p>
        </p:txBody>
      </p:sp>
    </p:spTree>
    <p:extLst>
      <p:ext uri="{BB962C8B-B14F-4D97-AF65-F5344CB8AC3E}">
        <p14:creationId xmlns:p14="http://schemas.microsoft.com/office/powerpoint/2010/main" val="312089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C54ACD95-CE64-4B4F-B340-E0E9C00EBDBA}" type="datetime1">
              <a:rPr lang="en-US"/>
              <a:pPr>
                <a:defRPr/>
              </a:pPr>
              <a:t>12/7/2018</a:t>
            </a:fld>
            <a:endParaRPr lang="en-CA"/>
          </a:p>
        </p:txBody>
      </p:sp>
      <p:sp>
        <p:nvSpPr>
          <p:cNvPr id="3" name="Rectangle 6"/>
          <p:cNvSpPr>
            <a:spLocks noGrp="1" noChangeArrowheads="1"/>
          </p:cNvSpPr>
          <p:nvPr>
            <p:ph type="sldNum" sz="quarter" idx="11"/>
          </p:nvPr>
        </p:nvSpPr>
        <p:spPr/>
        <p:txBody>
          <a:bodyPr/>
          <a:lstStyle>
            <a:lvl1pPr>
              <a:defRPr/>
            </a:lvl1pPr>
          </a:lstStyle>
          <a:p>
            <a:fld id="{D9D97677-3EA7-4D20-B979-E99EB3BCD286}" type="slidenum">
              <a:rPr lang="en-CA"/>
              <a:pPr/>
              <a:t>‹#›</a:t>
            </a:fld>
            <a:endParaRPr lang="en-CA"/>
          </a:p>
        </p:txBody>
      </p:sp>
    </p:spTree>
    <p:extLst>
      <p:ext uri="{BB962C8B-B14F-4D97-AF65-F5344CB8AC3E}">
        <p14:creationId xmlns:p14="http://schemas.microsoft.com/office/powerpoint/2010/main" val="2346091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C9CC190D-318F-4E61-B955-ACB41F522E1D}" type="datetime1">
              <a:rPr lang="en-US"/>
              <a:pPr>
                <a:defRPr/>
              </a:pPr>
              <a:t>12/7/2018</a:t>
            </a:fld>
            <a:endParaRPr lang="en-CA"/>
          </a:p>
        </p:txBody>
      </p:sp>
      <p:sp>
        <p:nvSpPr>
          <p:cNvPr id="6" name="Rectangle 6"/>
          <p:cNvSpPr>
            <a:spLocks noGrp="1" noChangeArrowheads="1"/>
          </p:cNvSpPr>
          <p:nvPr>
            <p:ph type="sldNum" sz="quarter" idx="11"/>
          </p:nvPr>
        </p:nvSpPr>
        <p:spPr/>
        <p:txBody>
          <a:bodyPr/>
          <a:lstStyle>
            <a:lvl1pPr>
              <a:defRPr/>
            </a:lvl1pPr>
          </a:lstStyle>
          <a:p>
            <a:fld id="{FB80A5D8-E633-4569-B7AD-0C462AFAFCF1}" type="slidenum">
              <a:rPr lang="en-CA"/>
              <a:pPr/>
              <a:t>‹#›</a:t>
            </a:fld>
            <a:endParaRPr lang="en-CA"/>
          </a:p>
        </p:txBody>
      </p:sp>
    </p:spTree>
    <p:extLst>
      <p:ext uri="{BB962C8B-B14F-4D97-AF65-F5344CB8AC3E}">
        <p14:creationId xmlns:p14="http://schemas.microsoft.com/office/powerpoint/2010/main" val="29447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519863"/>
            <a:ext cx="2133600" cy="244475"/>
          </a:xfrm>
          <a:prstGeom prst="rect">
            <a:avLst/>
          </a:prstGeom>
        </p:spPr>
        <p:txBody>
          <a:bodyPr/>
          <a:lstStyle>
            <a:lvl1pPr>
              <a:defRPr/>
            </a:lvl1pPr>
          </a:lstStyle>
          <a:p>
            <a:pPr>
              <a:defRPr/>
            </a:pPr>
            <a:fld id="{14F2F7A1-7F7B-4A82-9DBE-26C6B9BA7F25}" type="datetime1">
              <a:rPr lang="en-US"/>
              <a:pPr>
                <a:defRPr/>
              </a:pPr>
              <a:t>12/7/2018</a:t>
            </a:fld>
            <a:endParaRPr lang="en-CA"/>
          </a:p>
        </p:txBody>
      </p:sp>
      <p:sp>
        <p:nvSpPr>
          <p:cNvPr id="6" name="Rectangle 6"/>
          <p:cNvSpPr>
            <a:spLocks noGrp="1" noChangeArrowheads="1"/>
          </p:cNvSpPr>
          <p:nvPr>
            <p:ph type="sldNum" sz="quarter" idx="11"/>
          </p:nvPr>
        </p:nvSpPr>
        <p:spPr/>
        <p:txBody>
          <a:bodyPr/>
          <a:lstStyle>
            <a:lvl1pPr>
              <a:defRPr/>
            </a:lvl1pPr>
          </a:lstStyle>
          <a:p>
            <a:fld id="{3BC6F5EE-A951-4999-BA38-98D59895E3D0}" type="slidenum">
              <a:rPr lang="en-CA"/>
              <a:pPr/>
              <a:t>‹#›</a:t>
            </a:fld>
            <a:endParaRPr lang="en-CA"/>
          </a:p>
        </p:txBody>
      </p:sp>
    </p:spTree>
    <p:extLst>
      <p:ext uri="{BB962C8B-B14F-4D97-AF65-F5344CB8AC3E}">
        <p14:creationId xmlns:p14="http://schemas.microsoft.com/office/powerpoint/2010/main" val="985222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headEnd/>
            <a:tailEnd/>
          </a:ln>
        </p:spPr>
        <p:txBody>
          <a:bodyPr/>
          <a:lstStyle/>
          <a:p>
            <a:pPr>
              <a:defRPr/>
            </a:pPr>
            <a:endParaRPr lang="en-US"/>
          </a:p>
        </p:txBody>
      </p:sp>
      <p:grpSp>
        <p:nvGrpSpPr>
          <p:cNvPr id="1027" name="Group 16"/>
          <p:cNvGrpSpPr>
            <a:grpSpLocks/>
          </p:cNvGrpSpPr>
          <p:nvPr/>
        </p:nvGrpSpPr>
        <p:grpSpPr bwMode="auto">
          <a:xfrm>
            <a:off x="8153400" y="0"/>
            <a:ext cx="990600" cy="6858000"/>
            <a:chOff x="5040" y="0"/>
            <a:chExt cx="720" cy="4320"/>
          </a:xfrm>
        </p:grpSpPr>
        <p:sp>
          <p:nvSpPr>
            <p:cNvPr id="1038" name="Rectangle 17"/>
            <p:cNvSpPr>
              <a:spLocks noChangeArrowheads="1"/>
            </p:cNvSpPr>
            <p:nvPr/>
          </p:nvSpPr>
          <p:spPr bwMode="gray">
            <a:xfrm>
              <a:off x="5042" y="0"/>
              <a:ext cx="718" cy="4320"/>
            </a:xfrm>
            <a:prstGeom prst="rect">
              <a:avLst/>
            </a:prstGeom>
            <a:solidFill>
              <a:schemeClr val="folHlink">
                <a:alpha val="39999"/>
              </a:schemeClr>
            </a:solidFill>
            <a:ln w="9525">
              <a:noFill/>
              <a:miter lim="800000"/>
              <a:headEnd/>
              <a:tailEnd/>
            </a:ln>
          </p:spPr>
          <p:txBody>
            <a:bodyPr wrap="none" anchor="ctr"/>
            <a:lstStyle/>
            <a:p>
              <a:pPr>
                <a:defRPr/>
              </a:pPr>
              <a:endParaRPr lang="en-US"/>
            </a:p>
          </p:txBody>
        </p:sp>
        <p:sp>
          <p:nvSpPr>
            <p:cNvPr id="1039" name="Rectangle 18"/>
            <p:cNvSpPr>
              <a:spLocks noChangeArrowheads="1"/>
            </p:cNvSpPr>
            <p:nvPr/>
          </p:nvSpPr>
          <p:spPr bwMode="gray">
            <a:xfrm>
              <a:off x="5040" y="219"/>
              <a:ext cx="720" cy="393"/>
            </a:xfrm>
            <a:prstGeom prst="rect">
              <a:avLst/>
            </a:prstGeom>
            <a:solidFill>
              <a:schemeClr val="tx1"/>
            </a:solidFill>
            <a:ln w="9525">
              <a:noFill/>
              <a:miter lim="800000"/>
              <a:headEnd/>
              <a:tailEnd/>
            </a:ln>
          </p:spPr>
          <p:txBody>
            <a:bodyPr wrap="none" anchor="ctr"/>
            <a:lstStyle/>
            <a:p>
              <a:pPr>
                <a:defRPr/>
              </a:pPr>
              <a:endParaRPr 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w="9525">
            <a:noFill/>
            <a:miter lim="800000"/>
            <a:headEnd/>
            <a:tailEnd/>
          </a:ln>
        </p:spPr>
        <p:txBody>
          <a:bodyPr wrap="none" anchor="ctr"/>
          <a:lstStyle/>
          <a:p>
            <a:pPr>
              <a:defRPr/>
            </a:pPr>
            <a:endParaRPr 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w="9525">
            <a:noFill/>
            <a:miter lim="800000"/>
            <a:headEnd/>
            <a:tailEnd/>
          </a:ln>
        </p:spPr>
        <p:txBody>
          <a:bodyPr wrap="none" anchor="ctr"/>
          <a:lstStyle/>
          <a:p>
            <a:pPr>
              <a:defRPr/>
            </a:pPr>
            <a:endParaRPr 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w="9525">
            <a:noFill/>
            <a:miter lim="800000"/>
            <a:headEnd/>
            <a:tailEnd/>
          </a:ln>
        </p:spPr>
        <p:txBody>
          <a:bodyPr wrap="none" anchor="ctr"/>
          <a:lstStyle/>
          <a:p>
            <a:pPr>
              <a:defRPr/>
            </a:pPr>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sldNum" sz="quarter" idx="4"/>
          </p:nvPr>
        </p:nvSpPr>
        <p:spPr bwMode="auto">
          <a:xfrm>
            <a:off x="8286750" y="6386513"/>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Verdana" panose="020B0604030504040204" pitchFamily="34" charset="0"/>
              </a:defRPr>
            </a:lvl1pPr>
          </a:lstStyle>
          <a:p>
            <a:fld id="{25026520-4495-4321-9D91-8139303447B9}" type="slidenum">
              <a:rPr lang="en-CA"/>
              <a:pPr/>
              <a:t>‹#›</a:t>
            </a:fld>
            <a:endParaRPr lang="en-CA"/>
          </a:p>
        </p:txBody>
      </p:sp>
      <p:grpSp>
        <p:nvGrpSpPr>
          <p:cNvPr id="1033" name="Group 22"/>
          <p:cNvGrpSpPr>
            <a:grpSpLocks/>
          </p:cNvGrpSpPr>
          <p:nvPr/>
        </p:nvGrpSpPr>
        <p:grpSpPr bwMode="auto">
          <a:xfrm>
            <a:off x="152400" y="228600"/>
            <a:ext cx="838200" cy="838200"/>
            <a:chOff x="18" y="144"/>
            <a:chExt cx="510" cy="480"/>
          </a:xfrm>
        </p:grpSpPr>
        <p:sp>
          <p:nvSpPr>
            <p:cNvPr id="2"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en-US"/>
            </a:p>
          </p:txBody>
        </p:sp>
        <p:sp>
          <p:nvSpPr>
            <p:cNvPr id="1036"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en-US"/>
            </a:p>
          </p:txBody>
        </p:sp>
        <p:sp>
          <p:nvSpPr>
            <p:cNvPr id="1037"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en-US"/>
            </a:p>
          </p:txBody>
        </p:sp>
      </p:grpSp>
      <p:sp>
        <p:nvSpPr>
          <p:cNvPr id="1035" name="Rectangle 2"/>
          <p:cNvSpPr>
            <a:spLocks noGrp="1" noChangeArrowheads="1"/>
          </p:cNvSpPr>
          <p:nvPr>
            <p:ph type="title"/>
          </p:nvPr>
        </p:nvSpPr>
        <p:spPr bwMode="white">
          <a:xfrm>
            <a:off x="1143000" y="381000"/>
            <a:ext cx="6705600" cy="563563"/>
          </a:xfrm>
          <a:prstGeom prst="rect">
            <a:avLst/>
          </a:prstGeom>
          <a:noFill/>
          <a:ln>
            <a:noFill/>
          </a:ln>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hf hdr="0"/>
  <p:txStyles>
    <p:titleStyle>
      <a:lvl1pPr algn="l" rtl="0" eaLnBrk="0" fontAlgn="base" hangingPunct="0">
        <a:spcBef>
          <a:spcPct val="0"/>
        </a:spcBef>
        <a:spcAft>
          <a:spcPct val="0"/>
        </a:spcAft>
        <a:defRPr sz="2800" b="1">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2800" b="1">
          <a:solidFill>
            <a:schemeClr val="bg1"/>
          </a:solidFill>
          <a:latin typeface="Verdana" pitchFamily="34" charset="0"/>
        </a:defRPr>
      </a:lvl2pPr>
      <a:lvl3pPr algn="l" rtl="0" eaLnBrk="0" fontAlgn="base" hangingPunct="0">
        <a:spcBef>
          <a:spcPct val="0"/>
        </a:spcBef>
        <a:spcAft>
          <a:spcPct val="0"/>
        </a:spcAft>
        <a:defRPr sz="2800" b="1">
          <a:solidFill>
            <a:schemeClr val="bg1"/>
          </a:solidFill>
          <a:latin typeface="Verdana" pitchFamily="34" charset="0"/>
        </a:defRPr>
      </a:lvl3pPr>
      <a:lvl4pPr algn="l" rtl="0" eaLnBrk="0" fontAlgn="base" hangingPunct="0">
        <a:spcBef>
          <a:spcPct val="0"/>
        </a:spcBef>
        <a:spcAft>
          <a:spcPct val="0"/>
        </a:spcAft>
        <a:defRPr sz="2800" b="1">
          <a:solidFill>
            <a:schemeClr val="bg1"/>
          </a:solidFill>
          <a:latin typeface="Verdana" pitchFamily="34" charset="0"/>
        </a:defRPr>
      </a:lvl4pPr>
      <a:lvl5pPr algn="l" rtl="0" eaLnBrk="0" fontAlgn="base" hangingPunct="0">
        <a:spcBef>
          <a:spcPct val="0"/>
        </a:spcBef>
        <a:spcAft>
          <a:spcPct val="0"/>
        </a:spcAft>
        <a:defRPr sz="2800" b="1">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rgbClr val="30303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303030"/>
          </a:solidFill>
          <a:latin typeface="Arial" charset="0"/>
        </a:defRPr>
      </a:lvl2pPr>
      <a:lvl3pPr marL="1143000" indent="-228600" algn="l" rtl="0" eaLnBrk="0" fontAlgn="base" hangingPunct="0">
        <a:spcBef>
          <a:spcPct val="20000"/>
        </a:spcBef>
        <a:spcAft>
          <a:spcPct val="0"/>
        </a:spcAft>
        <a:buClr>
          <a:schemeClr val="tx1"/>
        </a:buClr>
        <a:buChar char="•"/>
        <a:defRPr sz="2400">
          <a:solidFill>
            <a:srgbClr val="303030"/>
          </a:solidFill>
          <a:latin typeface="Arial" charset="0"/>
        </a:defRPr>
      </a:lvl3pPr>
      <a:lvl4pPr marL="1600200" indent="-228600" algn="l" rtl="0" eaLnBrk="0" fontAlgn="base" hangingPunct="0">
        <a:spcBef>
          <a:spcPct val="20000"/>
        </a:spcBef>
        <a:spcAft>
          <a:spcPct val="0"/>
        </a:spcAft>
        <a:buChar char="–"/>
        <a:defRPr sz="2000">
          <a:solidFill>
            <a:srgbClr val="303030"/>
          </a:solidFill>
          <a:latin typeface="Arial" charset="0"/>
        </a:defRPr>
      </a:lvl4pPr>
      <a:lvl5pPr marL="2057400" indent="-228600" algn="l" rtl="0" eaLnBrk="0" fontAlgn="base" hangingPunct="0">
        <a:spcBef>
          <a:spcPct val="20000"/>
        </a:spcBef>
        <a:spcAft>
          <a:spcPct val="0"/>
        </a:spcAft>
        <a:buChar char="»"/>
        <a:defRPr sz="2000">
          <a:solidFill>
            <a:srgbClr val="303030"/>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andnayyar@duytan.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GoodCMUDocs/capstone/VJS/03.Development/Code%20Review%20and%20Check%20List%20v1.0.doc" TargetMode="External"/><Relationship Id="rId2" Type="http://schemas.openxmlformats.org/officeDocument/2006/relationships/hyperlink" Target="http://java.sun.com/docs/codeconv/CodeConventions.pdf" TargetMode="External"/><Relationship Id="rId1" Type="http://schemas.openxmlformats.org/officeDocument/2006/relationships/slideLayout" Target="../slideLayouts/slideLayout2.xml"/><Relationship Id="rId4" Type="http://schemas.openxmlformats.org/officeDocument/2006/relationships/hyperlink" Target="../../GoodCMUDocs/capstone/VJS/03.Development/Coding%20Standard%20v1.0.doc"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fxco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toolbox/sites/22025/default.aspx" TargetMode="External"/><Relationship Id="rId4" Type="http://schemas.openxmlformats.org/officeDocument/2006/relationships/hyperlink" Target="http://nunit.sourceforge.ne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835150" y="2759075"/>
            <a:ext cx="7772400" cy="1143000"/>
          </a:xfrm>
        </p:spPr>
        <p:txBody>
          <a:bodyPr/>
          <a:lstStyle/>
          <a:p>
            <a:pPr eaLnBrk="1" hangingPunct="1">
              <a:defRPr/>
            </a:pPr>
            <a:r>
              <a:rPr lang="en-US" sz="4000" dirty="0">
                <a:solidFill>
                  <a:schemeClr val="bg1"/>
                </a:solidFill>
              </a:rPr>
              <a:t>Review</a:t>
            </a:r>
          </a:p>
        </p:txBody>
      </p:sp>
      <p:sp>
        <p:nvSpPr>
          <p:cNvPr id="13315" name="TextBox 1"/>
          <p:cNvSpPr txBox="1">
            <a:spLocks noChangeArrowheads="1"/>
          </p:cNvSpPr>
          <p:nvPr/>
        </p:nvSpPr>
        <p:spPr bwMode="auto">
          <a:xfrm>
            <a:off x="2584175" y="5060950"/>
            <a:ext cx="531046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t>Dr. Anand Nayyar</a:t>
            </a:r>
          </a:p>
          <a:p>
            <a:pPr eaLnBrk="1" hangingPunct="1"/>
            <a:r>
              <a:rPr lang="en-US" dirty="0"/>
              <a:t>Graduate School</a:t>
            </a:r>
          </a:p>
          <a:p>
            <a:pPr eaLnBrk="1" hangingPunct="1"/>
            <a:r>
              <a:rPr lang="en-US" dirty="0"/>
              <a:t>Email: </a:t>
            </a:r>
            <a:r>
              <a:rPr lang="en-US" dirty="0">
                <a:hlinkClick r:id="rId2"/>
              </a:rPr>
              <a:t>anandnayyar@duytan.edu.vn</a:t>
            </a:r>
            <a:r>
              <a:rPr lang="en-US" dirty="0"/>
              <a:t> </a:t>
            </a:r>
          </a:p>
          <a:p>
            <a:pPr eaLnBrk="1" hangingPunct="1"/>
            <a:r>
              <a:rPr lang="en-US" dirty="0"/>
              <a:t>Cell: 0933622812</a:t>
            </a:r>
          </a:p>
        </p:txBody>
      </p:sp>
      <p:sp>
        <p:nvSpPr>
          <p:cNvPr id="6" name="Rectangle 2"/>
          <p:cNvSpPr txBox="1">
            <a:spLocks noChangeArrowheads="1"/>
          </p:cNvSpPr>
          <p:nvPr/>
        </p:nvSpPr>
        <p:spPr bwMode="gray">
          <a:xfrm>
            <a:off x="1873250" y="1163638"/>
            <a:ext cx="7772400" cy="1143000"/>
          </a:xfrm>
          <a:prstGeom prst="rect">
            <a:avLst/>
          </a:prstGeom>
          <a:noFill/>
          <a:ln>
            <a:noFill/>
          </a:ln>
          <a:extLst/>
        </p:spPr>
        <p:txBody>
          <a:bodyPr anchor="ctr"/>
          <a:lstStyle>
            <a:lvl1pPr algn="ctr" rtl="0" eaLnBrk="0" fontAlgn="base" hangingPunct="0">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2800" b="1">
                <a:solidFill>
                  <a:schemeClr val="bg1"/>
                </a:solidFill>
                <a:latin typeface="Verdana" pitchFamily="34" charset="0"/>
              </a:defRPr>
            </a:lvl2pPr>
            <a:lvl3pPr algn="l" rtl="0" eaLnBrk="0" fontAlgn="base" hangingPunct="0">
              <a:spcBef>
                <a:spcPct val="0"/>
              </a:spcBef>
              <a:spcAft>
                <a:spcPct val="0"/>
              </a:spcAft>
              <a:defRPr sz="2800" b="1">
                <a:solidFill>
                  <a:schemeClr val="bg1"/>
                </a:solidFill>
                <a:latin typeface="Verdana" pitchFamily="34" charset="0"/>
              </a:defRPr>
            </a:lvl3pPr>
            <a:lvl4pPr algn="l" rtl="0" eaLnBrk="0" fontAlgn="base" hangingPunct="0">
              <a:spcBef>
                <a:spcPct val="0"/>
              </a:spcBef>
              <a:spcAft>
                <a:spcPct val="0"/>
              </a:spcAft>
              <a:defRPr sz="2800" b="1">
                <a:solidFill>
                  <a:schemeClr val="bg1"/>
                </a:solidFill>
                <a:latin typeface="Verdana" pitchFamily="34" charset="0"/>
              </a:defRPr>
            </a:lvl4pPr>
            <a:lvl5pPr algn="l" rtl="0" eaLnBrk="0" fontAlgn="base" hangingPunct="0">
              <a:spcBef>
                <a:spcPct val="0"/>
              </a:spcBef>
              <a:spcAft>
                <a:spcPct val="0"/>
              </a:spcAft>
              <a:defRPr sz="2800" b="1">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pPr eaLnBrk="1" hangingPunct="1">
              <a:defRPr/>
            </a:pPr>
            <a:r>
              <a:rPr lang="en-US" sz="4000" dirty="0"/>
              <a:t>Software Testing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Choosing the review type</a:t>
            </a:r>
          </a:p>
        </p:txBody>
      </p:sp>
      <p:sp>
        <p:nvSpPr>
          <p:cNvPr id="35843" name="Content Placeholder 2"/>
          <p:cNvSpPr>
            <a:spLocks noGrp="1"/>
          </p:cNvSpPr>
          <p:nvPr>
            <p:ph idx="1"/>
          </p:nvPr>
        </p:nvSpPr>
        <p:spPr>
          <a:xfrm>
            <a:off x="457200" y="1106469"/>
            <a:ext cx="8229600" cy="5248275"/>
          </a:xfrm>
        </p:spPr>
        <p:txBody>
          <a:bodyPr/>
          <a:lstStyle/>
          <a:p>
            <a:r>
              <a:rPr lang="en-US" sz="2200" dirty="0"/>
              <a:t>Suggestion</a:t>
            </a:r>
          </a:p>
          <a:p>
            <a:pPr lvl="1"/>
            <a:r>
              <a:rPr lang="en-US" sz="2200" dirty="0">
                <a:latin typeface="Arial" panose="020B0604020202020204" pitchFamily="34" charset="0"/>
              </a:rPr>
              <a:t>The more important or risky the deliverables to be reviewed</a:t>
            </a:r>
            <a:r>
              <a:rPr lang="vi-VN" sz="2200" dirty="0">
                <a:latin typeface="Arial" panose="020B0604020202020204" pitchFamily="34" charset="0"/>
              </a:rPr>
              <a:t> </a:t>
            </a:r>
            <a:r>
              <a:rPr lang="en-US" sz="2200" dirty="0">
                <a:latin typeface="Arial" panose="020B0604020202020204" pitchFamily="34" charset="0"/>
              </a:rPr>
              <a:t>are, the more formal of a review should be chosen. </a:t>
            </a:r>
          </a:p>
          <a:p>
            <a:pPr lvl="1"/>
            <a:r>
              <a:rPr lang="en-US" sz="2200" dirty="0">
                <a:latin typeface="Arial" panose="020B0604020202020204" pitchFamily="34" charset="0"/>
              </a:rPr>
              <a:t>Considering the importance of SRS (Software Requirement</a:t>
            </a:r>
            <a:r>
              <a:rPr lang="vi-VN" sz="2200" dirty="0">
                <a:latin typeface="Arial" panose="020B0604020202020204" pitchFamily="34" charset="0"/>
              </a:rPr>
              <a:t> </a:t>
            </a:r>
            <a:r>
              <a:rPr lang="en-US" sz="2200" dirty="0">
                <a:latin typeface="Arial" panose="020B0604020202020204" pitchFamily="34" charset="0"/>
              </a:rPr>
              <a:t>Specification), most project teams choose inspection or at least</a:t>
            </a:r>
            <a:r>
              <a:rPr lang="vi-VN" sz="2200" dirty="0">
                <a:latin typeface="Arial" panose="020B0604020202020204" pitchFamily="34" charset="0"/>
              </a:rPr>
              <a:t> </a:t>
            </a:r>
            <a:r>
              <a:rPr lang="en-US" sz="2200" dirty="0">
                <a:latin typeface="Arial" panose="020B0604020202020204" pitchFamily="34" charset="0"/>
              </a:rPr>
              <a:t>team review as the approach, as more information will be</a:t>
            </a:r>
            <a:r>
              <a:rPr lang="vi-VN" sz="2200" dirty="0">
                <a:latin typeface="Arial" panose="020B0604020202020204" pitchFamily="34" charset="0"/>
              </a:rPr>
              <a:t> </a:t>
            </a:r>
            <a:r>
              <a:rPr lang="en-US" sz="2200" dirty="0">
                <a:latin typeface="Arial" panose="020B0604020202020204" pitchFamily="34" charset="0"/>
              </a:rPr>
              <a:t>discussed in “Testing the specification.”</a:t>
            </a:r>
          </a:p>
          <a:p>
            <a:pPr lvl="1"/>
            <a:r>
              <a:rPr lang="en-US" sz="2200" dirty="0">
                <a:latin typeface="Arial" panose="020B0604020202020204" pitchFamily="34" charset="0"/>
              </a:rPr>
              <a:t>Most project teams choose inspection or team review to examine</a:t>
            </a:r>
            <a:r>
              <a:rPr lang="vi-VN" sz="2200" dirty="0">
                <a:latin typeface="Arial" panose="020B0604020202020204" pitchFamily="34" charset="0"/>
              </a:rPr>
              <a:t> </a:t>
            </a:r>
            <a:r>
              <a:rPr lang="en-US" sz="2200" dirty="0">
                <a:latin typeface="Arial" panose="020B0604020202020204" pitchFamily="34" charset="0"/>
              </a:rPr>
              <a:t>high-level design, low-level design and critical code.</a:t>
            </a:r>
          </a:p>
          <a:p>
            <a:pPr lvl="1"/>
            <a:r>
              <a:rPr lang="en-US" sz="2200" dirty="0">
                <a:latin typeface="Arial" panose="020B0604020202020204" pitchFamily="34" charset="0"/>
              </a:rPr>
              <a:t>Most project teams choose walkthrough or peer review</a:t>
            </a:r>
            <a:br>
              <a:rPr lang="en-US" sz="2200" dirty="0">
                <a:latin typeface="Arial" panose="020B0604020202020204" pitchFamily="34" charset="0"/>
              </a:rPr>
            </a:br>
            <a:r>
              <a:rPr lang="en-US" sz="2200" dirty="0">
                <a:latin typeface="Arial" panose="020B0604020202020204" pitchFamily="34" charset="0"/>
              </a:rPr>
              <a:t>for examining daily check-ins</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71248C-C75C-4394-963D-77DF13FAD0A5}" type="slidenum">
              <a:rPr lang="en-CA" sz="1000">
                <a:solidFill>
                  <a:schemeClr val="bg1"/>
                </a:solidFill>
                <a:latin typeface="Verdana" panose="020B0604030504040204" pitchFamily="34" charset="0"/>
              </a:rPr>
              <a:pPr eaLnBrk="1" hangingPunct="1"/>
              <a:t>10</a:t>
            </a:fld>
            <a:endParaRPr lang="en-CA" sz="1000">
              <a:solidFill>
                <a:schemeClr val="bg1"/>
              </a:solidFill>
              <a:latin typeface="Verdan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review type</a:t>
            </a:r>
          </a:p>
        </p:txBody>
      </p:sp>
      <p:sp>
        <p:nvSpPr>
          <p:cNvPr id="3" name="Content Placeholder 2"/>
          <p:cNvSpPr>
            <a:spLocks noGrp="1"/>
          </p:cNvSpPr>
          <p:nvPr>
            <p:ph idx="1"/>
          </p:nvPr>
        </p:nvSpPr>
        <p:spPr>
          <a:xfrm>
            <a:off x="457200" y="1106469"/>
            <a:ext cx="8229600" cy="5248275"/>
          </a:xfrm>
        </p:spPr>
        <p:txBody>
          <a:bodyPr/>
          <a:lstStyle/>
          <a:p>
            <a:r>
              <a:rPr lang="en-US" dirty="0"/>
              <a:t>Select the review based on desired outcome.</a:t>
            </a:r>
          </a:p>
        </p:txBody>
      </p:sp>
      <p:sp>
        <p:nvSpPr>
          <p:cNvPr id="4" name="Slide Number Placeholder 3"/>
          <p:cNvSpPr>
            <a:spLocks noGrp="1"/>
          </p:cNvSpPr>
          <p:nvPr>
            <p:ph type="sldNum" sz="quarter" idx="10"/>
          </p:nvPr>
        </p:nvSpPr>
        <p:spPr/>
        <p:txBody>
          <a:bodyPr/>
          <a:lstStyle/>
          <a:p>
            <a:fld id="{678C48F5-496E-4CA3-A33F-F8E940071F88}" type="slidenum">
              <a:rPr lang="en-CA" smtClean="0"/>
              <a:pPr/>
              <a:t>11</a:t>
            </a:fld>
            <a:endParaRPr lang="en-CA"/>
          </a:p>
        </p:txBody>
      </p:sp>
      <p:graphicFrame>
        <p:nvGraphicFramePr>
          <p:cNvPr id="5" name="Group 165"/>
          <p:cNvGraphicFramePr>
            <a:graphicFrameLocks/>
          </p:cNvGraphicFramePr>
          <p:nvPr/>
        </p:nvGraphicFramePr>
        <p:xfrm>
          <a:off x="455613" y="2252663"/>
          <a:ext cx="8264525" cy="3870960"/>
        </p:xfrm>
        <a:graphic>
          <a:graphicData uri="http://schemas.openxmlformats.org/drawingml/2006/table">
            <a:tbl>
              <a:tblPr/>
              <a:tblGrid>
                <a:gridCol w="2867025">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1149350">
                  <a:extLst>
                    <a:ext uri="{9D8B030D-6E8A-4147-A177-3AD203B41FA5}">
                      <a16:colId xmlns:a16="http://schemas.microsoft.com/office/drawing/2014/main" val="20002"/>
                    </a:ext>
                  </a:extLst>
                </a:gridCol>
                <a:gridCol w="1239837">
                  <a:extLst>
                    <a:ext uri="{9D8B030D-6E8A-4147-A177-3AD203B41FA5}">
                      <a16:colId xmlns:a16="http://schemas.microsoft.com/office/drawing/2014/main" val="20003"/>
                    </a:ext>
                  </a:extLst>
                </a:gridCol>
                <a:gridCol w="957263">
                  <a:extLst>
                    <a:ext uri="{9D8B030D-6E8A-4147-A177-3AD203B41FA5}">
                      <a16:colId xmlns:a16="http://schemas.microsoft.com/office/drawing/2014/main" val="20004"/>
                    </a:ext>
                  </a:extLst>
                </a:gridCol>
                <a:gridCol w="1162050">
                  <a:extLst>
                    <a:ext uri="{9D8B030D-6E8A-4147-A177-3AD203B41FA5}">
                      <a16:colId xmlns:a16="http://schemas.microsoft.com/office/drawing/2014/main" val="20005"/>
                    </a:ext>
                  </a:extLst>
                </a:gridCol>
              </a:tblGrid>
              <a:tr h="506413">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a:ln>
                            <a:noFill/>
                          </a:ln>
                          <a:solidFill>
                            <a:schemeClr val="tx1"/>
                          </a:solidFill>
                          <a:effectLst/>
                          <a:latin typeface="Tahoma" panose="020B0604030504040204" pitchFamily="34" charset="0"/>
                        </a:rPr>
                        <a:t>Objective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a:ln>
                            <a:noFill/>
                          </a:ln>
                          <a:solidFill>
                            <a:schemeClr val="tx1"/>
                          </a:solidFill>
                          <a:effectLst/>
                          <a:latin typeface="Tahoma" panose="020B0604030504040204" pitchFamily="34" charset="0"/>
                        </a:rPr>
                        <a:t>Insp.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chemeClr val="accent2"/>
                        </a:gs>
                      </a:gsLst>
                      <a:lin ang="5400000" scaled="1"/>
                    </a:gra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a:ln>
                            <a:noFill/>
                          </a:ln>
                          <a:solidFill>
                            <a:schemeClr val="tx1"/>
                          </a:solidFill>
                          <a:effectLst/>
                          <a:latin typeface="Tahoma" panose="020B0604030504040204" pitchFamily="34" charset="0"/>
                        </a:rPr>
                        <a:t>Team Review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a:ln>
                            <a:noFill/>
                          </a:ln>
                          <a:solidFill>
                            <a:schemeClr val="tx1"/>
                          </a:solidFill>
                          <a:effectLst/>
                          <a:latin typeface="Tahoma" panose="020B0604030504040204" pitchFamily="34" charset="0"/>
                        </a:rPr>
                        <a:t>Walk-through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a:ln>
                            <a:noFill/>
                          </a:ln>
                          <a:solidFill>
                            <a:schemeClr val="tx1"/>
                          </a:solidFill>
                          <a:effectLst/>
                          <a:latin typeface="Tahoma" panose="020B0604030504040204" pitchFamily="34" charset="0"/>
                        </a:rPr>
                        <a:t>Pair Prog.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a:ln>
                            <a:noFill/>
                          </a:ln>
                          <a:solidFill>
                            <a:schemeClr val="tx1"/>
                          </a:solidFill>
                          <a:effectLst/>
                          <a:latin typeface="Tahoma" panose="020B0604030504040204" pitchFamily="34" charset="0"/>
                        </a:rPr>
                        <a:t>Peer Review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3">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Find issues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chemeClr val="accent2"/>
                        </a:gs>
                      </a:gsLst>
                      <a:lin ang="5400000" scaled="1"/>
                    </a:gra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chemeClr val="accent2"/>
                        </a:gs>
                      </a:gsLst>
                      <a:lin ang="5400000" scaled="1"/>
                    </a:gra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350">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Measure quality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chemeClr val="accent2"/>
                        </a:gs>
                      </a:gsLst>
                      <a:lin ang="5400000" scaled="1"/>
                    </a:gra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chemeClr val="accent2"/>
                        </a:gs>
                      </a:gsLst>
                      <a:lin ang="5400000" scaled="1"/>
                    </a:gra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Conform to spec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chemeClr val="accent2"/>
                        </a:gs>
                      </a:gsLst>
                      <a:lin ang="5400000" scaled="1"/>
                    </a:gra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chemeClr val="accent2"/>
                        </a:gs>
                      </a:gsLst>
                      <a:lin ang="5400000" scaled="1"/>
                    </a:gra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Collect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chemeClr val="accent2"/>
                        </a:gs>
                      </a:gsLst>
                      <a:lin ang="5400000" scaled="1"/>
                    </a:gra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chemeClr val="accent2"/>
                        </a:gs>
                      </a:gsLst>
                      <a:lin ang="5400000" scaled="1"/>
                    </a:gra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0513">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Educate team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chemeClr val="accent2"/>
                        </a:gs>
                      </a:gsLst>
                      <a:lin ang="5400000" scaled="1"/>
                    </a:gra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chemeClr val="accent2"/>
                        </a:gs>
                      </a:gsLst>
                      <a:lin ang="5400000" scaled="1"/>
                    </a:gra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0513">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Verify bug fix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chemeClr val="accent2"/>
                        </a:gs>
                      </a:gsLst>
                      <a:lin ang="5400000" scaled="1"/>
                    </a:gra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chemeClr val="accent2"/>
                        </a:gs>
                      </a:gsLst>
                      <a:lin ang="5400000" scaled="1"/>
                    </a:gra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0513">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Explore alternatives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0513">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Minimize review 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dirty="0">
                          <a:ln>
                            <a:noFill/>
                          </a:ln>
                          <a:solidFill>
                            <a:schemeClr val="tx1"/>
                          </a:solidFill>
                          <a:effectLst/>
                          <a:latin typeface="Tahoma" panose="020B0604030504040204"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5412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Choose the review</a:t>
            </a:r>
          </a:p>
        </p:txBody>
      </p:sp>
      <p:sp>
        <p:nvSpPr>
          <p:cNvPr id="3" name="Content Placeholder 2"/>
          <p:cNvSpPr>
            <a:spLocks noGrp="1"/>
          </p:cNvSpPr>
          <p:nvPr>
            <p:ph idx="1"/>
          </p:nvPr>
        </p:nvSpPr>
        <p:spPr>
          <a:xfrm>
            <a:off x="457200" y="1106469"/>
            <a:ext cx="8229600" cy="5248275"/>
          </a:xfrm>
        </p:spPr>
        <p:txBody>
          <a:bodyPr/>
          <a:lstStyle/>
          <a:p>
            <a:endParaRPr lang="en-US" dirty="0"/>
          </a:p>
          <a:p>
            <a:r>
              <a:rPr lang="en-US" dirty="0"/>
              <a:t>Choose the appropriate review type for each given scenario.</a:t>
            </a:r>
          </a:p>
        </p:txBody>
      </p:sp>
      <p:sp>
        <p:nvSpPr>
          <p:cNvPr id="4" name="Slide Number Placeholder 3"/>
          <p:cNvSpPr>
            <a:spLocks noGrp="1"/>
          </p:cNvSpPr>
          <p:nvPr>
            <p:ph type="sldNum" sz="quarter" idx="10"/>
          </p:nvPr>
        </p:nvSpPr>
        <p:spPr/>
        <p:txBody>
          <a:bodyPr/>
          <a:lstStyle/>
          <a:p>
            <a:fld id="{678C48F5-496E-4CA3-A33F-F8E940071F88}" type="slidenum">
              <a:rPr lang="en-CA" smtClean="0"/>
              <a:pPr/>
              <a:t>12</a:t>
            </a:fld>
            <a:endParaRPr lang="en-CA"/>
          </a:p>
        </p:txBody>
      </p:sp>
    </p:spTree>
    <p:extLst>
      <p:ext uri="{BB962C8B-B14F-4D97-AF65-F5344CB8AC3E}">
        <p14:creationId xmlns:p14="http://schemas.microsoft.com/office/powerpoint/2010/main" val="153080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a:t>
            </a:r>
          </a:p>
        </p:txBody>
      </p:sp>
      <p:sp>
        <p:nvSpPr>
          <p:cNvPr id="4" name="Slide Number Placeholder 3"/>
          <p:cNvSpPr>
            <a:spLocks noGrp="1"/>
          </p:cNvSpPr>
          <p:nvPr>
            <p:ph type="sldNum" sz="quarter" idx="10"/>
          </p:nvPr>
        </p:nvSpPr>
        <p:spPr/>
        <p:txBody>
          <a:bodyPr/>
          <a:lstStyle/>
          <a:p>
            <a:fld id="{678C48F5-496E-4CA3-A33F-F8E940071F88}" type="slidenum">
              <a:rPr lang="en-CA" smtClean="0"/>
              <a:pPr/>
              <a:t>13</a:t>
            </a:fld>
            <a:endParaRPr lang="en-CA"/>
          </a:p>
        </p:txBody>
      </p:sp>
      <p:sp>
        <p:nvSpPr>
          <p:cNvPr id="6" name="Rectangle 26"/>
          <p:cNvSpPr>
            <a:spLocks noChangeArrowheads="1"/>
          </p:cNvSpPr>
          <p:nvPr/>
        </p:nvSpPr>
        <p:spPr bwMode="auto">
          <a:xfrm>
            <a:off x="2469536" y="1616814"/>
            <a:ext cx="4433887"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96875" indent="-396875">
              <a:spcBef>
                <a:spcPct val="0"/>
              </a:spcBef>
              <a:spcAft>
                <a:spcPct val="30000"/>
              </a:spcAft>
              <a:buClr>
                <a:schemeClr val="hlink"/>
              </a:buClr>
              <a:buSzPct val="80000"/>
              <a:defRPr sz="2400">
                <a:solidFill>
                  <a:srgbClr val="9999FF"/>
                </a:solidFill>
                <a:latin typeface="Tahoma" panose="020B0604030504040204" pitchFamily="34" charset="0"/>
              </a:defRPr>
            </a:lvl1pPr>
            <a:lvl2pPr marL="1219200" indent="-533400" algn="ctr">
              <a:spcBef>
                <a:spcPct val="0"/>
              </a:spcBef>
              <a:spcAft>
                <a:spcPct val="30000"/>
              </a:spcAft>
              <a:buClr>
                <a:schemeClr val="accent2"/>
              </a:buClr>
              <a:buSzPct val="80000"/>
              <a:defRPr sz="2400">
                <a:solidFill>
                  <a:schemeClr val="tx1"/>
                </a:solidFill>
                <a:latin typeface="Tahoma" panose="020B0604030504040204" pitchFamily="34" charset="0"/>
              </a:defRPr>
            </a:lvl2pPr>
            <a:lvl3pPr marL="1790700" indent="-457200" algn="ctr">
              <a:spcBef>
                <a:spcPct val="0"/>
              </a:spcBef>
              <a:spcAft>
                <a:spcPct val="30000"/>
              </a:spcAft>
              <a:buClr>
                <a:srgbClr val="FFFF99"/>
              </a:buClr>
              <a:buSzPct val="80000"/>
              <a:defRPr sz="2400">
                <a:solidFill>
                  <a:schemeClr val="tx1"/>
                </a:solidFill>
                <a:latin typeface="Tahoma" panose="020B0604030504040204" pitchFamily="34" charset="0"/>
              </a:defRPr>
            </a:lvl3pPr>
            <a:lvl4pPr marL="2362200" indent="-457200" algn="ctr">
              <a:spcBef>
                <a:spcPct val="0"/>
              </a:spcBef>
              <a:spcAft>
                <a:spcPct val="30000"/>
              </a:spcAft>
              <a:buClr>
                <a:srgbClr val="FFFF99"/>
              </a:buClr>
              <a:buSzPct val="80000"/>
              <a:defRPr sz="2400">
                <a:solidFill>
                  <a:schemeClr val="tx1"/>
                </a:solidFill>
                <a:latin typeface="Tahoma" panose="020B0604030504040204" pitchFamily="34" charset="0"/>
              </a:defRPr>
            </a:lvl4pPr>
            <a:lvl5pPr marL="2781300" indent="-381000" algn="ctr">
              <a:spcBef>
                <a:spcPct val="20000"/>
              </a:spcBef>
              <a:defRPr sz="2000">
                <a:solidFill>
                  <a:schemeClr val="tx1"/>
                </a:solidFill>
                <a:latin typeface="Tahoma" panose="020B0604030504040204" pitchFamily="34" charset="0"/>
              </a:defRPr>
            </a:lvl5pPr>
            <a:lvl6pPr marL="3238500" indent="-381000" algn="ctr" eaLnBrk="0" fontAlgn="base" hangingPunct="0">
              <a:spcBef>
                <a:spcPct val="20000"/>
              </a:spcBef>
              <a:spcAft>
                <a:spcPct val="0"/>
              </a:spcAft>
              <a:defRPr sz="2000">
                <a:solidFill>
                  <a:schemeClr val="tx1"/>
                </a:solidFill>
                <a:latin typeface="Tahoma" panose="020B0604030504040204" pitchFamily="34" charset="0"/>
              </a:defRPr>
            </a:lvl6pPr>
            <a:lvl7pPr marL="3695700" indent="-381000" algn="ctr" eaLnBrk="0" fontAlgn="base" hangingPunct="0">
              <a:spcBef>
                <a:spcPct val="20000"/>
              </a:spcBef>
              <a:spcAft>
                <a:spcPct val="0"/>
              </a:spcAft>
              <a:defRPr sz="2000">
                <a:solidFill>
                  <a:schemeClr val="tx1"/>
                </a:solidFill>
                <a:latin typeface="Tahoma" panose="020B0604030504040204" pitchFamily="34" charset="0"/>
              </a:defRPr>
            </a:lvl7pPr>
            <a:lvl8pPr marL="4152900" indent="-381000" algn="ctr" eaLnBrk="0" fontAlgn="base" hangingPunct="0">
              <a:spcBef>
                <a:spcPct val="20000"/>
              </a:spcBef>
              <a:spcAft>
                <a:spcPct val="0"/>
              </a:spcAft>
              <a:defRPr sz="2000">
                <a:solidFill>
                  <a:schemeClr val="tx1"/>
                </a:solidFill>
                <a:latin typeface="Tahoma" panose="020B0604030504040204" pitchFamily="34" charset="0"/>
              </a:defRPr>
            </a:lvl8pPr>
            <a:lvl9pPr marL="4610100" indent="-381000" algn="ctr" eaLnBrk="0" fontAlgn="base" hangingPunct="0">
              <a:spcBef>
                <a:spcPct val="20000"/>
              </a:spcBef>
              <a:spcAft>
                <a:spcPct val="0"/>
              </a:spcAft>
              <a:defRPr sz="2000">
                <a:solidFill>
                  <a:schemeClr val="tx1"/>
                </a:solidFill>
                <a:latin typeface="Tahoma" panose="020B0604030504040204" pitchFamily="34" charset="0"/>
              </a:defRPr>
            </a:lvl9pPr>
          </a:lstStyle>
          <a:p>
            <a:pPr marL="514350" indent="-514350">
              <a:lnSpc>
                <a:spcPct val="90000"/>
              </a:lnSpc>
              <a:spcAft>
                <a:spcPct val="20000"/>
              </a:spcAft>
              <a:buSzPct val="70000"/>
              <a:buFont typeface="+mj-lt"/>
              <a:buAutoNum type="arabicPeriod"/>
            </a:pPr>
            <a:r>
              <a:rPr lang="en-US" sz="4000" dirty="0">
                <a:solidFill>
                  <a:schemeClr val="tx1"/>
                </a:solidFill>
              </a:rPr>
              <a:t>Plan</a:t>
            </a:r>
          </a:p>
          <a:p>
            <a:pPr marL="514350" indent="-514350">
              <a:lnSpc>
                <a:spcPct val="90000"/>
              </a:lnSpc>
              <a:spcAft>
                <a:spcPct val="20000"/>
              </a:spcAft>
              <a:buSzPct val="70000"/>
              <a:buFont typeface="+mj-lt"/>
              <a:buAutoNum type="arabicPeriod"/>
            </a:pPr>
            <a:r>
              <a:rPr lang="en-US" sz="4000" dirty="0">
                <a:solidFill>
                  <a:schemeClr val="tx1"/>
                </a:solidFill>
              </a:rPr>
              <a:t>Overview</a:t>
            </a:r>
          </a:p>
          <a:p>
            <a:pPr marL="514350" indent="-514350">
              <a:lnSpc>
                <a:spcPct val="90000"/>
              </a:lnSpc>
              <a:spcAft>
                <a:spcPct val="20000"/>
              </a:spcAft>
              <a:buSzPct val="70000"/>
              <a:buFont typeface="+mj-lt"/>
              <a:buAutoNum type="arabicPeriod"/>
            </a:pPr>
            <a:r>
              <a:rPr lang="en-US" sz="4000" dirty="0">
                <a:solidFill>
                  <a:schemeClr val="tx1"/>
                </a:solidFill>
              </a:rPr>
              <a:t>Prepare</a:t>
            </a:r>
          </a:p>
          <a:p>
            <a:pPr marL="514350" indent="-514350">
              <a:lnSpc>
                <a:spcPct val="90000"/>
              </a:lnSpc>
              <a:spcAft>
                <a:spcPct val="20000"/>
              </a:spcAft>
              <a:buSzPct val="70000"/>
              <a:buFont typeface="+mj-lt"/>
              <a:buAutoNum type="arabicPeriod"/>
            </a:pPr>
            <a:r>
              <a:rPr lang="en-US" sz="4000" dirty="0">
                <a:solidFill>
                  <a:schemeClr val="tx1"/>
                </a:solidFill>
              </a:rPr>
              <a:t>Meeting</a:t>
            </a:r>
          </a:p>
          <a:p>
            <a:pPr marL="514350" indent="-514350">
              <a:lnSpc>
                <a:spcPct val="90000"/>
              </a:lnSpc>
              <a:spcAft>
                <a:spcPct val="20000"/>
              </a:spcAft>
              <a:buSzPct val="70000"/>
              <a:buFont typeface="+mj-lt"/>
              <a:buAutoNum type="arabicPeriod"/>
            </a:pPr>
            <a:r>
              <a:rPr lang="en-US" sz="4000" dirty="0">
                <a:solidFill>
                  <a:schemeClr val="tx1"/>
                </a:solidFill>
              </a:rPr>
              <a:t>Rework</a:t>
            </a:r>
          </a:p>
          <a:p>
            <a:pPr marL="514350" indent="-514350">
              <a:lnSpc>
                <a:spcPct val="90000"/>
              </a:lnSpc>
              <a:spcAft>
                <a:spcPct val="20000"/>
              </a:spcAft>
              <a:buSzPct val="70000"/>
              <a:buFont typeface="+mj-lt"/>
              <a:buAutoNum type="arabicPeriod"/>
            </a:pPr>
            <a:r>
              <a:rPr lang="en-US" sz="4000" dirty="0">
                <a:solidFill>
                  <a:schemeClr val="tx1"/>
                </a:solidFill>
              </a:rPr>
              <a:t>Follow-up</a:t>
            </a:r>
          </a:p>
          <a:p>
            <a:pPr marL="514350" indent="-514350">
              <a:lnSpc>
                <a:spcPct val="90000"/>
              </a:lnSpc>
              <a:spcAft>
                <a:spcPct val="20000"/>
              </a:spcAft>
              <a:buSzPct val="70000"/>
              <a:buFont typeface="+mj-lt"/>
              <a:buAutoNum type="arabicPeriod"/>
            </a:pPr>
            <a:r>
              <a:rPr lang="en-US" sz="4000" dirty="0">
                <a:solidFill>
                  <a:schemeClr val="tx1"/>
                </a:solidFill>
              </a:rPr>
              <a:t>Analysis</a:t>
            </a:r>
          </a:p>
          <a:p>
            <a:pPr>
              <a:lnSpc>
                <a:spcPct val="90000"/>
              </a:lnSpc>
              <a:spcAft>
                <a:spcPct val="20000"/>
              </a:spcAft>
              <a:buClr>
                <a:schemeClr val="bg2"/>
              </a:buClr>
              <a:buSzPct val="70000"/>
            </a:pPr>
            <a:r>
              <a:rPr lang="en-US" sz="2000" dirty="0">
                <a:solidFill>
                  <a:schemeClr val="hlink"/>
                </a:solidFill>
              </a:rPr>
              <a:t>	</a:t>
            </a:r>
            <a:endParaRPr lang="en-US" dirty="0">
              <a:solidFill>
                <a:schemeClr val="tx1"/>
              </a:solidFill>
            </a:endParaRPr>
          </a:p>
        </p:txBody>
      </p:sp>
      <p:grpSp>
        <p:nvGrpSpPr>
          <p:cNvPr id="106" name="Group 126"/>
          <p:cNvGrpSpPr>
            <a:grpSpLocks/>
          </p:cNvGrpSpPr>
          <p:nvPr/>
        </p:nvGrpSpPr>
        <p:grpSpPr bwMode="auto">
          <a:xfrm>
            <a:off x="889180" y="1738365"/>
            <a:ext cx="1204913" cy="4451420"/>
            <a:chOff x="812" y="1260"/>
            <a:chExt cx="759" cy="2208"/>
          </a:xfrm>
        </p:grpSpPr>
        <p:sp>
          <p:nvSpPr>
            <p:cNvPr id="107" name="AutoShape 127"/>
            <p:cNvSpPr>
              <a:spLocks noChangeArrowheads="1"/>
            </p:cNvSpPr>
            <p:nvPr/>
          </p:nvSpPr>
          <p:spPr bwMode="auto">
            <a:xfrm>
              <a:off x="812" y="1260"/>
              <a:ext cx="759" cy="2208"/>
            </a:xfrm>
            <a:prstGeom prst="upDownArrow">
              <a:avLst>
                <a:gd name="adj1" fmla="val 63657"/>
                <a:gd name="adj2" fmla="val 47515"/>
              </a:avLst>
            </a:prstGeom>
            <a:gradFill rotWithShape="1">
              <a:gsLst>
                <a:gs pos="0">
                  <a:srgbClr val="FF9966"/>
                </a:gs>
                <a:gs pos="50000">
                  <a:srgbClr val="FFEEAA"/>
                </a:gs>
                <a:gs pos="100000">
                  <a:srgbClr val="FF9966"/>
                </a:gs>
              </a:gsLst>
              <a:lin ang="0" scaled="1"/>
            </a:gradFill>
            <a:ln w="12700">
              <a:solidFill>
                <a:srgbClr val="6666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8" name="Text Box 128"/>
            <p:cNvSpPr txBox="1">
              <a:spLocks noChangeArrowheads="1"/>
            </p:cNvSpPr>
            <p:nvPr/>
          </p:nvSpPr>
          <p:spPr bwMode="auto">
            <a:xfrm rot="-5400000">
              <a:off x="252" y="2210"/>
              <a:ext cx="19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800">
                  <a:solidFill>
                    <a:srgbClr val="FF9966"/>
                  </a:solidFill>
                  <a:latin typeface="Segoe" pitchFamily="34" charset="0"/>
                </a:rPr>
                <a:t>I  M  P  R       V  E</a:t>
              </a:r>
            </a:p>
          </p:txBody>
        </p:sp>
        <p:sp>
          <p:nvSpPr>
            <p:cNvPr id="109" name="Text Box 129"/>
            <p:cNvSpPr txBox="1">
              <a:spLocks noChangeArrowheads="1"/>
            </p:cNvSpPr>
            <p:nvPr/>
          </p:nvSpPr>
          <p:spPr bwMode="auto">
            <a:xfrm rot="-5400000">
              <a:off x="239" y="2200"/>
              <a:ext cx="19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800">
                  <a:latin typeface="Segoe" pitchFamily="34" charset="0"/>
                </a:rPr>
                <a:t>I  M  P  R       V  E</a:t>
              </a:r>
            </a:p>
          </p:txBody>
        </p:sp>
        <p:sp>
          <p:nvSpPr>
            <p:cNvPr id="110" name="Text Box 130"/>
            <p:cNvSpPr txBox="1">
              <a:spLocks noChangeArrowheads="1"/>
            </p:cNvSpPr>
            <p:nvPr/>
          </p:nvSpPr>
          <p:spPr bwMode="auto">
            <a:xfrm rot="-5400000">
              <a:off x="229" y="2187"/>
              <a:ext cx="19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2800">
                  <a:solidFill>
                    <a:schemeClr val="bg1"/>
                  </a:solidFill>
                  <a:latin typeface="Segoe" pitchFamily="34" charset="0"/>
                </a:rPr>
                <a:t>I  M  P  R       V  E</a:t>
              </a:r>
            </a:p>
          </p:txBody>
        </p:sp>
        <p:grpSp>
          <p:nvGrpSpPr>
            <p:cNvPr id="111" name="Group 131"/>
            <p:cNvGrpSpPr>
              <a:grpSpLocks/>
            </p:cNvGrpSpPr>
            <p:nvPr/>
          </p:nvGrpSpPr>
          <p:grpSpPr bwMode="auto">
            <a:xfrm>
              <a:off x="960" y="1883"/>
              <a:ext cx="461" cy="456"/>
              <a:chOff x="940" y="1905"/>
              <a:chExt cx="461" cy="456"/>
            </a:xfrm>
          </p:grpSpPr>
          <p:sp>
            <p:nvSpPr>
              <p:cNvPr id="112" name="Freeform 132"/>
              <p:cNvSpPr>
                <a:spLocks/>
              </p:cNvSpPr>
              <p:nvPr/>
            </p:nvSpPr>
            <p:spPr bwMode="auto">
              <a:xfrm rot="2115067">
                <a:off x="1042" y="2044"/>
                <a:ext cx="198" cy="317"/>
              </a:xfrm>
              <a:custGeom>
                <a:avLst/>
                <a:gdLst>
                  <a:gd name="T0" fmla="*/ 215 w 793"/>
                  <a:gd name="T1" fmla="*/ 783 h 1271"/>
                  <a:gd name="T2" fmla="*/ 224 w 793"/>
                  <a:gd name="T3" fmla="*/ 835 h 1271"/>
                  <a:gd name="T4" fmla="*/ 210 w 793"/>
                  <a:gd name="T5" fmla="*/ 907 h 1271"/>
                  <a:gd name="T6" fmla="*/ 196 w 793"/>
                  <a:gd name="T7" fmla="*/ 972 h 1271"/>
                  <a:gd name="T8" fmla="*/ 192 w 793"/>
                  <a:gd name="T9" fmla="*/ 1043 h 1271"/>
                  <a:gd name="T10" fmla="*/ 208 w 793"/>
                  <a:gd name="T11" fmla="*/ 1109 h 1271"/>
                  <a:gd name="T12" fmla="*/ 239 w 793"/>
                  <a:gd name="T13" fmla="*/ 1150 h 1271"/>
                  <a:gd name="T14" fmla="*/ 264 w 793"/>
                  <a:gd name="T15" fmla="*/ 1183 h 1271"/>
                  <a:gd name="T16" fmla="*/ 288 w 793"/>
                  <a:gd name="T17" fmla="*/ 1218 h 1271"/>
                  <a:gd name="T18" fmla="*/ 314 w 793"/>
                  <a:gd name="T19" fmla="*/ 1247 h 1271"/>
                  <a:gd name="T20" fmla="*/ 341 w 793"/>
                  <a:gd name="T21" fmla="*/ 1267 h 1271"/>
                  <a:gd name="T22" fmla="*/ 372 w 793"/>
                  <a:gd name="T23" fmla="*/ 1271 h 1271"/>
                  <a:gd name="T24" fmla="*/ 406 w 793"/>
                  <a:gd name="T25" fmla="*/ 1254 h 1271"/>
                  <a:gd name="T26" fmla="*/ 446 w 793"/>
                  <a:gd name="T27" fmla="*/ 1211 h 1271"/>
                  <a:gd name="T28" fmla="*/ 471 w 793"/>
                  <a:gd name="T29" fmla="*/ 1176 h 1271"/>
                  <a:gd name="T30" fmla="*/ 496 w 793"/>
                  <a:gd name="T31" fmla="*/ 1163 h 1271"/>
                  <a:gd name="T32" fmla="*/ 525 w 793"/>
                  <a:gd name="T33" fmla="*/ 1127 h 1271"/>
                  <a:gd name="T34" fmla="*/ 541 w 793"/>
                  <a:gd name="T35" fmla="*/ 1058 h 1271"/>
                  <a:gd name="T36" fmla="*/ 532 w 793"/>
                  <a:gd name="T37" fmla="*/ 949 h 1271"/>
                  <a:gd name="T38" fmla="*/ 540 w 793"/>
                  <a:gd name="T39" fmla="*/ 841 h 1271"/>
                  <a:gd name="T40" fmla="*/ 570 w 793"/>
                  <a:gd name="T41" fmla="*/ 741 h 1271"/>
                  <a:gd name="T42" fmla="*/ 623 w 793"/>
                  <a:gd name="T43" fmla="*/ 650 h 1271"/>
                  <a:gd name="T44" fmla="*/ 675 w 793"/>
                  <a:gd name="T45" fmla="*/ 588 h 1271"/>
                  <a:gd name="T46" fmla="*/ 713 w 793"/>
                  <a:gd name="T47" fmla="*/ 542 h 1271"/>
                  <a:gd name="T48" fmla="*/ 746 w 793"/>
                  <a:gd name="T49" fmla="*/ 491 h 1271"/>
                  <a:gd name="T50" fmla="*/ 774 w 793"/>
                  <a:gd name="T51" fmla="*/ 438 h 1271"/>
                  <a:gd name="T52" fmla="*/ 789 w 793"/>
                  <a:gd name="T53" fmla="*/ 379 h 1271"/>
                  <a:gd name="T54" fmla="*/ 790 w 793"/>
                  <a:gd name="T55" fmla="*/ 317 h 1271"/>
                  <a:gd name="T56" fmla="*/ 773 w 793"/>
                  <a:gd name="T57" fmla="*/ 251 h 1271"/>
                  <a:gd name="T58" fmla="*/ 733 w 793"/>
                  <a:gd name="T59" fmla="*/ 181 h 1271"/>
                  <a:gd name="T60" fmla="*/ 669 w 793"/>
                  <a:gd name="T61" fmla="*/ 112 h 1271"/>
                  <a:gd name="T62" fmla="*/ 593 w 793"/>
                  <a:gd name="T63" fmla="*/ 58 h 1271"/>
                  <a:gd name="T64" fmla="*/ 513 w 793"/>
                  <a:gd name="T65" fmla="*/ 23 h 1271"/>
                  <a:gd name="T66" fmla="*/ 430 w 793"/>
                  <a:gd name="T67" fmla="*/ 5 h 1271"/>
                  <a:gd name="T68" fmla="*/ 348 w 793"/>
                  <a:gd name="T69" fmla="*/ 0 h 1271"/>
                  <a:gd name="T70" fmla="*/ 272 w 793"/>
                  <a:gd name="T71" fmla="*/ 7 h 1271"/>
                  <a:gd name="T72" fmla="*/ 202 w 793"/>
                  <a:gd name="T73" fmla="*/ 25 h 1271"/>
                  <a:gd name="T74" fmla="*/ 144 w 793"/>
                  <a:gd name="T75" fmla="*/ 50 h 1271"/>
                  <a:gd name="T76" fmla="*/ 64 w 793"/>
                  <a:gd name="T77" fmla="*/ 113 h 1271"/>
                  <a:gd name="T78" fmla="*/ 7 w 793"/>
                  <a:gd name="T79" fmla="*/ 223 h 1271"/>
                  <a:gd name="T80" fmla="*/ 6 w 793"/>
                  <a:gd name="T81" fmla="*/ 345 h 1271"/>
                  <a:gd name="T82" fmla="*/ 48 w 793"/>
                  <a:gd name="T83" fmla="*/ 469 h 1271"/>
                  <a:gd name="T84" fmla="*/ 110 w 793"/>
                  <a:gd name="T85" fmla="*/ 581 h 1271"/>
                  <a:gd name="T86" fmla="*/ 157 w 793"/>
                  <a:gd name="T87" fmla="*/ 655 h 1271"/>
                  <a:gd name="T88" fmla="*/ 186 w 793"/>
                  <a:gd name="T89" fmla="*/ 704 h 1271"/>
                  <a:gd name="T90" fmla="*/ 204 w 793"/>
                  <a:gd name="T91" fmla="*/ 749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93" h="1271">
                    <a:moveTo>
                      <a:pt x="211" y="776"/>
                    </a:moveTo>
                    <a:lnTo>
                      <a:pt x="215" y="783"/>
                    </a:lnTo>
                    <a:lnTo>
                      <a:pt x="221" y="802"/>
                    </a:lnTo>
                    <a:lnTo>
                      <a:pt x="224" y="835"/>
                    </a:lnTo>
                    <a:lnTo>
                      <a:pt x="217" y="879"/>
                    </a:lnTo>
                    <a:lnTo>
                      <a:pt x="210" y="907"/>
                    </a:lnTo>
                    <a:lnTo>
                      <a:pt x="202" y="938"/>
                    </a:lnTo>
                    <a:lnTo>
                      <a:pt x="196" y="972"/>
                    </a:lnTo>
                    <a:lnTo>
                      <a:pt x="192" y="1008"/>
                    </a:lnTo>
                    <a:lnTo>
                      <a:pt x="192" y="1043"/>
                    </a:lnTo>
                    <a:lnTo>
                      <a:pt x="197" y="1077"/>
                    </a:lnTo>
                    <a:lnTo>
                      <a:pt x="208" y="1109"/>
                    </a:lnTo>
                    <a:lnTo>
                      <a:pt x="228" y="1137"/>
                    </a:lnTo>
                    <a:lnTo>
                      <a:pt x="239" y="1150"/>
                    </a:lnTo>
                    <a:lnTo>
                      <a:pt x="251" y="1167"/>
                    </a:lnTo>
                    <a:lnTo>
                      <a:pt x="264" y="1183"/>
                    </a:lnTo>
                    <a:lnTo>
                      <a:pt x="275" y="1200"/>
                    </a:lnTo>
                    <a:lnTo>
                      <a:pt x="288" y="1218"/>
                    </a:lnTo>
                    <a:lnTo>
                      <a:pt x="301" y="1233"/>
                    </a:lnTo>
                    <a:lnTo>
                      <a:pt x="314" y="1247"/>
                    </a:lnTo>
                    <a:lnTo>
                      <a:pt x="327" y="1258"/>
                    </a:lnTo>
                    <a:lnTo>
                      <a:pt x="341" y="1267"/>
                    </a:lnTo>
                    <a:lnTo>
                      <a:pt x="356" y="1271"/>
                    </a:lnTo>
                    <a:lnTo>
                      <a:pt x="372" y="1271"/>
                    </a:lnTo>
                    <a:lnTo>
                      <a:pt x="389" y="1265"/>
                    </a:lnTo>
                    <a:lnTo>
                      <a:pt x="406" y="1254"/>
                    </a:lnTo>
                    <a:lnTo>
                      <a:pt x="426" y="1236"/>
                    </a:lnTo>
                    <a:lnTo>
                      <a:pt x="446" y="1211"/>
                    </a:lnTo>
                    <a:lnTo>
                      <a:pt x="468" y="1177"/>
                    </a:lnTo>
                    <a:lnTo>
                      <a:pt x="471" y="1176"/>
                    </a:lnTo>
                    <a:lnTo>
                      <a:pt x="482" y="1173"/>
                    </a:lnTo>
                    <a:lnTo>
                      <a:pt x="496" y="1163"/>
                    </a:lnTo>
                    <a:lnTo>
                      <a:pt x="511" y="1149"/>
                    </a:lnTo>
                    <a:lnTo>
                      <a:pt x="525" y="1127"/>
                    </a:lnTo>
                    <a:lnTo>
                      <a:pt x="536" y="1097"/>
                    </a:lnTo>
                    <a:lnTo>
                      <a:pt x="541" y="1058"/>
                    </a:lnTo>
                    <a:lnTo>
                      <a:pt x="537" y="1005"/>
                    </a:lnTo>
                    <a:lnTo>
                      <a:pt x="532" y="949"/>
                    </a:lnTo>
                    <a:lnTo>
                      <a:pt x="533" y="893"/>
                    </a:lnTo>
                    <a:lnTo>
                      <a:pt x="540" y="841"/>
                    </a:lnTo>
                    <a:lnTo>
                      <a:pt x="553" y="789"/>
                    </a:lnTo>
                    <a:lnTo>
                      <a:pt x="570" y="741"/>
                    </a:lnTo>
                    <a:lnTo>
                      <a:pt x="594" y="694"/>
                    </a:lnTo>
                    <a:lnTo>
                      <a:pt x="623" y="650"/>
                    </a:lnTo>
                    <a:lnTo>
                      <a:pt x="657" y="608"/>
                    </a:lnTo>
                    <a:lnTo>
                      <a:pt x="675" y="588"/>
                    </a:lnTo>
                    <a:lnTo>
                      <a:pt x="694" y="565"/>
                    </a:lnTo>
                    <a:lnTo>
                      <a:pt x="713" y="542"/>
                    </a:lnTo>
                    <a:lnTo>
                      <a:pt x="730" y="517"/>
                    </a:lnTo>
                    <a:lnTo>
                      <a:pt x="746" y="491"/>
                    </a:lnTo>
                    <a:lnTo>
                      <a:pt x="761" y="464"/>
                    </a:lnTo>
                    <a:lnTo>
                      <a:pt x="774" y="438"/>
                    </a:lnTo>
                    <a:lnTo>
                      <a:pt x="783" y="409"/>
                    </a:lnTo>
                    <a:lnTo>
                      <a:pt x="789" y="379"/>
                    </a:lnTo>
                    <a:lnTo>
                      <a:pt x="793" y="348"/>
                    </a:lnTo>
                    <a:lnTo>
                      <a:pt x="790" y="317"/>
                    </a:lnTo>
                    <a:lnTo>
                      <a:pt x="785" y="285"/>
                    </a:lnTo>
                    <a:lnTo>
                      <a:pt x="773" y="251"/>
                    </a:lnTo>
                    <a:lnTo>
                      <a:pt x="757" y="216"/>
                    </a:lnTo>
                    <a:lnTo>
                      <a:pt x="733" y="181"/>
                    </a:lnTo>
                    <a:lnTo>
                      <a:pt x="703" y="145"/>
                    </a:lnTo>
                    <a:lnTo>
                      <a:pt x="669" y="112"/>
                    </a:lnTo>
                    <a:lnTo>
                      <a:pt x="633" y="83"/>
                    </a:lnTo>
                    <a:lnTo>
                      <a:pt x="593" y="58"/>
                    </a:lnTo>
                    <a:lnTo>
                      <a:pt x="554" y="38"/>
                    </a:lnTo>
                    <a:lnTo>
                      <a:pt x="513" y="23"/>
                    </a:lnTo>
                    <a:lnTo>
                      <a:pt x="471" y="12"/>
                    </a:lnTo>
                    <a:lnTo>
                      <a:pt x="430" y="5"/>
                    </a:lnTo>
                    <a:lnTo>
                      <a:pt x="389" y="0"/>
                    </a:lnTo>
                    <a:lnTo>
                      <a:pt x="348" y="0"/>
                    </a:lnTo>
                    <a:lnTo>
                      <a:pt x="309" y="2"/>
                    </a:lnTo>
                    <a:lnTo>
                      <a:pt x="272" y="7"/>
                    </a:lnTo>
                    <a:lnTo>
                      <a:pt x="236" y="15"/>
                    </a:lnTo>
                    <a:lnTo>
                      <a:pt x="202" y="25"/>
                    </a:lnTo>
                    <a:lnTo>
                      <a:pt x="171" y="36"/>
                    </a:lnTo>
                    <a:lnTo>
                      <a:pt x="144" y="50"/>
                    </a:lnTo>
                    <a:lnTo>
                      <a:pt x="120" y="65"/>
                    </a:lnTo>
                    <a:lnTo>
                      <a:pt x="64" y="113"/>
                    </a:lnTo>
                    <a:lnTo>
                      <a:pt x="28" y="166"/>
                    </a:lnTo>
                    <a:lnTo>
                      <a:pt x="7" y="223"/>
                    </a:lnTo>
                    <a:lnTo>
                      <a:pt x="0" y="282"/>
                    </a:lnTo>
                    <a:lnTo>
                      <a:pt x="6" y="345"/>
                    </a:lnTo>
                    <a:lnTo>
                      <a:pt x="22" y="406"/>
                    </a:lnTo>
                    <a:lnTo>
                      <a:pt x="48" y="469"/>
                    </a:lnTo>
                    <a:lnTo>
                      <a:pt x="79" y="528"/>
                    </a:lnTo>
                    <a:lnTo>
                      <a:pt x="110" y="581"/>
                    </a:lnTo>
                    <a:lnTo>
                      <a:pt x="136" y="622"/>
                    </a:lnTo>
                    <a:lnTo>
                      <a:pt x="157" y="655"/>
                    </a:lnTo>
                    <a:lnTo>
                      <a:pt x="173" y="680"/>
                    </a:lnTo>
                    <a:lnTo>
                      <a:pt x="186" y="704"/>
                    </a:lnTo>
                    <a:lnTo>
                      <a:pt x="196" y="726"/>
                    </a:lnTo>
                    <a:lnTo>
                      <a:pt x="204" y="749"/>
                    </a:lnTo>
                    <a:lnTo>
                      <a:pt x="211" y="776"/>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133"/>
              <p:cNvSpPr>
                <a:spLocks/>
              </p:cNvSpPr>
              <p:nvPr/>
            </p:nvSpPr>
            <p:spPr bwMode="auto">
              <a:xfrm rot="2115067">
                <a:off x="1029" y="2023"/>
                <a:ext cx="198" cy="317"/>
              </a:xfrm>
              <a:custGeom>
                <a:avLst/>
                <a:gdLst>
                  <a:gd name="T0" fmla="*/ 215 w 793"/>
                  <a:gd name="T1" fmla="*/ 783 h 1271"/>
                  <a:gd name="T2" fmla="*/ 224 w 793"/>
                  <a:gd name="T3" fmla="*/ 835 h 1271"/>
                  <a:gd name="T4" fmla="*/ 210 w 793"/>
                  <a:gd name="T5" fmla="*/ 907 h 1271"/>
                  <a:gd name="T6" fmla="*/ 196 w 793"/>
                  <a:gd name="T7" fmla="*/ 972 h 1271"/>
                  <a:gd name="T8" fmla="*/ 192 w 793"/>
                  <a:gd name="T9" fmla="*/ 1043 h 1271"/>
                  <a:gd name="T10" fmla="*/ 208 w 793"/>
                  <a:gd name="T11" fmla="*/ 1109 h 1271"/>
                  <a:gd name="T12" fmla="*/ 239 w 793"/>
                  <a:gd name="T13" fmla="*/ 1150 h 1271"/>
                  <a:gd name="T14" fmla="*/ 264 w 793"/>
                  <a:gd name="T15" fmla="*/ 1183 h 1271"/>
                  <a:gd name="T16" fmla="*/ 288 w 793"/>
                  <a:gd name="T17" fmla="*/ 1218 h 1271"/>
                  <a:gd name="T18" fmla="*/ 314 w 793"/>
                  <a:gd name="T19" fmla="*/ 1247 h 1271"/>
                  <a:gd name="T20" fmla="*/ 341 w 793"/>
                  <a:gd name="T21" fmla="*/ 1267 h 1271"/>
                  <a:gd name="T22" fmla="*/ 372 w 793"/>
                  <a:gd name="T23" fmla="*/ 1271 h 1271"/>
                  <a:gd name="T24" fmla="*/ 406 w 793"/>
                  <a:gd name="T25" fmla="*/ 1254 h 1271"/>
                  <a:gd name="T26" fmla="*/ 446 w 793"/>
                  <a:gd name="T27" fmla="*/ 1211 h 1271"/>
                  <a:gd name="T28" fmla="*/ 471 w 793"/>
                  <a:gd name="T29" fmla="*/ 1176 h 1271"/>
                  <a:gd name="T30" fmla="*/ 496 w 793"/>
                  <a:gd name="T31" fmla="*/ 1163 h 1271"/>
                  <a:gd name="T32" fmla="*/ 525 w 793"/>
                  <a:gd name="T33" fmla="*/ 1127 h 1271"/>
                  <a:gd name="T34" fmla="*/ 541 w 793"/>
                  <a:gd name="T35" fmla="*/ 1058 h 1271"/>
                  <a:gd name="T36" fmla="*/ 532 w 793"/>
                  <a:gd name="T37" fmla="*/ 949 h 1271"/>
                  <a:gd name="T38" fmla="*/ 540 w 793"/>
                  <a:gd name="T39" fmla="*/ 841 h 1271"/>
                  <a:gd name="T40" fmla="*/ 570 w 793"/>
                  <a:gd name="T41" fmla="*/ 741 h 1271"/>
                  <a:gd name="T42" fmla="*/ 623 w 793"/>
                  <a:gd name="T43" fmla="*/ 650 h 1271"/>
                  <a:gd name="T44" fmla="*/ 675 w 793"/>
                  <a:gd name="T45" fmla="*/ 588 h 1271"/>
                  <a:gd name="T46" fmla="*/ 713 w 793"/>
                  <a:gd name="T47" fmla="*/ 542 h 1271"/>
                  <a:gd name="T48" fmla="*/ 746 w 793"/>
                  <a:gd name="T49" fmla="*/ 491 h 1271"/>
                  <a:gd name="T50" fmla="*/ 774 w 793"/>
                  <a:gd name="T51" fmla="*/ 438 h 1271"/>
                  <a:gd name="T52" fmla="*/ 789 w 793"/>
                  <a:gd name="T53" fmla="*/ 379 h 1271"/>
                  <a:gd name="T54" fmla="*/ 790 w 793"/>
                  <a:gd name="T55" fmla="*/ 317 h 1271"/>
                  <a:gd name="T56" fmla="*/ 773 w 793"/>
                  <a:gd name="T57" fmla="*/ 251 h 1271"/>
                  <a:gd name="T58" fmla="*/ 733 w 793"/>
                  <a:gd name="T59" fmla="*/ 181 h 1271"/>
                  <a:gd name="T60" fmla="*/ 669 w 793"/>
                  <a:gd name="T61" fmla="*/ 112 h 1271"/>
                  <a:gd name="T62" fmla="*/ 593 w 793"/>
                  <a:gd name="T63" fmla="*/ 58 h 1271"/>
                  <a:gd name="T64" fmla="*/ 513 w 793"/>
                  <a:gd name="T65" fmla="*/ 23 h 1271"/>
                  <a:gd name="T66" fmla="*/ 430 w 793"/>
                  <a:gd name="T67" fmla="*/ 5 h 1271"/>
                  <a:gd name="T68" fmla="*/ 348 w 793"/>
                  <a:gd name="T69" fmla="*/ 0 h 1271"/>
                  <a:gd name="T70" fmla="*/ 272 w 793"/>
                  <a:gd name="T71" fmla="*/ 7 h 1271"/>
                  <a:gd name="T72" fmla="*/ 202 w 793"/>
                  <a:gd name="T73" fmla="*/ 25 h 1271"/>
                  <a:gd name="T74" fmla="*/ 144 w 793"/>
                  <a:gd name="T75" fmla="*/ 50 h 1271"/>
                  <a:gd name="T76" fmla="*/ 64 w 793"/>
                  <a:gd name="T77" fmla="*/ 113 h 1271"/>
                  <a:gd name="T78" fmla="*/ 7 w 793"/>
                  <a:gd name="T79" fmla="*/ 223 h 1271"/>
                  <a:gd name="T80" fmla="*/ 6 w 793"/>
                  <a:gd name="T81" fmla="*/ 345 h 1271"/>
                  <a:gd name="T82" fmla="*/ 48 w 793"/>
                  <a:gd name="T83" fmla="*/ 469 h 1271"/>
                  <a:gd name="T84" fmla="*/ 110 w 793"/>
                  <a:gd name="T85" fmla="*/ 581 h 1271"/>
                  <a:gd name="T86" fmla="*/ 157 w 793"/>
                  <a:gd name="T87" fmla="*/ 655 h 1271"/>
                  <a:gd name="T88" fmla="*/ 186 w 793"/>
                  <a:gd name="T89" fmla="*/ 704 h 1271"/>
                  <a:gd name="T90" fmla="*/ 204 w 793"/>
                  <a:gd name="T91" fmla="*/ 749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93" h="1271">
                    <a:moveTo>
                      <a:pt x="211" y="776"/>
                    </a:moveTo>
                    <a:lnTo>
                      <a:pt x="215" y="783"/>
                    </a:lnTo>
                    <a:lnTo>
                      <a:pt x="221" y="802"/>
                    </a:lnTo>
                    <a:lnTo>
                      <a:pt x="224" y="835"/>
                    </a:lnTo>
                    <a:lnTo>
                      <a:pt x="217" y="879"/>
                    </a:lnTo>
                    <a:lnTo>
                      <a:pt x="210" y="907"/>
                    </a:lnTo>
                    <a:lnTo>
                      <a:pt x="202" y="938"/>
                    </a:lnTo>
                    <a:lnTo>
                      <a:pt x="196" y="972"/>
                    </a:lnTo>
                    <a:lnTo>
                      <a:pt x="192" y="1008"/>
                    </a:lnTo>
                    <a:lnTo>
                      <a:pt x="192" y="1043"/>
                    </a:lnTo>
                    <a:lnTo>
                      <a:pt x="197" y="1077"/>
                    </a:lnTo>
                    <a:lnTo>
                      <a:pt x="208" y="1109"/>
                    </a:lnTo>
                    <a:lnTo>
                      <a:pt x="228" y="1137"/>
                    </a:lnTo>
                    <a:lnTo>
                      <a:pt x="239" y="1150"/>
                    </a:lnTo>
                    <a:lnTo>
                      <a:pt x="251" y="1167"/>
                    </a:lnTo>
                    <a:lnTo>
                      <a:pt x="264" y="1183"/>
                    </a:lnTo>
                    <a:lnTo>
                      <a:pt x="275" y="1200"/>
                    </a:lnTo>
                    <a:lnTo>
                      <a:pt x="288" y="1218"/>
                    </a:lnTo>
                    <a:lnTo>
                      <a:pt x="301" y="1233"/>
                    </a:lnTo>
                    <a:lnTo>
                      <a:pt x="314" y="1247"/>
                    </a:lnTo>
                    <a:lnTo>
                      <a:pt x="327" y="1258"/>
                    </a:lnTo>
                    <a:lnTo>
                      <a:pt x="341" y="1267"/>
                    </a:lnTo>
                    <a:lnTo>
                      <a:pt x="356" y="1271"/>
                    </a:lnTo>
                    <a:lnTo>
                      <a:pt x="372" y="1271"/>
                    </a:lnTo>
                    <a:lnTo>
                      <a:pt x="389" y="1265"/>
                    </a:lnTo>
                    <a:lnTo>
                      <a:pt x="406" y="1254"/>
                    </a:lnTo>
                    <a:lnTo>
                      <a:pt x="426" y="1236"/>
                    </a:lnTo>
                    <a:lnTo>
                      <a:pt x="446" y="1211"/>
                    </a:lnTo>
                    <a:lnTo>
                      <a:pt x="468" y="1177"/>
                    </a:lnTo>
                    <a:lnTo>
                      <a:pt x="471" y="1176"/>
                    </a:lnTo>
                    <a:lnTo>
                      <a:pt x="482" y="1173"/>
                    </a:lnTo>
                    <a:lnTo>
                      <a:pt x="496" y="1163"/>
                    </a:lnTo>
                    <a:lnTo>
                      <a:pt x="511" y="1149"/>
                    </a:lnTo>
                    <a:lnTo>
                      <a:pt x="525" y="1127"/>
                    </a:lnTo>
                    <a:lnTo>
                      <a:pt x="536" y="1097"/>
                    </a:lnTo>
                    <a:lnTo>
                      <a:pt x="541" y="1058"/>
                    </a:lnTo>
                    <a:lnTo>
                      <a:pt x="537" y="1005"/>
                    </a:lnTo>
                    <a:lnTo>
                      <a:pt x="532" y="949"/>
                    </a:lnTo>
                    <a:lnTo>
                      <a:pt x="533" y="893"/>
                    </a:lnTo>
                    <a:lnTo>
                      <a:pt x="540" y="841"/>
                    </a:lnTo>
                    <a:lnTo>
                      <a:pt x="553" y="789"/>
                    </a:lnTo>
                    <a:lnTo>
                      <a:pt x="570" y="741"/>
                    </a:lnTo>
                    <a:lnTo>
                      <a:pt x="594" y="694"/>
                    </a:lnTo>
                    <a:lnTo>
                      <a:pt x="623" y="650"/>
                    </a:lnTo>
                    <a:lnTo>
                      <a:pt x="657" y="608"/>
                    </a:lnTo>
                    <a:lnTo>
                      <a:pt x="675" y="588"/>
                    </a:lnTo>
                    <a:lnTo>
                      <a:pt x="694" y="565"/>
                    </a:lnTo>
                    <a:lnTo>
                      <a:pt x="713" y="542"/>
                    </a:lnTo>
                    <a:lnTo>
                      <a:pt x="730" y="517"/>
                    </a:lnTo>
                    <a:lnTo>
                      <a:pt x="746" y="491"/>
                    </a:lnTo>
                    <a:lnTo>
                      <a:pt x="761" y="464"/>
                    </a:lnTo>
                    <a:lnTo>
                      <a:pt x="774" y="438"/>
                    </a:lnTo>
                    <a:lnTo>
                      <a:pt x="783" y="409"/>
                    </a:lnTo>
                    <a:lnTo>
                      <a:pt x="789" y="379"/>
                    </a:lnTo>
                    <a:lnTo>
                      <a:pt x="793" y="348"/>
                    </a:lnTo>
                    <a:lnTo>
                      <a:pt x="790" y="317"/>
                    </a:lnTo>
                    <a:lnTo>
                      <a:pt x="785" y="285"/>
                    </a:lnTo>
                    <a:lnTo>
                      <a:pt x="773" y="251"/>
                    </a:lnTo>
                    <a:lnTo>
                      <a:pt x="757" y="216"/>
                    </a:lnTo>
                    <a:lnTo>
                      <a:pt x="733" y="181"/>
                    </a:lnTo>
                    <a:lnTo>
                      <a:pt x="703" y="145"/>
                    </a:lnTo>
                    <a:lnTo>
                      <a:pt x="669" y="112"/>
                    </a:lnTo>
                    <a:lnTo>
                      <a:pt x="633" y="83"/>
                    </a:lnTo>
                    <a:lnTo>
                      <a:pt x="593" y="58"/>
                    </a:lnTo>
                    <a:lnTo>
                      <a:pt x="554" y="38"/>
                    </a:lnTo>
                    <a:lnTo>
                      <a:pt x="513" y="23"/>
                    </a:lnTo>
                    <a:lnTo>
                      <a:pt x="471" y="12"/>
                    </a:lnTo>
                    <a:lnTo>
                      <a:pt x="430" y="5"/>
                    </a:lnTo>
                    <a:lnTo>
                      <a:pt x="389" y="0"/>
                    </a:lnTo>
                    <a:lnTo>
                      <a:pt x="348" y="0"/>
                    </a:lnTo>
                    <a:lnTo>
                      <a:pt x="309" y="2"/>
                    </a:lnTo>
                    <a:lnTo>
                      <a:pt x="272" y="7"/>
                    </a:lnTo>
                    <a:lnTo>
                      <a:pt x="236" y="15"/>
                    </a:lnTo>
                    <a:lnTo>
                      <a:pt x="202" y="25"/>
                    </a:lnTo>
                    <a:lnTo>
                      <a:pt x="171" y="36"/>
                    </a:lnTo>
                    <a:lnTo>
                      <a:pt x="144" y="50"/>
                    </a:lnTo>
                    <a:lnTo>
                      <a:pt x="120" y="65"/>
                    </a:lnTo>
                    <a:lnTo>
                      <a:pt x="64" y="113"/>
                    </a:lnTo>
                    <a:lnTo>
                      <a:pt x="28" y="166"/>
                    </a:lnTo>
                    <a:lnTo>
                      <a:pt x="7" y="223"/>
                    </a:lnTo>
                    <a:lnTo>
                      <a:pt x="0" y="282"/>
                    </a:lnTo>
                    <a:lnTo>
                      <a:pt x="6" y="345"/>
                    </a:lnTo>
                    <a:lnTo>
                      <a:pt x="22" y="406"/>
                    </a:lnTo>
                    <a:lnTo>
                      <a:pt x="48" y="469"/>
                    </a:lnTo>
                    <a:lnTo>
                      <a:pt x="79" y="528"/>
                    </a:lnTo>
                    <a:lnTo>
                      <a:pt x="110" y="581"/>
                    </a:lnTo>
                    <a:lnTo>
                      <a:pt x="136" y="622"/>
                    </a:lnTo>
                    <a:lnTo>
                      <a:pt x="157" y="655"/>
                    </a:lnTo>
                    <a:lnTo>
                      <a:pt x="173" y="680"/>
                    </a:lnTo>
                    <a:lnTo>
                      <a:pt x="186" y="704"/>
                    </a:lnTo>
                    <a:lnTo>
                      <a:pt x="196" y="726"/>
                    </a:lnTo>
                    <a:lnTo>
                      <a:pt x="204" y="749"/>
                    </a:lnTo>
                    <a:lnTo>
                      <a:pt x="211" y="7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134"/>
              <p:cNvSpPr>
                <a:spLocks/>
              </p:cNvSpPr>
              <p:nvPr/>
            </p:nvSpPr>
            <p:spPr bwMode="auto">
              <a:xfrm rot="2115067">
                <a:off x="1090" y="2049"/>
                <a:ext cx="145" cy="146"/>
              </a:xfrm>
              <a:custGeom>
                <a:avLst/>
                <a:gdLst>
                  <a:gd name="T0" fmla="*/ 319 w 580"/>
                  <a:gd name="T1" fmla="*/ 579 h 582"/>
                  <a:gd name="T2" fmla="*/ 373 w 580"/>
                  <a:gd name="T3" fmla="*/ 566 h 582"/>
                  <a:gd name="T4" fmla="*/ 424 w 580"/>
                  <a:gd name="T5" fmla="*/ 542 h 582"/>
                  <a:gd name="T6" fmla="*/ 472 w 580"/>
                  <a:gd name="T7" fmla="*/ 507 h 582"/>
                  <a:gd name="T8" fmla="*/ 511 w 580"/>
                  <a:gd name="T9" fmla="*/ 465 h 582"/>
                  <a:gd name="T10" fmla="*/ 544 w 580"/>
                  <a:gd name="T11" fmla="*/ 418 h 582"/>
                  <a:gd name="T12" fmla="*/ 566 w 580"/>
                  <a:gd name="T13" fmla="*/ 366 h 582"/>
                  <a:gd name="T14" fmla="*/ 579 w 580"/>
                  <a:gd name="T15" fmla="*/ 311 h 582"/>
                  <a:gd name="T16" fmla="*/ 579 w 580"/>
                  <a:gd name="T17" fmla="*/ 258 h 582"/>
                  <a:gd name="T18" fmla="*/ 566 w 580"/>
                  <a:gd name="T19" fmla="*/ 204 h 582"/>
                  <a:gd name="T20" fmla="*/ 544 w 580"/>
                  <a:gd name="T21" fmla="*/ 154 h 582"/>
                  <a:gd name="T22" fmla="*/ 511 w 580"/>
                  <a:gd name="T23" fmla="*/ 108 h 582"/>
                  <a:gd name="T24" fmla="*/ 472 w 580"/>
                  <a:gd name="T25" fmla="*/ 68 h 582"/>
                  <a:gd name="T26" fmla="*/ 424 w 580"/>
                  <a:gd name="T27" fmla="*/ 37 h 582"/>
                  <a:gd name="T28" fmla="*/ 373 w 580"/>
                  <a:gd name="T29" fmla="*/ 14 h 582"/>
                  <a:gd name="T30" fmla="*/ 319 w 580"/>
                  <a:gd name="T31" fmla="*/ 1 h 582"/>
                  <a:gd name="T32" fmla="*/ 261 w 580"/>
                  <a:gd name="T33" fmla="*/ 1 h 582"/>
                  <a:gd name="T34" fmla="*/ 206 w 580"/>
                  <a:gd name="T35" fmla="*/ 14 h 582"/>
                  <a:gd name="T36" fmla="*/ 155 w 580"/>
                  <a:gd name="T37" fmla="*/ 37 h 582"/>
                  <a:gd name="T38" fmla="*/ 108 w 580"/>
                  <a:gd name="T39" fmla="*/ 68 h 582"/>
                  <a:gd name="T40" fmla="*/ 68 w 580"/>
                  <a:gd name="T41" fmla="*/ 108 h 582"/>
                  <a:gd name="T42" fmla="*/ 36 w 580"/>
                  <a:gd name="T43" fmla="*/ 154 h 582"/>
                  <a:gd name="T44" fmla="*/ 14 w 580"/>
                  <a:gd name="T45" fmla="*/ 204 h 582"/>
                  <a:gd name="T46" fmla="*/ 1 w 580"/>
                  <a:gd name="T47" fmla="*/ 258 h 582"/>
                  <a:gd name="T48" fmla="*/ 1 w 580"/>
                  <a:gd name="T49" fmla="*/ 311 h 582"/>
                  <a:gd name="T50" fmla="*/ 14 w 580"/>
                  <a:gd name="T51" fmla="*/ 366 h 582"/>
                  <a:gd name="T52" fmla="*/ 36 w 580"/>
                  <a:gd name="T53" fmla="*/ 418 h 582"/>
                  <a:gd name="T54" fmla="*/ 68 w 580"/>
                  <a:gd name="T55" fmla="*/ 465 h 582"/>
                  <a:gd name="T56" fmla="*/ 108 w 580"/>
                  <a:gd name="T57" fmla="*/ 507 h 582"/>
                  <a:gd name="T58" fmla="*/ 155 w 580"/>
                  <a:gd name="T59" fmla="*/ 542 h 582"/>
                  <a:gd name="T60" fmla="*/ 206 w 580"/>
                  <a:gd name="T61" fmla="*/ 566 h 582"/>
                  <a:gd name="T62" fmla="*/ 261 w 580"/>
                  <a:gd name="T63" fmla="*/ 579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0" h="582">
                    <a:moveTo>
                      <a:pt x="290" y="582"/>
                    </a:moveTo>
                    <a:lnTo>
                      <a:pt x="319" y="579"/>
                    </a:lnTo>
                    <a:lnTo>
                      <a:pt x="347" y="575"/>
                    </a:lnTo>
                    <a:lnTo>
                      <a:pt x="373" y="566"/>
                    </a:lnTo>
                    <a:lnTo>
                      <a:pt x="400" y="556"/>
                    </a:lnTo>
                    <a:lnTo>
                      <a:pt x="424" y="542"/>
                    </a:lnTo>
                    <a:lnTo>
                      <a:pt x="449" y="526"/>
                    </a:lnTo>
                    <a:lnTo>
                      <a:pt x="472" y="507"/>
                    </a:lnTo>
                    <a:lnTo>
                      <a:pt x="493" y="487"/>
                    </a:lnTo>
                    <a:lnTo>
                      <a:pt x="511" y="465"/>
                    </a:lnTo>
                    <a:lnTo>
                      <a:pt x="529" y="442"/>
                    </a:lnTo>
                    <a:lnTo>
                      <a:pt x="544" y="418"/>
                    </a:lnTo>
                    <a:lnTo>
                      <a:pt x="557" y="392"/>
                    </a:lnTo>
                    <a:lnTo>
                      <a:pt x="566" y="366"/>
                    </a:lnTo>
                    <a:lnTo>
                      <a:pt x="574" y="339"/>
                    </a:lnTo>
                    <a:lnTo>
                      <a:pt x="579" y="311"/>
                    </a:lnTo>
                    <a:lnTo>
                      <a:pt x="580" y="284"/>
                    </a:lnTo>
                    <a:lnTo>
                      <a:pt x="579" y="258"/>
                    </a:lnTo>
                    <a:lnTo>
                      <a:pt x="574" y="231"/>
                    </a:lnTo>
                    <a:lnTo>
                      <a:pt x="566" y="204"/>
                    </a:lnTo>
                    <a:lnTo>
                      <a:pt x="557" y="179"/>
                    </a:lnTo>
                    <a:lnTo>
                      <a:pt x="544" y="154"/>
                    </a:lnTo>
                    <a:lnTo>
                      <a:pt x="529" y="131"/>
                    </a:lnTo>
                    <a:lnTo>
                      <a:pt x="511" y="108"/>
                    </a:lnTo>
                    <a:lnTo>
                      <a:pt x="493" y="88"/>
                    </a:lnTo>
                    <a:lnTo>
                      <a:pt x="472" y="68"/>
                    </a:lnTo>
                    <a:lnTo>
                      <a:pt x="449" y="52"/>
                    </a:lnTo>
                    <a:lnTo>
                      <a:pt x="424" y="37"/>
                    </a:lnTo>
                    <a:lnTo>
                      <a:pt x="400" y="24"/>
                    </a:lnTo>
                    <a:lnTo>
                      <a:pt x="373" y="14"/>
                    </a:lnTo>
                    <a:lnTo>
                      <a:pt x="347" y="6"/>
                    </a:lnTo>
                    <a:lnTo>
                      <a:pt x="319" y="1"/>
                    </a:lnTo>
                    <a:lnTo>
                      <a:pt x="290" y="0"/>
                    </a:lnTo>
                    <a:lnTo>
                      <a:pt x="261" y="1"/>
                    </a:lnTo>
                    <a:lnTo>
                      <a:pt x="233" y="6"/>
                    </a:lnTo>
                    <a:lnTo>
                      <a:pt x="206" y="14"/>
                    </a:lnTo>
                    <a:lnTo>
                      <a:pt x="180" y="24"/>
                    </a:lnTo>
                    <a:lnTo>
                      <a:pt x="155" y="37"/>
                    </a:lnTo>
                    <a:lnTo>
                      <a:pt x="131" y="52"/>
                    </a:lnTo>
                    <a:lnTo>
                      <a:pt x="108" y="68"/>
                    </a:lnTo>
                    <a:lnTo>
                      <a:pt x="88" y="88"/>
                    </a:lnTo>
                    <a:lnTo>
                      <a:pt x="68" y="108"/>
                    </a:lnTo>
                    <a:lnTo>
                      <a:pt x="51" y="131"/>
                    </a:lnTo>
                    <a:lnTo>
                      <a:pt x="36" y="154"/>
                    </a:lnTo>
                    <a:lnTo>
                      <a:pt x="24" y="179"/>
                    </a:lnTo>
                    <a:lnTo>
                      <a:pt x="14" y="204"/>
                    </a:lnTo>
                    <a:lnTo>
                      <a:pt x="6" y="231"/>
                    </a:lnTo>
                    <a:lnTo>
                      <a:pt x="1" y="258"/>
                    </a:lnTo>
                    <a:lnTo>
                      <a:pt x="0" y="284"/>
                    </a:lnTo>
                    <a:lnTo>
                      <a:pt x="1" y="311"/>
                    </a:lnTo>
                    <a:lnTo>
                      <a:pt x="6" y="339"/>
                    </a:lnTo>
                    <a:lnTo>
                      <a:pt x="14" y="366"/>
                    </a:lnTo>
                    <a:lnTo>
                      <a:pt x="24" y="392"/>
                    </a:lnTo>
                    <a:lnTo>
                      <a:pt x="36" y="418"/>
                    </a:lnTo>
                    <a:lnTo>
                      <a:pt x="51" y="442"/>
                    </a:lnTo>
                    <a:lnTo>
                      <a:pt x="68" y="465"/>
                    </a:lnTo>
                    <a:lnTo>
                      <a:pt x="88" y="487"/>
                    </a:lnTo>
                    <a:lnTo>
                      <a:pt x="108" y="507"/>
                    </a:lnTo>
                    <a:lnTo>
                      <a:pt x="131" y="526"/>
                    </a:lnTo>
                    <a:lnTo>
                      <a:pt x="155" y="542"/>
                    </a:lnTo>
                    <a:lnTo>
                      <a:pt x="180" y="556"/>
                    </a:lnTo>
                    <a:lnTo>
                      <a:pt x="206" y="566"/>
                    </a:lnTo>
                    <a:lnTo>
                      <a:pt x="233" y="575"/>
                    </a:lnTo>
                    <a:lnTo>
                      <a:pt x="261" y="579"/>
                    </a:lnTo>
                    <a:lnTo>
                      <a:pt x="290" y="582"/>
                    </a:lnTo>
                    <a:close/>
                  </a:path>
                </a:pathLst>
              </a:custGeom>
              <a:solidFill>
                <a:srgbClr val="F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135"/>
              <p:cNvSpPr>
                <a:spLocks/>
              </p:cNvSpPr>
              <p:nvPr/>
            </p:nvSpPr>
            <p:spPr bwMode="auto">
              <a:xfrm rot="2115067">
                <a:off x="992" y="2263"/>
                <a:ext cx="106" cy="33"/>
              </a:xfrm>
              <a:custGeom>
                <a:avLst/>
                <a:gdLst>
                  <a:gd name="T0" fmla="*/ 135 w 425"/>
                  <a:gd name="T1" fmla="*/ 130 h 132"/>
                  <a:gd name="T2" fmla="*/ 120 w 425"/>
                  <a:gd name="T3" fmla="*/ 126 h 132"/>
                  <a:gd name="T4" fmla="*/ 104 w 425"/>
                  <a:gd name="T5" fmla="*/ 122 h 132"/>
                  <a:gd name="T6" fmla="*/ 89 w 425"/>
                  <a:gd name="T7" fmla="*/ 119 h 132"/>
                  <a:gd name="T8" fmla="*/ 56 w 425"/>
                  <a:gd name="T9" fmla="*/ 106 h 132"/>
                  <a:gd name="T10" fmla="*/ 32 w 425"/>
                  <a:gd name="T11" fmla="*/ 78 h 132"/>
                  <a:gd name="T12" fmla="*/ 44 w 425"/>
                  <a:gd name="T13" fmla="*/ 50 h 132"/>
                  <a:gd name="T14" fmla="*/ 87 w 425"/>
                  <a:gd name="T15" fmla="*/ 29 h 132"/>
                  <a:gd name="T16" fmla="*/ 138 w 425"/>
                  <a:gd name="T17" fmla="*/ 26 h 132"/>
                  <a:gd name="T18" fmla="*/ 173 w 425"/>
                  <a:gd name="T19" fmla="*/ 26 h 132"/>
                  <a:gd name="T20" fmla="*/ 207 w 425"/>
                  <a:gd name="T21" fmla="*/ 27 h 132"/>
                  <a:gd name="T22" fmla="*/ 242 w 425"/>
                  <a:gd name="T23" fmla="*/ 30 h 132"/>
                  <a:gd name="T24" fmla="*/ 276 w 425"/>
                  <a:gd name="T25" fmla="*/ 35 h 132"/>
                  <a:gd name="T26" fmla="*/ 309 w 425"/>
                  <a:gd name="T27" fmla="*/ 43 h 132"/>
                  <a:gd name="T28" fmla="*/ 343 w 425"/>
                  <a:gd name="T29" fmla="*/ 52 h 132"/>
                  <a:gd name="T30" fmla="*/ 376 w 425"/>
                  <a:gd name="T31" fmla="*/ 64 h 132"/>
                  <a:gd name="T32" fmla="*/ 395 w 425"/>
                  <a:gd name="T33" fmla="*/ 72 h 132"/>
                  <a:gd name="T34" fmla="*/ 407 w 425"/>
                  <a:gd name="T35" fmla="*/ 71 h 132"/>
                  <a:gd name="T36" fmla="*/ 420 w 425"/>
                  <a:gd name="T37" fmla="*/ 69 h 132"/>
                  <a:gd name="T38" fmla="*/ 425 w 425"/>
                  <a:gd name="T39" fmla="*/ 64 h 132"/>
                  <a:gd name="T40" fmla="*/ 406 w 425"/>
                  <a:gd name="T41" fmla="*/ 44 h 132"/>
                  <a:gd name="T42" fmla="*/ 364 w 425"/>
                  <a:gd name="T43" fmla="*/ 23 h 132"/>
                  <a:gd name="T44" fmla="*/ 318 w 425"/>
                  <a:gd name="T45" fmla="*/ 13 h 132"/>
                  <a:gd name="T46" fmla="*/ 271 w 425"/>
                  <a:gd name="T47" fmla="*/ 7 h 132"/>
                  <a:gd name="T48" fmla="*/ 237 w 425"/>
                  <a:gd name="T49" fmla="*/ 4 h 132"/>
                  <a:gd name="T50" fmla="*/ 213 w 425"/>
                  <a:gd name="T51" fmla="*/ 2 h 132"/>
                  <a:gd name="T52" fmla="*/ 189 w 425"/>
                  <a:gd name="T53" fmla="*/ 1 h 132"/>
                  <a:gd name="T54" fmla="*/ 163 w 425"/>
                  <a:gd name="T55" fmla="*/ 0 h 132"/>
                  <a:gd name="T56" fmla="*/ 138 w 425"/>
                  <a:gd name="T57" fmla="*/ 1 h 132"/>
                  <a:gd name="T58" fmla="*/ 112 w 425"/>
                  <a:gd name="T59" fmla="*/ 2 h 132"/>
                  <a:gd name="T60" fmla="*/ 88 w 425"/>
                  <a:gd name="T61" fmla="*/ 7 h 132"/>
                  <a:gd name="T62" fmla="*/ 66 w 425"/>
                  <a:gd name="T63" fmla="*/ 13 h 132"/>
                  <a:gd name="T64" fmla="*/ 44 w 425"/>
                  <a:gd name="T65" fmla="*/ 23 h 132"/>
                  <a:gd name="T66" fmla="*/ 19 w 425"/>
                  <a:gd name="T67" fmla="*/ 40 h 132"/>
                  <a:gd name="T68" fmla="*/ 2 w 425"/>
                  <a:gd name="T69" fmla="*/ 62 h 132"/>
                  <a:gd name="T70" fmla="*/ 2 w 425"/>
                  <a:gd name="T71" fmla="*/ 86 h 132"/>
                  <a:gd name="T72" fmla="*/ 24 w 425"/>
                  <a:gd name="T73" fmla="*/ 108 h 132"/>
                  <a:gd name="T74" fmla="*/ 55 w 425"/>
                  <a:gd name="T75" fmla="*/ 120 h 132"/>
                  <a:gd name="T76" fmla="*/ 91 w 425"/>
                  <a:gd name="T77" fmla="*/ 126 h 132"/>
                  <a:gd name="T78" fmla="*/ 126 w 425"/>
                  <a:gd name="T79" fmla="*/ 130 h 132"/>
                  <a:gd name="T80" fmla="*/ 141 w 425"/>
                  <a:gd name="T81" fmla="*/ 132 h 132"/>
                  <a:gd name="T82" fmla="*/ 142 w 425"/>
                  <a:gd name="T83" fmla="*/ 132 h 132"/>
                  <a:gd name="T84" fmla="*/ 142 w 425"/>
                  <a:gd name="T8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5" h="132">
                    <a:moveTo>
                      <a:pt x="142" y="132"/>
                    </a:moveTo>
                    <a:lnTo>
                      <a:pt x="135" y="130"/>
                    </a:lnTo>
                    <a:lnTo>
                      <a:pt x="127" y="128"/>
                    </a:lnTo>
                    <a:lnTo>
                      <a:pt x="120" y="126"/>
                    </a:lnTo>
                    <a:lnTo>
                      <a:pt x="112" y="123"/>
                    </a:lnTo>
                    <a:lnTo>
                      <a:pt x="104" y="122"/>
                    </a:lnTo>
                    <a:lnTo>
                      <a:pt x="97" y="120"/>
                    </a:lnTo>
                    <a:lnTo>
                      <a:pt x="89" y="119"/>
                    </a:lnTo>
                    <a:lnTo>
                      <a:pt x="82" y="116"/>
                    </a:lnTo>
                    <a:lnTo>
                      <a:pt x="56" y="106"/>
                    </a:lnTo>
                    <a:lnTo>
                      <a:pt x="40" y="93"/>
                    </a:lnTo>
                    <a:lnTo>
                      <a:pt x="32" y="78"/>
                    </a:lnTo>
                    <a:lnTo>
                      <a:pt x="33" y="64"/>
                    </a:lnTo>
                    <a:lnTo>
                      <a:pt x="44" y="50"/>
                    </a:lnTo>
                    <a:lnTo>
                      <a:pt x="61" y="38"/>
                    </a:lnTo>
                    <a:lnTo>
                      <a:pt x="87" y="29"/>
                    </a:lnTo>
                    <a:lnTo>
                      <a:pt x="120" y="26"/>
                    </a:lnTo>
                    <a:lnTo>
                      <a:pt x="138" y="26"/>
                    </a:lnTo>
                    <a:lnTo>
                      <a:pt x="155" y="25"/>
                    </a:lnTo>
                    <a:lnTo>
                      <a:pt x="173" y="26"/>
                    </a:lnTo>
                    <a:lnTo>
                      <a:pt x="190" y="26"/>
                    </a:lnTo>
                    <a:lnTo>
                      <a:pt x="207" y="27"/>
                    </a:lnTo>
                    <a:lnTo>
                      <a:pt x="225" y="28"/>
                    </a:lnTo>
                    <a:lnTo>
                      <a:pt x="242" y="30"/>
                    </a:lnTo>
                    <a:lnTo>
                      <a:pt x="260" y="33"/>
                    </a:lnTo>
                    <a:lnTo>
                      <a:pt x="276" y="35"/>
                    </a:lnTo>
                    <a:lnTo>
                      <a:pt x="293" y="38"/>
                    </a:lnTo>
                    <a:lnTo>
                      <a:pt x="309" y="43"/>
                    </a:lnTo>
                    <a:lnTo>
                      <a:pt x="327" y="48"/>
                    </a:lnTo>
                    <a:lnTo>
                      <a:pt x="343" y="52"/>
                    </a:lnTo>
                    <a:lnTo>
                      <a:pt x="359" y="58"/>
                    </a:lnTo>
                    <a:lnTo>
                      <a:pt x="376" y="64"/>
                    </a:lnTo>
                    <a:lnTo>
                      <a:pt x="392" y="71"/>
                    </a:lnTo>
                    <a:lnTo>
                      <a:pt x="395" y="72"/>
                    </a:lnTo>
                    <a:lnTo>
                      <a:pt x="401" y="72"/>
                    </a:lnTo>
                    <a:lnTo>
                      <a:pt x="407" y="71"/>
                    </a:lnTo>
                    <a:lnTo>
                      <a:pt x="414" y="71"/>
                    </a:lnTo>
                    <a:lnTo>
                      <a:pt x="420" y="69"/>
                    </a:lnTo>
                    <a:lnTo>
                      <a:pt x="424" y="66"/>
                    </a:lnTo>
                    <a:lnTo>
                      <a:pt x="425" y="64"/>
                    </a:lnTo>
                    <a:lnTo>
                      <a:pt x="424" y="61"/>
                    </a:lnTo>
                    <a:lnTo>
                      <a:pt x="406" y="44"/>
                    </a:lnTo>
                    <a:lnTo>
                      <a:pt x="386" y="33"/>
                    </a:lnTo>
                    <a:lnTo>
                      <a:pt x="364" y="23"/>
                    </a:lnTo>
                    <a:lnTo>
                      <a:pt x="342" y="16"/>
                    </a:lnTo>
                    <a:lnTo>
                      <a:pt x="318" y="13"/>
                    </a:lnTo>
                    <a:lnTo>
                      <a:pt x="294" y="9"/>
                    </a:lnTo>
                    <a:lnTo>
                      <a:pt x="271" y="7"/>
                    </a:lnTo>
                    <a:lnTo>
                      <a:pt x="248" y="5"/>
                    </a:lnTo>
                    <a:lnTo>
                      <a:pt x="237" y="4"/>
                    </a:lnTo>
                    <a:lnTo>
                      <a:pt x="226" y="2"/>
                    </a:lnTo>
                    <a:lnTo>
                      <a:pt x="213" y="2"/>
                    </a:lnTo>
                    <a:lnTo>
                      <a:pt x="202" y="1"/>
                    </a:lnTo>
                    <a:lnTo>
                      <a:pt x="189" y="1"/>
                    </a:lnTo>
                    <a:lnTo>
                      <a:pt x="176" y="0"/>
                    </a:lnTo>
                    <a:lnTo>
                      <a:pt x="163" y="0"/>
                    </a:lnTo>
                    <a:lnTo>
                      <a:pt x="150" y="0"/>
                    </a:lnTo>
                    <a:lnTo>
                      <a:pt x="138" y="1"/>
                    </a:lnTo>
                    <a:lnTo>
                      <a:pt x="125" y="1"/>
                    </a:lnTo>
                    <a:lnTo>
                      <a:pt x="112" y="2"/>
                    </a:lnTo>
                    <a:lnTo>
                      <a:pt x="99" y="5"/>
                    </a:lnTo>
                    <a:lnTo>
                      <a:pt x="88" y="7"/>
                    </a:lnTo>
                    <a:lnTo>
                      <a:pt x="76" y="9"/>
                    </a:lnTo>
                    <a:lnTo>
                      <a:pt x="66" y="13"/>
                    </a:lnTo>
                    <a:lnTo>
                      <a:pt x="55" y="18"/>
                    </a:lnTo>
                    <a:lnTo>
                      <a:pt x="44" y="23"/>
                    </a:lnTo>
                    <a:lnTo>
                      <a:pt x="31" y="30"/>
                    </a:lnTo>
                    <a:lnTo>
                      <a:pt x="19" y="40"/>
                    </a:lnTo>
                    <a:lnTo>
                      <a:pt x="9" y="50"/>
                    </a:lnTo>
                    <a:lnTo>
                      <a:pt x="2" y="62"/>
                    </a:lnTo>
                    <a:lnTo>
                      <a:pt x="0" y="73"/>
                    </a:lnTo>
                    <a:lnTo>
                      <a:pt x="2" y="86"/>
                    </a:lnTo>
                    <a:lnTo>
                      <a:pt x="11" y="99"/>
                    </a:lnTo>
                    <a:lnTo>
                      <a:pt x="24" y="108"/>
                    </a:lnTo>
                    <a:lnTo>
                      <a:pt x="38" y="115"/>
                    </a:lnTo>
                    <a:lnTo>
                      <a:pt x="55" y="120"/>
                    </a:lnTo>
                    <a:lnTo>
                      <a:pt x="73" y="123"/>
                    </a:lnTo>
                    <a:lnTo>
                      <a:pt x="91" y="126"/>
                    </a:lnTo>
                    <a:lnTo>
                      <a:pt x="109" y="128"/>
                    </a:lnTo>
                    <a:lnTo>
                      <a:pt x="126" y="130"/>
                    </a:lnTo>
                    <a:lnTo>
                      <a:pt x="141" y="132"/>
                    </a:lnTo>
                    <a:lnTo>
                      <a:pt x="141" y="132"/>
                    </a:lnTo>
                    <a:lnTo>
                      <a:pt x="142" y="132"/>
                    </a:lnTo>
                    <a:lnTo>
                      <a:pt x="142" y="132"/>
                    </a:lnTo>
                    <a:lnTo>
                      <a:pt x="142" y="132"/>
                    </a:lnTo>
                    <a:lnTo>
                      <a:pt x="142"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136"/>
              <p:cNvSpPr>
                <a:spLocks/>
              </p:cNvSpPr>
              <p:nvPr/>
            </p:nvSpPr>
            <p:spPr bwMode="auto">
              <a:xfrm rot="2115067">
                <a:off x="1008" y="2244"/>
                <a:ext cx="116" cy="27"/>
              </a:xfrm>
              <a:custGeom>
                <a:avLst/>
                <a:gdLst>
                  <a:gd name="T0" fmla="*/ 4 w 461"/>
                  <a:gd name="T1" fmla="*/ 106 h 107"/>
                  <a:gd name="T2" fmla="*/ 19 w 461"/>
                  <a:gd name="T3" fmla="*/ 84 h 107"/>
                  <a:gd name="T4" fmla="*/ 39 w 461"/>
                  <a:gd name="T5" fmla="*/ 65 h 107"/>
                  <a:gd name="T6" fmla="*/ 61 w 461"/>
                  <a:gd name="T7" fmla="*/ 49 h 107"/>
                  <a:gd name="T8" fmla="*/ 86 w 461"/>
                  <a:gd name="T9" fmla="*/ 37 h 107"/>
                  <a:gd name="T10" fmla="*/ 113 w 461"/>
                  <a:gd name="T11" fmla="*/ 29 h 107"/>
                  <a:gd name="T12" fmla="*/ 142 w 461"/>
                  <a:gd name="T13" fmla="*/ 23 h 107"/>
                  <a:gd name="T14" fmla="*/ 172 w 461"/>
                  <a:gd name="T15" fmla="*/ 20 h 107"/>
                  <a:gd name="T16" fmla="*/ 204 w 461"/>
                  <a:gd name="T17" fmla="*/ 19 h 107"/>
                  <a:gd name="T18" fmla="*/ 235 w 461"/>
                  <a:gd name="T19" fmla="*/ 21 h 107"/>
                  <a:gd name="T20" fmla="*/ 266 w 461"/>
                  <a:gd name="T21" fmla="*/ 25 h 107"/>
                  <a:gd name="T22" fmla="*/ 297 w 461"/>
                  <a:gd name="T23" fmla="*/ 30 h 107"/>
                  <a:gd name="T24" fmla="*/ 326 w 461"/>
                  <a:gd name="T25" fmla="*/ 39 h 107"/>
                  <a:gd name="T26" fmla="*/ 355 w 461"/>
                  <a:gd name="T27" fmla="*/ 48 h 107"/>
                  <a:gd name="T28" fmla="*/ 381 w 461"/>
                  <a:gd name="T29" fmla="*/ 58 h 107"/>
                  <a:gd name="T30" fmla="*/ 405 w 461"/>
                  <a:gd name="T31" fmla="*/ 70 h 107"/>
                  <a:gd name="T32" fmla="*/ 426 w 461"/>
                  <a:gd name="T33" fmla="*/ 83 h 107"/>
                  <a:gd name="T34" fmla="*/ 430 w 461"/>
                  <a:gd name="T35" fmla="*/ 84 h 107"/>
                  <a:gd name="T36" fmla="*/ 434 w 461"/>
                  <a:gd name="T37" fmla="*/ 85 h 107"/>
                  <a:gd name="T38" fmla="*/ 441 w 461"/>
                  <a:gd name="T39" fmla="*/ 85 h 107"/>
                  <a:gd name="T40" fmla="*/ 447 w 461"/>
                  <a:gd name="T41" fmla="*/ 84 h 107"/>
                  <a:gd name="T42" fmla="*/ 454 w 461"/>
                  <a:gd name="T43" fmla="*/ 83 h 107"/>
                  <a:gd name="T44" fmla="*/ 459 w 461"/>
                  <a:gd name="T45" fmla="*/ 80 h 107"/>
                  <a:gd name="T46" fmla="*/ 461 w 461"/>
                  <a:gd name="T47" fmla="*/ 77 h 107"/>
                  <a:gd name="T48" fmla="*/ 461 w 461"/>
                  <a:gd name="T49" fmla="*/ 73 h 107"/>
                  <a:gd name="T50" fmla="*/ 454 w 461"/>
                  <a:gd name="T51" fmla="*/ 59 h 107"/>
                  <a:gd name="T52" fmla="*/ 445 w 461"/>
                  <a:gd name="T53" fmla="*/ 47 h 107"/>
                  <a:gd name="T54" fmla="*/ 432 w 461"/>
                  <a:gd name="T55" fmla="*/ 36 h 107"/>
                  <a:gd name="T56" fmla="*/ 418 w 461"/>
                  <a:gd name="T57" fmla="*/ 27 h 107"/>
                  <a:gd name="T58" fmla="*/ 402 w 461"/>
                  <a:gd name="T59" fmla="*/ 20 h 107"/>
                  <a:gd name="T60" fmla="*/ 384 w 461"/>
                  <a:gd name="T61" fmla="*/ 14 h 107"/>
                  <a:gd name="T62" fmla="*/ 365 w 461"/>
                  <a:gd name="T63" fmla="*/ 9 h 107"/>
                  <a:gd name="T64" fmla="*/ 346 w 461"/>
                  <a:gd name="T65" fmla="*/ 6 h 107"/>
                  <a:gd name="T66" fmla="*/ 325 w 461"/>
                  <a:gd name="T67" fmla="*/ 4 h 107"/>
                  <a:gd name="T68" fmla="*/ 306 w 461"/>
                  <a:gd name="T69" fmla="*/ 1 h 107"/>
                  <a:gd name="T70" fmla="*/ 285 w 461"/>
                  <a:gd name="T71" fmla="*/ 0 h 107"/>
                  <a:gd name="T72" fmla="*/ 265 w 461"/>
                  <a:gd name="T73" fmla="*/ 0 h 107"/>
                  <a:gd name="T74" fmla="*/ 246 w 461"/>
                  <a:gd name="T75" fmla="*/ 0 h 107"/>
                  <a:gd name="T76" fmla="*/ 229 w 461"/>
                  <a:gd name="T77" fmla="*/ 0 h 107"/>
                  <a:gd name="T78" fmla="*/ 213 w 461"/>
                  <a:gd name="T79" fmla="*/ 1 h 107"/>
                  <a:gd name="T80" fmla="*/ 199 w 461"/>
                  <a:gd name="T81" fmla="*/ 1 h 107"/>
                  <a:gd name="T82" fmla="*/ 186 w 461"/>
                  <a:gd name="T83" fmla="*/ 3 h 107"/>
                  <a:gd name="T84" fmla="*/ 172 w 461"/>
                  <a:gd name="T85" fmla="*/ 4 h 107"/>
                  <a:gd name="T86" fmla="*/ 157 w 461"/>
                  <a:gd name="T87" fmla="*/ 6 h 107"/>
                  <a:gd name="T88" fmla="*/ 142 w 461"/>
                  <a:gd name="T89" fmla="*/ 8 h 107"/>
                  <a:gd name="T90" fmla="*/ 126 w 461"/>
                  <a:gd name="T91" fmla="*/ 11 h 107"/>
                  <a:gd name="T92" fmla="*/ 110 w 461"/>
                  <a:gd name="T93" fmla="*/ 15 h 107"/>
                  <a:gd name="T94" fmla="*/ 94 w 461"/>
                  <a:gd name="T95" fmla="*/ 20 h 107"/>
                  <a:gd name="T96" fmla="*/ 79 w 461"/>
                  <a:gd name="T97" fmla="*/ 25 h 107"/>
                  <a:gd name="T98" fmla="*/ 64 w 461"/>
                  <a:gd name="T99" fmla="*/ 32 h 107"/>
                  <a:gd name="T100" fmla="*/ 50 w 461"/>
                  <a:gd name="T101" fmla="*/ 39 h 107"/>
                  <a:gd name="T102" fmla="*/ 39 w 461"/>
                  <a:gd name="T103" fmla="*/ 47 h 107"/>
                  <a:gd name="T104" fmla="*/ 27 w 461"/>
                  <a:gd name="T105" fmla="*/ 57 h 107"/>
                  <a:gd name="T106" fmla="*/ 18 w 461"/>
                  <a:gd name="T107" fmla="*/ 68 h 107"/>
                  <a:gd name="T108" fmla="*/ 10 w 461"/>
                  <a:gd name="T109" fmla="*/ 79 h 107"/>
                  <a:gd name="T110" fmla="*/ 4 w 461"/>
                  <a:gd name="T111" fmla="*/ 92 h 107"/>
                  <a:gd name="T112" fmla="*/ 0 w 461"/>
                  <a:gd name="T113" fmla="*/ 107 h 107"/>
                  <a:gd name="T114" fmla="*/ 0 w 461"/>
                  <a:gd name="T115" fmla="*/ 107 h 107"/>
                  <a:gd name="T116" fmla="*/ 2 w 461"/>
                  <a:gd name="T117" fmla="*/ 107 h 107"/>
                  <a:gd name="T118" fmla="*/ 3 w 461"/>
                  <a:gd name="T119" fmla="*/ 107 h 107"/>
                  <a:gd name="T120" fmla="*/ 4 w 461"/>
                  <a:gd name="T121" fmla="*/ 106 h 107"/>
                  <a:gd name="T122" fmla="*/ 4 w 461"/>
                  <a:gd name="T123" fmla="*/ 10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1" h="107">
                    <a:moveTo>
                      <a:pt x="4" y="106"/>
                    </a:moveTo>
                    <a:lnTo>
                      <a:pt x="19" y="84"/>
                    </a:lnTo>
                    <a:lnTo>
                      <a:pt x="39" y="65"/>
                    </a:lnTo>
                    <a:lnTo>
                      <a:pt x="61" y="49"/>
                    </a:lnTo>
                    <a:lnTo>
                      <a:pt x="86" y="37"/>
                    </a:lnTo>
                    <a:lnTo>
                      <a:pt x="113" y="29"/>
                    </a:lnTo>
                    <a:lnTo>
                      <a:pt x="142" y="23"/>
                    </a:lnTo>
                    <a:lnTo>
                      <a:pt x="172" y="20"/>
                    </a:lnTo>
                    <a:lnTo>
                      <a:pt x="204" y="19"/>
                    </a:lnTo>
                    <a:lnTo>
                      <a:pt x="235" y="21"/>
                    </a:lnTo>
                    <a:lnTo>
                      <a:pt x="266" y="25"/>
                    </a:lnTo>
                    <a:lnTo>
                      <a:pt x="297" y="30"/>
                    </a:lnTo>
                    <a:lnTo>
                      <a:pt x="326" y="39"/>
                    </a:lnTo>
                    <a:lnTo>
                      <a:pt x="355" y="48"/>
                    </a:lnTo>
                    <a:lnTo>
                      <a:pt x="381" y="58"/>
                    </a:lnTo>
                    <a:lnTo>
                      <a:pt x="405" y="70"/>
                    </a:lnTo>
                    <a:lnTo>
                      <a:pt x="426" y="83"/>
                    </a:lnTo>
                    <a:lnTo>
                      <a:pt x="430" y="84"/>
                    </a:lnTo>
                    <a:lnTo>
                      <a:pt x="434" y="85"/>
                    </a:lnTo>
                    <a:lnTo>
                      <a:pt x="441" y="85"/>
                    </a:lnTo>
                    <a:lnTo>
                      <a:pt x="447" y="84"/>
                    </a:lnTo>
                    <a:lnTo>
                      <a:pt x="454" y="83"/>
                    </a:lnTo>
                    <a:lnTo>
                      <a:pt x="459" y="80"/>
                    </a:lnTo>
                    <a:lnTo>
                      <a:pt x="461" y="77"/>
                    </a:lnTo>
                    <a:lnTo>
                      <a:pt x="461" y="73"/>
                    </a:lnTo>
                    <a:lnTo>
                      <a:pt x="454" y="59"/>
                    </a:lnTo>
                    <a:lnTo>
                      <a:pt x="445" y="47"/>
                    </a:lnTo>
                    <a:lnTo>
                      <a:pt x="432" y="36"/>
                    </a:lnTo>
                    <a:lnTo>
                      <a:pt x="418" y="27"/>
                    </a:lnTo>
                    <a:lnTo>
                      <a:pt x="402" y="20"/>
                    </a:lnTo>
                    <a:lnTo>
                      <a:pt x="384" y="14"/>
                    </a:lnTo>
                    <a:lnTo>
                      <a:pt x="365" y="9"/>
                    </a:lnTo>
                    <a:lnTo>
                      <a:pt x="346" y="6"/>
                    </a:lnTo>
                    <a:lnTo>
                      <a:pt x="325" y="4"/>
                    </a:lnTo>
                    <a:lnTo>
                      <a:pt x="306" y="1"/>
                    </a:lnTo>
                    <a:lnTo>
                      <a:pt x="285" y="0"/>
                    </a:lnTo>
                    <a:lnTo>
                      <a:pt x="265" y="0"/>
                    </a:lnTo>
                    <a:lnTo>
                      <a:pt x="246" y="0"/>
                    </a:lnTo>
                    <a:lnTo>
                      <a:pt x="229" y="0"/>
                    </a:lnTo>
                    <a:lnTo>
                      <a:pt x="213" y="1"/>
                    </a:lnTo>
                    <a:lnTo>
                      <a:pt x="199" y="1"/>
                    </a:lnTo>
                    <a:lnTo>
                      <a:pt x="186" y="3"/>
                    </a:lnTo>
                    <a:lnTo>
                      <a:pt x="172" y="4"/>
                    </a:lnTo>
                    <a:lnTo>
                      <a:pt x="157" y="6"/>
                    </a:lnTo>
                    <a:lnTo>
                      <a:pt x="142" y="8"/>
                    </a:lnTo>
                    <a:lnTo>
                      <a:pt x="126" y="11"/>
                    </a:lnTo>
                    <a:lnTo>
                      <a:pt x="110" y="15"/>
                    </a:lnTo>
                    <a:lnTo>
                      <a:pt x="94" y="20"/>
                    </a:lnTo>
                    <a:lnTo>
                      <a:pt x="79" y="25"/>
                    </a:lnTo>
                    <a:lnTo>
                      <a:pt x="64" y="32"/>
                    </a:lnTo>
                    <a:lnTo>
                      <a:pt x="50" y="39"/>
                    </a:lnTo>
                    <a:lnTo>
                      <a:pt x="39" y="47"/>
                    </a:lnTo>
                    <a:lnTo>
                      <a:pt x="27" y="57"/>
                    </a:lnTo>
                    <a:lnTo>
                      <a:pt x="18" y="68"/>
                    </a:lnTo>
                    <a:lnTo>
                      <a:pt x="10" y="79"/>
                    </a:lnTo>
                    <a:lnTo>
                      <a:pt x="4" y="92"/>
                    </a:lnTo>
                    <a:lnTo>
                      <a:pt x="0" y="107"/>
                    </a:lnTo>
                    <a:lnTo>
                      <a:pt x="0" y="107"/>
                    </a:lnTo>
                    <a:lnTo>
                      <a:pt x="2" y="107"/>
                    </a:lnTo>
                    <a:lnTo>
                      <a:pt x="3" y="107"/>
                    </a:lnTo>
                    <a:lnTo>
                      <a:pt x="4" y="106"/>
                    </a:lnTo>
                    <a:lnTo>
                      <a:pt x="4"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137"/>
              <p:cNvSpPr>
                <a:spLocks/>
              </p:cNvSpPr>
              <p:nvPr/>
            </p:nvSpPr>
            <p:spPr bwMode="auto">
              <a:xfrm rot="2115067">
                <a:off x="1021" y="2215"/>
                <a:ext cx="126" cy="39"/>
              </a:xfrm>
              <a:custGeom>
                <a:avLst/>
                <a:gdLst>
                  <a:gd name="T0" fmla="*/ 15 w 502"/>
                  <a:gd name="T1" fmla="*/ 138 h 157"/>
                  <a:gd name="T2" fmla="*/ 46 w 502"/>
                  <a:gd name="T3" fmla="*/ 105 h 157"/>
                  <a:gd name="T4" fmla="*/ 80 w 502"/>
                  <a:gd name="T5" fmla="*/ 79 h 157"/>
                  <a:gd name="T6" fmla="*/ 117 w 502"/>
                  <a:gd name="T7" fmla="*/ 56 h 157"/>
                  <a:gd name="T8" fmla="*/ 157 w 502"/>
                  <a:gd name="T9" fmla="*/ 43 h 157"/>
                  <a:gd name="T10" fmla="*/ 198 w 502"/>
                  <a:gd name="T11" fmla="*/ 34 h 157"/>
                  <a:gd name="T12" fmla="*/ 241 w 502"/>
                  <a:gd name="T13" fmla="*/ 34 h 157"/>
                  <a:gd name="T14" fmla="*/ 286 w 502"/>
                  <a:gd name="T15" fmla="*/ 41 h 157"/>
                  <a:gd name="T16" fmla="*/ 324 w 502"/>
                  <a:gd name="T17" fmla="*/ 53 h 157"/>
                  <a:gd name="T18" fmla="*/ 353 w 502"/>
                  <a:gd name="T19" fmla="*/ 63 h 157"/>
                  <a:gd name="T20" fmla="*/ 380 w 502"/>
                  <a:gd name="T21" fmla="*/ 74 h 157"/>
                  <a:gd name="T22" fmla="*/ 408 w 502"/>
                  <a:gd name="T23" fmla="*/ 88 h 157"/>
                  <a:gd name="T24" fmla="*/ 429 w 502"/>
                  <a:gd name="T25" fmla="*/ 101 h 157"/>
                  <a:gd name="T26" fmla="*/ 443 w 502"/>
                  <a:gd name="T27" fmla="*/ 108 h 157"/>
                  <a:gd name="T28" fmla="*/ 457 w 502"/>
                  <a:gd name="T29" fmla="*/ 112 h 157"/>
                  <a:gd name="T30" fmla="*/ 472 w 502"/>
                  <a:gd name="T31" fmla="*/ 115 h 157"/>
                  <a:gd name="T32" fmla="*/ 487 w 502"/>
                  <a:gd name="T33" fmla="*/ 113 h 157"/>
                  <a:gd name="T34" fmla="*/ 502 w 502"/>
                  <a:gd name="T35" fmla="*/ 105 h 157"/>
                  <a:gd name="T36" fmla="*/ 486 w 502"/>
                  <a:gd name="T37" fmla="*/ 89 h 157"/>
                  <a:gd name="T38" fmla="*/ 464 w 502"/>
                  <a:gd name="T39" fmla="*/ 70 h 157"/>
                  <a:gd name="T40" fmla="*/ 441 w 502"/>
                  <a:gd name="T41" fmla="*/ 54 h 157"/>
                  <a:gd name="T42" fmla="*/ 414 w 502"/>
                  <a:gd name="T43" fmla="*/ 41 h 157"/>
                  <a:gd name="T44" fmla="*/ 377 w 502"/>
                  <a:gd name="T45" fmla="*/ 31 h 157"/>
                  <a:gd name="T46" fmla="*/ 336 w 502"/>
                  <a:gd name="T47" fmla="*/ 18 h 157"/>
                  <a:gd name="T48" fmla="*/ 296 w 502"/>
                  <a:gd name="T49" fmla="*/ 7 h 157"/>
                  <a:gd name="T50" fmla="*/ 255 w 502"/>
                  <a:gd name="T51" fmla="*/ 0 h 157"/>
                  <a:gd name="T52" fmla="*/ 213 w 502"/>
                  <a:gd name="T53" fmla="*/ 3 h 157"/>
                  <a:gd name="T54" fmla="*/ 176 w 502"/>
                  <a:gd name="T55" fmla="*/ 11 h 157"/>
                  <a:gd name="T56" fmla="*/ 140 w 502"/>
                  <a:gd name="T57" fmla="*/ 22 h 157"/>
                  <a:gd name="T58" fmla="*/ 107 w 502"/>
                  <a:gd name="T59" fmla="*/ 36 h 157"/>
                  <a:gd name="T60" fmla="*/ 76 w 502"/>
                  <a:gd name="T61" fmla="*/ 54 h 157"/>
                  <a:gd name="T62" fmla="*/ 50 w 502"/>
                  <a:gd name="T63" fmla="*/ 77 h 157"/>
                  <a:gd name="T64" fmla="*/ 27 w 502"/>
                  <a:gd name="T65" fmla="*/ 105 h 157"/>
                  <a:gd name="T66" fmla="*/ 8 w 502"/>
                  <a:gd name="T67" fmla="*/ 138 h 157"/>
                  <a:gd name="T68" fmla="*/ 0 w 502"/>
                  <a:gd name="T69" fmla="*/ 157 h 157"/>
                  <a:gd name="T70" fmla="*/ 1 w 502"/>
                  <a:gd name="T71" fmla="*/ 157 h 157"/>
                  <a:gd name="T72" fmla="*/ 1 w 502"/>
                  <a:gd name="T73"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2" h="157">
                    <a:moveTo>
                      <a:pt x="1" y="156"/>
                    </a:moveTo>
                    <a:lnTo>
                      <a:pt x="15" y="138"/>
                    </a:lnTo>
                    <a:lnTo>
                      <a:pt x="30" y="121"/>
                    </a:lnTo>
                    <a:lnTo>
                      <a:pt x="46" y="105"/>
                    </a:lnTo>
                    <a:lnTo>
                      <a:pt x="63" y="91"/>
                    </a:lnTo>
                    <a:lnTo>
                      <a:pt x="80" y="79"/>
                    </a:lnTo>
                    <a:lnTo>
                      <a:pt x="98" y="67"/>
                    </a:lnTo>
                    <a:lnTo>
                      <a:pt x="117" y="56"/>
                    </a:lnTo>
                    <a:lnTo>
                      <a:pt x="137" y="48"/>
                    </a:lnTo>
                    <a:lnTo>
                      <a:pt x="157" y="43"/>
                    </a:lnTo>
                    <a:lnTo>
                      <a:pt x="177" y="38"/>
                    </a:lnTo>
                    <a:lnTo>
                      <a:pt x="198" y="34"/>
                    </a:lnTo>
                    <a:lnTo>
                      <a:pt x="220" y="33"/>
                    </a:lnTo>
                    <a:lnTo>
                      <a:pt x="241" y="34"/>
                    </a:lnTo>
                    <a:lnTo>
                      <a:pt x="263" y="37"/>
                    </a:lnTo>
                    <a:lnTo>
                      <a:pt x="286" y="41"/>
                    </a:lnTo>
                    <a:lnTo>
                      <a:pt x="308" y="48"/>
                    </a:lnTo>
                    <a:lnTo>
                      <a:pt x="324" y="53"/>
                    </a:lnTo>
                    <a:lnTo>
                      <a:pt x="337" y="59"/>
                    </a:lnTo>
                    <a:lnTo>
                      <a:pt x="353" y="63"/>
                    </a:lnTo>
                    <a:lnTo>
                      <a:pt x="366" y="68"/>
                    </a:lnTo>
                    <a:lnTo>
                      <a:pt x="380" y="74"/>
                    </a:lnTo>
                    <a:lnTo>
                      <a:pt x="394" y="80"/>
                    </a:lnTo>
                    <a:lnTo>
                      <a:pt x="408" y="88"/>
                    </a:lnTo>
                    <a:lnTo>
                      <a:pt x="422" y="96"/>
                    </a:lnTo>
                    <a:lnTo>
                      <a:pt x="429" y="101"/>
                    </a:lnTo>
                    <a:lnTo>
                      <a:pt x="436" y="104"/>
                    </a:lnTo>
                    <a:lnTo>
                      <a:pt x="443" y="108"/>
                    </a:lnTo>
                    <a:lnTo>
                      <a:pt x="450" y="110"/>
                    </a:lnTo>
                    <a:lnTo>
                      <a:pt x="457" y="112"/>
                    </a:lnTo>
                    <a:lnTo>
                      <a:pt x="465" y="113"/>
                    </a:lnTo>
                    <a:lnTo>
                      <a:pt x="472" y="115"/>
                    </a:lnTo>
                    <a:lnTo>
                      <a:pt x="480" y="115"/>
                    </a:lnTo>
                    <a:lnTo>
                      <a:pt x="487" y="113"/>
                    </a:lnTo>
                    <a:lnTo>
                      <a:pt x="496" y="110"/>
                    </a:lnTo>
                    <a:lnTo>
                      <a:pt x="502" y="105"/>
                    </a:lnTo>
                    <a:lnTo>
                      <a:pt x="499" y="99"/>
                    </a:lnTo>
                    <a:lnTo>
                      <a:pt x="486" y="89"/>
                    </a:lnTo>
                    <a:lnTo>
                      <a:pt x="474" y="80"/>
                    </a:lnTo>
                    <a:lnTo>
                      <a:pt x="464" y="70"/>
                    </a:lnTo>
                    <a:lnTo>
                      <a:pt x="452" y="61"/>
                    </a:lnTo>
                    <a:lnTo>
                      <a:pt x="441" y="54"/>
                    </a:lnTo>
                    <a:lnTo>
                      <a:pt x="428" y="47"/>
                    </a:lnTo>
                    <a:lnTo>
                      <a:pt x="414" y="41"/>
                    </a:lnTo>
                    <a:lnTo>
                      <a:pt x="398" y="37"/>
                    </a:lnTo>
                    <a:lnTo>
                      <a:pt x="377" y="31"/>
                    </a:lnTo>
                    <a:lnTo>
                      <a:pt x="356" y="25"/>
                    </a:lnTo>
                    <a:lnTo>
                      <a:pt x="336" y="18"/>
                    </a:lnTo>
                    <a:lnTo>
                      <a:pt x="317" y="11"/>
                    </a:lnTo>
                    <a:lnTo>
                      <a:pt x="296" y="7"/>
                    </a:lnTo>
                    <a:lnTo>
                      <a:pt x="276" y="2"/>
                    </a:lnTo>
                    <a:lnTo>
                      <a:pt x="255" y="0"/>
                    </a:lnTo>
                    <a:lnTo>
                      <a:pt x="233" y="1"/>
                    </a:lnTo>
                    <a:lnTo>
                      <a:pt x="213" y="3"/>
                    </a:lnTo>
                    <a:lnTo>
                      <a:pt x="195" y="7"/>
                    </a:lnTo>
                    <a:lnTo>
                      <a:pt x="176" y="11"/>
                    </a:lnTo>
                    <a:lnTo>
                      <a:pt x="158" y="16"/>
                    </a:lnTo>
                    <a:lnTo>
                      <a:pt x="140" y="22"/>
                    </a:lnTo>
                    <a:lnTo>
                      <a:pt x="123" y="29"/>
                    </a:lnTo>
                    <a:lnTo>
                      <a:pt x="107" y="36"/>
                    </a:lnTo>
                    <a:lnTo>
                      <a:pt x="92" y="45"/>
                    </a:lnTo>
                    <a:lnTo>
                      <a:pt x="76" y="54"/>
                    </a:lnTo>
                    <a:lnTo>
                      <a:pt x="63" y="66"/>
                    </a:lnTo>
                    <a:lnTo>
                      <a:pt x="50" y="77"/>
                    </a:lnTo>
                    <a:lnTo>
                      <a:pt x="37" y="90"/>
                    </a:lnTo>
                    <a:lnTo>
                      <a:pt x="27" y="105"/>
                    </a:lnTo>
                    <a:lnTo>
                      <a:pt x="16" y="120"/>
                    </a:lnTo>
                    <a:lnTo>
                      <a:pt x="8" y="138"/>
                    </a:lnTo>
                    <a:lnTo>
                      <a:pt x="0" y="156"/>
                    </a:lnTo>
                    <a:lnTo>
                      <a:pt x="0" y="157"/>
                    </a:lnTo>
                    <a:lnTo>
                      <a:pt x="1" y="157"/>
                    </a:lnTo>
                    <a:lnTo>
                      <a:pt x="1" y="157"/>
                    </a:lnTo>
                    <a:lnTo>
                      <a:pt x="1" y="156"/>
                    </a:lnTo>
                    <a:lnTo>
                      <a:pt x="1" y="1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138"/>
              <p:cNvSpPr>
                <a:spLocks/>
              </p:cNvSpPr>
              <p:nvPr/>
            </p:nvSpPr>
            <p:spPr bwMode="auto">
              <a:xfrm rot="2115067">
                <a:off x="1035" y="2191"/>
                <a:ext cx="125" cy="36"/>
              </a:xfrm>
              <a:custGeom>
                <a:avLst/>
                <a:gdLst>
                  <a:gd name="T0" fmla="*/ 5 w 500"/>
                  <a:gd name="T1" fmla="*/ 144 h 144"/>
                  <a:gd name="T2" fmla="*/ 30 w 500"/>
                  <a:gd name="T3" fmla="*/ 123 h 144"/>
                  <a:gd name="T4" fmla="*/ 57 w 500"/>
                  <a:gd name="T5" fmla="*/ 103 h 144"/>
                  <a:gd name="T6" fmla="*/ 85 w 500"/>
                  <a:gd name="T7" fmla="*/ 87 h 144"/>
                  <a:gd name="T8" fmla="*/ 113 w 500"/>
                  <a:gd name="T9" fmla="*/ 72 h 144"/>
                  <a:gd name="T10" fmla="*/ 141 w 500"/>
                  <a:gd name="T11" fmla="*/ 59 h 144"/>
                  <a:gd name="T12" fmla="*/ 170 w 500"/>
                  <a:gd name="T13" fmla="*/ 49 h 144"/>
                  <a:gd name="T14" fmla="*/ 200 w 500"/>
                  <a:gd name="T15" fmla="*/ 40 h 144"/>
                  <a:gd name="T16" fmla="*/ 229 w 500"/>
                  <a:gd name="T17" fmla="*/ 35 h 144"/>
                  <a:gd name="T18" fmla="*/ 259 w 500"/>
                  <a:gd name="T19" fmla="*/ 31 h 144"/>
                  <a:gd name="T20" fmla="*/ 289 w 500"/>
                  <a:gd name="T21" fmla="*/ 30 h 144"/>
                  <a:gd name="T22" fmla="*/ 321 w 500"/>
                  <a:gd name="T23" fmla="*/ 32 h 144"/>
                  <a:gd name="T24" fmla="*/ 351 w 500"/>
                  <a:gd name="T25" fmla="*/ 36 h 144"/>
                  <a:gd name="T26" fmla="*/ 381 w 500"/>
                  <a:gd name="T27" fmla="*/ 44 h 144"/>
                  <a:gd name="T28" fmla="*/ 411 w 500"/>
                  <a:gd name="T29" fmla="*/ 53 h 144"/>
                  <a:gd name="T30" fmla="*/ 441 w 500"/>
                  <a:gd name="T31" fmla="*/ 66 h 144"/>
                  <a:gd name="T32" fmla="*/ 470 w 500"/>
                  <a:gd name="T33" fmla="*/ 82 h 144"/>
                  <a:gd name="T34" fmla="*/ 474 w 500"/>
                  <a:gd name="T35" fmla="*/ 83 h 144"/>
                  <a:gd name="T36" fmla="*/ 478 w 500"/>
                  <a:gd name="T37" fmla="*/ 83 h 144"/>
                  <a:gd name="T38" fmla="*/ 484 w 500"/>
                  <a:gd name="T39" fmla="*/ 83 h 144"/>
                  <a:gd name="T40" fmla="*/ 490 w 500"/>
                  <a:gd name="T41" fmla="*/ 82 h 144"/>
                  <a:gd name="T42" fmla="*/ 495 w 500"/>
                  <a:gd name="T43" fmla="*/ 81 h 144"/>
                  <a:gd name="T44" fmla="*/ 498 w 500"/>
                  <a:gd name="T45" fmla="*/ 79 h 144"/>
                  <a:gd name="T46" fmla="*/ 500 w 500"/>
                  <a:gd name="T47" fmla="*/ 76 h 144"/>
                  <a:gd name="T48" fmla="*/ 499 w 500"/>
                  <a:gd name="T49" fmla="*/ 73 h 144"/>
                  <a:gd name="T50" fmla="*/ 490 w 500"/>
                  <a:gd name="T51" fmla="*/ 60 h 144"/>
                  <a:gd name="T52" fmla="*/ 478 w 500"/>
                  <a:gd name="T53" fmla="*/ 50 h 144"/>
                  <a:gd name="T54" fmla="*/ 467 w 500"/>
                  <a:gd name="T55" fmla="*/ 39 h 144"/>
                  <a:gd name="T56" fmla="*/ 453 w 500"/>
                  <a:gd name="T57" fmla="*/ 31 h 144"/>
                  <a:gd name="T58" fmla="*/ 439 w 500"/>
                  <a:gd name="T59" fmla="*/ 24 h 144"/>
                  <a:gd name="T60" fmla="*/ 424 w 500"/>
                  <a:gd name="T61" fmla="*/ 18 h 144"/>
                  <a:gd name="T62" fmla="*/ 408 w 500"/>
                  <a:gd name="T63" fmla="*/ 13 h 144"/>
                  <a:gd name="T64" fmla="*/ 391 w 500"/>
                  <a:gd name="T65" fmla="*/ 8 h 144"/>
                  <a:gd name="T66" fmla="*/ 375 w 500"/>
                  <a:gd name="T67" fmla="*/ 6 h 144"/>
                  <a:gd name="T68" fmla="*/ 359 w 500"/>
                  <a:gd name="T69" fmla="*/ 3 h 144"/>
                  <a:gd name="T70" fmla="*/ 341 w 500"/>
                  <a:gd name="T71" fmla="*/ 1 h 144"/>
                  <a:gd name="T72" fmla="*/ 325 w 500"/>
                  <a:gd name="T73" fmla="*/ 1 h 144"/>
                  <a:gd name="T74" fmla="*/ 309 w 500"/>
                  <a:gd name="T75" fmla="*/ 0 h 144"/>
                  <a:gd name="T76" fmla="*/ 293 w 500"/>
                  <a:gd name="T77" fmla="*/ 1 h 144"/>
                  <a:gd name="T78" fmla="*/ 278 w 500"/>
                  <a:gd name="T79" fmla="*/ 2 h 144"/>
                  <a:gd name="T80" fmla="*/ 263 w 500"/>
                  <a:gd name="T81" fmla="*/ 3 h 144"/>
                  <a:gd name="T82" fmla="*/ 243 w 500"/>
                  <a:gd name="T83" fmla="*/ 7 h 144"/>
                  <a:gd name="T84" fmla="*/ 224 w 500"/>
                  <a:gd name="T85" fmla="*/ 10 h 144"/>
                  <a:gd name="T86" fmla="*/ 206 w 500"/>
                  <a:gd name="T87" fmla="*/ 14 h 144"/>
                  <a:gd name="T88" fmla="*/ 187 w 500"/>
                  <a:gd name="T89" fmla="*/ 20 h 144"/>
                  <a:gd name="T90" fmla="*/ 169 w 500"/>
                  <a:gd name="T91" fmla="*/ 25 h 144"/>
                  <a:gd name="T92" fmla="*/ 151 w 500"/>
                  <a:gd name="T93" fmla="*/ 32 h 144"/>
                  <a:gd name="T94" fmla="*/ 135 w 500"/>
                  <a:gd name="T95" fmla="*/ 39 h 144"/>
                  <a:gd name="T96" fmla="*/ 119 w 500"/>
                  <a:gd name="T97" fmla="*/ 47 h 144"/>
                  <a:gd name="T98" fmla="*/ 102 w 500"/>
                  <a:gd name="T99" fmla="*/ 57 h 144"/>
                  <a:gd name="T100" fmla="*/ 86 w 500"/>
                  <a:gd name="T101" fmla="*/ 66 h 144"/>
                  <a:gd name="T102" fmla="*/ 71 w 500"/>
                  <a:gd name="T103" fmla="*/ 76 h 144"/>
                  <a:gd name="T104" fmla="*/ 56 w 500"/>
                  <a:gd name="T105" fmla="*/ 88 h 144"/>
                  <a:gd name="T106" fmla="*/ 42 w 500"/>
                  <a:gd name="T107" fmla="*/ 101 h 144"/>
                  <a:gd name="T108" fmla="*/ 28 w 500"/>
                  <a:gd name="T109" fmla="*/ 114 h 144"/>
                  <a:gd name="T110" fmla="*/ 14 w 500"/>
                  <a:gd name="T111" fmla="*/ 127 h 144"/>
                  <a:gd name="T112" fmla="*/ 1 w 500"/>
                  <a:gd name="T113" fmla="*/ 143 h 144"/>
                  <a:gd name="T114" fmla="*/ 0 w 500"/>
                  <a:gd name="T115" fmla="*/ 144 h 144"/>
                  <a:gd name="T116" fmla="*/ 1 w 500"/>
                  <a:gd name="T117" fmla="*/ 144 h 144"/>
                  <a:gd name="T118" fmla="*/ 4 w 500"/>
                  <a:gd name="T119" fmla="*/ 144 h 144"/>
                  <a:gd name="T120" fmla="*/ 5 w 500"/>
                  <a:gd name="T121" fmla="*/ 144 h 144"/>
                  <a:gd name="T122" fmla="*/ 5 w 500"/>
                  <a:gd name="T123"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00" h="144">
                    <a:moveTo>
                      <a:pt x="5" y="144"/>
                    </a:moveTo>
                    <a:lnTo>
                      <a:pt x="30" y="123"/>
                    </a:lnTo>
                    <a:lnTo>
                      <a:pt x="57" y="103"/>
                    </a:lnTo>
                    <a:lnTo>
                      <a:pt x="85" y="87"/>
                    </a:lnTo>
                    <a:lnTo>
                      <a:pt x="113" y="72"/>
                    </a:lnTo>
                    <a:lnTo>
                      <a:pt x="141" y="59"/>
                    </a:lnTo>
                    <a:lnTo>
                      <a:pt x="170" y="49"/>
                    </a:lnTo>
                    <a:lnTo>
                      <a:pt x="200" y="40"/>
                    </a:lnTo>
                    <a:lnTo>
                      <a:pt x="229" y="35"/>
                    </a:lnTo>
                    <a:lnTo>
                      <a:pt x="259" y="31"/>
                    </a:lnTo>
                    <a:lnTo>
                      <a:pt x="289" y="30"/>
                    </a:lnTo>
                    <a:lnTo>
                      <a:pt x="321" y="32"/>
                    </a:lnTo>
                    <a:lnTo>
                      <a:pt x="351" y="36"/>
                    </a:lnTo>
                    <a:lnTo>
                      <a:pt x="381" y="44"/>
                    </a:lnTo>
                    <a:lnTo>
                      <a:pt x="411" y="53"/>
                    </a:lnTo>
                    <a:lnTo>
                      <a:pt x="441" y="66"/>
                    </a:lnTo>
                    <a:lnTo>
                      <a:pt x="470" y="82"/>
                    </a:lnTo>
                    <a:lnTo>
                      <a:pt x="474" y="83"/>
                    </a:lnTo>
                    <a:lnTo>
                      <a:pt x="478" y="83"/>
                    </a:lnTo>
                    <a:lnTo>
                      <a:pt x="484" y="83"/>
                    </a:lnTo>
                    <a:lnTo>
                      <a:pt x="490" y="82"/>
                    </a:lnTo>
                    <a:lnTo>
                      <a:pt x="495" y="81"/>
                    </a:lnTo>
                    <a:lnTo>
                      <a:pt x="498" y="79"/>
                    </a:lnTo>
                    <a:lnTo>
                      <a:pt x="500" y="76"/>
                    </a:lnTo>
                    <a:lnTo>
                      <a:pt x="499" y="73"/>
                    </a:lnTo>
                    <a:lnTo>
                      <a:pt x="490" y="60"/>
                    </a:lnTo>
                    <a:lnTo>
                      <a:pt x="478" y="50"/>
                    </a:lnTo>
                    <a:lnTo>
                      <a:pt x="467" y="39"/>
                    </a:lnTo>
                    <a:lnTo>
                      <a:pt x="453" y="31"/>
                    </a:lnTo>
                    <a:lnTo>
                      <a:pt x="439" y="24"/>
                    </a:lnTo>
                    <a:lnTo>
                      <a:pt x="424" y="18"/>
                    </a:lnTo>
                    <a:lnTo>
                      <a:pt x="408" y="13"/>
                    </a:lnTo>
                    <a:lnTo>
                      <a:pt x="391" y="8"/>
                    </a:lnTo>
                    <a:lnTo>
                      <a:pt x="375" y="6"/>
                    </a:lnTo>
                    <a:lnTo>
                      <a:pt x="359" y="3"/>
                    </a:lnTo>
                    <a:lnTo>
                      <a:pt x="341" y="1"/>
                    </a:lnTo>
                    <a:lnTo>
                      <a:pt x="325" y="1"/>
                    </a:lnTo>
                    <a:lnTo>
                      <a:pt x="309" y="0"/>
                    </a:lnTo>
                    <a:lnTo>
                      <a:pt x="293" y="1"/>
                    </a:lnTo>
                    <a:lnTo>
                      <a:pt x="278" y="2"/>
                    </a:lnTo>
                    <a:lnTo>
                      <a:pt x="263" y="3"/>
                    </a:lnTo>
                    <a:lnTo>
                      <a:pt x="243" y="7"/>
                    </a:lnTo>
                    <a:lnTo>
                      <a:pt x="224" y="10"/>
                    </a:lnTo>
                    <a:lnTo>
                      <a:pt x="206" y="14"/>
                    </a:lnTo>
                    <a:lnTo>
                      <a:pt x="187" y="20"/>
                    </a:lnTo>
                    <a:lnTo>
                      <a:pt x="169" y="25"/>
                    </a:lnTo>
                    <a:lnTo>
                      <a:pt x="151" y="32"/>
                    </a:lnTo>
                    <a:lnTo>
                      <a:pt x="135" y="39"/>
                    </a:lnTo>
                    <a:lnTo>
                      <a:pt x="119" y="47"/>
                    </a:lnTo>
                    <a:lnTo>
                      <a:pt x="102" y="57"/>
                    </a:lnTo>
                    <a:lnTo>
                      <a:pt x="86" y="66"/>
                    </a:lnTo>
                    <a:lnTo>
                      <a:pt x="71" y="76"/>
                    </a:lnTo>
                    <a:lnTo>
                      <a:pt x="56" y="88"/>
                    </a:lnTo>
                    <a:lnTo>
                      <a:pt x="42" y="101"/>
                    </a:lnTo>
                    <a:lnTo>
                      <a:pt x="28" y="114"/>
                    </a:lnTo>
                    <a:lnTo>
                      <a:pt x="14" y="127"/>
                    </a:lnTo>
                    <a:lnTo>
                      <a:pt x="1" y="143"/>
                    </a:lnTo>
                    <a:lnTo>
                      <a:pt x="0" y="144"/>
                    </a:lnTo>
                    <a:lnTo>
                      <a:pt x="1" y="144"/>
                    </a:lnTo>
                    <a:lnTo>
                      <a:pt x="4" y="144"/>
                    </a:lnTo>
                    <a:lnTo>
                      <a:pt x="5" y="144"/>
                    </a:lnTo>
                    <a:lnTo>
                      <a:pt x="5"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139"/>
              <p:cNvSpPr>
                <a:spLocks/>
              </p:cNvSpPr>
              <p:nvPr/>
            </p:nvSpPr>
            <p:spPr bwMode="auto">
              <a:xfrm rot="2115067">
                <a:off x="1037" y="2020"/>
                <a:ext cx="227" cy="246"/>
              </a:xfrm>
              <a:custGeom>
                <a:avLst/>
                <a:gdLst>
                  <a:gd name="T0" fmla="*/ 300 w 909"/>
                  <a:gd name="T1" fmla="*/ 916 h 986"/>
                  <a:gd name="T2" fmla="*/ 296 w 909"/>
                  <a:gd name="T3" fmla="*/ 815 h 986"/>
                  <a:gd name="T4" fmla="*/ 246 w 909"/>
                  <a:gd name="T5" fmla="*/ 721 h 986"/>
                  <a:gd name="T6" fmla="*/ 199 w 909"/>
                  <a:gd name="T7" fmla="*/ 669 h 986"/>
                  <a:gd name="T8" fmla="*/ 153 w 909"/>
                  <a:gd name="T9" fmla="*/ 620 h 986"/>
                  <a:gd name="T10" fmla="*/ 108 w 909"/>
                  <a:gd name="T11" fmla="*/ 570 h 986"/>
                  <a:gd name="T12" fmla="*/ 69 w 909"/>
                  <a:gd name="T13" fmla="*/ 516 h 986"/>
                  <a:gd name="T14" fmla="*/ 42 w 909"/>
                  <a:gd name="T15" fmla="*/ 453 h 986"/>
                  <a:gd name="T16" fmla="*/ 24 w 909"/>
                  <a:gd name="T17" fmla="*/ 348 h 986"/>
                  <a:gd name="T18" fmla="*/ 42 w 909"/>
                  <a:gd name="T19" fmla="*/ 240 h 986"/>
                  <a:gd name="T20" fmla="*/ 93 w 909"/>
                  <a:gd name="T21" fmla="*/ 150 h 986"/>
                  <a:gd name="T22" fmla="*/ 172 w 909"/>
                  <a:gd name="T23" fmla="*/ 78 h 986"/>
                  <a:gd name="T24" fmla="*/ 274 w 909"/>
                  <a:gd name="T25" fmla="*/ 29 h 986"/>
                  <a:gd name="T26" fmla="*/ 395 w 909"/>
                  <a:gd name="T27" fmla="*/ 6 h 986"/>
                  <a:gd name="T28" fmla="*/ 531 w 909"/>
                  <a:gd name="T29" fmla="*/ 16 h 986"/>
                  <a:gd name="T30" fmla="*/ 660 w 909"/>
                  <a:gd name="T31" fmla="*/ 63 h 986"/>
                  <a:gd name="T32" fmla="*/ 770 w 909"/>
                  <a:gd name="T33" fmla="*/ 141 h 986"/>
                  <a:gd name="T34" fmla="*/ 850 w 909"/>
                  <a:gd name="T35" fmla="*/ 246 h 986"/>
                  <a:gd name="T36" fmla="*/ 890 w 909"/>
                  <a:gd name="T37" fmla="*/ 376 h 986"/>
                  <a:gd name="T38" fmla="*/ 884 w 909"/>
                  <a:gd name="T39" fmla="*/ 448 h 986"/>
                  <a:gd name="T40" fmla="*/ 856 w 909"/>
                  <a:gd name="T41" fmla="*/ 509 h 986"/>
                  <a:gd name="T42" fmla="*/ 812 w 909"/>
                  <a:gd name="T43" fmla="*/ 561 h 986"/>
                  <a:gd name="T44" fmla="*/ 760 w 909"/>
                  <a:gd name="T45" fmla="*/ 607 h 986"/>
                  <a:gd name="T46" fmla="*/ 704 w 909"/>
                  <a:gd name="T47" fmla="*/ 651 h 986"/>
                  <a:gd name="T48" fmla="*/ 657 w 909"/>
                  <a:gd name="T49" fmla="*/ 699 h 986"/>
                  <a:gd name="T50" fmla="*/ 621 w 909"/>
                  <a:gd name="T51" fmla="*/ 754 h 986"/>
                  <a:gd name="T52" fmla="*/ 596 w 909"/>
                  <a:gd name="T53" fmla="*/ 815 h 986"/>
                  <a:gd name="T54" fmla="*/ 586 w 909"/>
                  <a:gd name="T55" fmla="*/ 877 h 986"/>
                  <a:gd name="T56" fmla="*/ 597 w 909"/>
                  <a:gd name="T57" fmla="*/ 932 h 986"/>
                  <a:gd name="T58" fmla="*/ 621 w 909"/>
                  <a:gd name="T59" fmla="*/ 973 h 986"/>
                  <a:gd name="T60" fmla="*/ 647 w 909"/>
                  <a:gd name="T61" fmla="*/ 975 h 986"/>
                  <a:gd name="T62" fmla="*/ 669 w 909"/>
                  <a:gd name="T63" fmla="*/ 965 h 986"/>
                  <a:gd name="T64" fmla="*/ 667 w 909"/>
                  <a:gd name="T65" fmla="*/ 906 h 986"/>
                  <a:gd name="T66" fmla="*/ 677 w 909"/>
                  <a:gd name="T67" fmla="*/ 825 h 986"/>
                  <a:gd name="T68" fmla="*/ 702 w 909"/>
                  <a:gd name="T69" fmla="*/ 748 h 986"/>
                  <a:gd name="T70" fmla="*/ 746 w 909"/>
                  <a:gd name="T71" fmla="*/ 678 h 986"/>
                  <a:gd name="T72" fmla="*/ 804 w 909"/>
                  <a:gd name="T73" fmla="*/ 615 h 986"/>
                  <a:gd name="T74" fmla="*/ 868 w 909"/>
                  <a:gd name="T75" fmla="*/ 539 h 986"/>
                  <a:gd name="T76" fmla="*/ 908 w 909"/>
                  <a:gd name="T77" fmla="*/ 430 h 986"/>
                  <a:gd name="T78" fmla="*/ 897 w 909"/>
                  <a:gd name="T79" fmla="*/ 312 h 986"/>
                  <a:gd name="T80" fmla="*/ 846 w 909"/>
                  <a:gd name="T81" fmla="*/ 201 h 986"/>
                  <a:gd name="T82" fmla="*/ 768 w 909"/>
                  <a:gd name="T83" fmla="*/ 117 h 986"/>
                  <a:gd name="T84" fmla="*/ 669 w 909"/>
                  <a:gd name="T85" fmla="*/ 56 h 986"/>
                  <a:gd name="T86" fmla="*/ 557 w 909"/>
                  <a:gd name="T87" fmla="*/ 16 h 986"/>
                  <a:gd name="T88" fmla="*/ 442 w 909"/>
                  <a:gd name="T89" fmla="*/ 0 h 986"/>
                  <a:gd name="T90" fmla="*/ 335 w 909"/>
                  <a:gd name="T91" fmla="*/ 7 h 986"/>
                  <a:gd name="T92" fmla="*/ 242 w 909"/>
                  <a:gd name="T93" fmla="*/ 32 h 986"/>
                  <a:gd name="T94" fmla="*/ 158 w 909"/>
                  <a:gd name="T95" fmla="*/ 74 h 986"/>
                  <a:gd name="T96" fmla="*/ 86 w 909"/>
                  <a:gd name="T97" fmla="*/ 135 h 986"/>
                  <a:gd name="T98" fmla="*/ 33 w 909"/>
                  <a:gd name="T99" fmla="*/ 210 h 986"/>
                  <a:gd name="T100" fmla="*/ 3 w 909"/>
                  <a:gd name="T101" fmla="*/ 302 h 986"/>
                  <a:gd name="T102" fmla="*/ 8 w 909"/>
                  <a:gd name="T103" fmla="*/ 428 h 986"/>
                  <a:gd name="T104" fmla="*/ 58 w 909"/>
                  <a:gd name="T105" fmla="*/ 543 h 986"/>
                  <a:gd name="T106" fmla="*/ 127 w 909"/>
                  <a:gd name="T107" fmla="*/ 632 h 986"/>
                  <a:gd name="T108" fmla="*/ 184 w 909"/>
                  <a:gd name="T109" fmla="*/ 693 h 986"/>
                  <a:gd name="T110" fmla="*/ 235 w 909"/>
                  <a:gd name="T111" fmla="*/ 757 h 986"/>
                  <a:gd name="T112" fmla="*/ 271 w 909"/>
                  <a:gd name="T113" fmla="*/ 825 h 986"/>
                  <a:gd name="T114" fmla="*/ 281 w 909"/>
                  <a:gd name="T115" fmla="*/ 900 h 986"/>
                  <a:gd name="T116" fmla="*/ 254 w 909"/>
                  <a:gd name="T117" fmla="*/ 982 h 986"/>
                  <a:gd name="T118" fmla="*/ 269 w 909"/>
                  <a:gd name="T119" fmla="*/ 985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09" h="986">
                    <a:moveTo>
                      <a:pt x="274" y="982"/>
                    </a:moveTo>
                    <a:lnTo>
                      <a:pt x="290" y="950"/>
                    </a:lnTo>
                    <a:lnTo>
                      <a:pt x="300" y="916"/>
                    </a:lnTo>
                    <a:lnTo>
                      <a:pt x="304" y="882"/>
                    </a:lnTo>
                    <a:lnTo>
                      <a:pt x="303" y="849"/>
                    </a:lnTo>
                    <a:lnTo>
                      <a:pt x="296" y="815"/>
                    </a:lnTo>
                    <a:lnTo>
                      <a:pt x="283" y="783"/>
                    </a:lnTo>
                    <a:lnTo>
                      <a:pt x="267" y="751"/>
                    </a:lnTo>
                    <a:lnTo>
                      <a:pt x="246" y="721"/>
                    </a:lnTo>
                    <a:lnTo>
                      <a:pt x="231" y="702"/>
                    </a:lnTo>
                    <a:lnTo>
                      <a:pt x="216" y="685"/>
                    </a:lnTo>
                    <a:lnTo>
                      <a:pt x="199" y="669"/>
                    </a:lnTo>
                    <a:lnTo>
                      <a:pt x="184" y="651"/>
                    </a:lnTo>
                    <a:lnTo>
                      <a:pt x="168" y="635"/>
                    </a:lnTo>
                    <a:lnTo>
                      <a:pt x="153" y="620"/>
                    </a:lnTo>
                    <a:lnTo>
                      <a:pt x="137" y="604"/>
                    </a:lnTo>
                    <a:lnTo>
                      <a:pt x="123" y="586"/>
                    </a:lnTo>
                    <a:lnTo>
                      <a:pt x="108" y="570"/>
                    </a:lnTo>
                    <a:lnTo>
                      <a:pt x="95" y="553"/>
                    </a:lnTo>
                    <a:lnTo>
                      <a:pt x="81" y="535"/>
                    </a:lnTo>
                    <a:lnTo>
                      <a:pt x="69" y="516"/>
                    </a:lnTo>
                    <a:lnTo>
                      <a:pt x="59" y="496"/>
                    </a:lnTo>
                    <a:lnTo>
                      <a:pt x="50" y="475"/>
                    </a:lnTo>
                    <a:lnTo>
                      <a:pt x="42" y="453"/>
                    </a:lnTo>
                    <a:lnTo>
                      <a:pt x="35" y="428"/>
                    </a:lnTo>
                    <a:lnTo>
                      <a:pt x="27" y="388"/>
                    </a:lnTo>
                    <a:lnTo>
                      <a:pt x="24" y="348"/>
                    </a:lnTo>
                    <a:lnTo>
                      <a:pt x="25" y="310"/>
                    </a:lnTo>
                    <a:lnTo>
                      <a:pt x="31" y="274"/>
                    </a:lnTo>
                    <a:lnTo>
                      <a:pt x="42" y="240"/>
                    </a:lnTo>
                    <a:lnTo>
                      <a:pt x="54" y="208"/>
                    </a:lnTo>
                    <a:lnTo>
                      <a:pt x="72" y="178"/>
                    </a:lnTo>
                    <a:lnTo>
                      <a:pt x="93" y="150"/>
                    </a:lnTo>
                    <a:lnTo>
                      <a:pt x="116" y="123"/>
                    </a:lnTo>
                    <a:lnTo>
                      <a:pt x="143" y="100"/>
                    </a:lnTo>
                    <a:lnTo>
                      <a:pt x="172" y="78"/>
                    </a:lnTo>
                    <a:lnTo>
                      <a:pt x="203" y="59"/>
                    </a:lnTo>
                    <a:lnTo>
                      <a:pt x="238" y="43"/>
                    </a:lnTo>
                    <a:lnTo>
                      <a:pt x="274" y="29"/>
                    </a:lnTo>
                    <a:lnTo>
                      <a:pt x="311" y="19"/>
                    </a:lnTo>
                    <a:lnTo>
                      <a:pt x="350" y="11"/>
                    </a:lnTo>
                    <a:lnTo>
                      <a:pt x="395" y="6"/>
                    </a:lnTo>
                    <a:lnTo>
                      <a:pt x="441" y="5"/>
                    </a:lnTo>
                    <a:lnTo>
                      <a:pt x="486" y="9"/>
                    </a:lnTo>
                    <a:lnTo>
                      <a:pt x="531" y="16"/>
                    </a:lnTo>
                    <a:lnTo>
                      <a:pt x="575" y="28"/>
                    </a:lnTo>
                    <a:lnTo>
                      <a:pt x="618" y="43"/>
                    </a:lnTo>
                    <a:lnTo>
                      <a:pt x="660" y="63"/>
                    </a:lnTo>
                    <a:lnTo>
                      <a:pt x="699" y="85"/>
                    </a:lnTo>
                    <a:lnTo>
                      <a:pt x="737" y="110"/>
                    </a:lnTo>
                    <a:lnTo>
                      <a:pt x="770" y="141"/>
                    </a:lnTo>
                    <a:lnTo>
                      <a:pt x="800" y="172"/>
                    </a:lnTo>
                    <a:lnTo>
                      <a:pt x="827" y="208"/>
                    </a:lnTo>
                    <a:lnTo>
                      <a:pt x="850" y="246"/>
                    </a:lnTo>
                    <a:lnTo>
                      <a:pt x="869" y="287"/>
                    </a:lnTo>
                    <a:lnTo>
                      <a:pt x="882" y="330"/>
                    </a:lnTo>
                    <a:lnTo>
                      <a:pt x="890" y="376"/>
                    </a:lnTo>
                    <a:lnTo>
                      <a:pt x="891" y="402"/>
                    </a:lnTo>
                    <a:lnTo>
                      <a:pt x="889" y="426"/>
                    </a:lnTo>
                    <a:lnTo>
                      <a:pt x="884" y="448"/>
                    </a:lnTo>
                    <a:lnTo>
                      <a:pt x="877" y="469"/>
                    </a:lnTo>
                    <a:lnTo>
                      <a:pt x="868" y="490"/>
                    </a:lnTo>
                    <a:lnTo>
                      <a:pt x="856" y="509"/>
                    </a:lnTo>
                    <a:lnTo>
                      <a:pt x="843" y="527"/>
                    </a:lnTo>
                    <a:lnTo>
                      <a:pt x="828" y="543"/>
                    </a:lnTo>
                    <a:lnTo>
                      <a:pt x="812" y="561"/>
                    </a:lnTo>
                    <a:lnTo>
                      <a:pt x="796" y="576"/>
                    </a:lnTo>
                    <a:lnTo>
                      <a:pt x="777" y="592"/>
                    </a:lnTo>
                    <a:lnTo>
                      <a:pt x="760" y="607"/>
                    </a:lnTo>
                    <a:lnTo>
                      <a:pt x="741" y="622"/>
                    </a:lnTo>
                    <a:lnTo>
                      <a:pt x="723" y="636"/>
                    </a:lnTo>
                    <a:lnTo>
                      <a:pt x="704" y="651"/>
                    </a:lnTo>
                    <a:lnTo>
                      <a:pt x="687" y="666"/>
                    </a:lnTo>
                    <a:lnTo>
                      <a:pt x="670" y="683"/>
                    </a:lnTo>
                    <a:lnTo>
                      <a:pt x="657" y="699"/>
                    </a:lnTo>
                    <a:lnTo>
                      <a:pt x="643" y="716"/>
                    </a:lnTo>
                    <a:lnTo>
                      <a:pt x="631" y="735"/>
                    </a:lnTo>
                    <a:lnTo>
                      <a:pt x="621" y="754"/>
                    </a:lnTo>
                    <a:lnTo>
                      <a:pt x="611" y="773"/>
                    </a:lnTo>
                    <a:lnTo>
                      <a:pt x="603" y="794"/>
                    </a:lnTo>
                    <a:lnTo>
                      <a:pt x="596" y="815"/>
                    </a:lnTo>
                    <a:lnTo>
                      <a:pt x="590" y="837"/>
                    </a:lnTo>
                    <a:lnTo>
                      <a:pt x="587" y="857"/>
                    </a:lnTo>
                    <a:lnTo>
                      <a:pt x="586" y="877"/>
                    </a:lnTo>
                    <a:lnTo>
                      <a:pt x="587" y="895"/>
                    </a:lnTo>
                    <a:lnTo>
                      <a:pt x="590" y="914"/>
                    </a:lnTo>
                    <a:lnTo>
                      <a:pt x="597" y="932"/>
                    </a:lnTo>
                    <a:lnTo>
                      <a:pt x="605" y="950"/>
                    </a:lnTo>
                    <a:lnTo>
                      <a:pt x="616" y="969"/>
                    </a:lnTo>
                    <a:lnTo>
                      <a:pt x="621" y="973"/>
                    </a:lnTo>
                    <a:lnTo>
                      <a:pt x="629" y="975"/>
                    </a:lnTo>
                    <a:lnTo>
                      <a:pt x="638" y="976"/>
                    </a:lnTo>
                    <a:lnTo>
                      <a:pt x="647" y="975"/>
                    </a:lnTo>
                    <a:lnTo>
                      <a:pt x="657" y="973"/>
                    </a:lnTo>
                    <a:lnTo>
                      <a:pt x="665" y="969"/>
                    </a:lnTo>
                    <a:lnTo>
                      <a:pt x="669" y="965"/>
                    </a:lnTo>
                    <a:lnTo>
                      <a:pt x="670" y="959"/>
                    </a:lnTo>
                    <a:lnTo>
                      <a:pt x="668" y="932"/>
                    </a:lnTo>
                    <a:lnTo>
                      <a:pt x="667" y="906"/>
                    </a:lnTo>
                    <a:lnTo>
                      <a:pt x="669" y="878"/>
                    </a:lnTo>
                    <a:lnTo>
                      <a:pt x="673" y="851"/>
                    </a:lnTo>
                    <a:lnTo>
                      <a:pt x="677" y="825"/>
                    </a:lnTo>
                    <a:lnTo>
                      <a:pt x="684" y="799"/>
                    </a:lnTo>
                    <a:lnTo>
                      <a:pt x="692" y="773"/>
                    </a:lnTo>
                    <a:lnTo>
                      <a:pt x="702" y="748"/>
                    </a:lnTo>
                    <a:lnTo>
                      <a:pt x="713" y="723"/>
                    </a:lnTo>
                    <a:lnTo>
                      <a:pt x="728" y="700"/>
                    </a:lnTo>
                    <a:lnTo>
                      <a:pt x="746" y="678"/>
                    </a:lnTo>
                    <a:lnTo>
                      <a:pt x="764" y="656"/>
                    </a:lnTo>
                    <a:lnTo>
                      <a:pt x="784" y="636"/>
                    </a:lnTo>
                    <a:lnTo>
                      <a:pt x="804" y="615"/>
                    </a:lnTo>
                    <a:lnTo>
                      <a:pt x="824" y="596"/>
                    </a:lnTo>
                    <a:lnTo>
                      <a:pt x="841" y="575"/>
                    </a:lnTo>
                    <a:lnTo>
                      <a:pt x="868" y="539"/>
                    </a:lnTo>
                    <a:lnTo>
                      <a:pt x="887" y="503"/>
                    </a:lnTo>
                    <a:lnTo>
                      <a:pt x="901" y="467"/>
                    </a:lnTo>
                    <a:lnTo>
                      <a:pt x="908" y="430"/>
                    </a:lnTo>
                    <a:lnTo>
                      <a:pt x="909" y="393"/>
                    </a:lnTo>
                    <a:lnTo>
                      <a:pt x="906" y="354"/>
                    </a:lnTo>
                    <a:lnTo>
                      <a:pt x="897" y="312"/>
                    </a:lnTo>
                    <a:lnTo>
                      <a:pt x="882" y="269"/>
                    </a:lnTo>
                    <a:lnTo>
                      <a:pt x="865" y="235"/>
                    </a:lnTo>
                    <a:lnTo>
                      <a:pt x="846" y="201"/>
                    </a:lnTo>
                    <a:lnTo>
                      <a:pt x="822" y="171"/>
                    </a:lnTo>
                    <a:lnTo>
                      <a:pt x="797" y="143"/>
                    </a:lnTo>
                    <a:lnTo>
                      <a:pt x="768" y="117"/>
                    </a:lnTo>
                    <a:lnTo>
                      <a:pt x="737" y="94"/>
                    </a:lnTo>
                    <a:lnTo>
                      <a:pt x="704" y="74"/>
                    </a:lnTo>
                    <a:lnTo>
                      <a:pt x="669" y="56"/>
                    </a:lnTo>
                    <a:lnTo>
                      <a:pt x="632" y="41"/>
                    </a:lnTo>
                    <a:lnTo>
                      <a:pt x="595" y="27"/>
                    </a:lnTo>
                    <a:lnTo>
                      <a:pt x="557" y="16"/>
                    </a:lnTo>
                    <a:lnTo>
                      <a:pt x="518" y="9"/>
                    </a:lnTo>
                    <a:lnTo>
                      <a:pt x="480" y="4"/>
                    </a:lnTo>
                    <a:lnTo>
                      <a:pt x="442" y="0"/>
                    </a:lnTo>
                    <a:lnTo>
                      <a:pt x="404" y="0"/>
                    </a:lnTo>
                    <a:lnTo>
                      <a:pt x="366" y="2"/>
                    </a:lnTo>
                    <a:lnTo>
                      <a:pt x="335" y="7"/>
                    </a:lnTo>
                    <a:lnTo>
                      <a:pt x="303" y="13"/>
                    </a:lnTo>
                    <a:lnTo>
                      <a:pt x="272" y="21"/>
                    </a:lnTo>
                    <a:lnTo>
                      <a:pt x="242" y="32"/>
                    </a:lnTo>
                    <a:lnTo>
                      <a:pt x="212" y="44"/>
                    </a:lnTo>
                    <a:lnTo>
                      <a:pt x="184" y="58"/>
                    </a:lnTo>
                    <a:lnTo>
                      <a:pt x="158" y="74"/>
                    </a:lnTo>
                    <a:lnTo>
                      <a:pt x="132" y="93"/>
                    </a:lnTo>
                    <a:lnTo>
                      <a:pt x="108" y="113"/>
                    </a:lnTo>
                    <a:lnTo>
                      <a:pt x="86" y="135"/>
                    </a:lnTo>
                    <a:lnTo>
                      <a:pt x="66" y="158"/>
                    </a:lnTo>
                    <a:lnTo>
                      <a:pt x="49" y="184"/>
                    </a:lnTo>
                    <a:lnTo>
                      <a:pt x="33" y="210"/>
                    </a:lnTo>
                    <a:lnTo>
                      <a:pt x="21" y="239"/>
                    </a:lnTo>
                    <a:lnTo>
                      <a:pt x="10" y="269"/>
                    </a:lnTo>
                    <a:lnTo>
                      <a:pt x="3" y="302"/>
                    </a:lnTo>
                    <a:lnTo>
                      <a:pt x="0" y="345"/>
                    </a:lnTo>
                    <a:lnTo>
                      <a:pt x="1" y="388"/>
                    </a:lnTo>
                    <a:lnTo>
                      <a:pt x="8" y="428"/>
                    </a:lnTo>
                    <a:lnTo>
                      <a:pt x="21" y="469"/>
                    </a:lnTo>
                    <a:lnTo>
                      <a:pt x="37" y="507"/>
                    </a:lnTo>
                    <a:lnTo>
                      <a:pt x="58" y="543"/>
                    </a:lnTo>
                    <a:lnTo>
                      <a:pt x="81" y="578"/>
                    </a:lnTo>
                    <a:lnTo>
                      <a:pt x="109" y="612"/>
                    </a:lnTo>
                    <a:lnTo>
                      <a:pt x="127" y="632"/>
                    </a:lnTo>
                    <a:lnTo>
                      <a:pt x="146" y="651"/>
                    </a:lnTo>
                    <a:lnTo>
                      <a:pt x="165" y="672"/>
                    </a:lnTo>
                    <a:lnTo>
                      <a:pt x="184" y="693"/>
                    </a:lnTo>
                    <a:lnTo>
                      <a:pt x="202" y="714"/>
                    </a:lnTo>
                    <a:lnTo>
                      <a:pt x="219" y="735"/>
                    </a:lnTo>
                    <a:lnTo>
                      <a:pt x="235" y="757"/>
                    </a:lnTo>
                    <a:lnTo>
                      <a:pt x="249" y="779"/>
                    </a:lnTo>
                    <a:lnTo>
                      <a:pt x="262" y="801"/>
                    </a:lnTo>
                    <a:lnTo>
                      <a:pt x="271" y="825"/>
                    </a:lnTo>
                    <a:lnTo>
                      <a:pt x="278" y="849"/>
                    </a:lnTo>
                    <a:lnTo>
                      <a:pt x="282" y="874"/>
                    </a:lnTo>
                    <a:lnTo>
                      <a:pt x="281" y="900"/>
                    </a:lnTo>
                    <a:lnTo>
                      <a:pt x="277" y="926"/>
                    </a:lnTo>
                    <a:lnTo>
                      <a:pt x="268" y="953"/>
                    </a:lnTo>
                    <a:lnTo>
                      <a:pt x="254" y="982"/>
                    </a:lnTo>
                    <a:lnTo>
                      <a:pt x="255" y="986"/>
                    </a:lnTo>
                    <a:lnTo>
                      <a:pt x="262" y="986"/>
                    </a:lnTo>
                    <a:lnTo>
                      <a:pt x="269" y="985"/>
                    </a:lnTo>
                    <a:lnTo>
                      <a:pt x="274" y="982"/>
                    </a:lnTo>
                    <a:lnTo>
                      <a:pt x="274" y="9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140"/>
              <p:cNvSpPr>
                <a:spLocks/>
              </p:cNvSpPr>
              <p:nvPr/>
            </p:nvSpPr>
            <p:spPr bwMode="auto">
              <a:xfrm rot="2115067">
                <a:off x="1005" y="2289"/>
                <a:ext cx="63" cy="38"/>
              </a:xfrm>
              <a:custGeom>
                <a:avLst/>
                <a:gdLst>
                  <a:gd name="T0" fmla="*/ 0 w 253"/>
                  <a:gd name="T1" fmla="*/ 0 h 148"/>
                  <a:gd name="T2" fmla="*/ 9 w 253"/>
                  <a:gd name="T3" fmla="*/ 22 h 148"/>
                  <a:gd name="T4" fmla="*/ 16 w 253"/>
                  <a:gd name="T5" fmla="*/ 46 h 148"/>
                  <a:gd name="T6" fmla="*/ 24 w 253"/>
                  <a:gd name="T7" fmla="*/ 69 h 148"/>
                  <a:gd name="T8" fmla="*/ 34 w 253"/>
                  <a:gd name="T9" fmla="*/ 92 h 148"/>
                  <a:gd name="T10" fmla="*/ 46 w 253"/>
                  <a:gd name="T11" fmla="*/ 113 h 148"/>
                  <a:gd name="T12" fmla="*/ 61 w 253"/>
                  <a:gd name="T13" fmla="*/ 130 h 148"/>
                  <a:gd name="T14" fmla="*/ 81 w 253"/>
                  <a:gd name="T15" fmla="*/ 142 h 148"/>
                  <a:gd name="T16" fmla="*/ 105 w 253"/>
                  <a:gd name="T17" fmla="*/ 148 h 148"/>
                  <a:gd name="T18" fmla="*/ 133 w 253"/>
                  <a:gd name="T19" fmla="*/ 148 h 148"/>
                  <a:gd name="T20" fmla="*/ 161 w 253"/>
                  <a:gd name="T21" fmla="*/ 141 h 148"/>
                  <a:gd name="T22" fmla="*/ 186 w 253"/>
                  <a:gd name="T23" fmla="*/ 128 h 148"/>
                  <a:gd name="T24" fmla="*/ 209 w 253"/>
                  <a:gd name="T25" fmla="*/ 111 h 148"/>
                  <a:gd name="T26" fmla="*/ 229 w 253"/>
                  <a:gd name="T27" fmla="*/ 90 h 148"/>
                  <a:gd name="T28" fmla="*/ 243 w 253"/>
                  <a:gd name="T29" fmla="*/ 65 h 148"/>
                  <a:gd name="T30" fmla="*/ 252 w 253"/>
                  <a:gd name="T31" fmla="*/ 38 h 148"/>
                  <a:gd name="T32" fmla="*/ 253 w 253"/>
                  <a:gd name="T33" fmla="*/ 10 h 148"/>
                  <a:gd name="T34" fmla="*/ 251 w 253"/>
                  <a:gd name="T35" fmla="*/ 5 h 148"/>
                  <a:gd name="T36" fmla="*/ 248 w 253"/>
                  <a:gd name="T37" fmla="*/ 3 h 148"/>
                  <a:gd name="T38" fmla="*/ 242 w 253"/>
                  <a:gd name="T39" fmla="*/ 3 h 148"/>
                  <a:gd name="T40" fmla="*/ 235 w 253"/>
                  <a:gd name="T41" fmla="*/ 3 h 148"/>
                  <a:gd name="T42" fmla="*/ 228 w 253"/>
                  <a:gd name="T43" fmla="*/ 4 h 148"/>
                  <a:gd name="T44" fmla="*/ 221 w 253"/>
                  <a:gd name="T45" fmla="*/ 7 h 148"/>
                  <a:gd name="T46" fmla="*/ 216 w 253"/>
                  <a:gd name="T47" fmla="*/ 9 h 148"/>
                  <a:gd name="T48" fmla="*/ 213 w 253"/>
                  <a:gd name="T49" fmla="*/ 11 h 148"/>
                  <a:gd name="T50" fmla="*/ 207 w 253"/>
                  <a:gd name="T51" fmla="*/ 18 h 148"/>
                  <a:gd name="T52" fmla="*/ 201 w 253"/>
                  <a:gd name="T53" fmla="*/ 24 h 148"/>
                  <a:gd name="T54" fmla="*/ 195 w 253"/>
                  <a:gd name="T55" fmla="*/ 30 h 148"/>
                  <a:gd name="T56" fmla="*/ 191 w 253"/>
                  <a:gd name="T57" fmla="*/ 37 h 148"/>
                  <a:gd name="T58" fmla="*/ 186 w 253"/>
                  <a:gd name="T59" fmla="*/ 44 h 148"/>
                  <a:gd name="T60" fmla="*/ 181 w 253"/>
                  <a:gd name="T61" fmla="*/ 51 h 148"/>
                  <a:gd name="T62" fmla="*/ 178 w 253"/>
                  <a:gd name="T63" fmla="*/ 58 h 148"/>
                  <a:gd name="T64" fmla="*/ 174 w 253"/>
                  <a:gd name="T65" fmla="*/ 66 h 148"/>
                  <a:gd name="T66" fmla="*/ 168 w 253"/>
                  <a:gd name="T67" fmla="*/ 79 h 148"/>
                  <a:gd name="T68" fmla="*/ 161 w 253"/>
                  <a:gd name="T69" fmla="*/ 90 h 148"/>
                  <a:gd name="T70" fmla="*/ 152 w 253"/>
                  <a:gd name="T71" fmla="*/ 102 h 148"/>
                  <a:gd name="T72" fmla="*/ 143 w 253"/>
                  <a:gd name="T73" fmla="*/ 111 h 148"/>
                  <a:gd name="T74" fmla="*/ 132 w 253"/>
                  <a:gd name="T75" fmla="*/ 118 h 148"/>
                  <a:gd name="T76" fmla="*/ 120 w 253"/>
                  <a:gd name="T77" fmla="*/ 122 h 148"/>
                  <a:gd name="T78" fmla="*/ 106 w 253"/>
                  <a:gd name="T79" fmla="*/ 120 h 148"/>
                  <a:gd name="T80" fmla="*/ 91 w 253"/>
                  <a:gd name="T81" fmla="*/ 115 h 148"/>
                  <a:gd name="T82" fmla="*/ 77 w 253"/>
                  <a:gd name="T83" fmla="*/ 104 h 148"/>
                  <a:gd name="T84" fmla="*/ 64 w 253"/>
                  <a:gd name="T85" fmla="*/ 91 h 148"/>
                  <a:gd name="T86" fmla="*/ 53 w 253"/>
                  <a:gd name="T87" fmla="*/ 76 h 148"/>
                  <a:gd name="T88" fmla="*/ 43 w 253"/>
                  <a:gd name="T89" fmla="*/ 60 h 148"/>
                  <a:gd name="T90" fmla="*/ 33 w 253"/>
                  <a:gd name="T91" fmla="*/ 45 h 148"/>
                  <a:gd name="T92" fmla="*/ 24 w 253"/>
                  <a:gd name="T93" fmla="*/ 29 h 148"/>
                  <a:gd name="T94" fmla="*/ 13 w 253"/>
                  <a:gd name="T95" fmla="*/ 14 h 148"/>
                  <a:gd name="T96" fmla="*/ 2 w 253"/>
                  <a:gd name="T97" fmla="*/ 0 h 148"/>
                  <a:gd name="T98" fmla="*/ 2 w 253"/>
                  <a:gd name="T99" fmla="*/ 0 h 148"/>
                  <a:gd name="T100" fmla="*/ 2 w 253"/>
                  <a:gd name="T101" fmla="*/ 0 h 148"/>
                  <a:gd name="T102" fmla="*/ 0 w 253"/>
                  <a:gd name="T103" fmla="*/ 0 h 148"/>
                  <a:gd name="T104" fmla="*/ 0 w 253"/>
                  <a:gd name="T105" fmla="*/ 0 h 148"/>
                  <a:gd name="T106" fmla="*/ 0 w 253"/>
                  <a:gd name="T10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3" h="148">
                    <a:moveTo>
                      <a:pt x="0" y="0"/>
                    </a:moveTo>
                    <a:lnTo>
                      <a:pt x="9" y="22"/>
                    </a:lnTo>
                    <a:lnTo>
                      <a:pt x="16" y="46"/>
                    </a:lnTo>
                    <a:lnTo>
                      <a:pt x="24" y="69"/>
                    </a:lnTo>
                    <a:lnTo>
                      <a:pt x="34" y="92"/>
                    </a:lnTo>
                    <a:lnTo>
                      <a:pt x="46" y="113"/>
                    </a:lnTo>
                    <a:lnTo>
                      <a:pt x="61" y="130"/>
                    </a:lnTo>
                    <a:lnTo>
                      <a:pt x="81" y="142"/>
                    </a:lnTo>
                    <a:lnTo>
                      <a:pt x="105" y="148"/>
                    </a:lnTo>
                    <a:lnTo>
                      <a:pt x="133" y="148"/>
                    </a:lnTo>
                    <a:lnTo>
                      <a:pt x="161" y="141"/>
                    </a:lnTo>
                    <a:lnTo>
                      <a:pt x="186" y="128"/>
                    </a:lnTo>
                    <a:lnTo>
                      <a:pt x="209" y="111"/>
                    </a:lnTo>
                    <a:lnTo>
                      <a:pt x="229" y="90"/>
                    </a:lnTo>
                    <a:lnTo>
                      <a:pt x="243" y="65"/>
                    </a:lnTo>
                    <a:lnTo>
                      <a:pt x="252" y="38"/>
                    </a:lnTo>
                    <a:lnTo>
                      <a:pt x="253" y="10"/>
                    </a:lnTo>
                    <a:lnTo>
                      <a:pt x="251" y="5"/>
                    </a:lnTo>
                    <a:lnTo>
                      <a:pt x="248" y="3"/>
                    </a:lnTo>
                    <a:lnTo>
                      <a:pt x="242" y="3"/>
                    </a:lnTo>
                    <a:lnTo>
                      <a:pt x="235" y="3"/>
                    </a:lnTo>
                    <a:lnTo>
                      <a:pt x="228" y="4"/>
                    </a:lnTo>
                    <a:lnTo>
                      <a:pt x="221" y="7"/>
                    </a:lnTo>
                    <a:lnTo>
                      <a:pt x="216" y="9"/>
                    </a:lnTo>
                    <a:lnTo>
                      <a:pt x="213" y="11"/>
                    </a:lnTo>
                    <a:lnTo>
                      <a:pt x="207" y="18"/>
                    </a:lnTo>
                    <a:lnTo>
                      <a:pt x="201" y="24"/>
                    </a:lnTo>
                    <a:lnTo>
                      <a:pt x="195" y="30"/>
                    </a:lnTo>
                    <a:lnTo>
                      <a:pt x="191" y="37"/>
                    </a:lnTo>
                    <a:lnTo>
                      <a:pt x="186" y="44"/>
                    </a:lnTo>
                    <a:lnTo>
                      <a:pt x="181" y="51"/>
                    </a:lnTo>
                    <a:lnTo>
                      <a:pt x="178" y="58"/>
                    </a:lnTo>
                    <a:lnTo>
                      <a:pt x="174" y="66"/>
                    </a:lnTo>
                    <a:lnTo>
                      <a:pt x="168" y="79"/>
                    </a:lnTo>
                    <a:lnTo>
                      <a:pt x="161" y="90"/>
                    </a:lnTo>
                    <a:lnTo>
                      <a:pt x="152" y="102"/>
                    </a:lnTo>
                    <a:lnTo>
                      <a:pt x="143" y="111"/>
                    </a:lnTo>
                    <a:lnTo>
                      <a:pt x="132" y="118"/>
                    </a:lnTo>
                    <a:lnTo>
                      <a:pt x="120" y="122"/>
                    </a:lnTo>
                    <a:lnTo>
                      <a:pt x="106" y="120"/>
                    </a:lnTo>
                    <a:lnTo>
                      <a:pt x="91" y="115"/>
                    </a:lnTo>
                    <a:lnTo>
                      <a:pt x="77" y="104"/>
                    </a:lnTo>
                    <a:lnTo>
                      <a:pt x="64" y="91"/>
                    </a:lnTo>
                    <a:lnTo>
                      <a:pt x="53" y="76"/>
                    </a:lnTo>
                    <a:lnTo>
                      <a:pt x="43" y="60"/>
                    </a:lnTo>
                    <a:lnTo>
                      <a:pt x="33" y="45"/>
                    </a:lnTo>
                    <a:lnTo>
                      <a:pt x="24" y="29"/>
                    </a:lnTo>
                    <a:lnTo>
                      <a:pt x="13" y="14"/>
                    </a:lnTo>
                    <a:lnTo>
                      <a:pt x="2" y="0"/>
                    </a:lnTo>
                    <a:lnTo>
                      <a:pt x="2" y="0"/>
                    </a:lnTo>
                    <a:lnTo>
                      <a:pt x="2"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141"/>
              <p:cNvSpPr>
                <a:spLocks/>
              </p:cNvSpPr>
              <p:nvPr/>
            </p:nvSpPr>
            <p:spPr bwMode="auto">
              <a:xfrm rot="2115067">
                <a:off x="1106" y="2090"/>
                <a:ext cx="33" cy="101"/>
              </a:xfrm>
              <a:custGeom>
                <a:avLst/>
                <a:gdLst>
                  <a:gd name="T0" fmla="*/ 121 w 132"/>
                  <a:gd name="T1" fmla="*/ 401 h 401"/>
                  <a:gd name="T2" fmla="*/ 125 w 132"/>
                  <a:gd name="T3" fmla="*/ 346 h 401"/>
                  <a:gd name="T4" fmla="*/ 131 w 132"/>
                  <a:gd name="T5" fmla="*/ 293 h 401"/>
                  <a:gd name="T6" fmla="*/ 132 w 132"/>
                  <a:gd name="T7" fmla="*/ 241 h 401"/>
                  <a:gd name="T8" fmla="*/ 121 w 132"/>
                  <a:gd name="T9" fmla="*/ 185 h 401"/>
                  <a:gd name="T10" fmla="*/ 111 w 132"/>
                  <a:gd name="T11" fmla="*/ 160 h 401"/>
                  <a:gd name="T12" fmla="*/ 100 w 132"/>
                  <a:gd name="T13" fmla="*/ 136 h 401"/>
                  <a:gd name="T14" fmla="*/ 87 w 132"/>
                  <a:gd name="T15" fmla="*/ 112 h 401"/>
                  <a:gd name="T16" fmla="*/ 73 w 132"/>
                  <a:gd name="T17" fmla="*/ 88 h 401"/>
                  <a:gd name="T18" fmla="*/ 58 w 132"/>
                  <a:gd name="T19" fmla="*/ 66 h 401"/>
                  <a:gd name="T20" fmla="*/ 42 w 132"/>
                  <a:gd name="T21" fmla="*/ 44 h 401"/>
                  <a:gd name="T22" fmla="*/ 26 w 132"/>
                  <a:gd name="T23" fmla="*/ 22 h 401"/>
                  <a:gd name="T24" fmla="*/ 8 w 132"/>
                  <a:gd name="T25" fmla="*/ 1 h 401"/>
                  <a:gd name="T26" fmla="*/ 6 w 132"/>
                  <a:gd name="T27" fmla="*/ 0 h 401"/>
                  <a:gd name="T28" fmla="*/ 2 w 132"/>
                  <a:gd name="T29" fmla="*/ 0 h 401"/>
                  <a:gd name="T30" fmla="*/ 0 w 132"/>
                  <a:gd name="T31" fmla="*/ 2 h 401"/>
                  <a:gd name="T32" fmla="*/ 0 w 132"/>
                  <a:gd name="T33" fmla="*/ 3 h 401"/>
                  <a:gd name="T34" fmla="*/ 17 w 132"/>
                  <a:gd name="T35" fmla="*/ 28 h 401"/>
                  <a:gd name="T36" fmla="*/ 34 w 132"/>
                  <a:gd name="T37" fmla="*/ 52 h 401"/>
                  <a:gd name="T38" fmla="*/ 50 w 132"/>
                  <a:gd name="T39" fmla="*/ 76 h 401"/>
                  <a:gd name="T40" fmla="*/ 65 w 132"/>
                  <a:gd name="T41" fmla="*/ 102 h 401"/>
                  <a:gd name="T42" fmla="*/ 79 w 132"/>
                  <a:gd name="T43" fmla="*/ 127 h 401"/>
                  <a:gd name="T44" fmla="*/ 92 w 132"/>
                  <a:gd name="T45" fmla="*/ 153 h 401"/>
                  <a:gd name="T46" fmla="*/ 103 w 132"/>
                  <a:gd name="T47" fmla="*/ 180 h 401"/>
                  <a:gd name="T48" fmla="*/ 114 w 132"/>
                  <a:gd name="T49" fmla="*/ 208 h 401"/>
                  <a:gd name="T50" fmla="*/ 123 w 132"/>
                  <a:gd name="T51" fmla="*/ 256 h 401"/>
                  <a:gd name="T52" fmla="*/ 123 w 132"/>
                  <a:gd name="T53" fmla="*/ 304 h 401"/>
                  <a:gd name="T54" fmla="*/ 120 w 132"/>
                  <a:gd name="T55" fmla="*/ 353 h 401"/>
                  <a:gd name="T56" fmla="*/ 121 w 132"/>
                  <a:gd name="T57" fmla="*/ 401 h 401"/>
                  <a:gd name="T58" fmla="*/ 121 w 132"/>
                  <a:gd name="T59" fmla="*/ 401 h 401"/>
                  <a:gd name="T60" fmla="*/ 121 w 132"/>
                  <a:gd name="T61" fmla="*/ 401 h 401"/>
                  <a:gd name="T62" fmla="*/ 121 w 132"/>
                  <a:gd name="T63" fmla="*/ 401 h 401"/>
                  <a:gd name="T64" fmla="*/ 121 w 132"/>
                  <a:gd name="T65" fmla="*/ 401 h 401"/>
                  <a:gd name="T66" fmla="*/ 121 w 132"/>
                  <a:gd name="T6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 h="401">
                    <a:moveTo>
                      <a:pt x="121" y="401"/>
                    </a:moveTo>
                    <a:lnTo>
                      <a:pt x="125" y="346"/>
                    </a:lnTo>
                    <a:lnTo>
                      <a:pt x="131" y="293"/>
                    </a:lnTo>
                    <a:lnTo>
                      <a:pt x="132" y="241"/>
                    </a:lnTo>
                    <a:lnTo>
                      <a:pt x="121" y="185"/>
                    </a:lnTo>
                    <a:lnTo>
                      <a:pt x="111" y="160"/>
                    </a:lnTo>
                    <a:lnTo>
                      <a:pt x="100" y="136"/>
                    </a:lnTo>
                    <a:lnTo>
                      <a:pt x="87" y="112"/>
                    </a:lnTo>
                    <a:lnTo>
                      <a:pt x="73" y="88"/>
                    </a:lnTo>
                    <a:lnTo>
                      <a:pt x="58" y="66"/>
                    </a:lnTo>
                    <a:lnTo>
                      <a:pt x="42" y="44"/>
                    </a:lnTo>
                    <a:lnTo>
                      <a:pt x="26" y="22"/>
                    </a:lnTo>
                    <a:lnTo>
                      <a:pt x="8" y="1"/>
                    </a:lnTo>
                    <a:lnTo>
                      <a:pt x="6" y="0"/>
                    </a:lnTo>
                    <a:lnTo>
                      <a:pt x="2" y="0"/>
                    </a:lnTo>
                    <a:lnTo>
                      <a:pt x="0" y="2"/>
                    </a:lnTo>
                    <a:lnTo>
                      <a:pt x="0" y="3"/>
                    </a:lnTo>
                    <a:lnTo>
                      <a:pt x="17" y="28"/>
                    </a:lnTo>
                    <a:lnTo>
                      <a:pt x="34" y="52"/>
                    </a:lnTo>
                    <a:lnTo>
                      <a:pt x="50" y="76"/>
                    </a:lnTo>
                    <a:lnTo>
                      <a:pt x="65" y="102"/>
                    </a:lnTo>
                    <a:lnTo>
                      <a:pt x="79" y="127"/>
                    </a:lnTo>
                    <a:lnTo>
                      <a:pt x="92" y="153"/>
                    </a:lnTo>
                    <a:lnTo>
                      <a:pt x="103" y="180"/>
                    </a:lnTo>
                    <a:lnTo>
                      <a:pt x="114" y="208"/>
                    </a:lnTo>
                    <a:lnTo>
                      <a:pt x="123" y="256"/>
                    </a:lnTo>
                    <a:lnTo>
                      <a:pt x="123" y="304"/>
                    </a:lnTo>
                    <a:lnTo>
                      <a:pt x="120" y="353"/>
                    </a:lnTo>
                    <a:lnTo>
                      <a:pt x="121" y="401"/>
                    </a:lnTo>
                    <a:lnTo>
                      <a:pt x="121" y="401"/>
                    </a:lnTo>
                    <a:lnTo>
                      <a:pt x="121" y="401"/>
                    </a:lnTo>
                    <a:lnTo>
                      <a:pt x="121" y="401"/>
                    </a:lnTo>
                    <a:lnTo>
                      <a:pt x="121" y="401"/>
                    </a:lnTo>
                    <a:lnTo>
                      <a:pt x="121" y="4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142"/>
              <p:cNvSpPr>
                <a:spLocks/>
              </p:cNvSpPr>
              <p:nvPr/>
            </p:nvSpPr>
            <p:spPr bwMode="auto">
              <a:xfrm rot="2115067">
                <a:off x="1101" y="2101"/>
                <a:ext cx="117" cy="35"/>
              </a:xfrm>
              <a:custGeom>
                <a:avLst/>
                <a:gdLst>
                  <a:gd name="T0" fmla="*/ 10 w 465"/>
                  <a:gd name="T1" fmla="*/ 13 h 142"/>
                  <a:gd name="T2" fmla="*/ 28 w 465"/>
                  <a:gd name="T3" fmla="*/ 39 h 142"/>
                  <a:gd name="T4" fmla="*/ 47 w 465"/>
                  <a:gd name="T5" fmla="*/ 62 h 142"/>
                  <a:gd name="T6" fmla="*/ 68 w 465"/>
                  <a:gd name="T7" fmla="*/ 83 h 142"/>
                  <a:gd name="T8" fmla="*/ 91 w 465"/>
                  <a:gd name="T9" fmla="*/ 101 h 142"/>
                  <a:gd name="T10" fmla="*/ 115 w 465"/>
                  <a:gd name="T11" fmla="*/ 116 h 142"/>
                  <a:gd name="T12" fmla="*/ 143 w 465"/>
                  <a:gd name="T13" fmla="*/ 126 h 142"/>
                  <a:gd name="T14" fmla="*/ 173 w 465"/>
                  <a:gd name="T15" fmla="*/ 133 h 142"/>
                  <a:gd name="T16" fmla="*/ 209 w 465"/>
                  <a:gd name="T17" fmla="*/ 135 h 142"/>
                  <a:gd name="T18" fmla="*/ 244 w 465"/>
                  <a:gd name="T19" fmla="*/ 125 h 142"/>
                  <a:gd name="T20" fmla="*/ 271 w 465"/>
                  <a:gd name="T21" fmla="*/ 102 h 142"/>
                  <a:gd name="T22" fmla="*/ 290 w 465"/>
                  <a:gd name="T23" fmla="*/ 72 h 142"/>
                  <a:gd name="T24" fmla="*/ 290 w 465"/>
                  <a:gd name="T25" fmla="*/ 53 h 142"/>
                  <a:gd name="T26" fmla="*/ 278 w 465"/>
                  <a:gd name="T27" fmla="*/ 53 h 142"/>
                  <a:gd name="T28" fmla="*/ 268 w 465"/>
                  <a:gd name="T29" fmla="*/ 72 h 142"/>
                  <a:gd name="T30" fmla="*/ 275 w 465"/>
                  <a:gd name="T31" fmla="*/ 103 h 142"/>
                  <a:gd name="T32" fmla="*/ 297 w 465"/>
                  <a:gd name="T33" fmla="*/ 126 h 142"/>
                  <a:gd name="T34" fmla="*/ 330 w 465"/>
                  <a:gd name="T35" fmla="*/ 139 h 142"/>
                  <a:gd name="T36" fmla="*/ 366 w 465"/>
                  <a:gd name="T37" fmla="*/ 142 h 142"/>
                  <a:gd name="T38" fmla="*/ 399 w 465"/>
                  <a:gd name="T39" fmla="*/ 133 h 142"/>
                  <a:gd name="T40" fmla="*/ 431 w 465"/>
                  <a:gd name="T41" fmla="*/ 113 h 142"/>
                  <a:gd name="T42" fmla="*/ 456 w 465"/>
                  <a:gd name="T43" fmla="*/ 88 h 142"/>
                  <a:gd name="T44" fmla="*/ 464 w 465"/>
                  <a:gd name="T45" fmla="*/ 72 h 142"/>
                  <a:gd name="T46" fmla="*/ 450 w 465"/>
                  <a:gd name="T47" fmla="*/ 72 h 142"/>
                  <a:gd name="T48" fmla="*/ 438 w 465"/>
                  <a:gd name="T49" fmla="*/ 81 h 142"/>
                  <a:gd name="T50" fmla="*/ 423 w 465"/>
                  <a:gd name="T51" fmla="*/ 94 h 142"/>
                  <a:gd name="T52" fmla="*/ 406 w 465"/>
                  <a:gd name="T53" fmla="*/ 105 h 142"/>
                  <a:gd name="T54" fmla="*/ 389 w 465"/>
                  <a:gd name="T55" fmla="*/ 116 h 142"/>
                  <a:gd name="T56" fmla="*/ 363 w 465"/>
                  <a:gd name="T57" fmla="*/ 125 h 142"/>
                  <a:gd name="T58" fmla="*/ 331 w 465"/>
                  <a:gd name="T59" fmla="*/ 121 h 142"/>
                  <a:gd name="T60" fmla="*/ 305 w 465"/>
                  <a:gd name="T61" fmla="*/ 102 h 142"/>
                  <a:gd name="T62" fmla="*/ 295 w 465"/>
                  <a:gd name="T63" fmla="*/ 72 h 142"/>
                  <a:gd name="T64" fmla="*/ 295 w 465"/>
                  <a:gd name="T65" fmla="*/ 48 h 142"/>
                  <a:gd name="T66" fmla="*/ 278 w 465"/>
                  <a:gd name="T67" fmla="*/ 48 h 142"/>
                  <a:gd name="T68" fmla="*/ 260 w 465"/>
                  <a:gd name="T69" fmla="*/ 80 h 142"/>
                  <a:gd name="T70" fmla="*/ 231 w 465"/>
                  <a:gd name="T71" fmla="*/ 113 h 142"/>
                  <a:gd name="T72" fmla="*/ 195 w 465"/>
                  <a:gd name="T73" fmla="*/ 125 h 142"/>
                  <a:gd name="T74" fmla="*/ 156 w 465"/>
                  <a:gd name="T75" fmla="*/ 119 h 142"/>
                  <a:gd name="T76" fmla="*/ 115 w 465"/>
                  <a:gd name="T77" fmla="*/ 101 h 142"/>
                  <a:gd name="T78" fmla="*/ 76 w 465"/>
                  <a:gd name="T79" fmla="*/ 74 h 142"/>
                  <a:gd name="T80" fmla="*/ 41 w 465"/>
                  <a:gd name="T81" fmla="*/ 44 h 142"/>
                  <a:gd name="T82" fmla="*/ 12 w 465"/>
                  <a:gd name="T83" fmla="*/ 13 h 142"/>
                  <a:gd name="T84" fmla="*/ 0 w 465"/>
                  <a:gd name="T85" fmla="*/ 0 h 142"/>
                  <a:gd name="T86" fmla="*/ 0 w 465"/>
                  <a:gd name="T87" fmla="*/ 0 h 142"/>
                  <a:gd name="T88" fmla="*/ 0 w 465"/>
                  <a:gd name="T8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5" h="142">
                    <a:moveTo>
                      <a:pt x="0" y="0"/>
                    </a:moveTo>
                    <a:lnTo>
                      <a:pt x="10" y="13"/>
                    </a:lnTo>
                    <a:lnTo>
                      <a:pt x="19" y="26"/>
                    </a:lnTo>
                    <a:lnTo>
                      <a:pt x="28" y="39"/>
                    </a:lnTo>
                    <a:lnTo>
                      <a:pt x="37" y="51"/>
                    </a:lnTo>
                    <a:lnTo>
                      <a:pt x="47" y="62"/>
                    </a:lnTo>
                    <a:lnTo>
                      <a:pt x="57" y="73"/>
                    </a:lnTo>
                    <a:lnTo>
                      <a:pt x="68" y="83"/>
                    </a:lnTo>
                    <a:lnTo>
                      <a:pt x="79" y="92"/>
                    </a:lnTo>
                    <a:lnTo>
                      <a:pt x="91" y="101"/>
                    </a:lnTo>
                    <a:lnTo>
                      <a:pt x="102" y="109"/>
                    </a:lnTo>
                    <a:lnTo>
                      <a:pt x="115" y="116"/>
                    </a:lnTo>
                    <a:lnTo>
                      <a:pt x="129" y="121"/>
                    </a:lnTo>
                    <a:lnTo>
                      <a:pt x="143" y="126"/>
                    </a:lnTo>
                    <a:lnTo>
                      <a:pt x="158" y="131"/>
                    </a:lnTo>
                    <a:lnTo>
                      <a:pt x="173" y="133"/>
                    </a:lnTo>
                    <a:lnTo>
                      <a:pt x="189" y="135"/>
                    </a:lnTo>
                    <a:lnTo>
                      <a:pt x="209" y="135"/>
                    </a:lnTo>
                    <a:lnTo>
                      <a:pt x="228" y="132"/>
                    </a:lnTo>
                    <a:lnTo>
                      <a:pt x="244" y="125"/>
                    </a:lnTo>
                    <a:lnTo>
                      <a:pt x="259" y="114"/>
                    </a:lnTo>
                    <a:lnTo>
                      <a:pt x="271" y="102"/>
                    </a:lnTo>
                    <a:lnTo>
                      <a:pt x="281" y="88"/>
                    </a:lnTo>
                    <a:lnTo>
                      <a:pt x="290" y="72"/>
                    </a:lnTo>
                    <a:lnTo>
                      <a:pt x="297" y="53"/>
                    </a:lnTo>
                    <a:lnTo>
                      <a:pt x="290" y="53"/>
                    </a:lnTo>
                    <a:lnTo>
                      <a:pt x="284" y="53"/>
                    </a:lnTo>
                    <a:lnTo>
                      <a:pt x="278" y="53"/>
                    </a:lnTo>
                    <a:lnTo>
                      <a:pt x="272" y="53"/>
                    </a:lnTo>
                    <a:lnTo>
                      <a:pt x="268" y="72"/>
                    </a:lnTo>
                    <a:lnTo>
                      <a:pt x="269" y="89"/>
                    </a:lnTo>
                    <a:lnTo>
                      <a:pt x="275" y="103"/>
                    </a:lnTo>
                    <a:lnTo>
                      <a:pt x="284" y="116"/>
                    </a:lnTo>
                    <a:lnTo>
                      <a:pt x="297" y="126"/>
                    </a:lnTo>
                    <a:lnTo>
                      <a:pt x="312" y="133"/>
                    </a:lnTo>
                    <a:lnTo>
                      <a:pt x="330" y="139"/>
                    </a:lnTo>
                    <a:lnTo>
                      <a:pt x="348" y="142"/>
                    </a:lnTo>
                    <a:lnTo>
                      <a:pt x="366" y="142"/>
                    </a:lnTo>
                    <a:lnTo>
                      <a:pt x="382" y="139"/>
                    </a:lnTo>
                    <a:lnTo>
                      <a:pt x="399" y="133"/>
                    </a:lnTo>
                    <a:lnTo>
                      <a:pt x="416" y="124"/>
                    </a:lnTo>
                    <a:lnTo>
                      <a:pt x="431" y="113"/>
                    </a:lnTo>
                    <a:lnTo>
                      <a:pt x="445" y="101"/>
                    </a:lnTo>
                    <a:lnTo>
                      <a:pt x="456" y="88"/>
                    </a:lnTo>
                    <a:lnTo>
                      <a:pt x="465" y="75"/>
                    </a:lnTo>
                    <a:lnTo>
                      <a:pt x="464" y="72"/>
                    </a:lnTo>
                    <a:lnTo>
                      <a:pt x="459" y="70"/>
                    </a:lnTo>
                    <a:lnTo>
                      <a:pt x="450" y="72"/>
                    </a:lnTo>
                    <a:lnTo>
                      <a:pt x="446" y="74"/>
                    </a:lnTo>
                    <a:lnTo>
                      <a:pt x="438" y="81"/>
                    </a:lnTo>
                    <a:lnTo>
                      <a:pt x="430" y="87"/>
                    </a:lnTo>
                    <a:lnTo>
                      <a:pt x="423" y="94"/>
                    </a:lnTo>
                    <a:lnTo>
                      <a:pt x="414" y="99"/>
                    </a:lnTo>
                    <a:lnTo>
                      <a:pt x="406" y="105"/>
                    </a:lnTo>
                    <a:lnTo>
                      <a:pt x="397" y="110"/>
                    </a:lnTo>
                    <a:lnTo>
                      <a:pt x="389" y="116"/>
                    </a:lnTo>
                    <a:lnTo>
                      <a:pt x="380" y="120"/>
                    </a:lnTo>
                    <a:lnTo>
                      <a:pt x="363" y="125"/>
                    </a:lnTo>
                    <a:lnTo>
                      <a:pt x="346" y="126"/>
                    </a:lnTo>
                    <a:lnTo>
                      <a:pt x="331" y="121"/>
                    </a:lnTo>
                    <a:lnTo>
                      <a:pt x="317" y="113"/>
                    </a:lnTo>
                    <a:lnTo>
                      <a:pt x="305" y="102"/>
                    </a:lnTo>
                    <a:lnTo>
                      <a:pt x="297" y="88"/>
                    </a:lnTo>
                    <a:lnTo>
                      <a:pt x="295" y="72"/>
                    </a:lnTo>
                    <a:lnTo>
                      <a:pt x="297" y="53"/>
                    </a:lnTo>
                    <a:lnTo>
                      <a:pt x="295" y="48"/>
                    </a:lnTo>
                    <a:lnTo>
                      <a:pt x="287" y="47"/>
                    </a:lnTo>
                    <a:lnTo>
                      <a:pt x="278" y="48"/>
                    </a:lnTo>
                    <a:lnTo>
                      <a:pt x="272" y="53"/>
                    </a:lnTo>
                    <a:lnTo>
                      <a:pt x="260" y="80"/>
                    </a:lnTo>
                    <a:lnTo>
                      <a:pt x="246" y="99"/>
                    </a:lnTo>
                    <a:lnTo>
                      <a:pt x="231" y="113"/>
                    </a:lnTo>
                    <a:lnTo>
                      <a:pt x="214" y="121"/>
                    </a:lnTo>
                    <a:lnTo>
                      <a:pt x="195" y="125"/>
                    </a:lnTo>
                    <a:lnTo>
                      <a:pt x="175" y="124"/>
                    </a:lnTo>
                    <a:lnTo>
                      <a:pt x="156" y="119"/>
                    </a:lnTo>
                    <a:lnTo>
                      <a:pt x="136" y="111"/>
                    </a:lnTo>
                    <a:lnTo>
                      <a:pt x="115" y="101"/>
                    </a:lnTo>
                    <a:lnTo>
                      <a:pt x="95" y="88"/>
                    </a:lnTo>
                    <a:lnTo>
                      <a:pt x="76" y="74"/>
                    </a:lnTo>
                    <a:lnTo>
                      <a:pt x="57" y="59"/>
                    </a:lnTo>
                    <a:lnTo>
                      <a:pt x="41" y="44"/>
                    </a:lnTo>
                    <a:lnTo>
                      <a:pt x="25" y="27"/>
                    </a:lnTo>
                    <a:lnTo>
                      <a:pt x="12" y="13"/>
                    </a:lnTo>
                    <a:lnTo>
                      <a:pt x="0"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143"/>
              <p:cNvSpPr>
                <a:spLocks/>
              </p:cNvSpPr>
              <p:nvPr/>
            </p:nvSpPr>
            <p:spPr bwMode="auto">
              <a:xfrm rot="2115067">
                <a:off x="1140" y="2140"/>
                <a:ext cx="30" cy="65"/>
              </a:xfrm>
              <a:custGeom>
                <a:avLst/>
                <a:gdLst>
                  <a:gd name="T0" fmla="*/ 2 w 119"/>
                  <a:gd name="T1" fmla="*/ 264 h 264"/>
                  <a:gd name="T2" fmla="*/ 18 w 119"/>
                  <a:gd name="T3" fmla="*/ 232 h 264"/>
                  <a:gd name="T4" fmla="*/ 33 w 119"/>
                  <a:gd name="T5" fmla="*/ 200 h 264"/>
                  <a:gd name="T6" fmla="*/ 47 w 119"/>
                  <a:gd name="T7" fmla="*/ 166 h 264"/>
                  <a:gd name="T8" fmla="*/ 61 w 119"/>
                  <a:gd name="T9" fmla="*/ 133 h 264"/>
                  <a:gd name="T10" fmla="*/ 74 w 119"/>
                  <a:gd name="T11" fmla="*/ 100 h 264"/>
                  <a:gd name="T12" fmla="*/ 87 w 119"/>
                  <a:gd name="T13" fmla="*/ 66 h 264"/>
                  <a:gd name="T14" fmla="*/ 103 w 119"/>
                  <a:gd name="T15" fmla="*/ 34 h 264"/>
                  <a:gd name="T16" fmla="*/ 119 w 119"/>
                  <a:gd name="T17" fmla="*/ 1 h 264"/>
                  <a:gd name="T18" fmla="*/ 119 w 119"/>
                  <a:gd name="T19" fmla="*/ 0 h 264"/>
                  <a:gd name="T20" fmla="*/ 118 w 119"/>
                  <a:gd name="T21" fmla="*/ 0 h 264"/>
                  <a:gd name="T22" fmla="*/ 115 w 119"/>
                  <a:gd name="T23" fmla="*/ 0 h 264"/>
                  <a:gd name="T24" fmla="*/ 114 w 119"/>
                  <a:gd name="T25" fmla="*/ 1 h 264"/>
                  <a:gd name="T26" fmla="*/ 98 w 119"/>
                  <a:gd name="T27" fmla="*/ 33 h 264"/>
                  <a:gd name="T28" fmla="*/ 83 w 119"/>
                  <a:gd name="T29" fmla="*/ 66 h 264"/>
                  <a:gd name="T30" fmla="*/ 69 w 119"/>
                  <a:gd name="T31" fmla="*/ 99 h 264"/>
                  <a:gd name="T32" fmla="*/ 56 w 119"/>
                  <a:gd name="T33" fmla="*/ 133 h 264"/>
                  <a:gd name="T34" fmla="*/ 43 w 119"/>
                  <a:gd name="T35" fmla="*/ 166 h 264"/>
                  <a:gd name="T36" fmla="*/ 31 w 119"/>
                  <a:gd name="T37" fmla="*/ 199 h 264"/>
                  <a:gd name="T38" fmla="*/ 17 w 119"/>
                  <a:gd name="T39" fmla="*/ 232 h 264"/>
                  <a:gd name="T40" fmla="*/ 0 w 119"/>
                  <a:gd name="T41" fmla="*/ 264 h 264"/>
                  <a:gd name="T42" fmla="*/ 0 w 119"/>
                  <a:gd name="T43" fmla="*/ 264 h 264"/>
                  <a:gd name="T44" fmla="*/ 0 w 119"/>
                  <a:gd name="T45" fmla="*/ 264 h 264"/>
                  <a:gd name="T46" fmla="*/ 0 w 119"/>
                  <a:gd name="T47" fmla="*/ 264 h 264"/>
                  <a:gd name="T48" fmla="*/ 2 w 119"/>
                  <a:gd name="T49" fmla="*/ 264 h 264"/>
                  <a:gd name="T50" fmla="*/ 2 w 119"/>
                  <a:gd name="T51"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9" h="264">
                    <a:moveTo>
                      <a:pt x="2" y="264"/>
                    </a:moveTo>
                    <a:lnTo>
                      <a:pt x="18" y="232"/>
                    </a:lnTo>
                    <a:lnTo>
                      <a:pt x="33" y="200"/>
                    </a:lnTo>
                    <a:lnTo>
                      <a:pt x="47" y="166"/>
                    </a:lnTo>
                    <a:lnTo>
                      <a:pt x="61" y="133"/>
                    </a:lnTo>
                    <a:lnTo>
                      <a:pt x="74" y="100"/>
                    </a:lnTo>
                    <a:lnTo>
                      <a:pt x="87" y="66"/>
                    </a:lnTo>
                    <a:lnTo>
                      <a:pt x="103" y="34"/>
                    </a:lnTo>
                    <a:lnTo>
                      <a:pt x="119" y="1"/>
                    </a:lnTo>
                    <a:lnTo>
                      <a:pt x="119" y="0"/>
                    </a:lnTo>
                    <a:lnTo>
                      <a:pt x="118" y="0"/>
                    </a:lnTo>
                    <a:lnTo>
                      <a:pt x="115" y="0"/>
                    </a:lnTo>
                    <a:lnTo>
                      <a:pt x="114" y="1"/>
                    </a:lnTo>
                    <a:lnTo>
                      <a:pt x="98" y="33"/>
                    </a:lnTo>
                    <a:lnTo>
                      <a:pt x="83" y="66"/>
                    </a:lnTo>
                    <a:lnTo>
                      <a:pt x="69" y="99"/>
                    </a:lnTo>
                    <a:lnTo>
                      <a:pt x="56" y="133"/>
                    </a:lnTo>
                    <a:lnTo>
                      <a:pt x="43" y="166"/>
                    </a:lnTo>
                    <a:lnTo>
                      <a:pt x="31" y="199"/>
                    </a:lnTo>
                    <a:lnTo>
                      <a:pt x="17" y="232"/>
                    </a:lnTo>
                    <a:lnTo>
                      <a:pt x="0" y="264"/>
                    </a:lnTo>
                    <a:lnTo>
                      <a:pt x="0" y="264"/>
                    </a:lnTo>
                    <a:lnTo>
                      <a:pt x="0" y="264"/>
                    </a:lnTo>
                    <a:lnTo>
                      <a:pt x="0" y="264"/>
                    </a:lnTo>
                    <a:lnTo>
                      <a:pt x="2" y="264"/>
                    </a:lnTo>
                    <a:lnTo>
                      <a:pt x="2" y="2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24" name="Group 144"/>
              <p:cNvGrpSpPr>
                <a:grpSpLocks/>
              </p:cNvGrpSpPr>
              <p:nvPr/>
            </p:nvGrpSpPr>
            <p:grpSpPr bwMode="auto">
              <a:xfrm>
                <a:off x="940" y="1905"/>
                <a:ext cx="457" cy="340"/>
                <a:chOff x="940" y="1905"/>
                <a:chExt cx="457" cy="340"/>
              </a:xfrm>
            </p:grpSpPr>
            <p:sp>
              <p:nvSpPr>
                <p:cNvPr id="131" name="Freeform 145"/>
                <p:cNvSpPr>
                  <a:spLocks/>
                </p:cNvSpPr>
                <p:nvPr/>
              </p:nvSpPr>
              <p:spPr bwMode="auto">
                <a:xfrm rot="2115067">
                  <a:off x="1247" y="1916"/>
                  <a:ext cx="13" cy="110"/>
                </a:xfrm>
                <a:custGeom>
                  <a:avLst/>
                  <a:gdLst>
                    <a:gd name="T0" fmla="*/ 19 w 54"/>
                    <a:gd name="T1" fmla="*/ 1 h 439"/>
                    <a:gd name="T2" fmla="*/ 14 w 54"/>
                    <a:gd name="T3" fmla="*/ 56 h 439"/>
                    <a:gd name="T4" fmla="*/ 11 w 54"/>
                    <a:gd name="T5" fmla="*/ 110 h 439"/>
                    <a:gd name="T6" fmla="*/ 7 w 54"/>
                    <a:gd name="T7" fmla="*/ 164 h 439"/>
                    <a:gd name="T8" fmla="*/ 5 w 54"/>
                    <a:gd name="T9" fmla="*/ 218 h 439"/>
                    <a:gd name="T10" fmla="*/ 1 w 54"/>
                    <a:gd name="T11" fmla="*/ 270 h 439"/>
                    <a:gd name="T12" fmla="*/ 0 w 54"/>
                    <a:gd name="T13" fmla="*/ 327 h 439"/>
                    <a:gd name="T14" fmla="*/ 3 w 54"/>
                    <a:gd name="T15" fmla="*/ 382 h 439"/>
                    <a:gd name="T16" fmla="*/ 17 w 54"/>
                    <a:gd name="T17" fmla="*/ 432 h 439"/>
                    <a:gd name="T18" fmla="*/ 19 w 54"/>
                    <a:gd name="T19" fmla="*/ 435 h 439"/>
                    <a:gd name="T20" fmla="*/ 24 w 54"/>
                    <a:gd name="T21" fmla="*/ 438 h 439"/>
                    <a:gd name="T22" fmla="*/ 29 w 54"/>
                    <a:gd name="T23" fmla="*/ 439 h 439"/>
                    <a:gd name="T24" fmla="*/ 35 w 54"/>
                    <a:gd name="T25" fmla="*/ 438 h 439"/>
                    <a:gd name="T26" fmla="*/ 41 w 54"/>
                    <a:gd name="T27" fmla="*/ 436 h 439"/>
                    <a:gd name="T28" fmla="*/ 47 w 54"/>
                    <a:gd name="T29" fmla="*/ 434 h 439"/>
                    <a:gd name="T30" fmla="*/ 50 w 54"/>
                    <a:gd name="T31" fmla="*/ 431 h 439"/>
                    <a:gd name="T32" fmla="*/ 53 w 54"/>
                    <a:gd name="T33" fmla="*/ 427 h 439"/>
                    <a:gd name="T34" fmla="*/ 54 w 54"/>
                    <a:gd name="T35" fmla="*/ 376 h 439"/>
                    <a:gd name="T36" fmla="*/ 47 w 54"/>
                    <a:gd name="T37" fmla="*/ 322 h 439"/>
                    <a:gd name="T38" fmla="*/ 36 w 54"/>
                    <a:gd name="T39" fmla="*/ 267 h 439"/>
                    <a:gd name="T40" fmla="*/ 28 w 54"/>
                    <a:gd name="T41" fmla="*/ 216 h 439"/>
                    <a:gd name="T42" fmla="*/ 24 w 54"/>
                    <a:gd name="T43" fmla="*/ 163 h 439"/>
                    <a:gd name="T44" fmla="*/ 21 w 54"/>
                    <a:gd name="T45" fmla="*/ 108 h 439"/>
                    <a:gd name="T46" fmla="*/ 21 w 54"/>
                    <a:gd name="T47" fmla="*/ 55 h 439"/>
                    <a:gd name="T48" fmla="*/ 24 w 54"/>
                    <a:gd name="T49" fmla="*/ 1 h 439"/>
                    <a:gd name="T50" fmla="*/ 24 w 54"/>
                    <a:gd name="T51" fmla="*/ 0 h 439"/>
                    <a:gd name="T52" fmla="*/ 21 w 54"/>
                    <a:gd name="T53" fmla="*/ 0 h 439"/>
                    <a:gd name="T54" fmla="*/ 20 w 54"/>
                    <a:gd name="T55" fmla="*/ 0 h 439"/>
                    <a:gd name="T56" fmla="*/ 19 w 54"/>
                    <a:gd name="T57" fmla="*/ 1 h 439"/>
                    <a:gd name="T58" fmla="*/ 19 w 54"/>
                    <a:gd name="T59" fmla="*/ 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4" h="439">
                      <a:moveTo>
                        <a:pt x="19" y="1"/>
                      </a:moveTo>
                      <a:lnTo>
                        <a:pt x="14" y="56"/>
                      </a:lnTo>
                      <a:lnTo>
                        <a:pt x="11" y="110"/>
                      </a:lnTo>
                      <a:lnTo>
                        <a:pt x="7" y="164"/>
                      </a:lnTo>
                      <a:lnTo>
                        <a:pt x="5" y="218"/>
                      </a:lnTo>
                      <a:lnTo>
                        <a:pt x="1" y="270"/>
                      </a:lnTo>
                      <a:lnTo>
                        <a:pt x="0" y="327"/>
                      </a:lnTo>
                      <a:lnTo>
                        <a:pt x="3" y="382"/>
                      </a:lnTo>
                      <a:lnTo>
                        <a:pt x="17" y="432"/>
                      </a:lnTo>
                      <a:lnTo>
                        <a:pt x="19" y="435"/>
                      </a:lnTo>
                      <a:lnTo>
                        <a:pt x="24" y="438"/>
                      </a:lnTo>
                      <a:lnTo>
                        <a:pt x="29" y="439"/>
                      </a:lnTo>
                      <a:lnTo>
                        <a:pt x="35" y="438"/>
                      </a:lnTo>
                      <a:lnTo>
                        <a:pt x="41" y="436"/>
                      </a:lnTo>
                      <a:lnTo>
                        <a:pt x="47" y="434"/>
                      </a:lnTo>
                      <a:lnTo>
                        <a:pt x="50" y="431"/>
                      </a:lnTo>
                      <a:lnTo>
                        <a:pt x="53" y="427"/>
                      </a:lnTo>
                      <a:lnTo>
                        <a:pt x="54" y="376"/>
                      </a:lnTo>
                      <a:lnTo>
                        <a:pt x="47" y="322"/>
                      </a:lnTo>
                      <a:lnTo>
                        <a:pt x="36" y="267"/>
                      </a:lnTo>
                      <a:lnTo>
                        <a:pt x="28" y="216"/>
                      </a:lnTo>
                      <a:lnTo>
                        <a:pt x="24" y="163"/>
                      </a:lnTo>
                      <a:lnTo>
                        <a:pt x="21" y="108"/>
                      </a:lnTo>
                      <a:lnTo>
                        <a:pt x="21" y="55"/>
                      </a:lnTo>
                      <a:lnTo>
                        <a:pt x="24" y="1"/>
                      </a:lnTo>
                      <a:lnTo>
                        <a:pt x="24" y="0"/>
                      </a:lnTo>
                      <a:lnTo>
                        <a:pt x="21" y="0"/>
                      </a:lnTo>
                      <a:lnTo>
                        <a:pt x="20" y="0"/>
                      </a:lnTo>
                      <a:lnTo>
                        <a:pt x="19" y="1"/>
                      </a:lnTo>
                      <a:lnTo>
                        <a:pt x="1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146"/>
                <p:cNvSpPr>
                  <a:spLocks/>
                </p:cNvSpPr>
                <p:nvPr/>
              </p:nvSpPr>
              <p:spPr bwMode="auto">
                <a:xfrm rot="2115067">
                  <a:off x="1318" y="2034"/>
                  <a:ext cx="79" cy="96"/>
                </a:xfrm>
                <a:custGeom>
                  <a:avLst/>
                  <a:gdLst>
                    <a:gd name="T0" fmla="*/ 315 w 317"/>
                    <a:gd name="T1" fmla="*/ 0 h 387"/>
                    <a:gd name="T2" fmla="*/ 299 w 317"/>
                    <a:gd name="T3" fmla="*/ 29 h 387"/>
                    <a:gd name="T4" fmla="*/ 281 w 317"/>
                    <a:gd name="T5" fmla="*/ 57 h 387"/>
                    <a:gd name="T6" fmla="*/ 261 w 317"/>
                    <a:gd name="T7" fmla="*/ 83 h 387"/>
                    <a:gd name="T8" fmla="*/ 240 w 317"/>
                    <a:gd name="T9" fmla="*/ 107 h 387"/>
                    <a:gd name="T10" fmla="*/ 217 w 317"/>
                    <a:gd name="T11" fmla="*/ 132 h 387"/>
                    <a:gd name="T12" fmla="*/ 195 w 317"/>
                    <a:gd name="T13" fmla="*/ 156 h 387"/>
                    <a:gd name="T14" fmla="*/ 173 w 317"/>
                    <a:gd name="T15" fmla="*/ 180 h 387"/>
                    <a:gd name="T16" fmla="*/ 151 w 317"/>
                    <a:gd name="T17" fmla="*/ 205 h 387"/>
                    <a:gd name="T18" fmla="*/ 131 w 317"/>
                    <a:gd name="T19" fmla="*/ 226 h 387"/>
                    <a:gd name="T20" fmla="*/ 109 w 317"/>
                    <a:gd name="T21" fmla="*/ 245 h 387"/>
                    <a:gd name="T22" fmla="*/ 87 w 317"/>
                    <a:gd name="T23" fmla="*/ 265 h 387"/>
                    <a:gd name="T24" fmla="*/ 64 w 317"/>
                    <a:gd name="T25" fmla="*/ 285 h 387"/>
                    <a:gd name="T26" fmla="*/ 43 w 317"/>
                    <a:gd name="T27" fmla="*/ 306 h 387"/>
                    <a:gd name="T28" fmla="*/ 24 w 317"/>
                    <a:gd name="T29" fmla="*/ 328 h 387"/>
                    <a:gd name="T30" fmla="*/ 9 w 317"/>
                    <a:gd name="T31" fmla="*/ 352 h 387"/>
                    <a:gd name="T32" fmla="*/ 0 w 317"/>
                    <a:gd name="T33" fmla="*/ 380 h 387"/>
                    <a:gd name="T34" fmla="*/ 2 w 317"/>
                    <a:gd name="T35" fmla="*/ 386 h 387"/>
                    <a:gd name="T36" fmla="*/ 13 w 317"/>
                    <a:gd name="T37" fmla="*/ 387 h 387"/>
                    <a:gd name="T38" fmla="*/ 23 w 317"/>
                    <a:gd name="T39" fmla="*/ 385 h 387"/>
                    <a:gd name="T40" fmla="*/ 30 w 317"/>
                    <a:gd name="T41" fmla="*/ 380 h 387"/>
                    <a:gd name="T42" fmla="*/ 46 w 317"/>
                    <a:gd name="T43" fmla="*/ 355 h 387"/>
                    <a:gd name="T44" fmla="*/ 62 w 317"/>
                    <a:gd name="T45" fmla="*/ 330 h 387"/>
                    <a:gd name="T46" fmla="*/ 81 w 317"/>
                    <a:gd name="T47" fmla="*/ 306 h 387"/>
                    <a:gd name="T48" fmla="*/ 100 w 317"/>
                    <a:gd name="T49" fmla="*/ 283 h 387"/>
                    <a:gd name="T50" fmla="*/ 118 w 317"/>
                    <a:gd name="T51" fmla="*/ 260 h 387"/>
                    <a:gd name="T52" fmla="*/ 138 w 317"/>
                    <a:gd name="T53" fmla="*/ 237 h 387"/>
                    <a:gd name="T54" fmla="*/ 159 w 317"/>
                    <a:gd name="T55" fmla="*/ 215 h 387"/>
                    <a:gd name="T56" fmla="*/ 178 w 317"/>
                    <a:gd name="T57" fmla="*/ 193 h 387"/>
                    <a:gd name="T58" fmla="*/ 198 w 317"/>
                    <a:gd name="T59" fmla="*/ 171 h 387"/>
                    <a:gd name="T60" fmla="*/ 218 w 317"/>
                    <a:gd name="T61" fmla="*/ 148 h 387"/>
                    <a:gd name="T62" fmla="*/ 236 w 317"/>
                    <a:gd name="T63" fmla="*/ 126 h 387"/>
                    <a:gd name="T64" fmla="*/ 255 w 317"/>
                    <a:gd name="T65" fmla="*/ 103 h 387"/>
                    <a:gd name="T66" fmla="*/ 272 w 317"/>
                    <a:gd name="T67" fmla="*/ 78 h 387"/>
                    <a:gd name="T68" fmla="*/ 289 w 317"/>
                    <a:gd name="T69" fmla="*/ 53 h 387"/>
                    <a:gd name="T70" fmla="*/ 304 w 317"/>
                    <a:gd name="T71" fmla="*/ 27 h 387"/>
                    <a:gd name="T72" fmla="*/ 317 w 317"/>
                    <a:gd name="T73" fmla="*/ 0 h 387"/>
                    <a:gd name="T74" fmla="*/ 317 w 317"/>
                    <a:gd name="T75" fmla="*/ 0 h 387"/>
                    <a:gd name="T76" fmla="*/ 317 w 317"/>
                    <a:gd name="T77" fmla="*/ 0 h 387"/>
                    <a:gd name="T78" fmla="*/ 315 w 317"/>
                    <a:gd name="T79" fmla="*/ 0 h 387"/>
                    <a:gd name="T80" fmla="*/ 315 w 317"/>
                    <a:gd name="T81" fmla="*/ 0 h 387"/>
                    <a:gd name="T82" fmla="*/ 315 w 317"/>
                    <a:gd name="T83"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7" h="387">
                      <a:moveTo>
                        <a:pt x="315" y="0"/>
                      </a:moveTo>
                      <a:lnTo>
                        <a:pt x="299" y="29"/>
                      </a:lnTo>
                      <a:lnTo>
                        <a:pt x="281" y="57"/>
                      </a:lnTo>
                      <a:lnTo>
                        <a:pt x="261" y="83"/>
                      </a:lnTo>
                      <a:lnTo>
                        <a:pt x="240" y="107"/>
                      </a:lnTo>
                      <a:lnTo>
                        <a:pt x="217" y="132"/>
                      </a:lnTo>
                      <a:lnTo>
                        <a:pt x="195" y="156"/>
                      </a:lnTo>
                      <a:lnTo>
                        <a:pt x="173" y="180"/>
                      </a:lnTo>
                      <a:lnTo>
                        <a:pt x="151" y="205"/>
                      </a:lnTo>
                      <a:lnTo>
                        <a:pt x="131" y="226"/>
                      </a:lnTo>
                      <a:lnTo>
                        <a:pt x="109" y="245"/>
                      </a:lnTo>
                      <a:lnTo>
                        <a:pt x="87" y="265"/>
                      </a:lnTo>
                      <a:lnTo>
                        <a:pt x="64" y="285"/>
                      </a:lnTo>
                      <a:lnTo>
                        <a:pt x="43" y="306"/>
                      </a:lnTo>
                      <a:lnTo>
                        <a:pt x="24" y="328"/>
                      </a:lnTo>
                      <a:lnTo>
                        <a:pt x="9" y="352"/>
                      </a:lnTo>
                      <a:lnTo>
                        <a:pt x="0" y="380"/>
                      </a:lnTo>
                      <a:lnTo>
                        <a:pt x="2" y="386"/>
                      </a:lnTo>
                      <a:lnTo>
                        <a:pt x="13" y="387"/>
                      </a:lnTo>
                      <a:lnTo>
                        <a:pt x="23" y="385"/>
                      </a:lnTo>
                      <a:lnTo>
                        <a:pt x="30" y="380"/>
                      </a:lnTo>
                      <a:lnTo>
                        <a:pt x="46" y="355"/>
                      </a:lnTo>
                      <a:lnTo>
                        <a:pt x="62" y="330"/>
                      </a:lnTo>
                      <a:lnTo>
                        <a:pt x="81" y="306"/>
                      </a:lnTo>
                      <a:lnTo>
                        <a:pt x="100" y="283"/>
                      </a:lnTo>
                      <a:lnTo>
                        <a:pt x="118" y="260"/>
                      </a:lnTo>
                      <a:lnTo>
                        <a:pt x="138" y="237"/>
                      </a:lnTo>
                      <a:lnTo>
                        <a:pt x="159" y="215"/>
                      </a:lnTo>
                      <a:lnTo>
                        <a:pt x="178" y="193"/>
                      </a:lnTo>
                      <a:lnTo>
                        <a:pt x="198" y="171"/>
                      </a:lnTo>
                      <a:lnTo>
                        <a:pt x="218" y="148"/>
                      </a:lnTo>
                      <a:lnTo>
                        <a:pt x="236" y="126"/>
                      </a:lnTo>
                      <a:lnTo>
                        <a:pt x="255" y="103"/>
                      </a:lnTo>
                      <a:lnTo>
                        <a:pt x="272" y="78"/>
                      </a:lnTo>
                      <a:lnTo>
                        <a:pt x="289" y="53"/>
                      </a:lnTo>
                      <a:lnTo>
                        <a:pt x="304" y="27"/>
                      </a:lnTo>
                      <a:lnTo>
                        <a:pt x="317" y="0"/>
                      </a:lnTo>
                      <a:lnTo>
                        <a:pt x="317" y="0"/>
                      </a:lnTo>
                      <a:lnTo>
                        <a:pt x="317" y="0"/>
                      </a:lnTo>
                      <a:lnTo>
                        <a:pt x="315" y="0"/>
                      </a:lnTo>
                      <a:lnTo>
                        <a:pt x="315" y="0"/>
                      </a:lnTo>
                      <a:lnTo>
                        <a:pt x="3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147"/>
                <p:cNvSpPr>
                  <a:spLocks/>
                </p:cNvSpPr>
                <p:nvPr/>
              </p:nvSpPr>
              <p:spPr bwMode="auto">
                <a:xfrm rot="60880723">
                  <a:off x="1036" y="1897"/>
                  <a:ext cx="79" cy="96"/>
                </a:xfrm>
                <a:custGeom>
                  <a:avLst/>
                  <a:gdLst>
                    <a:gd name="T0" fmla="*/ 315 w 317"/>
                    <a:gd name="T1" fmla="*/ 0 h 387"/>
                    <a:gd name="T2" fmla="*/ 299 w 317"/>
                    <a:gd name="T3" fmla="*/ 29 h 387"/>
                    <a:gd name="T4" fmla="*/ 281 w 317"/>
                    <a:gd name="T5" fmla="*/ 57 h 387"/>
                    <a:gd name="T6" fmla="*/ 261 w 317"/>
                    <a:gd name="T7" fmla="*/ 83 h 387"/>
                    <a:gd name="T8" fmla="*/ 240 w 317"/>
                    <a:gd name="T9" fmla="*/ 107 h 387"/>
                    <a:gd name="T10" fmla="*/ 217 w 317"/>
                    <a:gd name="T11" fmla="*/ 132 h 387"/>
                    <a:gd name="T12" fmla="*/ 195 w 317"/>
                    <a:gd name="T13" fmla="*/ 156 h 387"/>
                    <a:gd name="T14" fmla="*/ 173 w 317"/>
                    <a:gd name="T15" fmla="*/ 180 h 387"/>
                    <a:gd name="T16" fmla="*/ 151 w 317"/>
                    <a:gd name="T17" fmla="*/ 205 h 387"/>
                    <a:gd name="T18" fmla="*/ 131 w 317"/>
                    <a:gd name="T19" fmla="*/ 226 h 387"/>
                    <a:gd name="T20" fmla="*/ 109 w 317"/>
                    <a:gd name="T21" fmla="*/ 245 h 387"/>
                    <a:gd name="T22" fmla="*/ 87 w 317"/>
                    <a:gd name="T23" fmla="*/ 265 h 387"/>
                    <a:gd name="T24" fmla="*/ 64 w 317"/>
                    <a:gd name="T25" fmla="*/ 285 h 387"/>
                    <a:gd name="T26" fmla="*/ 43 w 317"/>
                    <a:gd name="T27" fmla="*/ 306 h 387"/>
                    <a:gd name="T28" fmla="*/ 24 w 317"/>
                    <a:gd name="T29" fmla="*/ 328 h 387"/>
                    <a:gd name="T30" fmla="*/ 9 w 317"/>
                    <a:gd name="T31" fmla="*/ 352 h 387"/>
                    <a:gd name="T32" fmla="*/ 0 w 317"/>
                    <a:gd name="T33" fmla="*/ 380 h 387"/>
                    <a:gd name="T34" fmla="*/ 2 w 317"/>
                    <a:gd name="T35" fmla="*/ 386 h 387"/>
                    <a:gd name="T36" fmla="*/ 13 w 317"/>
                    <a:gd name="T37" fmla="*/ 387 h 387"/>
                    <a:gd name="T38" fmla="*/ 23 w 317"/>
                    <a:gd name="T39" fmla="*/ 385 h 387"/>
                    <a:gd name="T40" fmla="*/ 30 w 317"/>
                    <a:gd name="T41" fmla="*/ 380 h 387"/>
                    <a:gd name="T42" fmla="*/ 46 w 317"/>
                    <a:gd name="T43" fmla="*/ 355 h 387"/>
                    <a:gd name="T44" fmla="*/ 62 w 317"/>
                    <a:gd name="T45" fmla="*/ 330 h 387"/>
                    <a:gd name="T46" fmla="*/ 81 w 317"/>
                    <a:gd name="T47" fmla="*/ 306 h 387"/>
                    <a:gd name="T48" fmla="*/ 100 w 317"/>
                    <a:gd name="T49" fmla="*/ 283 h 387"/>
                    <a:gd name="T50" fmla="*/ 118 w 317"/>
                    <a:gd name="T51" fmla="*/ 260 h 387"/>
                    <a:gd name="T52" fmla="*/ 138 w 317"/>
                    <a:gd name="T53" fmla="*/ 237 h 387"/>
                    <a:gd name="T54" fmla="*/ 159 w 317"/>
                    <a:gd name="T55" fmla="*/ 215 h 387"/>
                    <a:gd name="T56" fmla="*/ 178 w 317"/>
                    <a:gd name="T57" fmla="*/ 193 h 387"/>
                    <a:gd name="T58" fmla="*/ 198 w 317"/>
                    <a:gd name="T59" fmla="*/ 171 h 387"/>
                    <a:gd name="T60" fmla="*/ 218 w 317"/>
                    <a:gd name="T61" fmla="*/ 148 h 387"/>
                    <a:gd name="T62" fmla="*/ 236 w 317"/>
                    <a:gd name="T63" fmla="*/ 126 h 387"/>
                    <a:gd name="T64" fmla="*/ 255 w 317"/>
                    <a:gd name="T65" fmla="*/ 103 h 387"/>
                    <a:gd name="T66" fmla="*/ 272 w 317"/>
                    <a:gd name="T67" fmla="*/ 78 h 387"/>
                    <a:gd name="T68" fmla="*/ 289 w 317"/>
                    <a:gd name="T69" fmla="*/ 53 h 387"/>
                    <a:gd name="T70" fmla="*/ 304 w 317"/>
                    <a:gd name="T71" fmla="*/ 27 h 387"/>
                    <a:gd name="T72" fmla="*/ 317 w 317"/>
                    <a:gd name="T73" fmla="*/ 0 h 387"/>
                    <a:gd name="T74" fmla="*/ 317 w 317"/>
                    <a:gd name="T75" fmla="*/ 0 h 387"/>
                    <a:gd name="T76" fmla="*/ 317 w 317"/>
                    <a:gd name="T77" fmla="*/ 0 h 387"/>
                    <a:gd name="T78" fmla="*/ 315 w 317"/>
                    <a:gd name="T79" fmla="*/ 0 h 387"/>
                    <a:gd name="T80" fmla="*/ 315 w 317"/>
                    <a:gd name="T81" fmla="*/ 0 h 387"/>
                    <a:gd name="T82" fmla="*/ 315 w 317"/>
                    <a:gd name="T83"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7" h="387">
                      <a:moveTo>
                        <a:pt x="315" y="0"/>
                      </a:moveTo>
                      <a:lnTo>
                        <a:pt x="299" y="29"/>
                      </a:lnTo>
                      <a:lnTo>
                        <a:pt x="281" y="57"/>
                      </a:lnTo>
                      <a:lnTo>
                        <a:pt x="261" y="83"/>
                      </a:lnTo>
                      <a:lnTo>
                        <a:pt x="240" y="107"/>
                      </a:lnTo>
                      <a:lnTo>
                        <a:pt x="217" y="132"/>
                      </a:lnTo>
                      <a:lnTo>
                        <a:pt x="195" y="156"/>
                      </a:lnTo>
                      <a:lnTo>
                        <a:pt x="173" y="180"/>
                      </a:lnTo>
                      <a:lnTo>
                        <a:pt x="151" y="205"/>
                      </a:lnTo>
                      <a:lnTo>
                        <a:pt x="131" y="226"/>
                      </a:lnTo>
                      <a:lnTo>
                        <a:pt x="109" y="245"/>
                      </a:lnTo>
                      <a:lnTo>
                        <a:pt x="87" y="265"/>
                      </a:lnTo>
                      <a:lnTo>
                        <a:pt x="64" y="285"/>
                      </a:lnTo>
                      <a:lnTo>
                        <a:pt x="43" y="306"/>
                      </a:lnTo>
                      <a:lnTo>
                        <a:pt x="24" y="328"/>
                      </a:lnTo>
                      <a:lnTo>
                        <a:pt x="9" y="352"/>
                      </a:lnTo>
                      <a:lnTo>
                        <a:pt x="0" y="380"/>
                      </a:lnTo>
                      <a:lnTo>
                        <a:pt x="2" y="386"/>
                      </a:lnTo>
                      <a:lnTo>
                        <a:pt x="13" y="387"/>
                      </a:lnTo>
                      <a:lnTo>
                        <a:pt x="23" y="385"/>
                      </a:lnTo>
                      <a:lnTo>
                        <a:pt x="30" y="380"/>
                      </a:lnTo>
                      <a:lnTo>
                        <a:pt x="46" y="355"/>
                      </a:lnTo>
                      <a:lnTo>
                        <a:pt x="62" y="330"/>
                      </a:lnTo>
                      <a:lnTo>
                        <a:pt x="81" y="306"/>
                      </a:lnTo>
                      <a:lnTo>
                        <a:pt x="100" y="283"/>
                      </a:lnTo>
                      <a:lnTo>
                        <a:pt x="118" y="260"/>
                      </a:lnTo>
                      <a:lnTo>
                        <a:pt x="138" y="237"/>
                      </a:lnTo>
                      <a:lnTo>
                        <a:pt x="159" y="215"/>
                      </a:lnTo>
                      <a:lnTo>
                        <a:pt x="178" y="193"/>
                      </a:lnTo>
                      <a:lnTo>
                        <a:pt x="198" y="171"/>
                      </a:lnTo>
                      <a:lnTo>
                        <a:pt x="218" y="148"/>
                      </a:lnTo>
                      <a:lnTo>
                        <a:pt x="236" y="126"/>
                      </a:lnTo>
                      <a:lnTo>
                        <a:pt x="255" y="103"/>
                      </a:lnTo>
                      <a:lnTo>
                        <a:pt x="272" y="78"/>
                      </a:lnTo>
                      <a:lnTo>
                        <a:pt x="289" y="53"/>
                      </a:lnTo>
                      <a:lnTo>
                        <a:pt x="304" y="27"/>
                      </a:lnTo>
                      <a:lnTo>
                        <a:pt x="317" y="0"/>
                      </a:lnTo>
                      <a:lnTo>
                        <a:pt x="317" y="0"/>
                      </a:lnTo>
                      <a:lnTo>
                        <a:pt x="317" y="0"/>
                      </a:lnTo>
                      <a:lnTo>
                        <a:pt x="315" y="0"/>
                      </a:lnTo>
                      <a:lnTo>
                        <a:pt x="315" y="0"/>
                      </a:lnTo>
                      <a:lnTo>
                        <a:pt x="3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148"/>
                <p:cNvSpPr>
                  <a:spLocks/>
                </p:cNvSpPr>
                <p:nvPr/>
              </p:nvSpPr>
              <p:spPr bwMode="auto">
                <a:xfrm rot="4528807">
                  <a:off x="1297" y="2158"/>
                  <a:ext cx="79" cy="96"/>
                </a:xfrm>
                <a:custGeom>
                  <a:avLst/>
                  <a:gdLst>
                    <a:gd name="T0" fmla="*/ 315 w 317"/>
                    <a:gd name="T1" fmla="*/ 0 h 387"/>
                    <a:gd name="T2" fmla="*/ 299 w 317"/>
                    <a:gd name="T3" fmla="*/ 29 h 387"/>
                    <a:gd name="T4" fmla="*/ 281 w 317"/>
                    <a:gd name="T5" fmla="*/ 57 h 387"/>
                    <a:gd name="T6" fmla="*/ 261 w 317"/>
                    <a:gd name="T7" fmla="*/ 83 h 387"/>
                    <a:gd name="T8" fmla="*/ 240 w 317"/>
                    <a:gd name="T9" fmla="*/ 107 h 387"/>
                    <a:gd name="T10" fmla="*/ 217 w 317"/>
                    <a:gd name="T11" fmla="*/ 132 h 387"/>
                    <a:gd name="T12" fmla="*/ 195 w 317"/>
                    <a:gd name="T13" fmla="*/ 156 h 387"/>
                    <a:gd name="T14" fmla="*/ 173 w 317"/>
                    <a:gd name="T15" fmla="*/ 180 h 387"/>
                    <a:gd name="T16" fmla="*/ 151 w 317"/>
                    <a:gd name="T17" fmla="*/ 205 h 387"/>
                    <a:gd name="T18" fmla="*/ 131 w 317"/>
                    <a:gd name="T19" fmla="*/ 226 h 387"/>
                    <a:gd name="T20" fmla="*/ 109 w 317"/>
                    <a:gd name="T21" fmla="*/ 245 h 387"/>
                    <a:gd name="T22" fmla="*/ 87 w 317"/>
                    <a:gd name="T23" fmla="*/ 265 h 387"/>
                    <a:gd name="T24" fmla="*/ 64 w 317"/>
                    <a:gd name="T25" fmla="*/ 285 h 387"/>
                    <a:gd name="T26" fmla="*/ 43 w 317"/>
                    <a:gd name="T27" fmla="*/ 306 h 387"/>
                    <a:gd name="T28" fmla="*/ 24 w 317"/>
                    <a:gd name="T29" fmla="*/ 328 h 387"/>
                    <a:gd name="T30" fmla="*/ 9 w 317"/>
                    <a:gd name="T31" fmla="*/ 352 h 387"/>
                    <a:gd name="T32" fmla="*/ 0 w 317"/>
                    <a:gd name="T33" fmla="*/ 380 h 387"/>
                    <a:gd name="T34" fmla="*/ 2 w 317"/>
                    <a:gd name="T35" fmla="*/ 386 h 387"/>
                    <a:gd name="T36" fmla="*/ 13 w 317"/>
                    <a:gd name="T37" fmla="*/ 387 h 387"/>
                    <a:gd name="T38" fmla="*/ 23 w 317"/>
                    <a:gd name="T39" fmla="*/ 385 h 387"/>
                    <a:gd name="T40" fmla="*/ 30 w 317"/>
                    <a:gd name="T41" fmla="*/ 380 h 387"/>
                    <a:gd name="T42" fmla="*/ 46 w 317"/>
                    <a:gd name="T43" fmla="*/ 355 h 387"/>
                    <a:gd name="T44" fmla="*/ 62 w 317"/>
                    <a:gd name="T45" fmla="*/ 330 h 387"/>
                    <a:gd name="T46" fmla="*/ 81 w 317"/>
                    <a:gd name="T47" fmla="*/ 306 h 387"/>
                    <a:gd name="T48" fmla="*/ 100 w 317"/>
                    <a:gd name="T49" fmla="*/ 283 h 387"/>
                    <a:gd name="T50" fmla="*/ 118 w 317"/>
                    <a:gd name="T51" fmla="*/ 260 h 387"/>
                    <a:gd name="T52" fmla="*/ 138 w 317"/>
                    <a:gd name="T53" fmla="*/ 237 h 387"/>
                    <a:gd name="T54" fmla="*/ 159 w 317"/>
                    <a:gd name="T55" fmla="*/ 215 h 387"/>
                    <a:gd name="T56" fmla="*/ 178 w 317"/>
                    <a:gd name="T57" fmla="*/ 193 h 387"/>
                    <a:gd name="T58" fmla="*/ 198 w 317"/>
                    <a:gd name="T59" fmla="*/ 171 h 387"/>
                    <a:gd name="T60" fmla="*/ 218 w 317"/>
                    <a:gd name="T61" fmla="*/ 148 h 387"/>
                    <a:gd name="T62" fmla="*/ 236 w 317"/>
                    <a:gd name="T63" fmla="*/ 126 h 387"/>
                    <a:gd name="T64" fmla="*/ 255 w 317"/>
                    <a:gd name="T65" fmla="*/ 103 h 387"/>
                    <a:gd name="T66" fmla="*/ 272 w 317"/>
                    <a:gd name="T67" fmla="*/ 78 h 387"/>
                    <a:gd name="T68" fmla="*/ 289 w 317"/>
                    <a:gd name="T69" fmla="*/ 53 h 387"/>
                    <a:gd name="T70" fmla="*/ 304 w 317"/>
                    <a:gd name="T71" fmla="*/ 27 h 387"/>
                    <a:gd name="T72" fmla="*/ 317 w 317"/>
                    <a:gd name="T73" fmla="*/ 0 h 387"/>
                    <a:gd name="T74" fmla="*/ 317 w 317"/>
                    <a:gd name="T75" fmla="*/ 0 h 387"/>
                    <a:gd name="T76" fmla="*/ 317 w 317"/>
                    <a:gd name="T77" fmla="*/ 0 h 387"/>
                    <a:gd name="T78" fmla="*/ 315 w 317"/>
                    <a:gd name="T79" fmla="*/ 0 h 387"/>
                    <a:gd name="T80" fmla="*/ 315 w 317"/>
                    <a:gd name="T81" fmla="*/ 0 h 387"/>
                    <a:gd name="T82" fmla="*/ 315 w 317"/>
                    <a:gd name="T83"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7" h="387">
                      <a:moveTo>
                        <a:pt x="315" y="0"/>
                      </a:moveTo>
                      <a:lnTo>
                        <a:pt x="299" y="29"/>
                      </a:lnTo>
                      <a:lnTo>
                        <a:pt x="281" y="57"/>
                      </a:lnTo>
                      <a:lnTo>
                        <a:pt x="261" y="83"/>
                      </a:lnTo>
                      <a:lnTo>
                        <a:pt x="240" y="107"/>
                      </a:lnTo>
                      <a:lnTo>
                        <a:pt x="217" y="132"/>
                      </a:lnTo>
                      <a:lnTo>
                        <a:pt x="195" y="156"/>
                      </a:lnTo>
                      <a:lnTo>
                        <a:pt x="173" y="180"/>
                      </a:lnTo>
                      <a:lnTo>
                        <a:pt x="151" y="205"/>
                      </a:lnTo>
                      <a:lnTo>
                        <a:pt x="131" y="226"/>
                      </a:lnTo>
                      <a:lnTo>
                        <a:pt x="109" y="245"/>
                      </a:lnTo>
                      <a:lnTo>
                        <a:pt x="87" y="265"/>
                      </a:lnTo>
                      <a:lnTo>
                        <a:pt x="64" y="285"/>
                      </a:lnTo>
                      <a:lnTo>
                        <a:pt x="43" y="306"/>
                      </a:lnTo>
                      <a:lnTo>
                        <a:pt x="24" y="328"/>
                      </a:lnTo>
                      <a:lnTo>
                        <a:pt x="9" y="352"/>
                      </a:lnTo>
                      <a:lnTo>
                        <a:pt x="0" y="380"/>
                      </a:lnTo>
                      <a:lnTo>
                        <a:pt x="2" y="386"/>
                      </a:lnTo>
                      <a:lnTo>
                        <a:pt x="13" y="387"/>
                      </a:lnTo>
                      <a:lnTo>
                        <a:pt x="23" y="385"/>
                      </a:lnTo>
                      <a:lnTo>
                        <a:pt x="30" y="380"/>
                      </a:lnTo>
                      <a:lnTo>
                        <a:pt x="46" y="355"/>
                      </a:lnTo>
                      <a:lnTo>
                        <a:pt x="62" y="330"/>
                      </a:lnTo>
                      <a:lnTo>
                        <a:pt x="81" y="306"/>
                      </a:lnTo>
                      <a:lnTo>
                        <a:pt x="100" y="283"/>
                      </a:lnTo>
                      <a:lnTo>
                        <a:pt x="118" y="260"/>
                      </a:lnTo>
                      <a:lnTo>
                        <a:pt x="138" y="237"/>
                      </a:lnTo>
                      <a:lnTo>
                        <a:pt x="159" y="215"/>
                      </a:lnTo>
                      <a:lnTo>
                        <a:pt x="178" y="193"/>
                      </a:lnTo>
                      <a:lnTo>
                        <a:pt x="198" y="171"/>
                      </a:lnTo>
                      <a:lnTo>
                        <a:pt x="218" y="148"/>
                      </a:lnTo>
                      <a:lnTo>
                        <a:pt x="236" y="126"/>
                      </a:lnTo>
                      <a:lnTo>
                        <a:pt x="255" y="103"/>
                      </a:lnTo>
                      <a:lnTo>
                        <a:pt x="272" y="78"/>
                      </a:lnTo>
                      <a:lnTo>
                        <a:pt x="289" y="53"/>
                      </a:lnTo>
                      <a:lnTo>
                        <a:pt x="304" y="27"/>
                      </a:lnTo>
                      <a:lnTo>
                        <a:pt x="317" y="0"/>
                      </a:lnTo>
                      <a:lnTo>
                        <a:pt x="317" y="0"/>
                      </a:lnTo>
                      <a:lnTo>
                        <a:pt x="317" y="0"/>
                      </a:lnTo>
                      <a:lnTo>
                        <a:pt x="315" y="0"/>
                      </a:lnTo>
                      <a:lnTo>
                        <a:pt x="315" y="0"/>
                      </a:lnTo>
                      <a:lnTo>
                        <a:pt x="3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149"/>
                <p:cNvSpPr>
                  <a:spLocks/>
                </p:cNvSpPr>
                <p:nvPr/>
              </p:nvSpPr>
              <p:spPr bwMode="auto">
                <a:xfrm rot="14869057">
                  <a:off x="948" y="1996"/>
                  <a:ext cx="79" cy="96"/>
                </a:xfrm>
                <a:custGeom>
                  <a:avLst/>
                  <a:gdLst>
                    <a:gd name="T0" fmla="*/ 315 w 317"/>
                    <a:gd name="T1" fmla="*/ 0 h 387"/>
                    <a:gd name="T2" fmla="*/ 299 w 317"/>
                    <a:gd name="T3" fmla="*/ 29 h 387"/>
                    <a:gd name="T4" fmla="*/ 281 w 317"/>
                    <a:gd name="T5" fmla="*/ 57 h 387"/>
                    <a:gd name="T6" fmla="*/ 261 w 317"/>
                    <a:gd name="T7" fmla="*/ 83 h 387"/>
                    <a:gd name="T8" fmla="*/ 240 w 317"/>
                    <a:gd name="T9" fmla="*/ 107 h 387"/>
                    <a:gd name="T10" fmla="*/ 217 w 317"/>
                    <a:gd name="T11" fmla="*/ 132 h 387"/>
                    <a:gd name="T12" fmla="*/ 195 w 317"/>
                    <a:gd name="T13" fmla="*/ 156 h 387"/>
                    <a:gd name="T14" fmla="*/ 173 w 317"/>
                    <a:gd name="T15" fmla="*/ 180 h 387"/>
                    <a:gd name="T16" fmla="*/ 151 w 317"/>
                    <a:gd name="T17" fmla="*/ 205 h 387"/>
                    <a:gd name="T18" fmla="*/ 131 w 317"/>
                    <a:gd name="T19" fmla="*/ 226 h 387"/>
                    <a:gd name="T20" fmla="*/ 109 w 317"/>
                    <a:gd name="T21" fmla="*/ 245 h 387"/>
                    <a:gd name="T22" fmla="*/ 87 w 317"/>
                    <a:gd name="T23" fmla="*/ 265 h 387"/>
                    <a:gd name="T24" fmla="*/ 64 w 317"/>
                    <a:gd name="T25" fmla="*/ 285 h 387"/>
                    <a:gd name="T26" fmla="*/ 43 w 317"/>
                    <a:gd name="T27" fmla="*/ 306 h 387"/>
                    <a:gd name="T28" fmla="*/ 24 w 317"/>
                    <a:gd name="T29" fmla="*/ 328 h 387"/>
                    <a:gd name="T30" fmla="*/ 9 w 317"/>
                    <a:gd name="T31" fmla="*/ 352 h 387"/>
                    <a:gd name="T32" fmla="*/ 0 w 317"/>
                    <a:gd name="T33" fmla="*/ 380 h 387"/>
                    <a:gd name="T34" fmla="*/ 2 w 317"/>
                    <a:gd name="T35" fmla="*/ 386 h 387"/>
                    <a:gd name="T36" fmla="*/ 13 w 317"/>
                    <a:gd name="T37" fmla="*/ 387 h 387"/>
                    <a:gd name="T38" fmla="*/ 23 w 317"/>
                    <a:gd name="T39" fmla="*/ 385 h 387"/>
                    <a:gd name="T40" fmla="*/ 30 w 317"/>
                    <a:gd name="T41" fmla="*/ 380 h 387"/>
                    <a:gd name="T42" fmla="*/ 46 w 317"/>
                    <a:gd name="T43" fmla="*/ 355 h 387"/>
                    <a:gd name="T44" fmla="*/ 62 w 317"/>
                    <a:gd name="T45" fmla="*/ 330 h 387"/>
                    <a:gd name="T46" fmla="*/ 81 w 317"/>
                    <a:gd name="T47" fmla="*/ 306 h 387"/>
                    <a:gd name="T48" fmla="*/ 100 w 317"/>
                    <a:gd name="T49" fmla="*/ 283 h 387"/>
                    <a:gd name="T50" fmla="*/ 118 w 317"/>
                    <a:gd name="T51" fmla="*/ 260 h 387"/>
                    <a:gd name="T52" fmla="*/ 138 w 317"/>
                    <a:gd name="T53" fmla="*/ 237 h 387"/>
                    <a:gd name="T54" fmla="*/ 159 w 317"/>
                    <a:gd name="T55" fmla="*/ 215 h 387"/>
                    <a:gd name="T56" fmla="*/ 178 w 317"/>
                    <a:gd name="T57" fmla="*/ 193 h 387"/>
                    <a:gd name="T58" fmla="*/ 198 w 317"/>
                    <a:gd name="T59" fmla="*/ 171 h 387"/>
                    <a:gd name="T60" fmla="*/ 218 w 317"/>
                    <a:gd name="T61" fmla="*/ 148 h 387"/>
                    <a:gd name="T62" fmla="*/ 236 w 317"/>
                    <a:gd name="T63" fmla="*/ 126 h 387"/>
                    <a:gd name="T64" fmla="*/ 255 w 317"/>
                    <a:gd name="T65" fmla="*/ 103 h 387"/>
                    <a:gd name="T66" fmla="*/ 272 w 317"/>
                    <a:gd name="T67" fmla="*/ 78 h 387"/>
                    <a:gd name="T68" fmla="*/ 289 w 317"/>
                    <a:gd name="T69" fmla="*/ 53 h 387"/>
                    <a:gd name="T70" fmla="*/ 304 w 317"/>
                    <a:gd name="T71" fmla="*/ 27 h 387"/>
                    <a:gd name="T72" fmla="*/ 317 w 317"/>
                    <a:gd name="T73" fmla="*/ 0 h 387"/>
                    <a:gd name="T74" fmla="*/ 317 w 317"/>
                    <a:gd name="T75" fmla="*/ 0 h 387"/>
                    <a:gd name="T76" fmla="*/ 317 w 317"/>
                    <a:gd name="T77" fmla="*/ 0 h 387"/>
                    <a:gd name="T78" fmla="*/ 315 w 317"/>
                    <a:gd name="T79" fmla="*/ 0 h 387"/>
                    <a:gd name="T80" fmla="*/ 315 w 317"/>
                    <a:gd name="T81" fmla="*/ 0 h 387"/>
                    <a:gd name="T82" fmla="*/ 315 w 317"/>
                    <a:gd name="T83"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7" h="387">
                      <a:moveTo>
                        <a:pt x="315" y="0"/>
                      </a:moveTo>
                      <a:lnTo>
                        <a:pt x="299" y="29"/>
                      </a:lnTo>
                      <a:lnTo>
                        <a:pt x="281" y="57"/>
                      </a:lnTo>
                      <a:lnTo>
                        <a:pt x="261" y="83"/>
                      </a:lnTo>
                      <a:lnTo>
                        <a:pt x="240" y="107"/>
                      </a:lnTo>
                      <a:lnTo>
                        <a:pt x="217" y="132"/>
                      </a:lnTo>
                      <a:lnTo>
                        <a:pt x="195" y="156"/>
                      </a:lnTo>
                      <a:lnTo>
                        <a:pt x="173" y="180"/>
                      </a:lnTo>
                      <a:lnTo>
                        <a:pt x="151" y="205"/>
                      </a:lnTo>
                      <a:lnTo>
                        <a:pt x="131" y="226"/>
                      </a:lnTo>
                      <a:lnTo>
                        <a:pt x="109" y="245"/>
                      </a:lnTo>
                      <a:lnTo>
                        <a:pt x="87" y="265"/>
                      </a:lnTo>
                      <a:lnTo>
                        <a:pt x="64" y="285"/>
                      </a:lnTo>
                      <a:lnTo>
                        <a:pt x="43" y="306"/>
                      </a:lnTo>
                      <a:lnTo>
                        <a:pt x="24" y="328"/>
                      </a:lnTo>
                      <a:lnTo>
                        <a:pt x="9" y="352"/>
                      </a:lnTo>
                      <a:lnTo>
                        <a:pt x="0" y="380"/>
                      </a:lnTo>
                      <a:lnTo>
                        <a:pt x="2" y="386"/>
                      </a:lnTo>
                      <a:lnTo>
                        <a:pt x="13" y="387"/>
                      </a:lnTo>
                      <a:lnTo>
                        <a:pt x="23" y="385"/>
                      </a:lnTo>
                      <a:lnTo>
                        <a:pt x="30" y="380"/>
                      </a:lnTo>
                      <a:lnTo>
                        <a:pt x="46" y="355"/>
                      </a:lnTo>
                      <a:lnTo>
                        <a:pt x="62" y="330"/>
                      </a:lnTo>
                      <a:lnTo>
                        <a:pt x="81" y="306"/>
                      </a:lnTo>
                      <a:lnTo>
                        <a:pt x="100" y="283"/>
                      </a:lnTo>
                      <a:lnTo>
                        <a:pt x="118" y="260"/>
                      </a:lnTo>
                      <a:lnTo>
                        <a:pt x="138" y="237"/>
                      </a:lnTo>
                      <a:lnTo>
                        <a:pt x="159" y="215"/>
                      </a:lnTo>
                      <a:lnTo>
                        <a:pt x="178" y="193"/>
                      </a:lnTo>
                      <a:lnTo>
                        <a:pt x="198" y="171"/>
                      </a:lnTo>
                      <a:lnTo>
                        <a:pt x="218" y="148"/>
                      </a:lnTo>
                      <a:lnTo>
                        <a:pt x="236" y="126"/>
                      </a:lnTo>
                      <a:lnTo>
                        <a:pt x="255" y="103"/>
                      </a:lnTo>
                      <a:lnTo>
                        <a:pt x="272" y="78"/>
                      </a:lnTo>
                      <a:lnTo>
                        <a:pt x="289" y="53"/>
                      </a:lnTo>
                      <a:lnTo>
                        <a:pt x="304" y="27"/>
                      </a:lnTo>
                      <a:lnTo>
                        <a:pt x="317" y="0"/>
                      </a:lnTo>
                      <a:lnTo>
                        <a:pt x="317" y="0"/>
                      </a:lnTo>
                      <a:lnTo>
                        <a:pt x="317" y="0"/>
                      </a:lnTo>
                      <a:lnTo>
                        <a:pt x="315" y="0"/>
                      </a:lnTo>
                      <a:lnTo>
                        <a:pt x="315" y="0"/>
                      </a:lnTo>
                      <a:lnTo>
                        <a:pt x="3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5" name="Group 150"/>
              <p:cNvGrpSpPr>
                <a:grpSpLocks/>
              </p:cNvGrpSpPr>
              <p:nvPr/>
            </p:nvGrpSpPr>
            <p:grpSpPr bwMode="auto">
              <a:xfrm>
                <a:off x="944" y="1922"/>
                <a:ext cx="457" cy="340"/>
                <a:chOff x="940" y="1905"/>
                <a:chExt cx="457" cy="340"/>
              </a:xfrm>
            </p:grpSpPr>
            <p:sp>
              <p:nvSpPr>
                <p:cNvPr id="126" name="Freeform 151"/>
                <p:cNvSpPr>
                  <a:spLocks/>
                </p:cNvSpPr>
                <p:nvPr/>
              </p:nvSpPr>
              <p:spPr bwMode="auto">
                <a:xfrm rot="2115067">
                  <a:off x="1247" y="1916"/>
                  <a:ext cx="13" cy="110"/>
                </a:xfrm>
                <a:custGeom>
                  <a:avLst/>
                  <a:gdLst>
                    <a:gd name="T0" fmla="*/ 19 w 54"/>
                    <a:gd name="T1" fmla="*/ 1 h 439"/>
                    <a:gd name="T2" fmla="*/ 14 w 54"/>
                    <a:gd name="T3" fmla="*/ 56 h 439"/>
                    <a:gd name="T4" fmla="*/ 11 w 54"/>
                    <a:gd name="T5" fmla="*/ 110 h 439"/>
                    <a:gd name="T6" fmla="*/ 7 w 54"/>
                    <a:gd name="T7" fmla="*/ 164 h 439"/>
                    <a:gd name="T8" fmla="*/ 5 w 54"/>
                    <a:gd name="T9" fmla="*/ 218 h 439"/>
                    <a:gd name="T10" fmla="*/ 1 w 54"/>
                    <a:gd name="T11" fmla="*/ 270 h 439"/>
                    <a:gd name="T12" fmla="*/ 0 w 54"/>
                    <a:gd name="T13" fmla="*/ 327 h 439"/>
                    <a:gd name="T14" fmla="*/ 3 w 54"/>
                    <a:gd name="T15" fmla="*/ 382 h 439"/>
                    <a:gd name="T16" fmla="*/ 17 w 54"/>
                    <a:gd name="T17" fmla="*/ 432 h 439"/>
                    <a:gd name="T18" fmla="*/ 19 w 54"/>
                    <a:gd name="T19" fmla="*/ 435 h 439"/>
                    <a:gd name="T20" fmla="*/ 24 w 54"/>
                    <a:gd name="T21" fmla="*/ 438 h 439"/>
                    <a:gd name="T22" fmla="*/ 29 w 54"/>
                    <a:gd name="T23" fmla="*/ 439 h 439"/>
                    <a:gd name="T24" fmla="*/ 35 w 54"/>
                    <a:gd name="T25" fmla="*/ 438 h 439"/>
                    <a:gd name="T26" fmla="*/ 41 w 54"/>
                    <a:gd name="T27" fmla="*/ 436 h 439"/>
                    <a:gd name="T28" fmla="*/ 47 w 54"/>
                    <a:gd name="T29" fmla="*/ 434 h 439"/>
                    <a:gd name="T30" fmla="*/ 50 w 54"/>
                    <a:gd name="T31" fmla="*/ 431 h 439"/>
                    <a:gd name="T32" fmla="*/ 53 w 54"/>
                    <a:gd name="T33" fmla="*/ 427 h 439"/>
                    <a:gd name="T34" fmla="*/ 54 w 54"/>
                    <a:gd name="T35" fmla="*/ 376 h 439"/>
                    <a:gd name="T36" fmla="*/ 47 w 54"/>
                    <a:gd name="T37" fmla="*/ 322 h 439"/>
                    <a:gd name="T38" fmla="*/ 36 w 54"/>
                    <a:gd name="T39" fmla="*/ 267 h 439"/>
                    <a:gd name="T40" fmla="*/ 28 w 54"/>
                    <a:gd name="T41" fmla="*/ 216 h 439"/>
                    <a:gd name="T42" fmla="*/ 24 w 54"/>
                    <a:gd name="T43" fmla="*/ 163 h 439"/>
                    <a:gd name="T44" fmla="*/ 21 w 54"/>
                    <a:gd name="T45" fmla="*/ 108 h 439"/>
                    <a:gd name="T46" fmla="*/ 21 w 54"/>
                    <a:gd name="T47" fmla="*/ 55 h 439"/>
                    <a:gd name="T48" fmla="*/ 24 w 54"/>
                    <a:gd name="T49" fmla="*/ 1 h 439"/>
                    <a:gd name="T50" fmla="*/ 24 w 54"/>
                    <a:gd name="T51" fmla="*/ 0 h 439"/>
                    <a:gd name="T52" fmla="*/ 21 w 54"/>
                    <a:gd name="T53" fmla="*/ 0 h 439"/>
                    <a:gd name="T54" fmla="*/ 20 w 54"/>
                    <a:gd name="T55" fmla="*/ 0 h 439"/>
                    <a:gd name="T56" fmla="*/ 19 w 54"/>
                    <a:gd name="T57" fmla="*/ 1 h 439"/>
                    <a:gd name="T58" fmla="*/ 19 w 54"/>
                    <a:gd name="T59" fmla="*/ 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4" h="439">
                      <a:moveTo>
                        <a:pt x="19" y="1"/>
                      </a:moveTo>
                      <a:lnTo>
                        <a:pt x="14" y="56"/>
                      </a:lnTo>
                      <a:lnTo>
                        <a:pt x="11" y="110"/>
                      </a:lnTo>
                      <a:lnTo>
                        <a:pt x="7" y="164"/>
                      </a:lnTo>
                      <a:lnTo>
                        <a:pt x="5" y="218"/>
                      </a:lnTo>
                      <a:lnTo>
                        <a:pt x="1" y="270"/>
                      </a:lnTo>
                      <a:lnTo>
                        <a:pt x="0" y="327"/>
                      </a:lnTo>
                      <a:lnTo>
                        <a:pt x="3" y="382"/>
                      </a:lnTo>
                      <a:lnTo>
                        <a:pt x="17" y="432"/>
                      </a:lnTo>
                      <a:lnTo>
                        <a:pt x="19" y="435"/>
                      </a:lnTo>
                      <a:lnTo>
                        <a:pt x="24" y="438"/>
                      </a:lnTo>
                      <a:lnTo>
                        <a:pt x="29" y="439"/>
                      </a:lnTo>
                      <a:lnTo>
                        <a:pt x="35" y="438"/>
                      </a:lnTo>
                      <a:lnTo>
                        <a:pt x="41" y="436"/>
                      </a:lnTo>
                      <a:lnTo>
                        <a:pt x="47" y="434"/>
                      </a:lnTo>
                      <a:lnTo>
                        <a:pt x="50" y="431"/>
                      </a:lnTo>
                      <a:lnTo>
                        <a:pt x="53" y="427"/>
                      </a:lnTo>
                      <a:lnTo>
                        <a:pt x="54" y="376"/>
                      </a:lnTo>
                      <a:lnTo>
                        <a:pt x="47" y="322"/>
                      </a:lnTo>
                      <a:lnTo>
                        <a:pt x="36" y="267"/>
                      </a:lnTo>
                      <a:lnTo>
                        <a:pt x="28" y="216"/>
                      </a:lnTo>
                      <a:lnTo>
                        <a:pt x="24" y="163"/>
                      </a:lnTo>
                      <a:lnTo>
                        <a:pt x="21" y="108"/>
                      </a:lnTo>
                      <a:lnTo>
                        <a:pt x="21" y="55"/>
                      </a:lnTo>
                      <a:lnTo>
                        <a:pt x="24" y="1"/>
                      </a:lnTo>
                      <a:lnTo>
                        <a:pt x="24" y="0"/>
                      </a:lnTo>
                      <a:lnTo>
                        <a:pt x="21" y="0"/>
                      </a:lnTo>
                      <a:lnTo>
                        <a:pt x="20" y="0"/>
                      </a:lnTo>
                      <a:lnTo>
                        <a:pt x="19" y="1"/>
                      </a:lnTo>
                      <a:lnTo>
                        <a:pt x="19" y="1"/>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152"/>
                <p:cNvSpPr>
                  <a:spLocks/>
                </p:cNvSpPr>
                <p:nvPr/>
              </p:nvSpPr>
              <p:spPr bwMode="auto">
                <a:xfrm rot="2115067">
                  <a:off x="1318" y="2034"/>
                  <a:ext cx="79" cy="96"/>
                </a:xfrm>
                <a:custGeom>
                  <a:avLst/>
                  <a:gdLst>
                    <a:gd name="T0" fmla="*/ 315 w 317"/>
                    <a:gd name="T1" fmla="*/ 0 h 387"/>
                    <a:gd name="T2" fmla="*/ 299 w 317"/>
                    <a:gd name="T3" fmla="*/ 29 h 387"/>
                    <a:gd name="T4" fmla="*/ 281 w 317"/>
                    <a:gd name="T5" fmla="*/ 57 h 387"/>
                    <a:gd name="T6" fmla="*/ 261 w 317"/>
                    <a:gd name="T7" fmla="*/ 83 h 387"/>
                    <a:gd name="T8" fmla="*/ 240 w 317"/>
                    <a:gd name="T9" fmla="*/ 107 h 387"/>
                    <a:gd name="T10" fmla="*/ 217 w 317"/>
                    <a:gd name="T11" fmla="*/ 132 h 387"/>
                    <a:gd name="T12" fmla="*/ 195 w 317"/>
                    <a:gd name="T13" fmla="*/ 156 h 387"/>
                    <a:gd name="T14" fmla="*/ 173 w 317"/>
                    <a:gd name="T15" fmla="*/ 180 h 387"/>
                    <a:gd name="T16" fmla="*/ 151 w 317"/>
                    <a:gd name="T17" fmla="*/ 205 h 387"/>
                    <a:gd name="T18" fmla="*/ 131 w 317"/>
                    <a:gd name="T19" fmla="*/ 226 h 387"/>
                    <a:gd name="T20" fmla="*/ 109 w 317"/>
                    <a:gd name="T21" fmla="*/ 245 h 387"/>
                    <a:gd name="T22" fmla="*/ 87 w 317"/>
                    <a:gd name="T23" fmla="*/ 265 h 387"/>
                    <a:gd name="T24" fmla="*/ 64 w 317"/>
                    <a:gd name="T25" fmla="*/ 285 h 387"/>
                    <a:gd name="T26" fmla="*/ 43 w 317"/>
                    <a:gd name="T27" fmla="*/ 306 h 387"/>
                    <a:gd name="T28" fmla="*/ 24 w 317"/>
                    <a:gd name="T29" fmla="*/ 328 h 387"/>
                    <a:gd name="T30" fmla="*/ 9 w 317"/>
                    <a:gd name="T31" fmla="*/ 352 h 387"/>
                    <a:gd name="T32" fmla="*/ 0 w 317"/>
                    <a:gd name="T33" fmla="*/ 380 h 387"/>
                    <a:gd name="T34" fmla="*/ 2 w 317"/>
                    <a:gd name="T35" fmla="*/ 386 h 387"/>
                    <a:gd name="T36" fmla="*/ 13 w 317"/>
                    <a:gd name="T37" fmla="*/ 387 h 387"/>
                    <a:gd name="T38" fmla="*/ 23 w 317"/>
                    <a:gd name="T39" fmla="*/ 385 h 387"/>
                    <a:gd name="T40" fmla="*/ 30 w 317"/>
                    <a:gd name="T41" fmla="*/ 380 h 387"/>
                    <a:gd name="T42" fmla="*/ 46 w 317"/>
                    <a:gd name="T43" fmla="*/ 355 h 387"/>
                    <a:gd name="T44" fmla="*/ 62 w 317"/>
                    <a:gd name="T45" fmla="*/ 330 h 387"/>
                    <a:gd name="T46" fmla="*/ 81 w 317"/>
                    <a:gd name="T47" fmla="*/ 306 h 387"/>
                    <a:gd name="T48" fmla="*/ 100 w 317"/>
                    <a:gd name="T49" fmla="*/ 283 h 387"/>
                    <a:gd name="T50" fmla="*/ 118 w 317"/>
                    <a:gd name="T51" fmla="*/ 260 h 387"/>
                    <a:gd name="T52" fmla="*/ 138 w 317"/>
                    <a:gd name="T53" fmla="*/ 237 h 387"/>
                    <a:gd name="T54" fmla="*/ 159 w 317"/>
                    <a:gd name="T55" fmla="*/ 215 h 387"/>
                    <a:gd name="T56" fmla="*/ 178 w 317"/>
                    <a:gd name="T57" fmla="*/ 193 h 387"/>
                    <a:gd name="T58" fmla="*/ 198 w 317"/>
                    <a:gd name="T59" fmla="*/ 171 h 387"/>
                    <a:gd name="T60" fmla="*/ 218 w 317"/>
                    <a:gd name="T61" fmla="*/ 148 h 387"/>
                    <a:gd name="T62" fmla="*/ 236 w 317"/>
                    <a:gd name="T63" fmla="*/ 126 h 387"/>
                    <a:gd name="T64" fmla="*/ 255 w 317"/>
                    <a:gd name="T65" fmla="*/ 103 h 387"/>
                    <a:gd name="T66" fmla="*/ 272 w 317"/>
                    <a:gd name="T67" fmla="*/ 78 h 387"/>
                    <a:gd name="T68" fmla="*/ 289 w 317"/>
                    <a:gd name="T69" fmla="*/ 53 h 387"/>
                    <a:gd name="T70" fmla="*/ 304 w 317"/>
                    <a:gd name="T71" fmla="*/ 27 h 387"/>
                    <a:gd name="T72" fmla="*/ 317 w 317"/>
                    <a:gd name="T73" fmla="*/ 0 h 387"/>
                    <a:gd name="T74" fmla="*/ 317 w 317"/>
                    <a:gd name="T75" fmla="*/ 0 h 387"/>
                    <a:gd name="T76" fmla="*/ 317 w 317"/>
                    <a:gd name="T77" fmla="*/ 0 h 387"/>
                    <a:gd name="T78" fmla="*/ 315 w 317"/>
                    <a:gd name="T79" fmla="*/ 0 h 387"/>
                    <a:gd name="T80" fmla="*/ 315 w 317"/>
                    <a:gd name="T81" fmla="*/ 0 h 387"/>
                    <a:gd name="T82" fmla="*/ 315 w 317"/>
                    <a:gd name="T83"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7" h="387">
                      <a:moveTo>
                        <a:pt x="315" y="0"/>
                      </a:moveTo>
                      <a:lnTo>
                        <a:pt x="299" y="29"/>
                      </a:lnTo>
                      <a:lnTo>
                        <a:pt x="281" y="57"/>
                      </a:lnTo>
                      <a:lnTo>
                        <a:pt x="261" y="83"/>
                      </a:lnTo>
                      <a:lnTo>
                        <a:pt x="240" y="107"/>
                      </a:lnTo>
                      <a:lnTo>
                        <a:pt x="217" y="132"/>
                      </a:lnTo>
                      <a:lnTo>
                        <a:pt x="195" y="156"/>
                      </a:lnTo>
                      <a:lnTo>
                        <a:pt x="173" y="180"/>
                      </a:lnTo>
                      <a:lnTo>
                        <a:pt x="151" y="205"/>
                      </a:lnTo>
                      <a:lnTo>
                        <a:pt x="131" y="226"/>
                      </a:lnTo>
                      <a:lnTo>
                        <a:pt x="109" y="245"/>
                      </a:lnTo>
                      <a:lnTo>
                        <a:pt x="87" y="265"/>
                      </a:lnTo>
                      <a:lnTo>
                        <a:pt x="64" y="285"/>
                      </a:lnTo>
                      <a:lnTo>
                        <a:pt x="43" y="306"/>
                      </a:lnTo>
                      <a:lnTo>
                        <a:pt x="24" y="328"/>
                      </a:lnTo>
                      <a:lnTo>
                        <a:pt x="9" y="352"/>
                      </a:lnTo>
                      <a:lnTo>
                        <a:pt x="0" y="380"/>
                      </a:lnTo>
                      <a:lnTo>
                        <a:pt x="2" y="386"/>
                      </a:lnTo>
                      <a:lnTo>
                        <a:pt x="13" y="387"/>
                      </a:lnTo>
                      <a:lnTo>
                        <a:pt x="23" y="385"/>
                      </a:lnTo>
                      <a:lnTo>
                        <a:pt x="30" y="380"/>
                      </a:lnTo>
                      <a:lnTo>
                        <a:pt x="46" y="355"/>
                      </a:lnTo>
                      <a:lnTo>
                        <a:pt x="62" y="330"/>
                      </a:lnTo>
                      <a:lnTo>
                        <a:pt x="81" y="306"/>
                      </a:lnTo>
                      <a:lnTo>
                        <a:pt x="100" y="283"/>
                      </a:lnTo>
                      <a:lnTo>
                        <a:pt x="118" y="260"/>
                      </a:lnTo>
                      <a:lnTo>
                        <a:pt x="138" y="237"/>
                      </a:lnTo>
                      <a:lnTo>
                        <a:pt x="159" y="215"/>
                      </a:lnTo>
                      <a:lnTo>
                        <a:pt x="178" y="193"/>
                      </a:lnTo>
                      <a:lnTo>
                        <a:pt x="198" y="171"/>
                      </a:lnTo>
                      <a:lnTo>
                        <a:pt x="218" y="148"/>
                      </a:lnTo>
                      <a:lnTo>
                        <a:pt x="236" y="126"/>
                      </a:lnTo>
                      <a:lnTo>
                        <a:pt x="255" y="103"/>
                      </a:lnTo>
                      <a:lnTo>
                        <a:pt x="272" y="78"/>
                      </a:lnTo>
                      <a:lnTo>
                        <a:pt x="289" y="53"/>
                      </a:lnTo>
                      <a:lnTo>
                        <a:pt x="304" y="27"/>
                      </a:lnTo>
                      <a:lnTo>
                        <a:pt x="317" y="0"/>
                      </a:lnTo>
                      <a:lnTo>
                        <a:pt x="317" y="0"/>
                      </a:lnTo>
                      <a:lnTo>
                        <a:pt x="317" y="0"/>
                      </a:lnTo>
                      <a:lnTo>
                        <a:pt x="315" y="0"/>
                      </a:lnTo>
                      <a:lnTo>
                        <a:pt x="315" y="0"/>
                      </a:lnTo>
                      <a:lnTo>
                        <a:pt x="315"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153"/>
                <p:cNvSpPr>
                  <a:spLocks/>
                </p:cNvSpPr>
                <p:nvPr/>
              </p:nvSpPr>
              <p:spPr bwMode="auto">
                <a:xfrm rot="60880723">
                  <a:off x="1036" y="1897"/>
                  <a:ext cx="79" cy="96"/>
                </a:xfrm>
                <a:custGeom>
                  <a:avLst/>
                  <a:gdLst>
                    <a:gd name="T0" fmla="*/ 315 w 317"/>
                    <a:gd name="T1" fmla="*/ 0 h 387"/>
                    <a:gd name="T2" fmla="*/ 299 w 317"/>
                    <a:gd name="T3" fmla="*/ 29 h 387"/>
                    <a:gd name="T4" fmla="*/ 281 w 317"/>
                    <a:gd name="T5" fmla="*/ 57 h 387"/>
                    <a:gd name="T6" fmla="*/ 261 w 317"/>
                    <a:gd name="T7" fmla="*/ 83 h 387"/>
                    <a:gd name="T8" fmla="*/ 240 w 317"/>
                    <a:gd name="T9" fmla="*/ 107 h 387"/>
                    <a:gd name="T10" fmla="*/ 217 w 317"/>
                    <a:gd name="T11" fmla="*/ 132 h 387"/>
                    <a:gd name="T12" fmla="*/ 195 w 317"/>
                    <a:gd name="T13" fmla="*/ 156 h 387"/>
                    <a:gd name="T14" fmla="*/ 173 w 317"/>
                    <a:gd name="T15" fmla="*/ 180 h 387"/>
                    <a:gd name="T16" fmla="*/ 151 w 317"/>
                    <a:gd name="T17" fmla="*/ 205 h 387"/>
                    <a:gd name="T18" fmla="*/ 131 w 317"/>
                    <a:gd name="T19" fmla="*/ 226 h 387"/>
                    <a:gd name="T20" fmla="*/ 109 w 317"/>
                    <a:gd name="T21" fmla="*/ 245 h 387"/>
                    <a:gd name="T22" fmla="*/ 87 w 317"/>
                    <a:gd name="T23" fmla="*/ 265 h 387"/>
                    <a:gd name="T24" fmla="*/ 64 w 317"/>
                    <a:gd name="T25" fmla="*/ 285 h 387"/>
                    <a:gd name="T26" fmla="*/ 43 w 317"/>
                    <a:gd name="T27" fmla="*/ 306 h 387"/>
                    <a:gd name="T28" fmla="*/ 24 w 317"/>
                    <a:gd name="T29" fmla="*/ 328 h 387"/>
                    <a:gd name="T30" fmla="*/ 9 w 317"/>
                    <a:gd name="T31" fmla="*/ 352 h 387"/>
                    <a:gd name="T32" fmla="*/ 0 w 317"/>
                    <a:gd name="T33" fmla="*/ 380 h 387"/>
                    <a:gd name="T34" fmla="*/ 2 w 317"/>
                    <a:gd name="T35" fmla="*/ 386 h 387"/>
                    <a:gd name="T36" fmla="*/ 13 w 317"/>
                    <a:gd name="T37" fmla="*/ 387 h 387"/>
                    <a:gd name="T38" fmla="*/ 23 w 317"/>
                    <a:gd name="T39" fmla="*/ 385 h 387"/>
                    <a:gd name="T40" fmla="*/ 30 w 317"/>
                    <a:gd name="T41" fmla="*/ 380 h 387"/>
                    <a:gd name="T42" fmla="*/ 46 w 317"/>
                    <a:gd name="T43" fmla="*/ 355 h 387"/>
                    <a:gd name="T44" fmla="*/ 62 w 317"/>
                    <a:gd name="T45" fmla="*/ 330 h 387"/>
                    <a:gd name="T46" fmla="*/ 81 w 317"/>
                    <a:gd name="T47" fmla="*/ 306 h 387"/>
                    <a:gd name="T48" fmla="*/ 100 w 317"/>
                    <a:gd name="T49" fmla="*/ 283 h 387"/>
                    <a:gd name="T50" fmla="*/ 118 w 317"/>
                    <a:gd name="T51" fmla="*/ 260 h 387"/>
                    <a:gd name="T52" fmla="*/ 138 w 317"/>
                    <a:gd name="T53" fmla="*/ 237 h 387"/>
                    <a:gd name="T54" fmla="*/ 159 w 317"/>
                    <a:gd name="T55" fmla="*/ 215 h 387"/>
                    <a:gd name="T56" fmla="*/ 178 w 317"/>
                    <a:gd name="T57" fmla="*/ 193 h 387"/>
                    <a:gd name="T58" fmla="*/ 198 w 317"/>
                    <a:gd name="T59" fmla="*/ 171 h 387"/>
                    <a:gd name="T60" fmla="*/ 218 w 317"/>
                    <a:gd name="T61" fmla="*/ 148 h 387"/>
                    <a:gd name="T62" fmla="*/ 236 w 317"/>
                    <a:gd name="T63" fmla="*/ 126 h 387"/>
                    <a:gd name="T64" fmla="*/ 255 w 317"/>
                    <a:gd name="T65" fmla="*/ 103 h 387"/>
                    <a:gd name="T66" fmla="*/ 272 w 317"/>
                    <a:gd name="T67" fmla="*/ 78 h 387"/>
                    <a:gd name="T68" fmla="*/ 289 w 317"/>
                    <a:gd name="T69" fmla="*/ 53 h 387"/>
                    <a:gd name="T70" fmla="*/ 304 w 317"/>
                    <a:gd name="T71" fmla="*/ 27 h 387"/>
                    <a:gd name="T72" fmla="*/ 317 w 317"/>
                    <a:gd name="T73" fmla="*/ 0 h 387"/>
                    <a:gd name="T74" fmla="*/ 317 w 317"/>
                    <a:gd name="T75" fmla="*/ 0 h 387"/>
                    <a:gd name="T76" fmla="*/ 317 w 317"/>
                    <a:gd name="T77" fmla="*/ 0 h 387"/>
                    <a:gd name="T78" fmla="*/ 315 w 317"/>
                    <a:gd name="T79" fmla="*/ 0 h 387"/>
                    <a:gd name="T80" fmla="*/ 315 w 317"/>
                    <a:gd name="T81" fmla="*/ 0 h 387"/>
                    <a:gd name="T82" fmla="*/ 315 w 317"/>
                    <a:gd name="T83"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7" h="387">
                      <a:moveTo>
                        <a:pt x="315" y="0"/>
                      </a:moveTo>
                      <a:lnTo>
                        <a:pt x="299" y="29"/>
                      </a:lnTo>
                      <a:lnTo>
                        <a:pt x="281" y="57"/>
                      </a:lnTo>
                      <a:lnTo>
                        <a:pt x="261" y="83"/>
                      </a:lnTo>
                      <a:lnTo>
                        <a:pt x="240" y="107"/>
                      </a:lnTo>
                      <a:lnTo>
                        <a:pt x="217" y="132"/>
                      </a:lnTo>
                      <a:lnTo>
                        <a:pt x="195" y="156"/>
                      </a:lnTo>
                      <a:lnTo>
                        <a:pt x="173" y="180"/>
                      </a:lnTo>
                      <a:lnTo>
                        <a:pt x="151" y="205"/>
                      </a:lnTo>
                      <a:lnTo>
                        <a:pt x="131" y="226"/>
                      </a:lnTo>
                      <a:lnTo>
                        <a:pt x="109" y="245"/>
                      </a:lnTo>
                      <a:lnTo>
                        <a:pt x="87" y="265"/>
                      </a:lnTo>
                      <a:lnTo>
                        <a:pt x="64" y="285"/>
                      </a:lnTo>
                      <a:lnTo>
                        <a:pt x="43" y="306"/>
                      </a:lnTo>
                      <a:lnTo>
                        <a:pt x="24" y="328"/>
                      </a:lnTo>
                      <a:lnTo>
                        <a:pt x="9" y="352"/>
                      </a:lnTo>
                      <a:lnTo>
                        <a:pt x="0" y="380"/>
                      </a:lnTo>
                      <a:lnTo>
                        <a:pt x="2" y="386"/>
                      </a:lnTo>
                      <a:lnTo>
                        <a:pt x="13" y="387"/>
                      </a:lnTo>
                      <a:lnTo>
                        <a:pt x="23" y="385"/>
                      </a:lnTo>
                      <a:lnTo>
                        <a:pt x="30" y="380"/>
                      </a:lnTo>
                      <a:lnTo>
                        <a:pt x="46" y="355"/>
                      </a:lnTo>
                      <a:lnTo>
                        <a:pt x="62" y="330"/>
                      </a:lnTo>
                      <a:lnTo>
                        <a:pt x="81" y="306"/>
                      </a:lnTo>
                      <a:lnTo>
                        <a:pt x="100" y="283"/>
                      </a:lnTo>
                      <a:lnTo>
                        <a:pt x="118" y="260"/>
                      </a:lnTo>
                      <a:lnTo>
                        <a:pt x="138" y="237"/>
                      </a:lnTo>
                      <a:lnTo>
                        <a:pt x="159" y="215"/>
                      </a:lnTo>
                      <a:lnTo>
                        <a:pt x="178" y="193"/>
                      </a:lnTo>
                      <a:lnTo>
                        <a:pt x="198" y="171"/>
                      </a:lnTo>
                      <a:lnTo>
                        <a:pt x="218" y="148"/>
                      </a:lnTo>
                      <a:lnTo>
                        <a:pt x="236" y="126"/>
                      </a:lnTo>
                      <a:lnTo>
                        <a:pt x="255" y="103"/>
                      </a:lnTo>
                      <a:lnTo>
                        <a:pt x="272" y="78"/>
                      </a:lnTo>
                      <a:lnTo>
                        <a:pt x="289" y="53"/>
                      </a:lnTo>
                      <a:lnTo>
                        <a:pt x="304" y="27"/>
                      </a:lnTo>
                      <a:lnTo>
                        <a:pt x="317" y="0"/>
                      </a:lnTo>
                      <a:lnTo>
                        <a:pt x="317" y="0"/>
                      </a:lnTo>
                      <a:lnTo>
                        <a:pt x="317" y="0"/>
                      </a:lnTo>
                      <a:lnTo>
                        <a:pt x="315" y="0"/>
                      </a:lnTo>
                      <a:lnTo>
                        <a:pt x="315" y="0"/>
                      </a:lnTo>
                      <a:lnTo>
                        <a:pt x="315"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154"/>
                <p:cNvSpPr>
                  <a:spLocks/>
                </p:cNvSpPr>
                <p:nvPr/>
              </p:nvSpPr>
              <p:spPr bwMode="auto">
                <a:xfrm rot="4528807">
                  <a:off x="1297" y="2158"/>
                  <a:ext cx="79" cy="96"/>
                </a:xfrm>
                <a:custGeom>
                  <a:avLst/>
                  <a:gdLst>
                    <a:gd name="T0" fmla="*/ 315 w 317"/>
                    <a:gd name="T1" fmla="*/ 0 h 387"/>
                    <a:gd name="T2" fmla="*/ 299 w 317"/>
                    <a:gd name="T3" fmla="*/ 29 h 387"/>
                    <a:gd name="T4" fmla="*/ 281 w 317"/>
                    <a:gd name="T5" fmla="*/ 57 h 387"/>
                    <a:gd name="T6" fmla="*/ 261 w 317"/>
                    <a:gd name="T7" fmla="*/ 83 h 387"/>
                    <a:gd name="T8" fmla="*/ 240 w 317"/>
                    <a:gd name="T9" fmla="*/ 107 h 387"/>
                    <a:gd name="T10" fmla="*/ 217 w 317"/>
                    <a:gd name="T11" fmla="*/ 132 h 387"/>
                    <a:gd name="T12" fmla="*/ 195 w 317"/>
                    <a:gd name="T13" fmla="*/ 156 h 387"/>
                    <a:gd name="T14" fmla="*/ 173 w 317"/>
                    <a:gd name="T15" fmla="*/ 180 h 387"/>
                    <a:gd name="T16" fmla="*/ 151 w 317"/>
                    <a:gd name="T17" fmla="*/ 205 h 387"/>
                    <a:gd name="T18" fmla="*/ 131 w 317"/>
                    <a:gd name="T19" fmla="*/ 226 h 387"/>
                    <a:gd name="T20" fmla="*/ 109 w 317"/>
                    <a:gd name="T21" fmla="*/ 245 h 387"/>
                    <a:gd name="T22" fmla="*/ 87 w 317"/>
                    <a:gd name="T23" fmla="*/ 265 h 387"/>
                    <a:gd name="T24" fmla="*/ 64 w 317"/>
                    <a:gd name="T25" fmla="*/ 285 h 387"/>
                    <a:gd name="T26" fmla="*/ 43 w 317"/>
                    <a:gd name="T27" fmla="*/ 306 h 387"/>
                    <a:gd name="T28" fmla="*/ 24 w 317"/>
                    <a:gd name="T29" fmla="*/ 328 h 387"/>
                    <a:gd name="T30" fmla="*/ 9 w 317"/>
                    <a:gd name="T31" fmla="*/ 352 h 387"/>
                    <a:gd name="T32" fmla="*/ 0 w 317"/>
                    <a:gd name="T33" fmla="*/ 380 h 387"/>
                    <a:gd name="T34" fmla="*/ 2 w 317"/>
                    <a:gd name="T35" fmla="*/ 386 h 387"/>
                    <a:gd name="T36" fmla="*/ 13 w 317"/>
                    <a:gd name="T37" fmla="*/ 387 h 387"/>
                    <a:gd name="T38" fmla="*/ 23 w 317"/>
                    <a:gd name="T39" fmla="*/ 385 h 387"/>
                    <a:gd name="T40" fmla="*/ 30 w 317"/>
                    <a:gd name="T41" fmla="*/ 380 h 387"/>
                    <a:gd name="T42" fmla="*/ 46 w 317"/>
                    <a:gd name="T43" fmla="*/ 355 h 387"/>
                    <a:gd name="T44" fmla="*/ 62 w 317"/>
                    <a:gd name="T45" fmla="*/ 330 h 387"/>
                    <a:gd name="T46" fmla="*/ 81 w 317"/>
                    <a:gd name="T47" fmla="*/ 306 h 387"/>
                    <a:gd name="T48" fmla="*/ 100 w 317"/>
                    <a:gd name="T49" fmla="*/ 283 h 387"/>
                    <a:gd name="T50" fmla="*/ 118 w 317"/>
                    <a:gd name="T51" fmla="*/ 260 h 387"/>
                    <a:gd name="T52" fmla="*/ 138 w 317"/>
                    <a:gd name="T53" fmla="*/ 237 h 387"/>
                    <a:gd name="T54" fmla="*/ 159 w 317"/>
                    <a:gd name="T55" fmla="*/ 215 h 387"/>
                    <a:gd name="T56" fmla="*/ 178 w 317"/>
                    <a:gd name="T57" fmla="*/ 193 h 387"/>
                    <a:gd name="T58" fmla="*/ 198 w 317"/>
                    <a:gd name="T59" fmla="*/ 171 h 387"/>
                    <a:gd name="T60" fmla="*/ 218 w 317"/>
                    <a:gd name="T61" fmla="*/ 148 h 387"/>
                    <a:gd name="T62" fmla="*/ 236 w 317"/>
                    <a:gd name="T63" fmla="*/ 126 h 387"/>
                    <a:gd name="T64" fmla="*/ 255 w 317"/>
                    <a:gd name="T65" fmla="*/ 103 h 387"/>
                    <a:gd name="T66" fmla="*/ 272 w 317"/>
                    <a:gd name="T67" fmla="*/ 78 h 387"/>
                    <a:gd name="T68" fmla="*/ 289 w 317"/>
                    <a:gd name="T69" fmla="*/ 53 h 387"/>
                    <a:gd name="T70" fmla="*/ 304 w 317"/>
                    <a:gd name="T71" fmla="*/ 27 h 387"/>
                    <a:gd name="T72" fmla="*/ 317 w 317"/>
                    <a:gd name="T73" fmla="*/ 0 h 387"/>
                    <a:gd name="T74" fmla="*/ 317 w 317"/>
                    <a:gd name="T75" fmla="*/ 0 h 387"/>
                    <a:gd name="T76" fmla="*/ 317 w 317"/>
                    <a:gd name="T77" fmla="*/ 0 h 387"/>
                    <a:gd name="T78" fmla="*/ 315 w 317"/>
                    <a:gd name="T79" fmla="*/ 0 h 387"/>
                    <a:gd name="T80" fmla="*/ 315 w 317"/>
                    <a:gd name="T81" fmla="*/ 0 h 387"/>
                    <a:gd name="T82" fmla="*/ 315 w 317"/>
                    <a:gd name="T83"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7" h="387">
                      <a:moveTo>
                        <a:pt x="315" y="0"/>
                      </a:moveTo>
                      <a:lnTo>
                        <a:pt x="299" y="29"/>
                      </a:lnTo>
                      <a:lnTo>
                        <a:pt x="281" y="57"/>
                      </a:lnTo>
                      <a:lnTo>
                        <a:pt x="261" y="83"/>
                      </a:lnTo>
                      <a:lnTo>
                        <a:pt x="240" y="107"/>
                      </a:lnTo>
                      <a:lnTo>
                        <a:pt x="217" y="132"/>
                      </a:lnTo>
                      <a:lnTo>
                        <a:pt x="195" y="156"/>
                      </a:lnTo>
                      <a:lnTo>
                        <a:pt x="173" y="180"/>
                      </a:lnTo>
                      <a:lnTo>
                        <a:pt x="151" y="205"/>
                      </a:lnTo>
                      <a:lnTo>
                        <a:pt x="131" y="226"/>
                      </a:lnTo>
                      <a:lnTo>
                        <a:pt x="109" y="245"/>
                      </a:lnTo>
                      <a:lnTo>
                        <a:pt x="87" y="265"/>
                      </a:lnTo>
                      <a:lnTo>
                        <a:pt x="64" y="285"/>
                      </a:lnTo>
                      <a:lnTo>
                        <a:pt x="43" y="306"/>
                      </a:lnTo>
                      <a:lnTo>
                        <a:pt x="24" y="328"/>
                      </a:lnTo>
                      <a:lnTo>
                        <a:pt x="9" y="352"/>
                      </a:lnTo>
                      <a:lnTo>
                        <a:pt x="0" y="380"/>
                      </a:lnTo>
                      <a:lnTo>
                        <a:pt x="2" y="386"/>
                      </a:lnTo>
                      <a:lnTo>
                        <a:pt x="13" y="387"/>
                      </a:lnTo>
                      <a:lnTo>
                        <a:pt x="23" y="385"/>
                      </a:lnTo>
                      <a:lnTo>
                        <a:pt x="30" y="380"/>
                      </a:lnTo>
                      <a:lnTo>
                        <a:pt x="46" y="355"/>
                      </a:lnTo>
                      <a:lnTo>
                        <a:pt x="62" y="330"/>
                      </a:lnTo>
                      <a:lnTo>
                        <a:pt x="81" y="306"/>
                      </a:lnTo>
                      <a:lnTo>
                        <a:pt x="100" y="283"/>
                      </a:lnTo>
                      <a:lnTo>
                        <a:pt x="118" y="260"/>
                      </a:lnTo>
                      <a:lnTo>
                        <a:pt x="138" y="237"/>
                      </a:lnTo>
                      <a:lnTo>
                        <a:pt x="159" y="215"/>
                      </a:lnTo>
                      <a:lnTo>
                        <a:pt x="178" y="193"/>
                      </a:lnTo>
                      <a:lnTo>
                        <a:pt x="198" y="171"/>
                      </a:lnTo>
                      <a:lnTo>
                        <a:pt x="218" y="148"/>
                      </a:lnTo>
                      <a:lnTo>
                        <a:pt x="236" y="126"/>
                      </a:lnTo>
                      <a:lnTo>
                        <a:pt x="255" y="103"/>
                      </a:lnTo>
                      <a:lnTo>
                        <a:pt x="272" y="78"/>
                      </a:lnTo>
                      <a:lnTo>
                        <a:pt x="289" y="53"/>
                      </a:lnTo>
                      <a:lnTo>
                        <a:pt x="304" y="27"/>
                      </a:lnTo>
                      <a:lnTo>
                        <a:pt x="317" y="0"/>
                      </a:lnTo>
                      <a:lnTo>
                        <a:pt x="317" y="0"/>
                      </a:lnTo>
                      <a:lnTo>
                        <a:pt x="317" y="0"/>
                      </a:lnTo>
                      <a:lnTo>
                        <a:pt x="315" y="0"/>
                      </a:lnTo>
                      <a:lnTo>
                        <a:pt x="315" y="0"/>
                      </a:lnTo>
                      <a:lnTo>
                        <a:pt x="315"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155"/>
                <p:cNvSpPr>
                  <a:spLocks/>
                </p:cNvSpPr>
                <p:nvPr/>
              </p:nvSpPr>
              <p:spPr bwMode="auto">
                <a:xfrm rot="14869057">
                  <a:off x="948" y="1996"/>
                  <a:ext cx="79" cy="96"/>
                </a:xfrm>
                <a:custGeom>
                  <a:avLst/>
                  <a:gdLst>
                    <a:gd name="T0" fmla="*/ 315 w 317"/>
                    <a:gd name="T1" fmla="*/ 0 h 387"/>
                    <a:gd name="T2" fmla="*/ 299 w 317"/>
                    <a:gd name="T3" fmla="*/ 29 h 387"/>
                    <a:gd name="T4" fmla="*/ 281 w 317"/>
                    <a:gd name="T5" fmla="*/ 57 h 387"/>
                    <a:gd name="T6" fmla="*/ 261 w 317"/>
                    <a:gd name="T7" fmla="*/ 83 h 387"/>
                    <a:gd name="T8" fmla="*/ 240 w 317"/>
                    <a:gd name="T9" fmla="*/ 107 h 387"/>
                    <a:gd name="T10" fmla="*/ 217 w 317"/>
                    <a:gd name="T11" fmla="*/ 132 h 387"/>
                    <a:gd name="T12" fmla="*/ 195 w 317"/>
                    <a:gd name="T13" fmla="*/ 156 h 387"/>
                    <a:gd name="T14" fmla="*/ 173 w 317"/>
                    <a:gd name="T15" fmla="*/ 180 h 387"/>
                    <a:gd name="T16" fmla="*/ 151 w 317"/>
                    <a:gd name="T17" fmla="*/ 205 h 387"/>
                    <a:gd name="T18" fmla="*/ 131 w 317"/>
                    <a:gd name="T19" fmla="*/ 226 h 387"/>
                    <a:gd name="T20" fmla="*/ 109 w 317"/>
                    <a:gd name="T21" fmla="*/ 245 h 387"/>
                    <a:gd name="T22" fmla="*/ 87 w 317"/>
                    <a:gd name="T23" fmla="*/ 265 h 387"/>
                    <a:gd name="T24" fmla="*/ 64 w 317"/>
                    <a:gd name="T25" fmla="*/ 285 h 387"/>
                    <a:gd name="T26" fmla="*/ 43 w 317"/>
                    <a:gd name="T27" fmla="*/ 306 h 387"/>
                    <a:gd name="T28" fmla="*/ 24 w 317"/>
                    <a:gd name="T29" fmla="*/ 328 h 387"/>
                    <a:gd name="T30" fmla="*/ 9 w 317"/>
                    <a:gd name="T31" fmla="*/ 352 h 387"/>
                    <a:gd name="T32" fmla="*/ 0 w 317"/>
                    <a:gd name="T33" fmla="*/ 380 h 387"/>
                    <a:gd name="T34" fmla="*/ 2 w 317"/>
                    <a:gd name="T35" fmla="*/ 386 h 387"/>
                    <a:gd name="T36" fmla="*/ 13 w 317"/>
                    <a:gd name="T37" fmla="*/ 387 h 387"/>
                    <a:gd name="T38" fmla="*/ 23 w 317"/>
                    <a:gd name="T39" fmla="*/ 385 h 387"/>
                    <a:gd name="T40" fmla="*/ 30 w 317"/>
                    <a:gd name="T41" fmla="*/ 380 h 387"/>
                    <a:gd name="T42" fmla="*/ 46 w 317"/>
                    <a:gd name="T43" fmla="*/ 355 h 387"/>
                    <a:gd name="T44" fmla="*/ 62 w 317"/>
                    <a:gd name="T45" fmla="*/ 330 h 387"/>
                    <a:gd name="T46" fmla="*/ 81 w 317"/>
                    <a:gd name="T47" fmla="*/ 306 h 387"/>
                    <a:gd name="T48" fmla="*/ 100 w 317"/>
                    <a:gd name="T49" fmla="*/ 283 h 387"/>
                    <a:gd name="T50" fmla="*/ 118 w 317"/>
                    <a:gd name="T51" fmla="*/ 260 h 387"/>
                    <a:gd name="T52" fmla="*/ 138 w 317"/>
                    <a:gd name="T53" fmla="*/ 237 h 387"/>
                    <a:gd name="T54" fmla="*/ 159 w 317"/>
                    <a:gd name="T55" fmla="*/ 215 h 387"/>
                    <a:gd name="T56" fmla="*/ 178 w 317"/>
                    <a:gd name="T57" fmla="*/ 193 h 387"/>
                    <a:gd name="T58" fmla="*/ 198 w 317"/>
                    <a:gd name="T59" fmla="*/ 171 h 387"/>
                    <a:gd name="T60" fmla="*/ 218 w 317"/>
                    <a:gd name="T61" fmla="*/ 148 h 387"/>
                    <a:gd name="T62" fmla="*/ 236 w 317"/>
                    <a:gd name="T63" fmla="*/ 126 h 387"/>
                    <a:gd name="T64" fmla="*/ 255 w 317"/>
                    <a:gd name="T65" fmla="*/ 103 h 387"/>
                    <a:gd name="T66" fmla="*/ 272 w 317"/>
                    <a:gd name="T67" fmla="*/ 78 h 387"/>
                    <a:gd name="T68" fmla="*/ 289 w 317"/>
                    <a:gd name="T69" fmla="*/ 53 h 387"/>
                    <a:gd name="T70" fmla="*/ 304 w 317"/>
                    <a:gd name="T71" fmla="*/ 27 h 387"/>
                    <a:gd name="T72" fmla="*/ 317 w 317"/>
                    <a:gd name="T73" fmla="*/ 0 h 387"/>
                    <a:gd name="T74" fmla="*/ 317 w 317"/>
                    <a:gd name="T75" fmla="*/ 0 h 387"/>
                    <a:gd name="T76" fmla="*/ 317 w 317"/>
                    <a:gd name="T77" fmla="*/ 0 h 387"/>
                    <a:gd name="T78" fmla="*/ 315 w 317"/>
                    <a:gd name="T79" fmla="*/ 0 h 387"/>
                    <a:gd name="T80" fmla="*/ 315 w 317"/>
                    <a:gd name="T81" fmla="*/ 0 h 387"/>
                    <a:gd name="T82" fmla="*/ 315 w 317"/>
                    <a:gd name="T83"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7" h="387">
                      <a:moveTo>
                        <a:pt x="315" y="0"/>
                      </a:moveTo>
                      <a:lnTo>
                        <a:pt x="299" y="29"/>
                      </a:lnTo>
                      <a:lnTo>
                        <a:pt x="281" y="57"/>
                      </a:lnTo>
                      <a:lnTo>
                        <a:pt x="261" y="83"/>
                      </a:lnTo>
                      <a:lnTo>
                        <a:pt x="240" y="107"/>
                      </a:lnTo>
                      <a:lnTo>
                        <a:pt x="217" y="132"/>
                      </a:lnTo>
                      <a:lnTo>
                        <a:pt x="195" y="156"/>
                      </a:lnTo>
                      <a:lnTo>
                        <a:pt x="173" y="180"/>
                      </a:lnTo>
                      <a:lnTo>
                        <a:pt x="151" y="205"/>
                      </a:lnTo>
                      <a:lnTo>
                        <a:pt x="131" y="226"/>
                      </a:lnTo>
                      <a:lnTo>
                        <a:pt x="109" y="245"/>
                      </a:lnTo>
                      <a:lnTo>
                        <a:pt x="87" y="265"/>
                      </a:lnTo>
                      <a:lnTo>
                        <a:pt x="64" y="285"/>
                      </a:lnTo>
                      <a:lnTo>
                        <a:pt x="43" y="306"/>
                      </a:lnTo>
                      <a:lnTo>
                        <a:pt x="24" y="328"/>
                      </a:lnTo>
                      <a:lnTo>
                        <a:pt x="9" y="352"/>
                      </a:lnTo>
                      <a:lnTo>
                        <a:pt x="0" y="380"/>
                      </a:lnTo>
                      <a:lnTo>
                        <a:pt x="2" y="386"/>
                      </a:lnTo>
                      <a:lnTo>
                        <a:pt x="13" y="387"/>
                      </a:lnTo>
                      <a:lnTo>
                        <a:pt x="23" y="385"/>
                      </a:lnTo>
                      <a:lnTo>
                        <a:pt x="30" y="380"/>
                      </a:lnTo>
                      <a:lnTo>
                        <a:pt x="46" y="355"/>
                      </a:lnTo>
                      <a:lnTo>
                        <a:pt x="62" y="330"/>
                      </a:lnTo>
                      <a:lnTo>
                        <a:pt x="81" y="306"/>
                      </a:lnTo>
                      <a:lnTo>
                        <a:pt x="100" y="283"/>
                      </a:lnTo>
                      <a:lnTo>
                        <a:pt x="118" y="260"/>
                      </a:lnTo>
                      <a:lnTo>
                        <a:pt x="138" y="237"/>
                      </a:lnTo>
                      <a:lnTo>
                        <a:pt x="159" y="215"/>
                      </a:lnTo>
                      <a:lnTo>
                        <a:pt x="178" y="193"/>
                      </a:lnTo>
                      <a:lnTo>
                        <a:pt x="198" y="171"/>
                      </a:lnTo>
                      <a:lnTo>
                        <a:pt x="218" y="148"/>
                      </a:lnTo>
                      <a:lnTo>
                        <a:pt x="236" y="126"/>
                      </a:lnTo>
                      <a:lnTo>
                        <a:pt x="255" y="103"/>
                      </a:lnTo>
                      <a:lnTo>
                        <a:pt x="272" y="78"/>
                      </a:lnTo>
                      <a:lnTo>
                        <a:pt x="289" y="53"/>
                      </a:lnTo>
                      <a:lnTo>
                        <a:pt x="304" y="27"/>
                      </a:lnTo>
                      <a:lnTo>
                        <a:pt x="317" y="0"/>
                      </a:lnTo>
                      <a:lnTo>
                        <a:pt x="317" y="0"/>
                      </a:lnTo>
                      <a:lnTo>
                        <a:pt x="317" y="0"/>
                      </a:lnTo>
                      <a:lnTo>
                        <a:pt x="315" y="0"/>
                      </a:lnTo>
                      <a:lnTo>
                        <a:pt x="315" y="0"/>
                      </a:lnTo>
                      <a:lnTo>
                        <a:pt x="315"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spTree>
    <p:extLst>
      <p:ext uri="{BB962C8B-B14F-4D97-AF65-F5344CB8AC3E}">
        <p14:creationId xmlns:p14="http://schemas.microsoft.com/office/powerpoint/2010/main" val="140236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Inspection Roles</a:t>
            </a:r>
          </a:p>
        </p:txBody>
      </p:sp>
      <p:sp>
        <p:nvSpPr>
          <p:cNvPr id="25603" name="Content Placeholder 2"/>
          <p:cNvSpPr>
            <a:spLocks noGrp="1"/>
          </p:cNvSpPr>
          <p:nvPr>
            <p:ph idx="1"/>
          </p:nvPr>
        </p:nvSpPr>
        <p:spPr>
          <a:xfrm>
            <a:off x="457200" y="1106469"/>
            <a:ext cx="8229600" cy="5248275"/>
          </a:xfrm>
        </p:spPr>
        <p:txBody>
          <a:bodyPr/>
          <a:lstStyle/>
          <a:p>
            <a:r>
              <a:rPr lang="en-US" sz="2400" dirty="0"/>
              <a:t>Moderator</a:t>
            </a:r>
            <a:r>
              <a:rPr lang="vi-VN" sz="2400" dirty="0"/>
              <a:t> (người điều hành)</a:t>
            </a:r>
            <a:endParaRPr lang="en-US" sz="2400" dirty="0"/>
          </a:p>
          <a:p>
            <a:pPr lvl="1"/>
            <a:r>
              <a:rPr lang="en-US" sz="2400" dirty="0">
                <a:latin typeface="Arial" panose="020B0604020202020204" pitchFamily="34" charset="0"/>
              </a:rPr>
              <a:t>The one who keeps discussions on track during the meeting</a:t>
            </a:r>
            <a:r>
              <a:rPr lang="vi-VN" sz="2400" dirty="0">
                <a:latin typeface="Arial" panose="020B0604020202020204" pitchFamily="34" charset="0"/>
              </a:rPr>
              <a:t> </a:t>
            </a:r>
            <a:r>
              <a:rPr lang="en-US" sz="2400" dirty="0">
                <a:latin typeface="Arial" panose="020B0604020202020204" pitchFamily="34" charset="0"/>
              </a:rPr>
              <a:t>stage and ensures follow-up occurs.</a:t>
            </a:r>
          </a:p>
          <a:p>
            <a:r>
              <a:rPr lang="en-US" sz="2400" dirty="0"/>
              <a:t>Recorder</a:t>
            </a:r>
          </a:p>
          <a:p>
            <a:pPr lvl="1"/>
            <a:r>
              <a:rPr lang="en-US" sz="2400" dirty="0">
                <a:latin typeface="Arial" panose="020B0604020202020204" pitchFamily="34" charset="0"/>
              </a:rPr>
              <a:t>The one who writes down problems during the meeting stage.</a:t>
            </a:r>
          </a:p>
          <a:p>
            <a:r>
              <a:rPr lang="en-US" sz="2400" dirty="0"/>
              <a:t>Inspector</a:t>
            </a:r>
            <a:r>
              <a:rPr lang="vi-VN" sz="2400" dirty="0"/>
              <a:t> (người kiểm duyệt)</a:t>
            </a:r>
            <a:endParaRPr lang="en-US" sz="2400" dirty="0"/>
          </a:p>
          <a:p>
            <a:pPr lvl="1"/>
            <a:r>
              <a:rPr lang="en-US" sz="2400" dirty="0">
                <a:latin typeface="Arial" panose="020B0604020202020204" pitchFamily="34" charset="0"/>
              </a:rPr>
              <a:t>Those who examine the deliverables to find defects.</a:t>
            </a:r>
          </a:p>
          <a:p>
            <a:r>
              <a:rPr lang="en-US" sz="2400" dirty="0"/>
              <a:t>Author</a:t>
            </a:r>
          </a:p>
          <a:p>
            <a:pPr lvl="1"/>
            <a:r>
              <a:rPr lang="en-US" sz="2400" dirty="0">
                <a:latin typeface="Arial" panose="020B0604020202020204" pitchFamily="34" charset="0"/>
              </a:rPr>
              <a:t>Those who provide deliverables to be reviewed</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4771622-D3E0-4C42-9242-B4DD5BCCE038}" type="slidenum">
              <a:rPr lang="en-CA" sz="1000">
                <a:solidFill>
                  <a:schemeClr val="bg1"/>
                </a:solidFill>
                <a:latin typeface="Verdana" panose="020B0604030504040204" pitchFamily="34" charset="0"/>
              </a:rPr>
              <a:pPr eaLnBrk="1" hangingPunct="1"/>
              <a:t>14</a:t>
            </a:fld>
            <a:endParaRPr lang="en-CA" sz="1000">
              <a:solidFill>
                <a:schemeClr val="bg1"/>
              </a:solidFill>
              <a:latin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Inspection Rules</a:t>
            </a:r>
          </a:p>
        </p:txBody>
      </p:sp>
      <p:sp>
        <p:nvSpPr>
          <p:cNvPr id="26627" name="Content Placeholder 2"/>
          <p:cNvSpPr>
            <a:spLocks noGrp="1"/>
          </p:cNvSpPr>
          <p:nvPr>
            <p:ph idx="1"/>
          </p:nvPr>
        </p:nvSpPr>
        <p:spPr>
          <a:xfrm>
            <a:off x="192088" y="1076325"/>
            <a:ext cx="8494712" cy="5248275"/>
          </a:xfrm>
        </p:spPr>
        <p:txBody>
          <a:bodyPr/>
          <a:lstStyle/>
          <a:p>
            <a:r>
              <a:rPr lang="en-US" sz="2400"/>
              <a:t>Some important rules that must be applied:</a:t>
            </a:r>
          </a:p>
          <a:p>
            <a:pPr lvl="1"/>
            <a:r>
              <a:rPr lang="en-US" sz="2400">
                <a:latin typeface="Arial" panose="020B0604020202020204" pitchFamily="34" charset="0"/>
              </a:rPr>
              <a:t>1. Author shouldn’t act as moderator, reader or recorder.</a:t>
            </a:r>
          </a:p>
          <a:p>
            <a:pPr lvl="1"/>
            <a:r>
              <a:rPr lang="en-US" sz="2400">
                <a:latin typeface="Arial" panose="020B0604020202020204" pitchFamily="34" charset="0"/>
              </a:rPr>
              <a:t>2. Moderator shouldn’t act as recorder.</a:t>
            </a:r>
          </a:p>
          <a:p>
            <a:pPr lvl="1"/>
            <a:r>
              <a:rPr lang="en-US" sz="2400">
                <a:latin typeface="Arial" panose="020B0604020202020204" pitchFamily="34" charset="0"/>
              </a:rPr>
              <a:t>3. Keep the inspection team small:3-7 participants will be</a:t>
            </a:r>
            <a:r>
              <a:rPr lang="vi-VN" sz="2400">
                <a:latin typeface="Arial" panose="020B0604020202020204" pitchFamily="34" charset="0"/>
              </a:rPr>
              <a:t> </a:t>
            </a:r>
            <a:r>
              <a:rPr lang="en-US" sz="2400">
                <a:latin typeface="Arial" panose="020B0604020202020204" pitchFamily="34" charset="0"/>
              </a:rPr>
              <a:t>better.</a:t>
            </a:r>
          </a:p>
          <a:p>
            <a:pPr lvl="1"/>
            <a:r>
              <a:rPr lang="en-US" sz="2400">
                <a:latin typeface="Arial" panose="020B0604020202020204" pitchFamily="34" charset="0"/>
              </a:rPr>
              <a:t>4. Inspectors should be sensitive to colleagues.</a:t>
            </a:r>
          </a:p>
          <a:p>
            <a:pPr lvl="1"/>
            <a:r>
              <a:rPr lang="en-US" sz="2400">
                <a:latin typeface="Arial" panose="020B0604020202020204" pitchFamily="34" charset="0"/>
              </a:rPr>
              <a:t>5. The goal of meeting is to find problems not to solve problems.</a:t>
            </a:r>
          </a:p>
          <a:p>
            <a:pPr lvl="1"/>
            <a:r>
              <a:rPr lang="en-US" sz="2400">
                <a:latin typeface="Arial" panose="020B0604020202020204" pitchFamily="34" charset="0"/>
              </a:rPr>
              <a:t>6. It should take no more than 2 hours to have the meeting.</a:t>
            </a:r>
          </a:p>
          <a:p>
            <a:pPr lvl="1"/>
            <a:r>
              <a:rPr lang="en-US" sz="2400">
                <a:latin typeface="Arial" panose="020B0604020202020204" pitchFamily="34" charset="0"/>
              </a:rPr>
              <a:t>7. At the meeting, the inspection team should keep a suitable</a:t>
            </a:r>
            <a:r>
              <a:rPr lang="vi-VN" sz="2400">
                <a:latin typeface="Arial" panose="020B0604020202020204" pitchFamily="34" charset="0"/>
              </a:rPr>
              <a:t> </a:t>
            </a:r>
            <a:r>
              <a:rPr lang="en-US" sz="2400">
                <a:latin typeface="Arial" panose="020B0604020202020204" pitchFamily="34" charset="0"/>
              </a:rPr>
              <a:t>speed : 150-200 SLOC/hour or 3-4 </a:t>
            </a:r>
            <a:r>
              <a:rPr lang="vi-VN" sz="2400">
                <a:latin typeface="Arial" panose="020B0604020202020204" pitchFamily="34" charset="0"/>
              </a:rPr>
              <a:t>p</a:t>
            </a:r>
            <a:r>
              <a:rPr lang="en-US" sz="2400">
                <a:latin typeface="Arial" panose="020B0604020202020204" pitchFamily="34" charset="0"/>
              </a:rPr>
              <a:t>ages/hour</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C613C8-404E-42D2-8762-A05399D09390}" type="slidenum">
              <a:rPr lang="en-CA" sz="1000">
                <a:solidFill>
                  <a:schemeClr val="bg1"/>
                </a:solidFill>
                <a:latin typeface="Verdana" panose="020B0604030504040204" pitchFamily="34" charset="0"/>
              </a:rPr>
              <a:pPr eaLnBrk="1" hangingPunct="1"/>
              <a:t>15</a:t>
            </a:fld>
            <a:endParaRPr lang="en-CA" sz="1000">
              <a:solidFill>
                <a:schemeClr val="bg1"/>
              </a:solidFill>
              <a:latin typeface="Verdana" panose="020B0604030504040204" pitchFamily="34" charset="0"/>
            </a:endParaRPr>
          </a:p>
        </p:txBody>
      </p:sp>
    </p:spTree>
    <p:extLst>
      <p:ext uri="{BB962C8B-B14F-4D97-AF65-F5344CB8AC3E}">
        <p14:creationId xmlns:p14="http://schemas.microsoft.com/office/powerpoint/2010/main" val="3119765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 y="1499507"/>
            <a:ext cx="8234363"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Workflow of Inspection</a:t>
            </a:r>
          </a:p>
        </p:txBody>
      </p:sp>
      <p:sp>
        <p:nvSpPr>
          <p:cNvPr id="27651" name="Content Placeholder 2"/>
          <p:cNvSpPr>
            <a:spLocks noGrp="1"/>
          </p:cNvSpPr>
          <p:nvPr>
            <p:ph idx="1"/>
          </p:nvPr>
        </p:nvSpPr>
        <p:spPr/>
        <p:txBody>
          <a:bodyPr/>
          <a:lstStyle/>
          <a:p>
            <a:endParaRPr lang="vi-VN"/>
          </a:p>
          <a:p>
            <a:endParaRPr lang="vi-VN"/>
          </a:p>
          <a:p>
            <a:endParaRPr lang="vi-VN"/>
          </a:p>
          <a:p>
            <a:endParaRPr lang="vi-VN"/>
          </a:p>
          <a:p>
            <a:endParaRPr lang="vi-VN"/>
          </a:p>
          <a:p>
            <a:endParaRPr lang="en-US"/>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38BA535-2041-488B-A306-DA7B97C725B8}" type="slidenum">
              <a:rPr lang="en-CA" sz="1000">
                <a:solidFill>
                  <a:schemeClr val="bg1"/>
                </a:solidFill>
                <a:latin typeface="Verdana" panose="020B0604030504040204" pitchFamily="34" charset="0"/>
              </a:rPr>
              <a:pPr eaLnBrk="1" hangingPunct="1"/>
              <a:t>16</a:t>
            </a:fld>
            <a:endParaRPr lang="en-CA" sz="1000">
              <a:solidFill>
                <a:schemeClr val="bg1"/>
              </a:solidFill>
              <a:latin typeface="Verdan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Workflow of Inspection</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C552FFE-B7C0-45E9-B8E9-34CE10FF9305}" type="slidenum">
              <a:rPr lang="en-CA" sz="1000">
                <a:solidFill>
                  <a:schemeClr val="bg1"/>
                </a:solidFill>
                <a:latin typeface="Verdana" panose="020B0604030504040204" pitchFamily="34" charset="0"/>
              </a:rPr>
              <a:pPr eaLnBrk="1" hangingPunct="1"/>
              <a:t>17</a:t>
            </a:fld>
            <a:endParaRPr lang="en-CA" sz="1000">
              <a:solidFill>
                <a:schemeClr val="bg1"/>
              </a:solidFill>
              <a:latin typeface="Verdana" panose="020B0604030504040204" pitchFamily="34" charset="0"/>
            </a:endParaRP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68" y="1160515"/>
            <a:ext cx="8632825"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 - Planning</a:t>
            </a:r>
          </a:p>
        </p:txBody>
      </p:sp>
      <p:sp>
        <p:nvSpPr>
          <p:cNvPr id="3" name="Content Placeholder 2"/>
          <p:cNvSpPr>
            <a:spLocks noGrp="1"/>
          </p:cNvSpPr>
          <p:nvPr>
            <p:ph idx="1"/>
          </p:nvPr>
        </p:nvSpPr>
        <p:spPr>
          <a:xfrm>
            <a:off x="447152" y="1106469"/>
            <a:ext cx="8229600" cy="5248275"/>
          </a:xfrm>
        </p:spPr>
        <p:txBody>
          <a:bodyPr/>
          <a:lstStyle/>
          <a:p>
            <a:endParaRPr lang="en-US" dirty="0"/>
          </a:p>
          <a:p>
            <a:endParaRPr lang="en-US" dirty="0"/>
          </a:p>
          <a:p>
            <a:r>
              <a:rPr lang="en-US" dirty="0"/>
              <a:t>Ensure quality bar for work item has been met</a:t>
            </a:r>
          </a:p>
          <a:p>
            <a:pPr lvl="1"/>
            <a:r>
              <a:rPr lang="en-US" dirty="0"/>
              <a:t>Work item complete</a:t>
            </a:r>
          </a:p>
          <a:p>
            <a:pPr lvl="1"/>
            <a:r>
              <a:rPr lang="en-US" dirty="0"/>
              <a:t>Work item meets team standards</a:t>
            </a:r>
          </a:p>
          <a:p>
            <a:pPr lvl="1"/>
            <a:r>
              <a:rPr lang="en-US" dirty="0"/>
              <a:t>Code compiles (no syntax errors)</a:t>
            </a:r>
          </a:p>
          <a:p>
            <a:pPr lvl="1"/>
            <a:r>
              <a:rPr lang="en-US" dirty="0"/>
              <a:t>Static validation tool analysis complete</a:t>
            </a:r>
          </a:p>
          <a:p>
            <a:r>
              <a:rPr lang="en-US" dirty="0"/>
              <a:t>Schedule overview meeting (optional)</a:t>
            </a:r>
          </a:p>
          <a:p>
            <a:r>
              <a:rPr lang="en-US" dirty="0"/>
              <a:t>Schedule review meeting</a:t>
            </a:r>
          </a:p>
        </p:txBody>
      </p:sp>
      <p:sp>
        <p:nvSpPr>
          <p:cNvPr id="4" name="Slide Number Placeholder 3"/>
          <p:cNvSpPr>
            <a:spLocks noGrp="1"/>
          </p:cNvSpPr>
          <p:nvPr>
            <p:ph type="sldNum" sz="quarter" idx="10"/>
          </p:nvPr>
        </p:nvSpPr>
        <p:spPr/>
        <p:txBody>
          <a:bodyPr/>
          <a:lstStyle/>
          <a:p>
            <a:fld id="{678C48F5-496E-4CA3-A33F-F8E940071F88}" type="slidenum">
              <a:rPr lang="en-CA" smtClean="0"/>
              <a:pPr/>
              <a:t>18</a:t>
            </a:fld>
            <a:endParaRPr lang="en-CA"/>
          </a:p>
        </p:txBody>
      </p:sp>
      <p:sp>
        <p:nvSpPr>
          <p:cNvPr id="5" name="AutoShape 6"/>
          <p:cNvSpPr>
            <a:spLocks noChangeArrowheads="1"/>
          </p:cNvSpPr>
          <p:nvPr/>
        </p:nvSpPr>
        <p:spPr bwMode="auto">
          <a:xfrm>
            <a:off x="188856" y="1386101"/>
            <a:ext cx="8613898" cy="442674"/>
          </a:xfrm>
          <a:prstGeom prst="roundRect">
            <a:avLst>
              <a:gd name="adj" fmla="val 16667"/>
            </a:avLst>
          </a:prstGeom>
          <a:solidFill>
            <a:schemeClr val="tx2">
              <a:alpha val="25000"/>
            </a:schemeClr>
          </a:solidFill>
          <a:ln w="31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000" b="1" dirty="0"/>
              <a:t>Plan</a:t>
            </a:r>
            <a:r>
              <a:rPr lang="en-US" sz="2000" b="1" dirty="0">
                <a:solidFill>
                  <a:srgbClr val="B2B2B2"/>
                </a:solidFill>
              </a:rPr>
              <a:t> </a:t>
            </a:r>
            <a:r>
              <a:rPr lang="en-US" sz="2000" b="1" dirty="0">
                <a:solidFill>
                  <a:srgbClr val="B2B2B2"/>
                </a:solidFill>
                <a:sym typeface="Wingdings" panose="05000000000000000000" pitchFamily="2" charset="2"/>
              </a:rPr>
              <a:t> Overview  Prepare  Meeting Rework  Follow-up  Analysis</a:t>
            </a:r>
            <a:endParaRPr lang="en-US" sz="2000" b="1" dirty="0">
              <a:solidFill>
                <a:srgbClr val="B2B2B2"/>
              </a:solidFill>
            </a:endParaRPr>
          </a:p>
        </p:txBody>
      </p:sp>
    </p:spTree>
    <p:extLst>
      <p:ext uri="{BB962C8B-B14F-4D97-AF65-F5344CB8AC3E}">
        <p14:creationId xmlns:p14="http://schemas.microsoft.com/office/powerpoint/2010/main" val="3476657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 - Overview </a:t>
            </a:r>
          </a:p>
        </p:txBody>
      </p:sp>
      <p:sp>
        <p:nvSpPr>
          <p:cNvPr id="3" name="Content Placeholder 2"/>
          <p:cNvSpPr>
            <a:spLocks noGrp="1"/>
          </p:cNvSpPr>
          <p:nvPr>
            <p:ph idx="1"/>
          </p:nvPr>
        </p:nvSpPr>
        <p:spPr/>
        <p:txBody>
          <a:bodyPr/>
          <a:lstStyle/>
          <a:p>
            <a:endParaRPr lang="en-US" dirty="0"/>
          </a:p>
          <a:p>
            <a:endParaRPr lang="en-US" dirty="0"/>
          </a:p>
          <a:p>
            <a:r>
              <a:rPr lang="en-US" dirty="0"/>
              <a:t>Summarize focus of inspection and prioritize</a:t>
            </a:r>
          </a:p>
          <a:p>
            <a:pPr lvl="1"/>
            <a:r>
              <a:rPr lang="en-US" dirty="0"/>
              <a:t>Security, privacy, functional, </a:t>
            </a:r>
            <a:r>
              <a:rPr lang="en-US" dirty="0" err="1"/>
              <a:t>etc</a:t>
            </a:r>
            <a:endParaRPr lang="en-US" dirty="0"/>
          </a:p>
          <a:p>
            <a:r>
              <a:rPr lang="en-US" dirty="0"/>
              <a:t>Walk-through background materials and work item</a:t>
            </a:r>
          </a:p>
          <a:p>
            <a:pPr lvl="1"/>
            <a:r>
              <a:rPr lang="en-US" dirty="0"/>
              <a:t>Spec overview, solution, etc.</a:t>
            </a:r>
          </a:p>
          <a:p>
            <a:r>
              <a:rPr lang="en-US" dirty="0"/>
              <a:t>Team agrees on focus and assignments</a:t>
            </a:r>
          </a:p>
          <a:p>
            <a:pPr lvl="1"/>
            <a:r>
              <a:rPr lang="en-US" dirty="0"/>
              <a:t>Each person assigned area of focus</a:t>
            </a:r>
          </a:p>
        </p:txBody>
      </p:sp>
      <p:sp>
        <p:nvSpPr>
          <p:cNvPr id="4" name="Slide Number Placeholder 3"/>
          <p:cNvSpPr>
            <a:spLocks noGrp="1"/>
          </p:cNvSpPr>
          <p:nvPr>
            <p:ph type="sldNum" sz="quarter" idx="10"/>
          </p:nvPr>
        </p:nvSpPr>
        <p:spPr/>
        <p:txBody>
          <a:bodyPr/>
          <a:lstStyle/>
          <a:p>
            <a:fld id="{678C48F5-496E-4CA3-A33F-F8E940071F88}" type="slidenum">
              <a:rPr lang="en-CA" smtClean="0"/>
              <a:pPr/>
              <a:t>19</a:t>
            </a:fld>
            <a:endParaRPr lang="en-CA"/>
          </a:p>
        </p:txBody>
      </p:sp>
      <p:sp>
        <p:nvSpPr>
          <p:cNvPr id="5" name="AutoShape 6"/>
          <p:cNvSpPr>
            <a:spLocks noChangeArrowheads="1"/>
          </p:cNvSpPr>
          <p:nvPr/>
        </p:nvSpPr>
        <p:spPr bwMode="auto">
          <a:xfrm>
            <a:off x="188851" y="1345910"/>
            <a:ext cx="8613898" cy="442674"/>
          </a:xfrm>
          <a:prstGeom prst="roundRect">
            <a:avLst>
              <a:gd name="adj" fmla="val 16667"/>
            </a:avLst>
          </a:prstGeom>
          <a:solidFill>
            <a:schemeClr val="tx2">
              <a:alpha val="25000"/>
            </a:schemeClr>
          </a:solidFill>
          <a:ln w="31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000" b="1" dirty="0">
                <a:solidFill>
                  <a:schemeClr val="accent3">
                    <a:lumMod val="65000"/>
                  </a:schemeClr>
                </a:solidFill>
              </a:rPr>
              <a:t>Plan </a:t>
            </a:r>
            <a:r>
              <a:rPr lang="en-US" sz="2000" b="1" dirty="0">
                <a:solidFill>
                  <a:srgbClr val="B2B2B2"/>
                </a:solidFill>
                <a:sym typeface="Wingdings" panose="05000000000000000000" pitchFamily="2" charset="2"/>
              </a:rPr>
              <a:t> </a:t>
            </a:r>
            <a:r>
              <a:rPr lang="en-US" sz="2000" b="1" dirty="0">
                <a:sym typeface="Wingdings" panose="05000000000000000000" pitchFamily="2" charset="2"/>
              </a:rPr>
              <a:t>Overview</a:t>
            </a:r>
            <a:r>
              <a:rPr lang="en-US" sz="2000" b="1" dirty="0">
                <a:solidFill>
                  <a:srgbClr val="B2B2B2"/>
                </a:solidFill>
                <a:sym typeface="Wingdings" panose="05000000000000000000" pitchFamily="2" charset="2"/>
              </a:rPr>
              <a:t>  Prepare  Meeting Rework  Follow-up  Analysis</a:t>
            </a:r>
            <a:endParaRPr lang="en-US" sz="2000" b="1" dirty="0">
              <a:solidFill>
                <a:srgbClr val="B2B2B2"/>
              </a:solidFill>
            </a:endParaRPr>
          </a:p>
        </p:txBody>
      </p:sp>
    </p:spTree>
    <p:extLst>
      <p:ext uri="{BB962C8B-B14F-4D97-AF65-F5344CB8AC3E}">
        <p14:creationId xmlns:p14="http://schemas.microsoft.com/office/powerpoint/2010/main" val="86820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Review Lecture 1</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57A5046-641D-46D2-93B9-D901B5474536}" type="slidenum">
              <a:rPr lang="en-CA" sz="1000">
                <a:solidFill>
                  <a:schemeClr val="bg1"/>
                </a:solidFill>
                <a:latin typeface="Verdana" panose="020B0604030504040204" pitchFamily="34" charset="0"/>
              </a:rPr>
              <a:pPr eaLnBrk="1" hangingPunct="1"/>
              <a:t>2</a:t>
            </a:fld>
            <a:endParaRPr lang="en-CA" sz="1000">
              <a:solidFill>
                <a:schemeClr val="bg1"/>
              </a:solidFill>
              <a:latin typeface="Verdana" panose="020B0604030504040204" pitchFamily="34" charset="0"/>
            </a:endParaRP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866900"/>
            <a:ext cx="28575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00805"/>
            <a:ext cx="6705600" cy="563563"/>
          </a:xfrm>
        </p:spPr>
        <p:txBody>
          <a:bodyPr/>
          <a:lstStyle/>
          <a:p>
            <a:r>
              <a:rPr lang="en-US" dirty="0"/>
              <a:t>Inspection Process - Prepare</a:t>
            </a:r>
          </a:p>
        </p:txBody>
      </p:sp>
      <p:sp>
        <p:nvSpPr>
          <p:cNvPr id="3" name="Content Placeholder 2"/>
          <p:cNvSpPr>
            <a:spLocks noGrp="1"/>
          </p:cNvSpPr>
          <p:nvPr>
            <p:ph idx="1"/>
          </p:nvPr>
        </p:nvSpPr>
        <p:spPr/>
        <p:txBody>
          <a:bodyPr/>
          <a:lstStyle/>
          <a:p>
            <a:endParaRPr lang="en-US" dirty="0"/>
          </a:p>
          <a:p>
            <a:endParaRPr lang="en-US" dirty="0"/>
          </a:p>
          <a:p>
            <a:r>
              <a:rPr lang="en-US" dirty="0"/>
              <a:t>Is the solution complete?</a:t>
            </a:r>
          </a:p>
          <a:p>
            <a:endParaRPr lang="en-US" dirty="0"/>
          </a:p>
          <a:p>
            <a:r>
              <a:rPr lang="en-US" dirty="0"/>
              <a:t>Is there anything missing?</a:t>
            </a:r>
          </a:p>
          <a:p>
            <a:endParaRPr lang="en-US" dirty="0"/>
          </a:p>
          <a:p>
            <a:r>
              <a:rPr lang="en-US" dirty="0"/>
              <a:t>Check every assumption</a:t>
            </a:r>
          </a:p>
          <a:p>
            <a:endParaRPr lang="en-US" dirty="0"/>
          </a:p>
          <a:p>
            <a:r>
              <a:rPr lang="en-US" dirty="0"/>
              <a:t>Tip: Turn off e-mail and block off time on calendar to avoid interruptions</a:t>
            </a:r>
          </a:p>
        </p:txBody>
      </p:sp>
      <p:sp>
        <p:nvSpPr>
          <p:cNvPr id="4" name="Slide Number Placeholder 3"/>
          <p:cNvSpPr>
            <a:spLocks noGrp="1"/>
          </p:cNvSpPr>
          <p:nvPr>
            <p:ph type="sldNum" sz="quarter" idx="10"/>
          </p:nvPr>
        </p:nvSpPr>
        <p:spPr/>
        <p:txBody>
          <a:bodyPr/>
          <a:lstStyle/>
          <a:p>
            <a:fld id="{678C48F5-496E-4CA3-A33F-F8E940071F88}" type="slidenum">
              <a:rPr lang="en-CA" smtClean="0"/>
              <a:pPr/>
              <a:t>20</a:t>
            </a:fld>
            <a:endParaRPr lang="en-CA"/>
          </a:p>
        </p:txBody>
      </p:sp>
      <p:sp>
        <p:nvSpPr>
          <p:cNvPr id="5" name="AutoShape 6"/>
          <p:cNvSpPr>
            <a:spLocks noChangeArrowheads="1"/>
          </p:cNvSpPr>
          <p:nvPr/>
        </p:nvSpPr>
        <p:spPr bwMode="auto">
          <a:xfrm>
            <a:off x="188851" y="1376054"/>
            <a:ext cx="8613898" cy="442674"/>
          </a:xfrm>
          <a:prstGeom prst="roundRect">
            <a:avLst>
              <a:gd name="adj" fmla="val 16667"/>
            </a:avLst>
          </a:prstGeom>
          <a:solidFill>
            <a:schemeClr val="tx2">
              <a:alpha val="25000"/>
            </a:schemeClr>
          </a:solidFill>
          <a:ln w="31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000" b="1" dirty="0">
                <a:solidFill>
                  <a:schemeClr val="accent3">
                    <a:lumMod val="65000"/>
                  </a:schemeClr>
                </a:solidFill>
              </a:rPr>
              <a:t>Plan </a:t>
            </a:r>
            <a:r>
              <a:rPr lang="en-US" sz="2000" b="1" dirty="0">
                <a:solidFill>
                  <a:srgbClr val="B2B2B2"/>
                </a:solidFill>
                <a:sym typeface="Wingdings" panose="05000000000000000000" pitchFamily="2" charset="2"/>
              </a:rPr>
              <a:t> </a:t>
            </a:r>
            <a:r>
              <a:rPr lang="en-US" sz="2000" dirty="0">
                <a:solidFill>
                  <a:schemeClr val="accent3">
                    <a:lumMod val="65000"/>
                  </a:schemeClr>
                </a:solidFill>
                <a:sym typeface="Wingdings" panose="05000000000000000000" pitchFamily="2" charset="2"/>
              </a:rPr>
              <a:t>Overview</a:t>
            </a:r>
            <a:r>
              <a:rPr lang="en-US" sz="2000" b="1" dirty="0">
                <a:solidFill>
                  <a:schemeClr val="accent3">
                    <a:lumMod val="65000"/>
                  </a:schemeClr>
                </a:solidFill>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ym typeface="Wingdings" panose="05000000000000000000" pitchFamily="2" charset="2"/>
              </a:rPr>
              <a:t>Prepare</a:t>
            </a:r>
            <a:r>
              <a:rPr lang="en-US" sz="2000" b="1" dirty="0">
                <a:solidFill>
                  <a:srgbClr val="B2B2B2"/>
                </a:solidFill>
                <a:sym typeface="Wingdings" panose="05000000000000000000" pitchFamily="2" charset="2"/>
              </a:rPr>
              <a:t>  Meeting Rework  Follow-up  Analysis</a:t>
            </a:r>
            <a:endParaRPr lang="en-US" sz="2000" b="1" dirty="0">
              <a:solidFill>
                <a:srgbClr val="B2B2B2"/>
              </a:solidFill>
            </a:endParaRPr>
          </a:p>
        </p:txBody>
      </p:sp>
    </p:spTree>
    <p:extLst>
      <p:ext uri="{BB962C8B-B14F-4D97-AF65-F5344CB8AC3E}">
        <p14:creationId xmlns:p14="http://schemas.microsoft.com/office/powerpoint/2010/main" val="4134831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 - Prepare</a:t>
            </a:r>
          </a:p>
        </p:txBody>
      </p:sp>
      <p:sp>
        <p:nvSpPr>
          <p:cNvPr id="3" name="Content Placeholder 2"/>
          <p:cNvSpPr>
            <a:spLocks noGrp="1"/>
          </p:cNvSpPr>
          <p:nvPr>
            <p:ph idx="1"/>
          </p:nvPr>
        </p:nvSpPr>
        <p:spPr/>
        <p:txBody>
          <a:bodyPr/>
          <a:lstStyle/>
          <a:p>
            <a:endParaRPr lang="en-US" dirty="0"/>
          </a:p>
          <a:p>
            <a:endParaRPr lang="en-US" dirty="0"/>
          </a:p>
          <a:p>
            <a:r>
              <a:rPr lang="en-US" dirty="0"/>
              <a:t>Targeted inspections may allow for more work items to be inspected and slightly higher preparation rates</a:t>
            </a:r>
          </a:p>
        </p:txBody>
      </p:sp>
      <p:sp>
        <p:nvSpPr>
          <p:cNvPr id="4" name="Slide Number Placeholder 3"/>
          <p:cNvSpPr>
            <a:spLocks noGrp="1"/>
          </p:cNvSpPr>
          <p:nvPr>
            <p:ph type="sldNum" sz="quarter" idx="10"/>
          </p:nvPr>
        </p:nvSpPr>
        <p:spPr/>
        <p:txBody>
          <a:bodyPr/>
          <a:lstStyle/>
          <a:p>
            <a:fld id="{678C48F5-496E-4CA3-A33F-F8E940071F88}" type="slidenum">
              <a:rPr lang="en-CA" smtClean="0"/>
              <a:pPr/>
              <a:t>21</a:t>
            </a:fld>
            <a:endParaRPr lang="en-CA"/>
          </a:p>
        </p:txBody>
      </p:sp>
      <p:graphicFrame>
        <p:nvGraphicFramePr>
          <p:cNvPr id="6" name="Group 43"/>
          <p:cNvGraphicFramePr>
            <a:graphicFrameLocks noGrp="1"/>
          </p:cNvGraphicFramePr>
          <p:nvPr>
            <p:extLst>
              <p:ext uri="{D42A27DB-BD31-4B8C-83A1-F6EECF244321}">
                <p14:modId xmlns:p14="http://schemas.microsoft.com/office/powerpoint/2010/main" val="711308525"/>
              </p:ext>
            </p:extLst>
          </p:nvPr>
        </p:nvGraphicFramePr>
        <p:xfrm>
          <a:off x="338138" y="3594151"/>
          <a:ext cx="4616450" cy="2339290"/>
        </p:xfrm>
        <a:graphic>
          <a:graphicData uri="http://schemas.openxmlformats.org/drawingml/2006/table">
            <a:tbl>
              <a:tblPr/>
              <a:tblGrid>
                <a:gridCol w="1970087">
                  <a:extLst>
                    <a:ext uri="{9D8B030D-6E8A-4147-A177-3AD203B41FA5}">
                      <a16:colId xmlns:a16="http://schemas.microsoft.com/office/drawing/2014/main" val="20000"/>
                    </a:ext>
                  </a:extLst>
                </a:gridCol>
                <a:gridCol w="2646363">
                  <a:extLst>
                    <a:ext uri="{9D8B030D-6E8A-4147-A177-3AD203B41FA5}">
                      <a16:colId xmlns:a16="http://schemas.microsoft.com/office/drawing/2014/main" val="20001"/>
                    </a:ext>
                  </a:extLst>
                </a:gridCol>
              </a:tblGrid>
              <a:tr h="0">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dirty="0">
                          <a:ln>
                            <a:noFill/>
                          </a:ln>
                          <a:solidFill>
                            <a:schemeClr val="bg1"/>
                          </a:solidFill>
                          <a:effectLst/>
                          <a:latin typeface="Tahoma" panose="020B0604030504040204" pitchFamily="34" charset="0"/>
                        </a:rPr>
                        <a:t>Work 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dirty="0">
                          <a:ln>
                            <a:noFill/>
                          </a:ln>
                          <a:solidFill>
                            <a:schemeClr val="bg1"/>
                          </a:solidFill>
                          <a:effectLst/>
                          <a:latin typeface="Tahoma" panose="020B0604030504040204" pitchFamily="34" charset="0"/>
                        </a:rPr>
                        <a:t>Recommended Rate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495501">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Requirements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2 – 5 pages/hr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501">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3 - 5 pages/hr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7248">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dirty="0">
                          <a:ln>
                            <a:noFill/>
                          </a:ln>
                          <a:solidFill>
                            <a:schemeClr val="tx1"/>
                          </a:solidFill>
                          <a:effectLst/>
                          <a:latin typeface="Tahoma" panose="020B0604030504040204" pitchFamily="34" charset="0"/>
                        </a:rPr>
                        <a:t>200 – 400 LOC/</a:t>
                      </a:r>
                      <a:r>
                        <a:rPr kumimoji="0" lang="en-US" sz="2000" b="0" i="0" u="none" strike="noStrike" cap="none" normalizeH="0" baseline="0" dirty="0" err="1">
                          <a:ln>
                            <a:noFill/>
                          </a:ln>
                          <a:solidFill>
                            <a:schemeClr val="tx1"/>
                          </a:solidFill>
                          <a:effectLst/>
                          <a:latin typeface="Tahoma" panose="020B0604030504040204" pitchFamily="34" charset="0"/>
                        </a:rPr>
                        <a:t>hr</a:t>
                      </a:r>
                      <a:endParaRPr kumimoji="0" lang="en-US" sz="2000" b="0" i="0" u="none" strike="noStrike" cap="none" normalizeH="0" baseline="0" dirty="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Text Box 35"/>
          <p:cNvSpPr txBox="1">
            <a:spLocks noChangeArrowheads="1"/>
          </p:cNvSpPr>
          <p:nvPr/>
        </p:nvSpPr>
        <p:spPr bwMode="auto">
          <a:xfrm>
            <a:off x="3054412" y="5988844"/>
            <a:ext cx="2127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dirty="0">
                <a:solidFill>
                  <a:schemeClr val="tx2"/>
                </a:solidFill>
              </a:rPr>
              <a:t>From TSP by Humphrey, 2000</a:t>
            </a:r>
          </a:p>
        </p:txBody>
      </p:sp>
      <p:pic>
        <p:nvPicPr>
          <p:cNvPr id="8"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62" y="4348436"/>
            <a:ext cx="3773487"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AutoShape 6"/>
          <p:cNvSpPr>
            <a:spLocks noChangeArrowheads="1"/>
          </p:cNvSpPr>
          <p:nvPr/>
        </p:nvSpPr>
        <p:spPr bwMode="auto">
          <a:xfrm>
            <a:off x="188851" y="1376054"/>
            <a:ext cx="8613898" cy="442674"/>
          </a:xfrm>
          <a:prstGeom prst="roundRect">
            <a:avLst>
              <a:gd name="adj" fmla="val 16667"/>
            </a:avLst>
          </a:prstGeom>
          <a:solidFill>
            <a:schemeClr val="tx2">
              <a:alpha val="25000"/>
            </a:schemeClr>
          </a:solidFill>
          <a:ln w="31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000" b="1" dirty="0">
                <a:solidFill>
                  <a:schemeClr val="accent3">
                    <a:lumMod val="65000"/>
                  </a:schemeClr>
                </a:solidFill>
              </a:rPr>
              <a:t>Plan </a:t>
            </a:r>
            <a:r>
              <a:rPr lang="en-US" sz="2000" b="1" dirty="0">
                <a:solidFill>
                  <a:srgbClr val="B2B2B2"/>
                </a:solidFill>
                <a:sym typeface="Wingdings" panose="05000000000000000000" pitchFamily="2" charset="2"/>
              </a:rPr>
              <a:t> </a:t>
            </a:r>
            <a:r>
              <a:rPr lang="en-US" sz="2000" dirty="0">
                <a:solidFill>
                  <a:schemeClr val="accent3">
                    <a:lumMod val="65000"/>
                  </a:schemeClr>
                </a:solidFill>
                <a:sym typeface="Wingdings" panose="05000000000000000000" pitchFamily="2" charset="2"/>
              </a:rPr>
              <a:t>Overview</a:t>
            </a:r>
            <a:r>
              <a:rPr lang="en-US" sz="2000" b="1" dirty="0">
                <a:solidFill>
                  <a:schemeClr val="accent3">
                    <a:lumMod val="65000"/>
                  </a:schemeClr>
                </a:solidFill>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ym typeface="Wingdings" panose="05000000000000000000" pitchFamily="2" charset="2"/>
              </a:rPr>
              <a:t>Prepare</a:t>
            </a:r>
            <a:r>
              <a:rPr lang="en-US" sz="2000" b="1" dirty="0">
                <a:solidFill>
                  <a:srgbClr val="B2B2B2"/>
                </a:solidFill>
                <a:sym typeface="Wingdings" panose="05000000000000000000" pitchFamily="2" charset="2"/>
              </a:rPr>
              <a:t>  Meeting Rework  Follow-up  Analysis</a:t>
            </a:r>
            <a:endParaRPr lang="en-US" sz="2000" b="1" dirty="0">
              <a:solidFill>
                <a:srgbClr val="B2B2B2"/>
              </a:solidFill>
            </a:endParaRPr>
          </a:p>
        </p:txBody>
      </p:sp>
    </p:spTree>
    <p:extLst>
      <p:ext uri="{BB962C8B-B14F-4D97-AF65-F5344CB8AC3E}">
        <p14:creationId xmlns:p14="http://schemas.microsoft.com/office/powerpoint/2010/main" val="417330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 - Meeting</a:t>
            </a:r>
          </a:p>
        </p:txBody>
      </p:sp>
      <p:sp>
        <p:nvSpPr>
          <p:cNvPr id="3" name="Content Placeholder 2"/>
          <p:cNvSpPr>
            <a:spLocks noGrp="1"/>
          </p:cNvSpPr>
          <p:nvPr>
            <p:ph idx="1"/>
          </p:nvPr>
        </p:nvSpPr>
        <p:spPr/>
        <p:txBody>
          <a:bodyPr/>
          <a:lstStyle/>
          <a:p>
            <a:endParaRPr lang="en-US" dirty="0"/>
          </a:p>
          <a:p>
            <a:endParaRPr lang="en-US" dirty="0"/>
          </a:p>
          <a:p>
            <a:pPr>
              <a:lnSpc>
                <a:spcPct val="90000"/>
              </a:lnSpc>
            </a:pPr>
            <a:r>
              <a:rPr lang="en-US" sz="2400" dirty="0"/>
              <a:t>Choose </a:t>
            </a:r>
            <a:r>
              <a:rPr lang="en-US" sz="2400" dirty="0">
                <a:solidFill>
                  <a:schemeClr val="hlink"/>
                </a:solidFill>
              </a:rPr>
              <a:t>moderator</a:t>
            </a:r>
            <a:r>
              <a:rPr lang="en-US" sz="2400" dirty="0"/>
              <a:t> to run the meeting </a:t>
            </a:r>
          </a:p>
          <a:p>
            <a:pPr>
              <a:lnSpc>
                <a:spcPct val="90000"/>
              </a:lnSpc>
            </a:pPr>
            <a:r>
              <a:rPr lang="en-US" sz="2400" dirty="0"/>
              <a:t>Choose </a:t>
            </a:r>
            <a:r>
              <a:rPr lang="en-US" sz="2400" dirty="0">
                <a:solidFill>
                  <a:schemeClr val="hlink"/>
                </a:solidFill>
              </a:rPr>
              <a:t>recorder</a:t>
            </a:r>
            <a:r>
              <a:rPr lang="en-US" sz="2400" dirty="0"/>
              <a:t> to enter the data into spreadsheet</a:t>
            </a:r>
          </a:p>
          <a:p>
            <a:pPr>
              <a:lnSpc>
                <a:spcPct val="90000"/>
              </a:lnSpc>
            </a:pPr>
            <a:r>
              <a:rPr lang="en-US" sz="2400" dirty="0"/>
              <a:t>Collect preparation and issue data from all inspectors</a:t>
            </a:r>
          </a:p>
          <a:p>
            <a:pPr marL="804863" lvl="1" indent="-457200">
              <a:lnSpc>
                <a:spcPct val="90000"/>
              </a:lnSpc>
            </a:pPr>
            <a:r>
              <a:rPr lang="en-US" sz="2400" dirty="0"/>
              <a:t>Enter each issue found and by whom</a:t>
            </a:r>
          </a:p>
          <a:p>
            <a:pPr marL="804863" lvl="1" indent="-457200">
              <a:lnSpc>
                <a:spcPct val="90000"/>
              </a:lnSpc>
            </a:pPr>
            <a:r>
              <a:rPr lang="en-US" sz="2400" dirty="0"/>
              <a:t>Classify each issue as major or minor</a:t>
            </a:r>
          </a:p>
          <a:p>
            <a:pPr>
              <a:lnSpc>
                <a:spcPct val="90000"/>
              </a:lnSpc>
            </a:pPr>
            <a:r>
              <a:rPr lang="en-US" sz="2400" dirty="0"/>
              <a:t>Decide on outcome of inspection</a:t>
            </a:r>
          </a:p>
          <a:p>
            <a:pPr marL="804863" lvl="1" indent="-457200">
              <a:lnSpc>
                <a:spcPct val="90000"/>
              </a:lnSpc>
            </a:pPr>
            <a:r>
              <a:rPr lang="en-US" sz="2400" dirty="0"/>
              <a:t>Accept, accept with minor changes, </a:t>
            </a:r>
            <a:br>
              <a:rPr lang="en-US" sz="2400" dirty="0"/>
            </a:br>
            <a:r>
              <a:rPr lang="en-US" sz="2400" dirty="0"/>
              <a:t>accept with gatekeeper approval, or re-inspect</a:t>
            </a:r>
          </a:p>
        </p:txBody>
      </p:sp>
      <p:sp>
        <p:nvSpPr>
          <p:cNvPr id="4" name="Slide Number Placeholder 3"/>
          <p:cNvSpPr>
            <a:spLocks noGrp="1"/>
          </p:cNvSpPr>
          <p:nvPr>
            <p:ph type="sldNum" sz="quarter" idx="10"/>
          </p:nvPr>
        </p:nvSpPr>
        <p:spPr/>
        <p:txBody>
          <a:bodyPr/>
          <a:lstStyle/>
          <a:p>
            <a:fld id="{678C48F5-496E-4CA3-A33F-F8E940071F88}" type="slidenum">
              <a:rPr lang="en-CA" smtClean="0"/>
              <a:pPr/>
              <a:t>22</a:t>
            </a:fld>
            <a:endParaRPr lang="en-CA"/>
          </a:p>
        </p:txBody>
      </p:sp>
      <p:sp>
        <p:nvSpPr>
          <p:cNvPr id="5" name="AutoShape 6"/>
          <p:cNvSpPr>
            <a:spLocks noChangeArrowheads="1"/>
          </p:cNvSpPr>
          <p:nvPr/>
        </p:nvSpPr>
        <p:spPr bwMode="auto">
          <a:xfrm>
            <a:off x="188851" y="1376054"/>
            <a:ext cx="8613898" cy="442674"/>
          </a:xfrm>
          <a:prstGeom prst="roundRect">
            <a:avLst>
              <a:gd name="adj" fmla="val 16667"/>
            </a:avLst>
          </a:prstGeom>
          <a:solidFill>
            <a:schemeClr val="tx2">
              <a:alpha val="25000"/>
            </a:schemeClr>
          </a:solidFill>
          <a:ln w="31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000" b="1" dirty="0">
                <a:solidFill>
                  <a:schemeClr val="accent3">
                    <a:lumMod val="65000"/>
                  </a:schemeClr>
                </a:solidFill>
              </a:rPr>
              <a:t>Plan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Overview </a:t>
            </a:r>
            <a:r>
              <a:rPr lang="en-US" sz="2000" b="1" dirty="0">
                <a:solidFill>
                  <a:srgbClr val="B2B2B2"/>
                </a:solidFill>
                <a:sym typeface="Wingdings" panose="05000000000000000000" pitchFamily="2" charset="2"/>
              </a:rPr>
              <a:t> </a:t>
            </a:r>
            <a:r>
              <a:rPr lang="en-US" sz="2000" b="1" dirty="0">
                <a:solidFill>
                  <a:schemeClr val="tx2">
                    <a:lumMod val="60000"/>
                    <a:lumOff val="40000"/>
                  </a:schemeClr>
                </a:solidFill>
                <a:sym typeface="Wingdings" panose="05000000000000000000" pitchFamily="2" charset="2"/>
              </a:rPr>
              <a:t>Prepare</a:t>
            </a:r>
            <a:r>
              <a:rPr lang="en-US" sz="2000" b="1" dirty="0">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olidFill>
                  <a:schemeClr val="accent4">
                    <a:lumMod val="50000"/>
                  </a:schemeClr>
                </a:solidFill>
                <a:sym typeface="Wingdings" panose="05000000000000000000" pitchFamily="2" charset="2"/>
              </a:rPr>
              <a:t>Meeting</a:t>
            </a:r>
            <a:r>
              <a:rPr lang="en-US" sz="2000" b="1" dirty="0">
                <a:solidFill>
                  <a:srgbClr val="B2B2B2"/>
                </a:solidFill>
                <a:sym typeface="Wingdings" panose="05000000000000000000" pitchFamily="2" charset="2"/>
              </a:rPr>
              <a:t> Rework  Follow-up  Analysis</a:t>
            </a:r>
            <a:endParaRPr lang="en-US" sz="2000" b="1" dirty="0">
              <a:solidFill>
                <a:srgbClr val="B2B2B2"/>
              </a:solidFill>
            </a:endParaRPr>
          </a:p>
        </p:txBody>
      </p:sp>
    </p:spTree>
    <p:extLst>
      <p:ext uri="{BB962C8B-B14F-4D97-AF65-F5344CB8AC3E}">
        <p14:creationId xmlns:p14="http://schemas.microsoft.com/office/powerpoint/2010/main" val="1174288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 - Meeting</a:t>
            </a:r>
          </a:p>
        </p:txBody>
      </p:sp>
      <p:sp>
        <p:nvSpPr>
          <p:cNvPr id="3" name="Content Placeholder 2"/>
          <p:cNvSpPr>
            <a:spLocks noGrp="1"/>
          </p:cNvSpPr>
          <p:nvPr>
            <p:ph idx="1"/>
          </p:nvPr>
        </p:nvSpPr>
        <p:spPr/>
        <p:txBody>
          <a:bodyPr/>
          <a:lstStyle/>
          <a:p>
            <a:endParaRPr lang="en-US" dirty="0"/>
          </a:p>
          <a:p>
            <a:endParaRPr lang="en-US" dirty="0"/>
          </a:p>
          <a:p>
            <a:r>
              <a:rPr lang="en-US" dirty="0"/>
              <a:t>How do you avoid controversy in an inspection?</a:t>
            </a:r>
          </a:p>
          <a:p>
            <a:pPr lvl="1"/>
            <a:r>
              <a:rPr lang="en-US" dirty="0"/>
              <a:t>No discussion of solutions</a:t>
            </a:r>
          </a:p>
          <a:p>
            <a:pPr lvl="1"/>
            <a:r>
              <a:rPr lang="en-US" dirty="0"/>
              <a:t>Ask questions instead of making assertions</a:t>
            </a:r>
          </a:p>
          <a:p>
            <a:pPr lvl="2"/>
            <a:r>
              <a:rPr lang="en-US" dirty="0"/>
              <a:t>Questions are less confrontational</a:t>
            </a:r>
          </a:p>
          <a:p>
            <a:pPr lvl="2"/>
            <a:r>
              <a:rPr lang="en-US" dirty="0"/>
              <a:t>Your assertion may not really be an issue</a:t>
            </a:r>
          </a:p>
          <a:p>
            <a:pPr lvl="2"/>
            <a:r>
              <a:rPr lang="en-US" dirty="0"/>
              <a:t>Help author reach your conclusion</a:t>
            </a:r>
          </a:p>
          <a:p>
            <a:pPr lvl="1"/>
            <a:r>
              <a:rPr lang="en-US" dirty="0"/>
              <a:t>Do not attack the author</a:t>
            </a:r>
          </a:p>
          <a:p>
            <a:pPr lvl="1"/>
            <a:r>
              <a:rPr lang="en-US" dirty="0"/>
              <a:t>Be aware of cultural differences</a:t>
            </a:r>
          </a:p>
        </p:txBody>
      </p:sp>
      <p:sp>
        <p:nvSpPr>
          <p:cNvPr id="4" name="Slide Number Placeholder 3"/>
          <p:cNvSpPr>
            <a:spLocks noGrp="1"/>
          </p:cNvSpPr>
          <p:nvPr>
            <p:ph type="sldNum" sz="quarter" idx="10"/>
          </p:nvPr>
        </p:nvSpPr>
        <p:spPr/>
        <p:txBody>
          <a:bodyPr/>
          <a:lstStyle/>
          <a:p>
            <a:fld id="{678C48F5-496E-4CA3-A33F-F8E940071F88}" type="slidenum">
              <a:rPr lang="en-CA" smtClean="0"/>
              <a:pPr/>
              <a:t>23</a:t>
            </a:fld>
            <a:endParaRPr lang="en-CA"/>
          </a:p>
        </p:txBody>
      </p:sp>
      <p:sp>
        <p:nvSpPr>
          <p:cNvPr id="5" name="AutoShape 6"/>
          <p:cNvSpPr>
            <a:spLocks noChangeArrowheads="1"/>
          </p:cNvSpPr>
          <p:nvPr/>
        </p:nvSpPr>
        <p:spPr bwMode="auto">
          <a:xfrm>
            <a:off x="188851" y="1376054"/>
            <a:ext cx="8613898" cy="442674"/>
          </a:xfrm>
          <a:prstGeom prst="roundRect">
            <a:avLst>
              <a:gd name="adj" fmla="val 16667"/>
            </a:avLst>
          </a:prstGeom>
          <a:solidFill>
            <a:schemeClr val="tx2">
              <a:alpha val="25000"/>
            </a:schemeClr>
          </a:solidFill>
          <a:ln w="31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000" b="1" dirty="0">
                <a:solidFill>
                  <a:schemeClr val="accent3">
                    <a:lumMod val="65000"/>
                  </a:schemeClr>
                </a:solidFill>
              </a:rPr>
              <a:t>Plan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Overview </a:t>
            </a:r>
            <a:r>
              <a:rPr lang="en-US" sz="2000" b="1" dirty="0">
                <a:solidFill>
                  <a:srgbClr val="B2B2B2"/>
                </a:solidFill>
                <a:sym typeface="Wingdings" panose="05000000000000000000" pitchFamily="2" charset="2"/>
              </a:rPr>
              <a:t> </a:t>
            </a:r>
            <a:r>
              <a:rPr lang="en-US" sz="2000" b="1" dirty="0">
                <a:solidFill>
                  <a:schemeClr val="tx2">
                    <a:lumMod val="60000"/>
                    <a:lumOff val="40000"/>
                  </a:schemeClr>
                </a:solidFill>
                <a:sym typeface="Wingdings" panose="05000000000000000000" pitchFamily="2" charset="2"/>
              </a:rPr>
              <a:t>Prepare</a:t>
            </a:r>
            <a:r>
              <a:rPr lang="en-US" sz="2000" b="1" dirty="0">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olidFill>
                  <a:schemeClr val="accent4">
                    <a:lumMod val="50000"/>
                  </a:schemeClr>
                </a:solidFill>
                <a:sym typeface="Wingdings" panose="05000000000000000000" pitchFamily="2" charset="2"/>
              </a:rPr>
              <a:t>Meeting</a:t>
            </a:r>
            <a:r>
              <a:rPr lang="en-US" sz="2000" b="1" dirty="0">
                <a:solidFill>
                  <a:srgbClr val="B2B2B2"/>
                </a:solidFill>
                <a:sym typeface="Wingdings" panose="05000000000000000000" pitchFamily="2" charset="2"/>
              </a:rPr>
              <a:t> Rework  Follow-up  Analysis</a:t>
            </a:r>
            <a:endParaRPr lang="en-US" sz="2000" b="1" dirty="0">
              <a:solidFill>
                <a:srgbClr val="B2B2B2"/>
              </a:solidFill>
            </a:endParaRPr>
          </a:p>
        </p:txBody>
      </p:sp>
    </p:spTree>
    <p:extLst>
      <p:ext uri="{BB962C8B-B14F-4D97-AF65-F5344CB8AC3E}">
        <p14:creationId xmlns:p14="http://schemas.microsoft.com/office/powerpoint/2010/main" val="2092473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 - Rework</a:t>
            </a:r>
          </a:p>
        </p:txBody>
      </p:sp>
      <p:sp>
        <p:nvSpPr>
          <p:cNvPr id="3" name="Content Placeholder 2"/>
          <p:cNvSpPr>
            <a:spLocks noGrp="1"/>
          </p:cNvSpPr>
          <p:nvPr>
            <p:ph idx="1"/>
          </p:nvPr>
        </p:nvSpPr>
        <p:spPr/>
        <p:txBody>
          <a:bodyPr/>
          <a:lstStyle/>
          <a:p>
            <a:endParaRPr lang="en-US" dirty="0"/>
          </a:p>
          <a:p>
            <a:endParaRPr lang="en-US" dirty="0"/>
          </a:p>
          <a:p>
            <a:r>
              <a:rPr lang="en-US" dirty="0"/>
              <a:t>Bugs entered into defect tracking software (optional) </a:t>
            </a:r>
          </a:p>
          <a:p>
            <a:r>
              <a:rPr lang="en-US" dirty="0"/>
              <a:t>Author addresses each and every major issue</a:t>
            </a:r>
          </a:p>
          <a:p>
            <a:r>
              <a:rPr lang="en-US" dirty="0"/>
              <a:t>Author fixes similar issues elsewhere</a:t>
            </a:r>
          </a:p>
          <a:p>
            <a:r>
              <a:rPr lang="en-US" dirty="0"/>
              <a:t>Author addresses minor issues (as necessary) </a:t>
            </a:r>
          </a:p>
          <a:p>
            <a:r>
              <a:rPr lang="en-US" dirty="0"/>
              <a:t>Author researches “investigate” issues and communicates result</a:t>
            </a:r>
          </a:p>
        </p:txBody>
      </p:sp>
      <p:sp>
        <p:nvSpPr>
          <p:cNvPr id="4" name="Slide Number Placeholder 3"/>
          <p:cNvSpPr>
            <a:spLocks noGrp="1"/>
          </p:cNvSpPr>
          <p:nvPr>
            <p:ph type="sldNum" sz="quarter" idx="10"/>
          </p:nvPr>
        </p:nvSpPr>
        <p:spPr/>
        <p:txBody>
          <a:bodyPr/>
          <a:lstStyle/>
          <a:p>
            <a:fld id="{678C48F5-496E-4CA3-A33F-F8E940071F88}" type="slidenum">
              <a:rPr lang="en-CA" smtClean="0"/>
              <a:pPr/>
              <a:t>24</a:t>
            </a:fld>
            <a:endParaRPr lang="en-CA"/>
          </a:p>
        </p:txBody>
      </p:sp>
      <p:sp>
        <p:nvSpPr>
          <p:cNvPr id="5" name="AutoShape 6"/>
          <p:cNvSpPr>
            <a:spLocks noChangeArrowheads="1"/>
          </p:cNvSpPr>
          <p:nvPr/>
        </p:nvSpPr>
        <p:spPr bwMode="auto">
          <a:xfrm>
            <a:off x="188851" y="1376054"/>
            <a:ext cx="8613898" cy="442674"/>
          </a:xfrm>
          <a:prstGeom prst="roundRect">
            <a:avLst>
              <a:gd name="adj" fmla="val 16667"/>
            </a:avLst>
          </a:prstGeom>
          <a:solidFill>
            <a:schemeClr val="tx2">
              <a:alpha val="25000"/>
            </a:schemeClr>
          </a:solidFill>
          <a:ln w="31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000" b="1" dirty="0">
                <a:solidFill>
                  <a:schemeClr val="accent3">
                    <a:lumMod val="65000"/>
                  </a:schemeClr>
                </a:solidFill>
              </a:rPr>
              <a:t>Plan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Overview </a:t>
            </a:r>
            <a:r>
              <a:rPr lang="en-US" sz="2000" b="1" dirty="0">
                <a:solidFill>
                  <a:srgbClr val="B2B2B2"/>
                </a:solidFill>
                <a:sym typeface="Wingdings" panose="05000000000000000000" pitchFamily="2" charset="2"/>
              </a:rPr>
              <a:t> </a:t>
            </a:r>
            <a:r>
              <a:rPr lang="en-US" sz="2000" b="1" dirty="0">
                <a:solidFill>
                  <a:schemeClr val="tx2">
                    <a:lumMod val="60000"/>
                    <a:lumOff val="40000"/>
                  </a:schemeClr>
                </a:solidFill>
                <a:sym typeface="Wingdings" panose="05000000000000000000" pitchFamily="2" charset="2"/>
              </a:rPr>
              <a:t>Prepare</a:t>
            </a:r>
            <a:r>
              <a:rPr lang="en-US" sz="2000" b="1" dirty="0">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Meeting</a:t>
            </a:r>
            <a:r>
              <a:rPr lang="en-US" sz="2000" b="1" dirty="0">
                <a:solidFill>
                  <a:srgbClr val="B2B2B2"/>
                </a:solidFill>
                <a:sym typeface="Wingdings" panose="05000000000000000000" pitchFamily="2" charset="2"/>
              </a:rPr>
              <a:t> </a:t>
            </a:r>
            <a:r>
              <a:rPr lang="en-US" sz="2000" b="1" dirty="0">
                <a:solidFill>
                  <a:schemeClr val="accent4">
                    <a:lumMod val="50000"/>
                  </a:schemeClr>
                </a:solidFill>
                <a:sym typeface="Wingdings" panose="05000000000000000000" pitchFamily="2" charset="2"/>
              </a:rPr>
              <a:t>Rework</a:t>
            </a:r>
            <a:r>
              <a:rPr lang="en-US" sz="2000" b="1" dirty="0">
                <a:solidFill>
                  <a:srgbClr val="B2B2B2"/>
                </a:solidFill>
                <a:sym typeface="Wingdings" panose="05000000000000000000" pitchFamily="2" charset="2"/>
              </a:rPr>
              <a:t>  Follow-up  Analysis</a:t>
            </a:r>
            <a:endParaRPr lang="en-US" sz="2000" b="1" dirty="0">
              <a:solidFill>
                <a:srgbClr val="B2B2B2"/>
              </a:solidFill>
            </a:endParaRPr>
          </a:p>
        </p:txBody>
      </p:sp>
    </p:spTree>
    <p:extLst>
      <p:ext uri="{BB962C8B-B14F-4D97-AF65-F5344CB8AC3E}">
        <p14:creationId xmlns:p14="http://schemas.microsoft.com/office/powerpoint/2010/main" val="2325173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 – Follow up</a:t>
            </a:r>
          </a:p>
        </p:txBody>
      </p:sp>
      <p:sp>
        <p:nvSpPr>
          <p:cNvPr id="3" name="Content Placeholder 2"/>
          <p:cNvSpPr>
            <a:spLocks noGrp="1"/>
          </p:cNvSpPr>
          <p:nvPr>
            <p:ph idx="1"/>
          </p:nvPr>
        </p:nvSpPr>
        <p:spPr/>
        <p:txBody>
          <a:bodyPr/>
          <a:lstStyle/>
          <a:p>
            <a:endParaRPr lang="en-US" dirty="0"/>
          </a:p>
          <a:p>
            <a:endParaRPr lang="en-US" dirty="0"/>
          </a:p>
          <a:p>
            <a:r>
              <a:rPr lang="en-US" dirty="0"/>
              <a:t>Gatekeeper ensures all major issues found during inspection have been addressed </a:t>
            </a:r>
          </a:p>
          <a:p>
            <a:r>
              <a:rPr lang="en-US" dirty="0"/>
              <a:t>Re-inspection scheduled (if necessary) </a:t>
            </a:r>
          </a:p>
          <a:p>
            <a:r>
              <a:rPr lang="en-US" dirty="0"/>
              <a:t>All bugs from inspection are resolved</a:t>
            </a:r>
          </a:p>
          <a:p>
            <a:r>
              <a:rPr lang="en-US" dirty="0"/>
              <a:t>Gatekeeper ensures all exit criteria satisfied and closes the inspection</a:t>
            </a:r>
          </a:p>
        </p:txBody>
      </p:sp>
      <p:sp>
        <p:nvSpPr>
          <p:cNvPr id="4" name="Slide Number Placeholder 3"/>
          <p:cNvSpPr>
            <a:spLocks noGrp="1"/>
          </p:cNvSpPr>
          <p:nvPr>
            <p:ph type="sldNum" sz="quarter" idx="10"/>
          </p:nvPr>
        </p:nvSpPr>
        <p:spPr/>
        <p:txBody>
          <a:bodyPr/>
          <a:lstStyle/>
          <a:p>
            <a:fld id="{678C48F5-496E-4CA3-A33F-F8E940071F88}" type="slidenum">
              <a:rPr lang="en-CA" smtClean="0"/>
              <a:pPr/>
              <a:t>25</a:t>
            </a:fld>
            <a:endParaRPr lang="en-CA"/>
          </a:p>
        </p:txBody>
      </p:sp>
      <p:sp>
        <p:nvSpPr>
          <p:cNvPr id="6" name="AutoShape 6"/>
          <p:cNvSpPr>
            <a:spLocks noChangeArrowheads="1"/>
          </p:cNvSpPr>
          <p:nvPr/>
        </p:nvSpPr>
        <p:spPr bwMode="auto">
          <a:xfrm>
            <a:off x="188851" y="1376054"/>
            <a:ext cx="8613898" cy="442674"/>
          </a:xfrm>
          <a:prstGeom prst="roundRect">
            <a:avLst>
              <a:gd name="adj" fmla="val 16667"/>
            </a:avLst>
          </a:prstGeom>
          <a:solidFill>
            <a:schemeClr val="tx2">
              <a:alpha val="25000"/>
            </a:schemeClr>
          </a:solidFill>
          <a:ln w="31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000" b="1" dirty="0">
                <a:solidFill>
                  <a:schemeClr val="accent3">
                    <a:lumMod val="65000"/>
                  </a:schemeClr>
                </a:solidFill>
              </a:rPr>
              <a:t>Plan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Overview </a:t>
            </a:r>
            <a:r>
              <a:rPr lang="en-US" sz="2000" b="1" dirty="0">
                <a:solidFill>
                  <a:srgbClr val="B2B2B2"/>
                </a:solidFill>
                <a:sym typeface="Wingdings" panose="05000000000000000000" pitchFamily="2" charset="2"/>
              </a:rPr>
              <a:t> </a:t>
            </a:r>
            <a:r>
              <a:rPr lang="en-US" sz="2000" b="1" dirty="0">
                <a:solidFill>
                  <a:schemeClr val="tx2">
                    <a:lumMod val="60000"/>
                    <a:lumOff val="40000"/>
                  </a:schemeClr>
                </a:solidFill>
                <a:sym typeface="Wingdings" panose="05000000000000000000" pitchFamily="2" charset="2"/>
              </a:rPr>
              <a:t>Prepare</a:t>
            </a:r>
            <a:r>
              <a:rPr lang="en-US" sz="2000" b="1" dirty="0">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Meeting</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Rework </a:t>
            </a:r>
            <a:r>
              <a:rPr lang="en-US" sz="2000" b="1" dirty="0">
                <a:solidFill>
                  <a:srgbClr val="B2B2B2"/>
                </a:solidFill>
                <a:sym typeface="Wingdings" panose="05000000000000000000" pitchFamily="2" charset="2"/>
              </a:rPr>
              <a:t> </a:t>
            </a:r>
            <a:r>
              <a:rPr lang="en-US" sz="2000" b="1" dirty="0">
                <a:solidFill>
                  <a:schemeClr val="accent4"/>
                </a:solidFill>
                <a:sym typeface="Wingdings" panose="05000000000000000000" pitchFamily="2" charset="2"/>
              </a:rPr>
              <a:t>Follow-up </a:t>
            </a:r>
            <a:r>
              <a:rPr lang="en-US" sz="2000" b="1" dirty="0">
                <a:solidFill>
                  <a:srgbClr val="B2B2B2"/>
                </a:solidFill>
                <a:sym typeface="Wingdings" panose="05000000000000000000" pitchFamily="2" charset="2"/>
              </a:rPr>
              <a:t> Analysis</a:t>
            </a:r>
            <a:endParaRPr lang="en-US" sz="2000" b="1" dirty="0">
              <a:solidFill>
                <a:srgbClr val="B2B2B2"/>
              </a:solidFill>
            </a:endParaRPr>
          </a:p>
        </p:txBody>
      </p:sp>
    </p:spTree>
    <p:extLst>
      <p:ext uri="{BB962C8B-B14F-4D97-AF65-F5344CB8AC3E}">
        <p14:creationId xmlns:p14="http://schemas.microsoft.com/office/powerpoint/2010/main" val="1212364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 - Analysis</a:t>
            </a:r>
          </a:p>
        </p:txBody>
      </p:sp>
      <p:sp>
        <p:nvSpPr>
          <p:cNvPr id="3" name="Content Placeholder 2"/>
          <p:cNvSpPr>
            <a:spLocks noGrp="1"/>
          </p:cNvSpPr>
          <p:nvPr>
            <p:ph idx="1"/>
          </p:nvPr>
        </p:nvSpPr>
        <p:spPr/>
        <p:txBody>
          <a:bodyPr/>
          <a:lstStyle/>
          <a:p>
            <a:endParaRPr lang="en-US" dirty="0"/>
          </a:p>
          <a:p>
            <a:endParaRPr lang="en-US" dirty="0"/>
          </a:p>
          <a:p>
            <a:r>
              <a:rPr lang="en-US" dirty="0"/>
              <a:t>Do you know if review is effective?</a:t>
            </a:r>
          </a:p>
          <a:p>
            <a:pPr>
              <a:buFontTx/>
              <a:buNone/>
            </a:pPr>
            <a:endParaRPr lang="en-US" sz="1200" dirty="0"/>
          </a:p>
          <a:p>
            <a:r>
              <a:rPr lang="en-US" dirty="0"/>
              <a:t>Basic rule</a:t>
            </a:r>
            <a:r>
              <a:rPr lang="en-US" sz="1800" dirty="0"/>
              <a:t>—</a:t>
            </a:r>
            <a:r>
              <a:rPr lang="en-US" dirty="0"/>
              <a:t>An inspection is effective if:</a:t>
            </a:r>
          </a:p>
          <a:p>
            <a:pPr lvl="1"/>
            <a:r>
              <a:rPr lang="en-US" dirty="0"/>
              <a:t>Inspectors found a similar number of issues </a:t>
            </a:r>
          </a:p>
          <a:p>
            <a:pPr lvl="1"/>
            <a:r>
              <a:rPr lang="en-US" dirty="0"/>
              <a:t>Each inspector found the same issues</a:t>
            </a:r>
          </a:p>
          <a:p>
            <a:r>
              <a:rPr lang="en-US" dirty="0"/>
              <a:t>Measure, measure, measure!</a:t>
            </a:r>
          </a:p>
        </p:txBody>
      </p:sp>
      <p:sp>
        <p:nvSpPr>
          <p:cNvPr id="4" name="Slide Number Placeholder 3"/>
          <p:cNvSpPr>
            <a:spLocks noGrp="1"/>
          </p:cNvSpPr>
          <p:nvPr>
            <p:ph type="sldNum" sz="quarter" idx="10"/>
          </p:nvPr>
        </p:nvSpPr>
        <p:spPr/>
        <p:txBody>
          <a:bodyPr/>
          <a:lstStyle/>
          <a:p>
            <a:fld id="{678C48F5-496E-4CA3-A33F-F8E940071F88}" type="slidenum">
              <a:rPr lang="en-CA" smtClean="0"/>
              <a:pPr/>
              <a:t>26</a:t>
            </a:fld>
            <a:endParaRPr lang="en-CA"/>
          </a:p>
        </p:txBody>
      </p:sp>
      <p:sp>
        <p:nvSpPr>
          <p:cNvPr id="5" name="AutoShape 6"/>
          <p:cNvSpPr>
            <a:spLocks noChangeArrowheads="1"/>
          </p:cNvSpPr>
          <p:nvPr/>
        </p:nvSpPr>
        <p:spPr bwMode="auto">
          <a:xfrm>
            <a:off x="188851" y="1376054"/>
            <a:ext cx="8613898" cy="442674"/>
          </a:xfrm>
          <a:prstGeom prst="roundRect">
            <a:avLst>
              <a:gd name="adj" fmla="val 16667"/>
            </a:avLst>
          </a:prstGeom>
          <a:solidFill>
            <a:schemeClr val="tx2">
              <a:alpha val="25000"/>
            </a:schemeClr>
          </a:solidFill>
          <a:ln w="31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000" b="1" dirty="0">
                <a:solidFill>
                  <a:schemeClr val="accent3">
                    <a:lumMod val="65000"/>
                  </a:schemeClr>
                </a:solidFill>
              </a:rPr>
              <a:t>Plan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Overview </a:t>
            </a:r>
            <a:r>
              <a:rPr lang="en-US" sz="2000" b="1" dirty="0">
                <a:solidFill>
                  <a:srgbClr val="B2B2B2"/>
                </a:solidFill>
                <a:sym typeface="Wingdings" panose="05000000000000000000" pitchFamily="2" charset="2"/>
              </a:rPr>
              <a:t> </a:t>
            </a:r>
            <a:r>
              <a:rPr lang="en-US" sz="2000" b="1" dirty="0">
                <a:solidFill>
                  <a:schemeClr val="tx2">
                    <a:lumMod val="60000"/>
                    <a:lumOff val="40000"/>
                  </a:schemeClr>
                </a:solidFill>
                <a:sym typeface="Wingdings" panose="05000000000000000000" pitchFamily="2" charset="2"/>
              </a:rPr>
              <a:t>Prepare</a:t>
            </a:r>
            <a:r>
              <a:rPr lang="en-US" sz="2000" b="1" dirty="0">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Meeting</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Rework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Follow-up</a:t>
            </a:r>
            <a:r>
              <a:rPr lang="en-US" sz="2000" b="1" dirty="0">
                <a:solidFill>
                  <a:schemeClr val="accent4"/>
                </a:solidFill>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ym typeface="Wingdings" panose="05000000000000000000" pitchFamily="2" charset="2"/>
              </a:rPr>
              <a:t>Analysis</a:t>
            </a:r>
            <a:endParaRPr lang="en-US" sz="2000" b="1" dirty="0"/>
          </a:p>
        </p:txBody>
      </p:sp>
    </p:spTree>
    <p:extLst>
      <p:ext uri="{BB962C8B-B14F-4D97-AF65-F5344CB8AC3E}">
        <p14:creationId xmlns:p14="http://schemas.microsoft.com/office/powerpoint/2010/main" val="2816478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 - Analysis</a:t>
            </a:r>
          </a:p>
        </p:txBody>
      </p:sp>
      <p:sp>
        <p:nvSpPr>
          <p:cNvPr id="3" name="Content Placeholder 2"/>
          <p:cNvSpPr>
            <a:spLocks noGrp="1"/>
          </p:cNvSpPr>
          <p:nvPr>
            <p:ph idx="1"/>
          </p:nvPr>
        </p:nvSpPr>
        <p:spPr/>
        <p:txBody>
          <a:bodyPr/>
          <a:lstStyle/>
          <a:p>
            <a:endParaRPr lang="en-US" dirty="0"/>
          </a:p>
          <a:p>
            <a:endParaRPr lang="en-US" dirty="0"/>
          </a:p>
          <a:p>
            <a:pPr>
              <a:lnSpc>
                <a:spcPct val="90000"/>
              </a:lnSpc>
            </a:pPr>
            <a:r>
              <a:rPr lang="en-US" dirty="0"/>
              <a:t>Issue detection efficiency</a:t>
            </a:r>
          </a:p>
          <a:p>
            <a:pPr lvl="1">
              <a:lnSpc>
                <a:spcPct val="90000"/>
              </a:lnSpc>
            </a:pPr>
            <a:r>
              <a:rPr lang="en-US" dirty="0"/>
              <a:t>Issues per unit time</a:t>
            </a:r>
          </a:p>
          <a:p>
            <a:pPr>
              <a:lnSpc>
                <a:spcPct val="90000"/>
              </a:lnSpc>
            </a:pPr>
            <a:r>
              <a:rPr lang="en-US" dirty="0"/>
              <a:t>Issue detection effectiveness</a:t>
            </a:r>
          </a:p>
          <a:p>
            <a:pPr lvl="1">
              <a:lnSpc>
                <a:spcPct val="90000"/>
              </a:lnSpc>
            </a:pPr>
            <a:r>
              <a:rPr lang="en-US" dirty="0"/>
              <a:t>Issues per KLOC</a:t>
            </a:r>
          </a:p>
          <a:p>
            <a:pPr>
              <a:lnSpc>
                <a:spcPct val="90000"/>
              </a:lnSpc>
            </a:pPr>
            <a:r>
              <a:rPr lang="en-US" dirty="0"/>
              <a:t>True yield</a:t>
            </a:r>
          </a:p>
          <a:p>
            <a:pPr lvl="1">
              <a:lnSpc>
                <a:spcPct val="90000"/>
              </a:lnSpc>
            </a:pPr>
            <a:r>
              <a:rPr lang="en-US" dirty="0"/>
              <a:t>Percentage of issues found in inspection vs. </a:t>
            </a:r>
            <a:br>
              <a:rPr lang="en-US" dirty="0"/>
            </a:br>
            <a:r>
              <a:rPr lang="en-US" dirty="0"/>
              <a:t>total (including test)</a:t>
            </a:r>
          </a:p>
          <a:p>
            <a:pPr>
              <a:lnSpc>
                <a:spcPct val="90000"/>
              </a:lnSpc>
            </a:pPr>
            <a:r>
              <a:rPr lang="en-US" dirty="0"/>
              <a:t>Estimated cost savings</a:t>
            </a:r>
          </a:p>
          <a:p>
            <a:pPr lvl="1">
              <a:lnSpc>
                <a:spcPct val="90000"/>
              </a:lnSpc>
            </a:pPr>
            <a:r>
              <a:rPr lang="en-US" dirty="0"/>
              <a:t>Time per issue * # issues – time reviewing</a:t>
            </a:r>
          </a:p>
        </p:txBody>
      </p:sp>
      <p:sp>
        <p:nvSpPr>
          <p:cNvPr id="4" name="Slide Number Placeholder 3"/>
          <p:cNvSpPr>
            <a:spLocks noGrp="1"/>
          </p:cNvSpPr>
          <p:nvPr>
            <p:ph type="sldNum" sz="quarter" idx="10"/>
          </p:nvPr>
        </p:nvSpPr>
        <p:spPr/>
        <p:txBody>
          <a:bodyPr/>
          <a:lstStyle/>
          <a:p>
            <a:fld id="{678C48F5-496E-4CA3-A33F-F8E940071F88}" type="slidenum">
              <a:rPr lang="en-CA" smtClean="0"/>
              <a:pPr/>
              <a:t>27</a:t>
            </a:fld>
            <a:endParaRPr lang="en-CA"/>
          </a:p>
        </p:txBody>
      </p:sp>
      <p:sp>
        <p:nvSpPr>
          <p:cNvPr id="5" name="AutoShape 6"/>
          <p:cNvSpPr>
            <a:spLocks noChangeArrowheads="1"/>
          </p:cNvSpPr>
          <p:nvPr/>
        </p:nvSpPr>
        <p:spPr bwMode="auto">
          <a:xfrm>
            <a:off x="188851" y="1376054"/>
            <a:ext cx="8613898" cy="442674"/>
          </a:xfrm>
          <a:prstGeom prst="roundRect">
            <a:avLst>
              <a:gd name="adj" fmla="val 16667"/>
            </a:avLst>
          </a:prstGeom>
          <a:solidFill>
            <a:schemeClr val="tx2">
              <a:alpha val="25000"/>
            </a:schemeClr>
          </a:solidFill>
          <a:ln w="31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000" b="1" dirty="0">
                <a:solidFill>
                  <a:schemeClr val="accent3">
                    <a:lumMod val="65000"/>
                  </a:schemeClr>
                </a:solidFill>
              </a:rPr>
              <a:t>Plan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Overview </a:t>
            </a:r>
            <a:r>
              <a:rPr lang="en-US" sz="2000" b="1" dirty="0">
                <a:solidFill>
                  <a:srgbClr val="B2B2B2"/>
                </a:solidFill>
                <a:sym typeface="Wingdings" panose="05000000000000000000" pitchFamily="2" charset="2"/>
              </a:rPr>
              <a:t> </a:t>
            </a:r>
            <a:r>
              <a:rPr lang="en-US" sz="2000" b="1" dirty="0">
                <a:solidFill>
                  <a:schemeClr val="tx2">
                    <a:lumMod val="60000"/>
                    <a:lumOff val="40000"/>
                  </a:schemeClr>
                </a:solidFill>
                <a:sym typeface="Wingdings" panose="05000000000000000000" pitchFamily="2" charset="2"/>
              </a:rPr>
              <a:t>Prepare</a:t>
            </a:r>
            <a:r>
              <a:rPr lang="en-US" sz="2000" b="1" dirty="0">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Meeting</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Rework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Follow-up</a:t>
            </a:r>
            <a:r>
              <a:rPr lang="en-US" sz="2000" b="1" dirty="0">
                <a:solidFill>
                  <a:schemeClr val="accent4"/>
                </a:solidFill>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ym typeface="Wingdings" panose="05000000000000000000" pitchFamily="2" charset="2"/>
              </a:rPr>
              <a:t>Analysis</a:t>
            </a:r>
            <a:endParaRPr lang="en-US" sz="2000" b="1" dirty="0"/>
          </a:p>
        </p:txBody>
      </p:sp>
    </p:spTree>
    <p:extLst>
      <p:ext uri="{BB962C8B-B14F-4D97-AF65-F5344CB8AC3E}">
        <p14:creationId xmlns:p14="http://schemas.microsoft.com/office/powerpoint/2010/main" val="160996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 - Analysis</a:t>
            </a:r>
          </a:p>
        </p:txBody>
      </p:sp>
      <p:sp>
        <p:nvSpPr>
          <p:cNvPr id="3" name="Content Placeholder 2"/>
          <p:cNvSpPr>
            <a:spLocks noGrp="1"/>
          </p:cNvSpPr>
          <p:nvPr>
            <p:ph idx="1"/>
          </p:nvPr>
        </p:nvSpPr>
        <p:spPr/>
        <p:txBody>
          <a:bodyPr/>
          <a:lstStyle/>
          <a:p>
            <a:endParaRPr lang="en-US" dirty="0"/>
          </a:p>
          <a:p>
            <a:endParaRPr lang="en-US" dirty="0"/>
          </a:p>
          <a:p>
            <a:r>
              <a:rPr lang="en-US" dirty="0"/>
              <a:t>Identify why something happened to prevent recurrence</a:t>
            </a:r>
          </a:p>
          <a:p>
            <a:pPr lvl="1"/>
            <a:r>
              <a:rPr lang="en-US" dirty="0"/>
              <a:t>Brainstorm problems based on issue list</a:t>
            </a:r>
          </a:p>
          <a:p>
            <a:pPr lvl="1"/>
            <a:r>
              <a:rPr lang="en-US" dirty="0"/>
              <a:t>Brainstorm solutions to the problems</a:t>
            </a:r>
          </a:p>
          <a:p>
            <a:pPr lvl="2"/>
            <a:r>
              <a:rPr lang="en-US" dirty="0"/>
              <a:t>Treat the problem instead of the symptom</a:t>
            </a:r>
          </a:p>
          <a:p>
            <a:pPr lvl="1"/>
            <a:r>
              <a:rPr lang="en-US" dirty="0"/>
              <a:t>Continue to ask, “Why?” (the five whys) until reaching a reasonable cause</a:t>
            </a:r>
          </a:p>
        </p:txBody>
      </p:sp>
      <p:sp>
        <p:nvSpPr>
          <p:cNvPr id="4" name="Slide Number Placeholder 3"/>
          <p:cNvSpPr>
            <a:spLocks noGrp="1"/>
          </p:cNvSpPr>
          <p:nvPr>
            <p:ph type="sldNum" sz="quarter" idx="10"/>
          </p:nvPr>
        </p:nvSpPr>
        <p:spPr/>
        <p:txBody>
          <a:bodyPr/>
          <a:lstStyle/>
          <a:p>
            <a:fld id="{678C48F5-496E-4CA3-A33F-F8E940071F88}" type="slidenum">
              <a:rPr lang="en-CA" smtClean="0"/>
              <a:pPr/>
              <a:t>28</a:t>
            </a:fld>
            <a:endParaRPr lang="en-CA"/>
          </a:p>
        </p:txBody>
      </p:sp>
      <p:sp>
        <p:nvSpPr>
          <p:cNvPr id="5" name="AutoShape 6"/>
          <p:cNvSpPr>
            <a:spLocks noChangeArrowheads="1"/>
          </p:cNvSpPr>
          <p:nvPr/>
        </p:nvSpPr>
        <p:spPr bwMode="auto">
          <a:xfrm>
            <a:off x="188851" y="1376054"/>
            <a:ext cx="8613898" cy="442674"/>
          </a:xfrm>
          <a:prstGeom prst="roundRect">
            <a:avLst>
              <a:gd name="adj" fmla="val 16667"/>
            </a:avLst>
          </a:prstGeom>
          <a:solidFill>
            <a:schemeClr val="tx2">
              <a:alpha val="25000"/>
            </a:schemeClr>
          </a:solidFill>
          <a:ln w="31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000" b="1" dirty="0">
                <a:solidFill>
                  <a:schemeClr val="accent3">
                    <a:lumMod val="65000"/>
                  </a:schemeClr>
                </a:solidFill>
              </a:rPr>
              <a:t>Plan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Overview </a:t>
            </a:r>
            <a:r>
              <a:rPr lang="en-US" sz="2000" b="1" dirty="0">
                <a:solidFill>
                  <a:srgbClr val="B2B2B2"/>
                </a:solidFill>
                <a:sym typeface="Wingdings" panose="05000000000000000000" pitchFamily="2" charset="2"/>
              </a:rPr>
              <a:t> </a:t>
            </a:r>
            <a:r>
              <a:rPr lang="en-US" sz="2000" b="1" dirty="0">
                <a:solidFill>
                  <a:schemeClr val="tx2">
                    <a:lumMod val="60000"/>
                    <a:lumOff val="40000"/>
                  </a:schemeClr>
                </a:solidFill>
                <a:sym typeface="Wingdings" panose="05000000000000000000" pitchFamily="2" charset="2"/>
              </a:rPr>
              <a:t>Prepare</a:t>
            </a:r>
            <a:r>
              <a:rPr lang="en-US" sz="2000" b="1" dirty="0">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Meeting</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Rework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Follow-up</a:t>
            </a:r>
            <a:r>
              <a:rPr lang="en-US" sz="2000" b="1" dirty="0">
                <a:solidFill>
                  <a:schemeClr val="accent4"/>
                </a:solidFill>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ym typeface="Wingdings" panose="05000000000000000000" pitchFamily="2" charset="2"/>
              </a:rPr>
              <a:t>Analysis</a:t>
            </a:r>
            <a:endParaRPr lang="en-US" sz="2000" b="1" dirty="0"/>
          </a:p>
        </p:txBody>
      </p:sp>
    </p:spTree>
    <p:extLst>
      <p:ext uri="{BB962C8B-B14F-4D97-AF65-F5344CB8AC3E}">
        <p14:creationId xmlns:p14="http://schemas.microsoft.com/office/powerpoint/2010/main" val="3969800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 - Analysis</a:t>
            </a:r>
          </a:p>
        </p:txBody>
      </p:sp>
      <p:sp>
        <p:nvSpPr>
          <p:cNvPr id="3" name="Content Placeholder 2"/>
          <p:cNvSpPr>
            <a:spLocks noGrp="1"/>
          </p:cNvSpPr>
          <p:nvPr>
            <p:ph idx="1"/>
          </p:nvPr>
        </p:nvSpPr>
        <p:spPr/>
        <p:txBody>
          <a:bodyPr/>
          <a:lstStyle/>
          <a:p>
            <a:endParaRPr lang="en-US" dirty="0"/>
          </a:p>
          <a:p>
            <a:endParaRPr lang="en-US" dirty="0"/>
          </a:p>
          <a:p>
            <a:r>
              <a:rPr lang="en-US" dirty="0"/>
              <a:t>Consider corrective actions that:</a:t>
            </a:r>
          </a:p>
          <a:p>
            <a:pPr lvl="1"/>
            <a:r>
              <a:rPr lang="en-US" dirty="0"/>
              <a:t>Prevent an error from (re)occurring at the source</a:t>
            </a:r>
          </a:p>
          <a:p>
            <a:pPr lvl="1"/>
            <a:r>
              <a:rPr lang="en-US" dirty="0"/>
              <a:t>Are within your control</a:t>
            </a:r>
          </a:p>
          <a:p>
            <a:pPr lvl="1"/>
            <a:r>
              <a:rPr lang="en-US" dirty="0"/>
              <a:t>Are cost-effective</a:t>
            </a:r>
          </a:p>
          <a:p>
            <a:pPr lvl="1"/>
            <a:r>
              <a:rPr lang="en-US" dirty="0"/>
              <a:t>Are within your goals and objectives</a:t>
            </a:r>
          </a:p>
          <a:p>
            <a:pPr lvl="2"/>
            <a:r>
              <a:rPr lang="en-US" dirty="0"/>
              <a:t>No unacceptable side-effects</a:t>
            </a:r>
          </a:p>
          <a:p>
            <a:pPr lvl="2"/>
            <a:r>
              <a:rPr lang="en-US" dirty="0"/>
              <a:t>Prevents similar occurrences</a:t>
            </a:r>
          </a:p>
          <a:p>
            <a:pPr lvl="2"/>
            <a:r>
              <a:rPr lang="en-US" dirty="0"/>
              <a:t>Cost-effective</a:t>
            </a:r>
          </a:p>
          <a:p>
            <a:endParaRPr lang="en-US" dirty="0"/>
          </a:p>
        </p:txBody>
      </p:sp>
      <p:sp>
        <p:nvSpPr>
          <p:cNvPr id="4" name="Slide Number Placeholder 3"/>
          <p:cNvSpPr>
            <a:spLocks noGrp="1"/>
          </p:cNvSpPr>
          <p:nvPr>
            <p:ph type="sldNum" sz="quarter" idx="10"/>
          </p:nvPr>
        </p:nvSpPr>
        <p:spPr/>
        <p:txBody>
          <a:bodyPr/>
          <a:lstStyle/>
          <a:p>
            <a:fld id="{678C48F5-496E-4CA3-A33F-F8E940071F88}" type="slidenum">
              <a:rPr lang="en-CA" smtClean="0"/>
              <a:pPr/>
              <a:t>29</a:t>
            </a:fld>
            <a:endParaRPr lang="en-CA"/>
          </a:p>
        </p:txBody>
      </p:sp>
      <p:sp>
        <p:nvSpPr>
          <p:cNvPr id="5" name="AutoShape 6"/>
          <p:cNvSpPr>
            <a:spLocks noChangeArrowheads="1"/>
          </p:cNvSpPr>
          <p:nvPr/>
        </p:nvSpPr>
        <p:spPr bwMode="auto">
          <a:xfrm>
            <a:off x="188851" y="1376054"/>
            <a:ext cx="8613898" cy="442674"/>
          </a:xfrm>
          <a:prstGeom prst="roundRect">
            <a:avLst>
              <a:gd name="adj" fmla="val 16667"/>
            </a:avLst>
          </a:prstGeom>
          <a:solidFill>
            <a:schemeClr val="tx2">
              <a:alpha val="25000"/>
            </a:schemeClr>
          </a:solidFill>
          <a:ln w="31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000" b="1" dirty="0">
                <a:solidFill>
                  <a:schemeClr val="accent3">
                    <a:lumMod val="65000"/>
                  </a:schemeClr>
                </a:solidFill>
              </a:rPr>
              <a:t>Plan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Overview </a:t>
            </a:r>
            <a:r>
              <a:rPr lang="en-US" sz="2000" b="1" dirty="0">
                <a:solidFill>
                  <a:srgbClr val="B2B2B2"/>
                </a:solidFill>
                <a:sym typeface="Wingdings" panose="05000000000000000000" pitchFamily="2" charset="2"/>
              </a:rPr>
              <a:t> </a:t>
            </a:r>
            <a:r>
              <a:rPr lang="en-US" sz="2000" b="1" dirty="0">
                <a:solidFill>
                  <a:schemeClr val="tx2">
                    <a:lumMod val="60000"/>
                    <a:lumOff val="40000"/>
                  </a:schemeClr>
                </a:solidFill>
                <a:sym typeface="Wingdings" panose="05000000000000000000" pitchFamily="2" charset="2"/>
              </a:rPr>
              <a:t>Prepare</a:t>
            </a:r>
            <a:r>
              <a:rPr lang="en-US" sz="2000" b="1" dirty="0">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Meeting</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Rework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Follow-up</a:t>
            </a:r>
            <a:r>
              <a:rPr lang="en-US" sz="2000" b="1" dirty="0">
                <a:solidFill>
                  <a:schemeClr val="accent4"/>
                </a:solidFill>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ym typeface="Wingdings" panose="05000000000000000000" pitchFamily="2" charset="2"/>
              </a:rPr>
              <a:t>Analysis</a:t>
            </a:r>
            <a:endParaRPr lang="en-US" sz="2000" b="1" dirty="0"/>
          </a:p>
        </p:txBody>
      </p:sp>
    </p:spTree>
    <p:extLst>
      <p:ext uri="{BB962C8B-B14F-4D97-AF65-F5344CB8AC3E}">
        <p14:creationId xmlns:p14="http://schemas.microsoft.com/office/powerpoint/2010/main" val="398170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Objectives</a:t>
            </a:r>
          </a:p>
        </p:txBody>
      </p:sp>
      <p:sp>
        <p:nvSpPr>
          <p:cNvPr id="20483" name="Content Placeholder 2"/>
          <p:cNvSpPr>
            <a:spLocks noGrp="1"/>
          </p:cNvSpPr>
          <p:nvPr>
            <p:ph idx="1"/>
          </p:nvPr>
        </p:nvSpPr>
        <p:spPr>
          <a:xfrm>
            <a:off x="457200" y="1106469"/>
            <a:ext cx="8229600" cy="5248275"/>
          </a:xfrm>
        </p:spPr>
        <p:txBody>
          <a:bodyPr/>
          <a:lstStyle/>
          <a:p>
            <a:r>
              <a:rPr lang="en-US" b="0" dirty="0"/>
              <a:t>Explore the knowledge of review, help people understand:</a:t>
            </a:r>
          </a:p>
          <a:p>
            <a:pPr lvl="1"/>
            <a:r>
              <a:rPr lang="en-US" dirty="0">
                <a:latin typeface="Arial" panose="020B0604020202020204" pitchFamily="34" charset="0"/>
              </a:rPr>
              <a:t>The definition and category of review</a:t>
            </a:r>
          </a:p>
          <a:p>
            <a:pPr lvl="1"/>
            <a:r>
              <a:rPr lang="en-US" dirty="0">
                <a:latin typeface="Arial" panose="020B0604020202020204" pitchFamily="34" charset="0"/>
              </a:rPr>
              <a:t>The  different categories of review</a:t>
            </a:r>
          </a:p>
          <a:p>
            <a:pPr lvl="1"/>
            <a:r>
              <a:rPr lang="en-US" dirty="0">
                <a:latin typeface="Arial" panose="020B0604020202020204" pitchFamily="34" charset="0"/>
              </a:rPr>
              <a:t>The workflow of inspection </a:t>
            </a:r>
            <a:br>
              <a:rPr lang="en-US" dirty="0">
                <a:latin typeface="Arial" panose="020B0604020202020204" pitchFamily="34" charset="0"/>
              </a:rPr>
            </a:br>
            <a:r>
              <a:rPr lang="vi-VN" dirty="0">
                <a:latin typeface="Arial" panose="020B0604020202020204" pitchFamily="34" charset="0"/>
              </a:rPr>
              <a:t>(thanh tra, kiểm duyệt)</a:t>
            </a:r>
            <a:endParaRPr lang="en-US" dirty="0">
              <a:latin typeface="Arial" panose="020B0604020202020204" pitchFamily="34" charset="0"/>
            </a:endParaRPr>
          </a:p>
          <a:p>
            <a:pPr lvl="1"/>
            <a:r>
              <a:rPr lang="en-US" dirty="0">
                <a:latin typeface="Arial" panose="020B0604020202020204" pitchFamily="34" charset="0"/>
              </a:rPr>
              <a:t>Testing the specification</a:t>
            </a:r>
          </a:p>
          <a:p>
            <a:pPr lvl="1"/>
            <a:r>
              <a:rPr lang="en-US" dirty="0">
                <a:latin typeface="Arial" panose="020B0604020202020204" pitchFamily="34" charset="0"/>
              </a:rPr>
              <a:t>Examining the code</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1C0C09B-FB22-40A6-B5E7-93033ECFA43A}" type="slidenum">
              <a:rPr lang="en-CA" sz="1000">
                <a:solidFill>
                  <a:schemeClr val="bg1"/>
                </a:solidFill>
                <a:latin typeface="Verdana" panose="020B0604030504040204" pitchFamily="34" charset="0"/>
              </a:rPr>
              <a:pPr eaLnBrk="1" hangingPunct="1"/>
              <a:t>3</a:t>
            </a:fld>
            <a:endParaRPr lang="en-CA" sz="1000">
              <a:solidFill>
                <a:schemeClr val="bg1"/>
              </a:solidFill>
              <a:latin typeface="Verdan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Process - Analysis</a:t>
            </a:r>
          </a:p>
        </p:txBody>
      </p:sp>
      <p:sp>
        <p:nvSpPr>
          <p:cNvPr id="3" name="Content Placeholder 2"/>
          <p:cNvSpPr>
            <a:spLocks noGrp="1"/>
          </p:cNvSpPr>
          <p:nvPr>
            <p:ph idx="1"/>
          </p:nvPr>
        </p:nvSpPr>
        <p:spPr/>
        <p:txBody>
          <a:bodyPr/>
          <a:lstStyle/>
          <a:p>
            <a:endParaRPr lang="en-US" dirty="0"/>
          </a:p>
          <a:p>
            <a:endParaRPr lang="en-US" dirty="0"/>
          </a:p>
          <a:p>
            <a:r>
              <a:rPr lang="en-US" dirty="0"/>
              <a:t>Improving inspections</a:t>
            </a:r>
          </a:p>
          <a:p>
            <a:pPr lvl="1">
              <a:lnSpc>
                <a:spcPct val="90000"/>
              </a:lnSpc>
            </a:pPr>
            <a:r>
              <a:rPr lang="en-US" dirty="0"/>
              <a:t>Update team standards</a:t>
            </a:r>
          </a:p>
          <a:p>
            <a:pPr lvl="1">
              <a:lnSpc>
                <a:spcPct val="90000"/>
              </a:lnSpc>
            </a:pPr>
            <a:r>
              <a:rPr lang="en-US" dirty="0"/>
              <a:t>Update or create checklists </a:t>
            </a:r>
          </a:p>
          <a:p>
            <a:pPr lvl="1">
              <a:lnSpc>
                <a:spcPct val="90000"/>
              </a:lnSpc>
            </a:pPr>
            <a:r>
              <a:rPr lang="en-US" dirty="0"/>
              <a:t>Update engineering manuals</a:t>
            </a:r>
            <a:endParaRPr lang="en-US" sz="2000" dirty="0"/>
          </a:p>
          <a:p>
            <a:pPr lvl="1">
              <a:lnSpc>
                <a:spcPct val="90000"/>
              </a:lnSpc>
            </a:pPr>
            <a:r>
              <a:rPr lang="en-US" dirty="0"/>
              <a:t>Update/develop tools to proactively catch issues</a:t>
            </a:r>
          </a:p>
          <a:p>
            <a:pPr lvl="1">
              <a:lnSpc>
                <a:spcPct val="90000"/>
              </a:lnSpc>
            </a:pPr>
            <a:r>
              <a:rPr lang="en-US" dirty="0"/>
              <a:t>Get training</a:t>
            </a:r>
          </a:p>
          <a:p>
            <a:pPr lvl="1">
              <a:lnSpc>
                <a:spcPct val="90000"/>
              </a:lnSpc>
            </a:pPr>
            <a:r>
              <a:rPr lang="en-US" dirty="0"/>
              <a:t>Improve communication</a:t>
            </a:r>
          </a:p>
          <a:p>
            <a:pPr lvl="1">
              <a:lnSpc>
                <a:spcPct val="90000"/>
              </a:lnSpc>
            </a:pPr>
            <a:r>
              <a:rPr lang="en-US" dirty="0"/>
              <a:t>Inspect related pieces</a:t>
            </a:r>
          </a:p>
        </p:txBody>
      </p:sp>
      <p:sp>
        <p:nvSpPr>
          <p:cNvPr id="4" name="Slide Number Placeholder 3"/>
          <p:cNvSpPr>
            <a:spLocks noGrp="1"/>
          </p:cNvSpPr>
          <p:nvPr>
            <p:ph type="sldNum" sz="quarter" idx="10"/>
          </p:nvPr>
        </p:nvSpPr>
        <p:spPr/>
        <p:txBody>
          <a:bodyPr/>
          <a:lstStyle/>
          <a:p>
            <a:fld id="{678C48F5-496E-4CA3-A33F-F8E940071F88}" type="slidenum">
              <a:rPr lang="en-CA" smtClean="0"/>
              <a:pPr/>
              <a:t>30</a:t>
            </a:fld>
            <a:endParaRPr lang="en-CA"/>
          </a:p>
        </p:txBody>
      </p:sp>
      <p:sp>
        <p:nvSpPr>
          <p:cNvPr id="5" name="AutoShape 6"/>
          <p:cNvSpPr>
            <a:spLocks noChangeArrowheads="1"/>
          </p:cNvSpPr>
          <p:nvPr/>
        </p:nvSpPr>
        <p:spPr bwMode="auto">
          <a:xfrm>
            <a:off x="188851" y="1376054"/>
            <a:ext cx="8613898" cy="442674"/>
          </a:xfrm>
          <a:prstGeom prst="roundRect">
            <a:avLst>
              <a:gd name="adj" fmla="val 16667"/>
            </a:avLst>
          </a:prstGeom>
          <a:solidFill>
            <a:schemeClr val="tx2">
              <a:alpha val="25000"/>
            </a:schemeClr>
          </a:solidFill>
          <a:ln w="31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000" b="1" dirty="0">
                <a:solidFill>
                  <a:schemeClr val="accent3">
                    <a:lumMod val="65000"/>
                  </a:schemeClr>
                </a:solidFill>
              </a:rPr>
              <a:t>Plan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Overview </a:t>
            </a:r>
            <a:r>
              <a:rPr lang="en-US" sz="2000" b="1" dirty="0">
                <a:solidFill>
                  <a:srgbClr val="B2B2B2"/>
                </a:solidFill>
                <a:sym typeface="Wingdings" panose="05000000000000000000" pitchFamily="2" charset="2"/>
              </a:rPr>
              <a:t> </a:t>
            </a:r>
            <a:r>
              <a:rPr lang="en-US" sz="2000" b="1" dirty="0">
                <a:solidFill>
                  <a:schemeClr val="tx2">
                    <a:lumMod val="60000"/>
                    <a:lumOff val="40000"/>
                  </a:schemeClr>
                </a:solidFill>
                <a:sym typeface="Wingdings" panose="05000000000000000000" pitchFamily="2" charset="2"/>
              </a:rPr>
              <a:t>Prepare</a:t>
            </a:r>
            <a:r>
              <a:rPr lang="en-US" sz="2000" b="1" dirty="0">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Meeting</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Rework </a:t>
            </a:r>
            <a:r>
              <a:rPr lang="en-US" sz="2000" b="1" dirty="0">
                <a:solidFill>
                  <a:srgbClr val="B2B2B2"/>
                </a:solidFill>
                <a:sym typeface="Wingdings" panose="05000000000000000000" pitchFamily="2" charset="2"/>
              </a:rPr>
              <a:t> </a:t>
            </a:r>
            <a:r>
              <a:rPr lang="en-US" sz="2000" b="1" dirty="0">
                <a:solidFill>
                  <a:schemeClr val="accent3">
                    <a:lumMod val="65000"/>
                  </a:schemeClr>
                </a:solidFill>
                <a:sym typeface="Wingdings" panose="05000000000000000000" pitchFamily="2" charset="2"/>
              </a:rPr>
              <a:t>Follow-up</a:t>
            </a:r>
            <a:r>
              <a:rPr lang="en-US" sz="2000" b="1" dirty="0">
                <a:solidFill>
                  <a:schemeClr val="accent4"/>
                </a:solidFill>
                <a:sym typeface="Wingdings" panose="05000000000000000000" pitchFamily="2" charset="2"/>
              </a:rPr>
              <a:t> </a:t>
            </a:r>
            <a:r>
              <a:rPr lang="en-US" sz="2000" b="1" dirty="0">
                <a:solidFill>
                  <a:srgbClr val="B2B2B2"/>
                </a:solidFill>
                <a:sym typeface="Wingdings" panose="05000000000000000000" pitchFamily="2" charset="2"/>
              </a:rPr>
              <a:t> </a:t>
            </a:r>
            <a:r>
              <a:rPr lang="en-US" sz="2000" b="1" dirty="0">
                <a:sym typeface="Wingdings" panose="05000000000000000000" pitchFamily="2" charset="2"/>
              </a:rPr>
              <a:t>Analysis</a:t>
            </a:r>
            <a:endParaRPr lang="en-US" sz="2000" b="1" dirty="0"/>
          </a:p>
        </p:txBody>
      </p:sp>
    </p:spTree>
    <p:extLst>
      <p:ext uri="{BB962C8B-B14F-4D97-AF65-F5344CB8AC3E}">
        <p14:creationId xmlns:p14="http://schemas.microsoft.com/office/powerpoint/2010/main" val="2971893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Key points</a:t>
            </a:r>
          </a:p>
        </p:txBody>
      </p:sp>
      <p:sp>
        <p:nvSpPr>
          <p:cNvPr id="516100" name="Rectangle 4"/>
          <p:cNvSpPr>
            <a:spLocks noGrp="1" noChangeArrowheads="1"/>
          </p:cNvSpPr>
          <p:nvPr>
            <p:ph type="body" idx="1"/>
          </p:nvPr>
        </p:nvSpPr>
        <p:spPr>
          <a:xfrm>
            <a:off x="457200" y="1106469"/>
            <a:ext cx="8229600" cy="5248275"/>
          </a:xfrm>
        </p:spPr>
        <p:txBody>
          <a:bodyPr/>
          <a:lstStyle/>
          <a:p>
            <a:r>
              <a:rPr lang="en-US" dirty="0"/>
              <a:t>Plan a project for reviews</a:t>
            </a:r>
          </a:p>
          <a:p>
            <a:pPr lvl="1"/>
            <a:r>
              <a:rPr lang="en-US" dirty="0"/>
              <a:t>Don’t skip at crunch time</a:t>
            </a:r>
          </a:p>
          <a:p>
            <a:r>
              <a:rPr lang="en-US" dirty="0"/>
              <a:t>Participate in reviews</a:t>
            </a:r>
          </a:p>
          <a:p>
            <a:pPr lvl="1"/>
            <a:r>
              <a:rPr lang="en-US" dirty="0"/>
              <a:t>Reviews only work if you add value</a:t>
            </a:r>
          </a:p>
          <a:p>
            <a:r>
              <a:rPr lang="en-US" dirty="0"/>
              <a:t>Prepare before the meeting</a:t>
            </a:r>
          </a:p>
          <a:p>
            <a:pPr lvl="1"/>
            <a:r>
              <a:rPr lang="en-US" dirty="0"/>
              <a:t>Don’t show up unprepared</a:t>
            </a:r>
          </a:p>
          <a:p>
            <a:r>
              <a:rPr lang="en-US" dirty="0"/>
              <a:t>Drive closure on action items</a:t>
            </a:r>
          </a:p>
          <a:p>
            <a:pPr lvl="1"/>
            <a:r>
              <a:rPr lang="en-US" dirty="0"/>
              <a:t>Fix bugs, follow up</a:t>
            </a:r>
          </a:p>
          <a:p>
            <a:r>
              <a:rPr lang="en-US" dirty="0"/>
              <a:t>Measure effectiveness</a:t>
            </a:r>
          </a:p>
          <a:p>
            <a:pPr lvl="1"/>
            <a:r>
              <a:rPr lang="en-US" dirty="0"/>
              <a:t>How do you know your team is improving?</a:t>
            </a:r>
          </a:p>
        </p:txBody>
      </p:sp>
    </p:spTree>
    <p:extLst>
      <p:ext uri="{BB962C8B-B14F-4D97-AF65-F5344CB8AC3E}">
        <p14:creationId xmlns:p14="http://schemas.microsoft.com/office/powerpoint/2010/main" val="481761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60903"/>
            <a:ext cx="6705600" cy="563563"/>
          </a:xfrm>
        </p:spPr>
        <p:txBody>
          <a:bodyPr/>
          <a:lstStyle/>
          <a:p>
            <a:pPr>
              <a:defRPr/>
            </a:pPr>
            <a:r>
              <a:rPr lang="en-US" sz="2400" dirty="0"/>
              <a:t>High-Level Specification Review</a:t>
            </a:r>
          </a:p>
        </p:txBody>
      </p:sp>
      <p:sp>
        <p:nvSpPr>
          <p:cNvPr id="36867" name="Content Placeholder 2"/>
          <p:cNvSpPr>
            <a:spLocks noGrp="1"/>
          </p:cNvSpPr>
          <p:nvPr>
            <p:ph idx="1"/>
          </p:nvPr>
        </p:nvSpPr>
        <p:spPr>
          <a:xfrm>
            <a:off x="457200" y="1106469"/>
            <a:ext cx="8229600" cy="5248275"/>
          </a:xfrm>
        </p:spPr>
        <p:txBody>
          <a:bodyPr/>
          <a:lstStyle/>
          <a:p>
            <a:r>
              <a:rPr lang="en-US" dirty="0"/>
              <a:t>Objectives</a:t>
            </a:r>
          </a:p>
          <a:p>
            <a:pPr lvl="1"/>
            <a:r>
              <a:rPr lang="en-US" dirty="0">
                <a:latin typeface="Arial" panose="020B0604020202020204" pitchFamily="34" charset="0"/>
              </a:rPr>
              <a:t>Find specific defects such as large fundamental problems,</a:t>
            </a:r>
            <a:r>
              <a:rPr lang="vi-VN" dirty="0">
                <a:latin typeface="Arial" panose="020B0604020202020204" pitchFamily="34" charset="0"/>
              </a:rPr>
              <a:t> </a:t>
            </a:r>
            <a:r>
              <a:rPr lang="en-US" dirty="0">
                <a:latin typeface="Arial" panose="020B0604020202020204" pitchFamily="34" charset="0"/>
              </a:rPr>
              <a:t>oversights, omissions, etc.</a:t>
            </a:r>
          </a:p>
          <a:p>
            <a:r>
              <a:rPr lang="vi-VN" dirty="0"/>
              <a:t> </a:t>
            </a:r>
            <a:r>
              <a:rPr lang="en-US" dirty="0"/>
              <a:t>Can use the following techniques:</a:t>
            </a:r>
          </a:p>
          <a:p>
            <a:pPr lvl="1"/>
            <a:r>
              <a:rPr lang="en-US" dirty="0">
                <a:latin typeface="Arial" panose="020B0604020202020204" pitchFamily="34" charset="0"/>
              </a:rPr>
              <a:t>Put yourself in the user’s shoes: meeting the user needs is</a:t>
            </a:r>
            <a:r>
              <a:rPr lang="vi-VN" dirty="0">
                <a:latin typeface="Arial" panose="020B0604020202020204" pitchFamily="34" charset="0"/>
              </a:rPr>
              <a:t> </a:t>
            </a:r>
            <a:r>
              <a:rPr lang="en-US" dirty="0">
                <a:latin typeface="Arial" panose="020B0604020202020204" pitchFamily="34" charset="0"/>
              </a:rPr>
              <a:t>what quality means.</a:t>
            </a:r>
          </a:p>
          <a:p>
            <a:pPr lvl="1"/>
            <a:r>
              <a:rPr lang="en-US" dirty="0">
                <a:latin typeface="Arial" panose="020B0604020202020204" pitchFamily="34" charset="0"/>
              </a:rPr>
              <a:t>Research existing standards and guidelines.</a:t>
            </a:r>
          </a:p>
          <a:p>
            <a:pPr lvl="1"/>
            <a:r>
              <a:rPr lang="en-US" dirty="0">
                <a:latin typeface="Arial" panose="020B0604020202020204" pitchFamily="34" charset="0"/>
              </a:rPr>
              <a:t>Review and test similar software.</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E6BD6B2-A1F8-4146-96DF-199B6C612F5B}" type="slidenum">
              <a:rPr lang="en-CA" sz="1000">
                <a:solidFill>
                  <a:schemeClr val="bg1"/>
                </a:solidFill>
                <a:latin typeface="Verdana" panose="020B0604030504040204" pitchFamily="34" charset="0"/>
              </a:rPr>
              <a:pPr eaLnBrk="1" hangingPunct="1"/>
              <a:t>32</a:t>
            </a:fld>
            <a:endParaRPr lang="en-CA" sz="1000">
              <a:solidFill>
                <a:schemeClr val="bg1"/>
              </a:solidFill>
              <a:latin typeface="Verdan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a:t>High-Level Specification Review</a:t>
            </a:r>
          </a:p>
        </p:txBody>
      </p:sp>
      <p:sp>
        <p:nvSpPr>
          <p:cNvPr id="37891" name="Content Placeholder 2"/>
          <p:cNvSpPr>
            <a:spLocks noGrp="1"/>
          </p:cNvSpPr>
          <p:nvPr>
            <p:ph idx="1"/>
          </p:nvPr>
        </p:nvSpPr>
        <p:spPr>
          <a:xfrm>
            <a:off x="457200" y="1106469"/>
            <a:ext cx="8229600" cy="5248275"/>
          </a:xfrm>
        </p:spPr>
        <p:txBody>
          <a:bodyPr/>
          <a:lstStyle/>
          <a:p>
            <a:r>
              <a:rPr lang="en-US" dirty="0"/>
              <a:t>If you are a user</a:t>
            </a:r>
          </a:p>
          <a:p>
            <a:pPr lvl="1"/>
            <a:r>
              <a:rPr lang="en-US" sz="2400" dirty="0">
                <a:latin typeface="Arial" panose="020B0604020202020204" pitchFamily="34" charset="0"/>
              </a:rPr>
              <a:t>Examining the specification from the customer perspective,</a:t>
            </a:r>
            <a:r>
              <a:rPr lang="vi-VN" sz="2400" dirty="0">
                <a:latin typeface="Arial" panose="020B0604020202020204" pitchFamily="34" charset="0"/>
              </a:rPr>
              <a:t> </a:t>
            </a:r>
            <a:r>
              <a:rPr lang="en-US" sz="2400" dirty="0">
                <a:latin typeface="Arial" panose="020B0604020202020204" pitchFamily="34" charset="0"/>
              </a:rPr>
              <a:t>you can ask yourself the following questions…. if I was the</a:t>
            </a:r>
            <a:r>
              <a:rPr lang="vi-VN" sz="2400" dirty="0">
                <a:latin typeface="Arial" panose="020B0604020202020204" pitchFamily="34" charset="0"/>
              </a:rPr>
              <a:t> </a:t>
            </a:r>
            <a:r>
              <a:rPr lang="en-US" sz="2400" dirty="0">
                <a:latin typeface="Arial" panose="020B0604020202020204" pitchFamily="34" charset="0"/>
              </a:rPr>
              <a:t>customer:</a:t>
            </a:r>
          </a:p>
          <a:p>
            <a:pPr lvl="2"/>
            <a:r>
              <a:rPr lang="en-US" sz="2000" dirty="0">
                <a:latin typeface="Arial" panose="020B0604020202020204" pitchFamily="34" charset="0"/>
              </a:rPr>
              <a:t>1. What functions do I need?</a:t>
            </a:r>
          </a:p>
          <a:p>
            <a:pPr lvl="2"/>
            <a:r>
              <a:rPr lang="en-US" sz="2000" dirty="0">
                <a:latin typeface="Arial" panose="020B0604020202020204" pitchFamily="34" charset="0"/>
              </a:rPr>
              <a:t>2. Are all the functions I need included in the specification?</a:t>
            </a:r>
          </a:p>
          <a:p>
            <a:pPr lvl="2"/>
            <a:r>
              <a:rPr lang="en-US" sz="2000" dirty="0">
                <a:latin typeface="Arial" panose="020B0604020202020204" pitchFamily="34" charset="0"/>
              </a:rPr>
              <a:t>3. Are there functions conflicting with the former ones?</a:t>
            </a:r>
          </a:p>
          <a:p>
            <a:pPr lvl="2"/>
            <a:r>
              <a:rPr lang="en-US" sz="2000" dirty="0">
                <a:latin typeface="Arial" panose="020B0604020202020204" pitchFamily="34" charset="0"/>
              </a:rPr>
              <a:t>4. Are the functions easy to use?</a:t>
            </a:r>
          </a:p>
          <a:p>
            <a:pPr lvl="2"/>
            <a:r>
              <a:rPr lang="en-US" sz="2000" dirty="0">
                <a:latin typeface="Arial" panose="020B0604020202020204" pitchFamily="34" charset="0"/>
              </a:rPr>
              <a:t>5. How about the performance?</a:t>
            </a:r>
          </a:p>
          <a:p>
            <a:pPr lvl="2"/>
            <a:r>
              <a:rPr lang="en-US" sz="2000" dirty="0">
                <a:latin typeface="Arial" panose="020B0604020202020204" pitchFamily="34" charset="0"/>
              </a:rPr>
              <a:t>6. Are the functions secure?</a:t>
            </a:r>
          </a:p>
          <a:p>
            <a:pPr lvl="2"/>
            <a:r>
              <a:rPr lang="en-US" sz="2000" dirty="0" err="1">
                <a:latin typeface="Arial" panose="020B0604020202020204" pitchFamily="34" charset="0"/>
              </a:rPr>
              <a:t>etc</a:t>
            </a:r>
            <a:endParaRPr lang="en-US" sz="2000" dirty="0">
              <a:latin typeface="Arial" panose="020B0604020202020204" pitchFamily="34" charset="0"/>
            </a:endParaRPr>
          </a:p>
          <a:p>
            <a:pPr lvl="1"/>
            <a:r>
              <a:rPr lang="en-US" sz="2400" dirty="0">
                <a:latin typeface="Arial" panose="020B0604020202020204" pitchFamily="34" charset="0"/>
              </a:rPr>
              <a:t>Gaining some familiarity with the field in which the software</a:t>
            </a:r>
            <a:r>
              <a:rPr lang="vi-VN" sz="2400" dirty="0">
                <a:latin typeface="Arial" panose="020B0604020202020204" pitchFamily="34" charset="0"/>
              </a:rPr>
              <a:t> </a:t>
            </a:r>
            <a:r>
              <a:rPr lang="en-US" sz="2400" dirty="0">
                <a:latin typeface="Arial" panose="020B0604020202020204" pitchFamily="34" charset="0"/>
              </a:rPr>
              <a:t>applies, would be a great help.</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D9DD93D-7C27-43A3-9BC1-9630618ACAAF}" type="slidenum">
              <a:rPr lang="en-CA" sz="1000">
                <a:solidFill>
                  <a:schemeClr val="bg1"/>
                </a:solidFill>
                <a:latin typeface="Verdana" panose="020B0604030504040204" pitchFamily="34" charset="0"/>
              </a:rPr>
              <a:pPr eaLnBrk="1" hangingPunct="1"/>
              <a:t>33</a:t>
            </a:fld>
            <a:endParaRPr lang="en-CA" sz="1000">
              <a:solidFill>
                <a:schemeClr val="bg1"/>
              </a:solidFill>
              <a:latin typeface="Verdan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a:t>High-Level Specification Review</a:t>
            </a:r>
          </a:p>
        </p:txBody>
      </p:sp>
      <p:sp>
        <p:nvSpPr>
          <p:cNvPr id="38915" name="Content Placeholder 2"/>
          <p:cNvSpPr>
            <a:spLocks noGrp="1"/>
          </p:cNvSpPr>
          <p:nvPr>
            <p:ph idx="1"/>
          </p:nvPr>
        </p:nvSpPr>
        <p:spPr>
          <a:xfrm>
            <a:off x="457200" y="1106469"/>
            <a:ext cx="8229600" cy="5248275"/>
          </a:xfrm>
        </p:spPr>
        <p:txBody>
          <a:bodyPr/>
          <a:lstStyle/>
          <a:p>
            <a:r>
              <a:rPr lang="en-US" sz="1800" dirty="0"/>
              <a:t>Existing research standards and guidelines</a:t>
            </a:r>
          </a:p>
          <a:p>
            <a:pPr lvl="1"/>
            <a:r>
              <a:rPr lang="en-US" sz="1800" dirty="0">
                <a:latin typeface="Arial" panose="020B0604020202020204" pitchFamily="34" charset="0"/>
              </a:rPr>
              <a:t>Testers may refer to the existing standards and guidelines</a:t>
            </a:r>
            <a:r>
              <a:rPr lang="vi-VN" sz="1800" dirty="0">
                <a:latin typeface="Arial" panose="020B0604020202020204" pitchFamily="34" charset="0"/>
              </a:rPr>
              <a:t> </a:t>
            </a:r>
            <a:r>
              <a:rPr lang="en-US" sz="1800" dirty="0">
                <a:latin typeface="Arial" panose="020B0604020202020204" pitchFamily="34" charset="0"/>
              </a:rPr>
              <a:t>when performing high-level reviews of specifications.</a:t>
            </a:r>
          </a:p>
          <a:p>
            <a:pPr lvl="1"/>
            <a:r>
              <a:rPr lang="en-US" sz="1800" dirty="0">
                <a:latin typeface="Arial" panose="020B0604020202020204" pitchFamily="34" charset="0"/>
              </a:rPr>
              <a:t>Following are some of them:</a:t>
            </a:r>
          </a:p>
          <a:p>
            <a:pPr lvl="2"/>
            <a:r>
              <a:rPr lang="en-US" sz="1800" dirty="0">
                <a:latin typeface="Arial" panose="020B0604020202020204" pitchFamily="34" charset="0"/>
              </a:rPr>
              <a:t>1. Organization standards, terminology and conventions: software</a:t>
            </a:r>
            <a:r>
              <a:rPr lang="vi-VN" sz="1800" dirty="0">
                <a:latin typeface="Arial" panose="020B0604020202020204" pitchFamily="34" charset="0"/>
              </a:rPr>
              <a:t> </a:t>
            </a:r>
            <a:r>
              <a:rPr lang="en-US" sz="1800" dirty="0">
                <a:latin typeface="Arial" panose="020B0604020202020204" pitchFamily="34" charset="0"/>
              </a:rPr>
              <a:t>should adopt the common terms and conventions used by the end</a:t>
            </a:r>
            <a:r>
              <a:rPr lang="vi-VN" sz="1800" dirty="0">
                <a:latin typeface="Arial" panose="020B0604020202020204" pitchFamily="34" charset="0"/>
              </a:rPr>
              <a:t> </a:t>
            </a:r>
            <a:r>
              <a:rPr lang="en-US" sz="1800" dirty="0">
                <a:latin typeface="Arial" panose="020B0604020202020204" pitchFamily="34" charset="0"/>
              </a:rPr>
              <a:t>users.</a:t>
            </a:r>
          </a:p>
          <a:p>
            <a:pPr lvl="2"/>
            <a:r>
              <a:rPr lang="en-US" sz="1800" dirty="0">
                <a:latin typeface="Arial" panose="020B0604020202020204" pitchFamily="34" charset="0"/>
              </a:rPr>
              <a:t>2. Industry standards: In some industries there are strict standards</a:t>
            </a:r>
            <a:r>
              <a:rPr lang="vi-VN" sz="1800" dirty="0">
                <a:latin typeface="Arial" panose="020B0604020202020204" pitchFamily="34" charset="0"/>
              </a:rPr>
              <a:t> </a:t>
            </a:r>
            <a:r>
              <a:rPr lang="en-US" sz="1800" dirty="0">
                <a:latin typeface="Arial" panose="020B0604020202020204" pitchFamily="34" charset="0"/>
              </a:rPr>
              <a:t>that software must follow.</a:t>
            </a:r>
          </a:p>
          <a:p>
            <a:pPr lvl="2"/>
            <a:r>
              <a:rPr lang="en-US" sz="1800" dirty="0">
                <a:latin typeface="Arial" panose="020B0604020202020204" pitchFamily="34" charset="0"/>
              </a:rPr>
              <a:t>3. Government standards.</a:t>
            </a:r>
          </a:p>
          <a:p>
            <a:pPr lvl="2"/>
            <a:r>
              <a:rPr lang="en-US" sz="1800" dirty="0">
                <a:latin typeface="Arial" panose="020B0604020202020204" pitchFamily="34" charset="0"/>
              </a:rPr>
              <a:t>4. Security standards.</a:t>
            </a:r>
          </a:p>
          <a:p>
            <a:pPr lvl="2"/>
            <a:r>
              <a:rPr lang="en-US" sz="1800" dirty="0" err="1">
                <a:latin typeface="Arial" panose="020B0604020202020204" pitchFamily="34" charset="0"/>
              </a:rPr>
              <a:t>etc</a:t>
            </a:r>
            <a:endParaRPr lang="en-US" sz="1800" dirty="0">
              <a:latin typeface="Arial" panose="020B0604020202020204" pitchFamily="34" charset="0"/>
            </a:endParaRPr>
          </a:p>
          <a:p>
            <a:pPr lvl="1"/>
            <a:r>
              <a:rPr lang="en-US" sz="1800" dirty="0">
                <a:latin typeface="Arial" panose="020B0604020202020204" pitchFamily="34" charset="0"/>
              </a:rPr>
              <a:t>Testers should consider the relative standards as part of the</a:t>
            </a:r>
            <a:r>
              <a:rPr lang="vi-VN" sz="1800" dirty="0">
                <a:latin typeface="Arial" panose="020B0604020202020204" pitchFamily="34" charset="0"/>
              </a:rPr>
              <a:t> </a:t>
            </a:r>
            <a:r>
              <a:rPr lang="en-US" sz="1800" dirty="0">
                <a:latin typeface="Arial" panose="020B0604020202020204" pitchFamily="34" charset="0"/>
              </a:rPr>
              <a:t>specifications.</a:t>
            </a:r>
          </a:p>
          <a:p>
            <a:pPr lvl="1"/>
            <a:r>
              <a:rPr lang="en-US" sz="1800" dirty="0">
                <a:latin typeface="Arial" panose="020B0604020202020204" pitchFamily="34" charset="0"/>
              </a:rPr>
              <a:t>When reviewing the specification, testers should test whether</a:t>
            </a:r>
            <a:r>
              <a:rPr lang="vi-VN" sz="1800" dirty="0">
                <a:latin typeface="Arial" panose="020B0604020202020204" pitchFamily="34" charset="0"/>
              </a:rPr>
              <a:t> </a:t>
            </a:r>
            <a:r>
              <a:rPr lang="en-US" sz="1800" dirty="0">
                <a:latin typeface="Arial" panose="020B0604020202020204" pitchFamily="34" charset="0"/>
              </a:rPr>
              <a:t>the correct standards are being used and none is overlooked.</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F9482CB-F38C-4E88-9B12-0C713674ACE5}" type="slidenum">
              <a:rPr lang="en-CA" sz="1000">
                <a:solidFill>
                  <a:schemeClr val="bg1"/>
                </a:solidFill>
                <a:latin typeface="Verdana" panose="020B0604030504040204" pitchFamily="34" charset="0"/>
              </a:rPr>
              <a:pPr eaLnBrk="1" hangingPunct="1"/>
              <a:t>34</a:t>
            </a:fld>
            <a:endParaRPr lang="en-CA" sz="1000">
              <a:solidFill>
                <a:schemeClr val="bg1"/>
              </a:solidFill>
              <a:latin typeface="Verdana" panose="020B060403050404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a:t>High-Level Specification Review</a:t>
            </a:r>
          </a:p>
        </p:txBody>
      </p:sp>
      <p:sp>
        <p:nvSpPr>
          <p:cNvPr id="39939" name="Content Placeholder 2"/>
          <p:cNvSpPr>
            <a:spLocks noGrp="1"/>
          </p:cNvSpPr>
          <p:nvPr>
            <p:ph idx="1"/>
          </p:nvPr>
        </p:nvSpPr>
        <p:spPr>
          <a:xfrm>
            <a:off x="457200" y="1106469"/>
            <a:ext cx="8229600" cy="5248275"/>
          </a:xfrm>
        </p:spPr>
        <p:txBody>
          <a:bodyPr/>
          <a:lstStyle/>
          <a:p>
            <a:r>
              <a:rPr lang="en-US" dirty="0"/>
              <a:t>Review and test similar software</a:t>
            </a:r>
          </a:p>
          <a:p>
            <a:pPr lvl="1"/>
            <a:r>
              <a:rPr lang="en-US" sz="2000" dirty="0">
                <a:latin typeface="Arial" panose="020B0604020202020204" pitchFamily="34" charset="0"/>
              </a:rPr>
              <a:t>Nothing is better than hands-on experience. You can get useful</a:t>
            </a:r>
            <a:r>
              <a:rPr lang="vi-VN" sz="2000" dirty="0">
                <a:latin typeface="Arial" panose="020B0604020202020204" pitchFamily="34" charset="0"/>
              </a:rPr>
              <a:t> </a:t>
            </a:r>
            <a:r>
              <a:rPr lang="en-US" sz="2000" dirty="0">
                <a:latin typeface="Arial" panose="020B0604020202020204" pitchFamily="34" charset="0"/>
              </a:rPr>
              <a:t>information from similar software. This could be:</a:t>
            </a:r>
          </a:p>
          <a:p>
            <a:pPr lvl="2"/>
            <a:r>
              <a:rPr lang="en-US" sz="1600" b="1" dirty="0">
                <a:latin typeface="Arial" panose="020B0604020202020204" pitchFamily="34" charset="0"/>
              </a:rPr>
              <a:t>1. Former versions of your software</a:t>
            </a:r>
          </a:p>
          <a:p>
            <a:pPr lvl="2"/>
            <a:r>
              <a:rPr lang="en-US" sz="1600" b="1" dirty="0">
                <a:latin typeface="Arial" panose="020B0604020202020204" pitchFamily="34" charset="0"/>
              </a:rPr>
              <a:t>2. Similar software of your organization</a:t>
            </a:r>
          </a:p>
          <a:p>
            <a:pPr lvl="2"/>
            <a:r>
              <a:rPr lang="en-US" sz="1600" b="1" dirty="0">
                <a:latin typeface="Arial" panose="020B0604020202020204" pitchFamily="34" charset="0"/>
              </a:rPr>
              <a:t>3. Competitors’ products</a:t>
            </a:r>
          </a:p>
          <a:p>
            <a:pPr lvl="1"/>
            <a:r>
              <a:rPr lang="en-US" sz="2000" dirty="0">
                <a:latin typeface="Arial" panose="020B0604020202020204" pitchFamily="34" charset="0"/>
              </a:rPr>
              <a:t>When reviewing similar software, you may pay attention to the</a:t>
            </a:r>
            <a:r>
              <a:rPr lang="vi-VN" sz="2000" dirty="0">
                <a:latin typeface="Arial" panose="020B0604020202020204" pitchFamily="34" charset="0"/>
              </a:rPr>
              <a:t> </a:t>
            </a:r>
            <a:r>
              <a:rPr lang="en-US" sz="2000" dirty="0">
                <a:latin typeface="Arial" panose="020B0604020202020204" pitchFamily="34" charset="0"/>
              </a:rPr>
              <a:t>following questions and think about whether this will impact your</a:t>
            </a:r>
            <a:r>
              <a:rPr lang="vi-VN" sz="2000" dirty="0">
                <a:latin typeface="Arial" panose="020B0604020202020204" pitchFamily="34" charset="0"/>
              </a:rPr>
              <a:t> </a:t>
            </a:r>
            <a:r>
              <a:rPr lang="en-US" sz="2000" dirty="0">
                <a:latin typeface="Arial" panose="020B0604020202020204" pitchFamily="34" charset="0"/>
              </a:rPr>
              <a:t>testing.</a:t>
            </a:r>
          </a:p>
          <a:p>
            <a:pPr lvl="1"/>
            <a:r>
              <a:rPr lang="en-US" sz="2000" dirty="0">
                <a:latin typeface="Arial" panose="020B0604020202020204" pitchFamily="34" charset="0"/>
              </a:rPr>
              <a:t>1. Will there be more or less features?</a:t>
            </a:r>
          </a:p>
          <a:p>
            <a:pPr lvl="1"/>
            <a:r>
              <a:rPr lang="en-US" sz="2000" dirty="0">
                <a:latin typeface="Arial" panose="020B0604020202020204" pitchFamily="34" charset="0"/>
              </a:rPr>
              <a:t>2. How about the scale of code?</a:t>
            </a:r>
          </a:p>
          <a:p>
            <a:pPr lvl="1"/>
            <a:r>
              <a:rPr lang="en-US" sz="2000" dirty="0">
                <a:latin typeface="Arial" panose="020B0604020202020204" pitchFamily="34" charset="0"/>
              </a:rPr>
              <a:t>3. Will your software be more or less complex?</a:t>
            </a:r>
          </a:p>
          <a:p>
            <a:pPr lvl="1"/>
            <a:r>
              <a:rPr lang="en-US" sz="2000" dirty="0">
                <a:latin typeface="Arial" panose="020B0604020202020204" pitchFamily="34" charset="0"/>
              </a:rPr>
              <a:t>4. How about testability?</a:t>
            </a:r>
          </a:p>
          <a:p>
            <a:pPr lvl="1"/>
            <a:r>
              <a:rPr lang="en-US" sz="2000" dirty="0">
                <a:latin typeface="Arial" panose="020B0604020202020204" pitchFamily="34" charset="0"/>
              </a:rPr>
              <a:t>5. How about the performance, security and other non-functional</a:t>
            </a:r>
            <a:r>
              <a:rPr lang="vi-VN" sz="2000" dirty="0">
                <a:latin typeface="Arial" panose="020B0604020202020204" pitchFamily="34" charset="0"/>
              </a:rPr>
              <a:t> </a:t>
            </a:r>
            <a:r>
              <a:rPr lang="en-US" sz="2000" dirty="0">
                <a:latin typeface="Arial" panose="020B0604020202020204" pitchFamily="34" charset="0"/>
              </a:rPr>
              <a:t>attributes?</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77B1467-0EC6-489A-AB4F-C4244393CC95}" type="slidenum">
              <a:rPr lang="en-CA" sz="1000">
                <a:solidFill>
                  <a:schemeClr val="bg1"/>
                </a:solidFill>
                <a:latin typeface="Verdana" panose="020B0604030504040204" pitchFamily="34" charset="0"/>
              </a:rPr>
              <a:pPr eaLnBrk="1" hangingPunct="1"/>
              <a:t>35</a:t>
            </a:fld>
            <a:endParaRPr lang="en-CA" sz="1000">
              <a:solidFill>
                <a:schemeClr val="bg1"/>
              </a:solidFill>
              <a:latin typeface="Verdana" panose="020B060403050404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a:t>Low-Level Specification Review</a:t>
            </a:r>
          </a:p>
        </p:txBody>
      </p:sp>
      <p:sp>
        <p:nvSpPr>
          <p:cNvPr id="40963" name="Content Placeholder 2"/>
          <p:cNvSpPr>
            <a:spLocks noGrp="1"/>
          </p:cNvSpPr>
          <p:nvPr>
            <p:ph idx="1"/>
          </p:nvPr>
        </p:nvSpPr>
        <p:spPr/>
        <p:txBody>
          <a:bodyPr/>
          <a:lstStyle/>
          <a:p>
            <a:r>
              <a:rPr lang="en-US" dirty="0"/>
              <a:t>Attributes of a good specification</a:t>
            </a:r>
          </a:p>
          <a:p>
            <a:pPr lvl="1"/>
            <a:r>
              <a:rPr lang="en-US" sz="2400" b="1" dirty="0"/>
              <a:t>Complete</a:t>
            </a:r>
            <a:r>
              <a:rPr lang="en-US" sz="2400" dirty="0"/>
              <a:t>: Is anything missing?</a:t>
            </a:r>
          </a:p>
          <a:p>
            <a:pPr lvl="1"/>
            <a:r>
              <a:rPr lang="en-US" sz="2400" dirty="0"/>
              <a:t>Accurate: Is the proposed solution correct? Does it properly define the goal?</a:t>
            </a:r>
          </a:p>
          <a:p>
            <a:pPr lvl="1"/>
            <a:r>
              <a:rPr lang="en-US" sz="2400" b="1" dirty="0"/>
              <a:t>Unambiguous</a:t>
            </a:r>
            <a:r>
              <a:rPr lang="en-US" sz="2400" dirty="0"/>
              <a:t>: Is the description precise and not vague? Does everyone agree on the interpretation? Is it easy to understand?</a:t>
            </a:r>
          </a:p>
          <a:p>
            <a:pPr lvl="1"/>
            <a:r>
              <a:rPr lang="en-US" sz="2400" b="1" dirty="0"/>
              <a:t>Consistent</a:t>
            </a:r>
            <a:r>
              <a:rPr lang="en-US" sz="2400" dirty="0"/>
              <a:t>: Does it conflict with other features?</a:t>
            </a:r>
          </a:p>
          <a:p>
            <a:pPr lvl="1"/>
            <a:r>
              <a:rPr lang="en-US" sz="2400" b="1" dirty="0"/>
              <a:t>Relevant</a:t>
            </a:r>
            <a:r>
              <a:rPr lang="en-US" sz="2400" dirty="0"/>
              <a:t>: Is the information in the spec important? </a:t>
            </a:r>
          </a:p>
          <a:p>
            <a:pPr lvl="1"/>
            <a:r>
              <a:rPr lang="en-US" sz="2400" b="1" dirty="0"/>
              <a:t>Feasible</a:t>
            </a:r>
            <a:r>
              <a:rPr lang="en-US" sz="2400" dirty="0"/>
              <a:t>: Can the feature be implemented with available resources?</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8611C3F-F9C4-4C15-A142-82561088425C}" type="slidenum">
              <a:rPr lang="en-CA" sz="1000">
                <a:solidFill>
                  <a:schemeClr val="bg1"/>
                </a:solidFill>
                <a:latin typeface="Verdana" panose="020B0604030504040204" pitchFamily="34" charset="0"/>
              </a:rPr>
              <a:pPr eaLnBrk="1" hangingPunct="1"/>
              <a:t>36</a:t>
            </a:fld>
            <a:endParaRPr lang="en-CA" sz="1000">
              <a:solidFill>
                <a:schemeClr val="bg1"/>
              </a:solidFill>
              <a:latin typeface="Verdana" panose="020B060403050404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a:t>Low-Level Specification Review</a:t>
            </a:r>
          </a:p>
        </p:txBody>
      </p:sp>
      <p:sp>
        <p:nvSpPr>
          <p:cNvPr id="41987" name="Content Placeholder 2"/>
          <p:cNvSpPr>
            <a:spLocks noGrp="1"/>
          </p:cNvSpPr>
          <p:nvPr>
            <p:ph idx="1"/>
          </p:nvPr>
        </p:nvSpPr>
        <p:spPr>
          <a:xfrm>
            <a:off x="457200" y="1106469"/>
            <a:ext cx="8229600" cy="5248275"/>
          </a:xfrm>
        </p:spPr>
        <p:txBody>
          <a:bodyPr/>
          <a:lstStyle/>
          <a:p>
            <a:r>
              <a:rPr lang="en-US" sz="2400" dirty="0"/>
              <a:t>A Good specification has the following attributes:</a:t>
            </a:r>
          </a:p>
          <a:p>
            <a:pPr lvl="1"/>
            <a:r>
              <a:rPr lang="en-US" sz="2400" b="1" dirty="0">
                <a:latin typeface="Arial" panose="020B0604020202020204" pitchFamily="34" charset="0"/>
              </a:rPr>
              <a:t>Code-free:</a:t>
            </a:r>
            <a:r>
              <a:rPr lang="en-US" sz="2400" dirty="0">
                <a:latin typeface="Arial" panose="020B0604020202020204" pitchFamily="34" charset="0"/>
              </a:rPr>
              <a:t> Does the specification stick with defining the</a:t>
            </a:r>
            <a:r>
              <a:rPr lang="vi-VN" sz="2400" dirty="0">
                <a:latin typeface="Arial" panose="020B0604020202020204" pitchFamily="34" charset="0"/>
              </a:rPr>
              <a:t> </a:t>
            </a:r>
            <a:r>
              <a:rPr lang="en-US" sz="2400" dirty="0">
                <a:latin typeface="Arial" panose="020B0604020202020204" pitchFamily="34" charset="0"/>
              </a:rPr>
              <a:t>product and not the underlying software design, architecture</a:t>
            </a:r>
            <a:r>
              <a:rPr lang="vi-VN" sz="2400" dirty="0">
                <a:latin typeface="Arial" panose="020B0604020202020204" pitchFamily="34" charset="0"/>
              </a:rPr>
              <a:t> </a:t>
            </a:r>
            <a:r>
              <a:rPr lang="en-US" sz="2400" dirty="0">
                <a:latin typeface="Arial" panose="020B0604020202020204" pitchFamily="34" charset="0"/>
              </a:rPr>
              <a:t>and code.</a:t>
            </a:r>
          </a:p>
          <a:p>
            <a:pPr lvl="1"/>
            <a:r>
              <a:rPr lang="en-US" sz="2400" b="1" dirty="0">
                <a:latin typeface="Arial" panose="020B0604020202020204" pitchFamily="34" charset="0"/>
              </a:rPr>
              <a:t>Testable</a:t>
            </a:r>
            <a:r>
              <a:rPr lang="en-US" sz="2400" dirty="0">
                <a:latin typeface="Arial" panose="020B0604020202020204" pitchFamily="34" charset="0"/>
              </a:rPr>
              <a:t>: Can the feature be tested? Is enough information</a:t>
            </a:r>
            <a:r>
              <a:rPr lang="vi-VN" sz="2400" dirty="0">
                <a:latin typeface="Arial" panose="020B0604020202020204" pitchFamily="34" charset="0"/>
              </a:rPr>
              <a:t> </a:t>
            </a:r>
            <a:r>
              <a:rPr lang="en-US" sz="2400" dirty="0">
                <a:latin typeface="Arial" panose="020B0604020202020204" pitchFamily="34" charset="0"/>
              </a:rPr>
              <a:t>provided that a tester could create tests to verify its</a:t>
            </a:r>
            <a:r>
              <a:rPr lang="vi-VN" sz="2400" dirty="0">
                <a:latin typeface="Arial" panose="020B0604020202020204" pitchFamily="34" charset="0"/>
              </a:rPr>
              <a:t> </a:t>
            </a:r>
            <a:r>
              <a:rPr lang="en-US" sz="2400" dirty="0">
                <a:latin typeface="Arial" panose="020B0604020202020204" pitchFamily="34" charset="0"/>
              </a:rPr>
              <a:t>operation?</a:t>
            </a:r>
          </a:p>
          <a:p>
            <a:r>
              <a:rPr lang="en-US" sz="2400" dirty="0"/>
              <a:t>When examining the specification, you can ask yourself if</a:t>
            </a:r>
            <a:r>
              <a:rPr lang="vi-VN" sz="2400" dirty="0"/>
              <a:t> </a:t>
            </a:r>
            <a:r>
              <a:rPr lang="en-US" sz="2400" dirty="0"/>
              <a:t>the words and pictures you are reviewing have these</a:t>
            </a:r>
            <a:r>
              <a:rPr lang="vi-VN" sz="2400" dirty="0"/>
              <a:t> </a:t>
            </a:r>
            <a:r>
              <a:rPr lang="en-US" sz="2400" dirty="0"/>
              <a:t>attributes.</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93C00D7-7FD5-436A-84FB-28AD29703719}" type="slidenum">
              <a:rPr lang="en-CA" sz="1000">
                <a:solidFill>
                  <a:schemeClr val="bg1"/>
                </a:solidFill>
                <a:latin typeface="Verdana" panose="020B0604030504040204" pitchFamily="34" charset="0"/>
              </a:rPr>
              <a:pPr eaLnBrk="1" hangingPunct="1"/>
              <a:t>37</a:t>
            </a:fld>
            <a:endParaRPr lang="en-CA" sz="1000">
              <a:solidFill>
                <a:schemeClr val="bg1"/>
              </a:solidFill>
              <a:latin typeface="Verdana" panose="020B060403050404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pPr>
              <a:defRPr/>
            </a:pPr>
            <a:r>
              <a:rPr lang="en-US" sz="2400" dirty="0"/>
              <a:t>Low-Level Specification Review</a:t>
            </a:r>
          </a:p>
        </p:txBody>
      </p:sp>
      <p:sp>
        <p:nvSpPr>
          <p:cNvPr id="43011" name="Content Placeholder 2"/>
          <p:cNvSpPr>
            <a:spLocks noGrp="1"/>
          </p:cNvSpPr>
          <p:nvPr>
            <p:ph idx="1"/>
          </p:nvPr>
        </p:nvSpPr>
        <p:spPr>
          <a:xfrm>
            <a:off x="457200" y="1106469"/>
            <a:ext cx="8229600" cy="5248275"/>
          </a:xfrm>
        </p:spPr>
        <p:txBody>
          <a:bodyPr/>
          <a:lstStyle/>
          <a:p>
            <a:r>
              <a:rPr lang="en-US" dirty="0"/>
              <a:t>List of problem words</a:t>
            </a:r>
          </a:p>
          <a:p>
            <a:pPr lvl="1"/>
            <a:r>
              <a:rPr lang="en-US" sz="2400" dirty="0">
                <a:latin typeface="Arial" panose="020B0604020202020204" pitchFamily="34" charset="0"/>
              </a:rPr>
              <a:t>When examining the specification, pay more attention to the</a:t>
            </a:r>
            <a:r>
              <a:rPr lang="vi-VN" sz="2400" dirty="0">
                <a:latin typeface="Arial" panose="020B0604020202020204" pitchFamily="34" charset="0"/>
              </a:rPr>
              <a:t> </a:t>
            </a:r>
            <a:r>
              <a:rPr lang="en-US" sz="2400" dirty="0">
                <a:latin typeface="Arial" panose="020B0604020202020204" pitchFamily="34" charset="0"/>
              </a:rPr>
              <a:t>following words and the context that are ambiguous or</a:t>
            </a:r>
            <a:r>
              <a:rPr lang="vi-VN" sz="2400" dirty="0">
                <a:latin typeface="Arial" panose="020B0604020202020204" pitchFamily="34" charset="0"/>
              </a:rPr>
              <a:t> </a:t>
            </a:r>
            <a:r>
              <a:rPr lang="en-US" sz="2400" dirty="0">
                <a:latin typeface="Arial" panose="020B0604020202020204" pitchFamily="34" charset="0"/>
              </a:rPr>
              <a:t>unclear. There are chances that they may lead to defects.</a:t>
            </a:r>
          </a:p>
          <a:p>
            <a:pPr lvl="1"/>
            <a:r>
              <a:rPr lang="en-US" sz="2400" dirty="0">
                <a:latin typeface="Arial" panose="020B0604020202020204" pitchFamily="34" charset="0"/>
              </a:rPr>
              <a:t>1. </a:t>
            </a:r>
            <a:r>
              <a:rPr lang="en-US" sz="2400" b="1" dirty="0">
                <a:latin typeface="Arial" panose="020B0604020202020204" pitchFamily="34" charset="0"/>
              </a:rPr>
              <a:t>Always, Every, All, None, Never</a:t>
            </a:r>
            <a:r>
              <a:rPr lang="en-US" sz="2400" dirty="0">
                <a:latin typeface="Arial" panose="020B0604020202020204" pitchFamily="34" charset="0"/>
              </a:rPr>
              <a:t>: these words denote</a:t>
            </a:r>
            <a:r>
              <a:rPr lang="vi-VN" sz="2400" dirty="0">
                <a:latin typeface="Arial" panose="020B0604020202020204" pitchFamily="34" charset="0"/>
              </a:rPr>
              <a:t> </a:t>
            </a:r>
            <a:r>
              <a:rPr lang="en-US" sz="2400" dirty="0">
                <a:latin typeface="Arial" panose="020B0604020202020204" pitchFamily="34" charset="0"/>
              </a:rPr>
              <a:t>something as certain or absolute. Make sure that it is,</a:t>
            </a:r>
            <a:r>
              <a:rPr lang="vi-VN" sz="2400" dirty="0">
                <a:latin typeface="Arial" panose="020B0604020202020204" pitchFamily="34" charset="0"/>
              </a:rPr>
              <a:t> </a:t>
            </a:r>
            <a:r>
              <a:rPr lang="en-US" sz="2400" dirty="0">
                <a:latin typeface="Arial" panose="020B0604020202020204" pitchFamily="34" charset="0"/>
              </a:rPr>
              <a:t>otherwise think of cases which violate them.</a:t>
            </a:r>
          </a:p>
          <a:p>
            <a:pPr lvl="1"/>
            <a:r>
              <a:rPr lang="en-US" sz="2400" dirty="0">
                <a:latin typeface="Arial" panose="020B0604020202020204" pitchFamily="34" charset="0"/>
              </a:rPr>
              <a:t>2. </a:t>
            </a:r>
            <a:r>
              <a:rPr lang="en-US" sz="2400" b="1" dirty="0">
                <a:latin typeface="Arial" panose="020B0604020202020204" pitchFamily="34" charset="0"/>
              </a:rPr>
              <a:t>Certainly, Therefore, Clearly, Obviously, Evidently</a:t>
            </a:r>
            <a:r>
              <a:rPr lang="en-US" sz="2400" dirty="0">
                <a:latin typeface="Arial" panose="020B0604020202020204" pitchFamily="34" charset="0"/>
              </a:rPr>
              <a:t>: these</a:t>
            </a:r>
            <a:r>
              <a:rPr lang="vi-VN" sz="2400" dirty="0">
                <a:latin typeface="Arial" panose="020B0604020202020204" pitchFamily="34" charset="0"/>
              </a:rPr>
              <a:t> </a:t>
            </a:r>
            <a:r>
              <a:rPr lang="en-US" sz="2400" dirty="0">
                <a:latin typeface="Arial" panose="020B0604020202020204" pitchFamily="34" charset="0"/>
              </a:rPr>
              <a:t>words tend to persuade you into accepting something.</a:t>
            </a:r>
            <a:r>
              <a:rPr lang="vi-VN" sz="2400" dirty="0">
                <a:latin typeface="Arial" panose="020B0604020202020204" pitchFamily="34" charset="0"/>
              </a:rPr>
              <a:t> </a:t>
            </a:r>
            <a:r>
              <a:rPr lang="en-US" sz="2400" dirty="0">
                <a:latin typeface="Arial" panose="020B0604020202020204" pitchFamily="34" charset="0"/>
              </a:rPr>
              <a:t>Please think about it carefully.</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3760334-BC72-4BDD-B986-15B92C1FD86F}" type="slidenum">
              <a:rPr lang="en-CA" sz="1000">
                <a:solidFill>
                  <a:schemeClr val="bg1"/>
                </a:solidFill>
                <a:latin typeface="Verdana" panose="020B0604030504040204" pitchFamily="34" charset="0"/>
              </a:rPr>
              <a:pPr eaLnBrk="1" hangingPunct="1"/>
              <a:t>38</a:t>
            </a:fld>
            <a:endParaRPr lang="en-CA" sz="1000">
              <a:solidFill>
                <a:schemeClr val="bg1"/>
              </a:solidFill>
              <a:latin typeface="Verdana" panose="020B060403050404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a:t>Low-Level Specification Review</a:t>
            </a:r>
          </a:p>
        </p:txBody>
      </p:sp>
      <p:sp>
        <p:nvSpPr>
          <p:cNvPr id="44035" name="Content Placeholder 2"/>
          <p:cNvSpPr>
            <a:spLocks noGrp="1"/>
          </p:cNvSpPr>
          <p:nvPr>
            <p:ph idx="1"/>
          </p:nvPr>
        </p:nvSpPr>
        <p:spPr>
          <a:xfrm>
            <a:off x="457200" y="1106469"/>
            <a:ext cx="8229600" cy="5248275"/>
          </a:xfrm>
        </p:spPr>
        <p:txBody>
          <a:bodyPr/>
          <a:lstStyle/>
          <a:p>
            <a:r>
              <a:rPr lang="en-US" dirty="0"/>
              <a:t>List of problem words</a:t>
            </a:r>
          </a:p>
          <a:p>
            <a:pPr lvl="1"/>
            <a:r>
              <a:rPr lang="en-US" sz="2400" dirty="0">
                <a:latin typeface="Arial" panose="020B0604020202020204" pitchFamily="34" charset="0"/>
              </a:rPr>
              <a:t>3. </a:t>
            </a:r>
            <a:r>
              <a:rPr lang="en-US" sz="2400" b="1" dirty="0">
                <a:latin typeface="Arial" panose="020B0604020202020204" pitchFamily="34" charset="0"/>
              </a:rPr>
              <a:t>Some, Sometimes, Often, Usually, Ordinarily, Customarily,</a:t>
            </a:r>
            <a:r>
              <a:rPr lang="vi-VN" sz="2400" b="1" dirty="0">
                <a:latin typeface="Arial" panose="020B0604020202020204" pitchFamily="34" charset="0"/>
              </a:rPr>
              <a:t> </a:t>
            </a:r>
            <a:r>
              <a:rPr lang="en-US" sz="2400" b="1" dirty="0">
                <a:latin typeface="Arial" panose="020B0604020202020204" pitchFamily="34" charset="0"/>
              </a:rPr>
              <a:t>Most, Mostly, Etc. And so forth, And so on, Such As, Good,</a:t>
            </a:r>
            <a:r>
              <a:rPr lang="vi-VN" sz="2400" b="1" dirty="0">
                <a:latin typeface="Arial" panose="020B0604020202020204" pitchFamily="34" charset="0"/>
              </a:rPr>
              <a:t> </a:t>
            </a:r>
            <a:r>
              <a:rPr lang="en-US" sz="2400" b="1" dirty="0">
                <a:latin typeface="Arial" panose="020B0604020202020204" pitchFamily="34" charset="0"/>
              </a:rPr>
              <a:t>Fast, Cheap, Efficient, Small, Stable</a:t>
            </a:r>
            <a:r>
              <a:rPr lang="en-US" sz="2400" dirty="0">
                <a:latin typeface="Arial" panose="020B0604020202020204" pitchFamily="34" charset="0"/>
              </a:rPr>
              <a:t>: these word aren’t</a:t>
            </a:r>
            <a:r>
              <a:rPr lang="vi-VN" sz="2400" dirty="0">
                <a:latin typeface="Arial" panose="020B0604020202020204" pitchFamily="34" charset="0"/>
              </a:rPr>
              <a:t> </a:t>
            </a:r>
            <a:r>
              <a:rPr lang="en-US" sz="2400" dirty="0">
                <a:latin typeface="Arial" panose="020B0604020202020204" pitchFamily="34" charset="0"/>
              </a:rPr>
              <a:t>testable. They must be further defined to explain exactly</a:t>
            </a:r>
            <a:r>
              <a:rPr lang="vi-VN" sz="2400" dirty="0">
                <a:latin typeface="Arial" panose="020B0604020202020204" pitchFamily="34" charset="0"/>
              </a:rPr>
              <a:t> </a:t>
            </a:r>
            <a:r>
              <a:rPr lang="en-US" sz="2400" dirty="0">
                <a:latin typeface="Arial" panose="020B0604020202020204" pitchFamily="34" charset="0"/>
              </a:rPr>
              <a:t>what they mean</a:t>
            </a:r>
          </a:p>
          <a:p>
            <a:pPr lvl="1"/>
            <a:r>
              <a:rPr lang="en-US" sz="2400" dirty="0">
                <a:latin typeface="Arial" panose="020B0604020202020204" pitchFamily="34" charset="0"/>
              </a:rPr>
              <a:t>4. </a:t>
            </a:r>
            <a:r>
              <a:rPr lang="en-US" sz="2400" b="1" dirty="0">
                <a:latin typeface="Arial" panose="020B0604020202020204" pitchFamily="34" charset="0"/>
              </a:rPr>
              <a:t>Handled, Processed, Rejected, Skipped, Eliminated</a:t>
            </a:r>
            <a:r>
              <a:rPr lang="en-US" sz="2400" dirty="0">
                <a:latin typeface="Arial" panose="020B0604020202020204" pitchFamily="34" charset="0"/>
              </a:rPr>
              <a:t>: these</a:t>
            </a:r>
            <a:r>
              <a:rPr lang="vi-VN" sz="2400" dirty="0">
                <a:latin typeface="Arial" panose="020B0604020202020204" pitchFamily="34" charset="0"/>
              </a:rPr>
              <a:t> </a:t>
            </a:r>
            <a:r>
              <a:rPr lang="en-US" sz="2400" dirty="0">
                <a:latin typeface="Arial" panose="020B0604020202020204" pitchFamily="34" charset="0"/>
              </a:rPr>
              <a:t>words may hide functionality which should be specified.</a:t>
            </a:r>
          </a:p>
          <a:p>
            <a:pPr lvl="1"/>
            <a:r>
              <a:rPr lang="en-US" sz="2400" dirty="0">
                <a:latin typeface="Arial" panose="020B0604020202020204" pitchFamily="34" charset="0"/>
              </a:rPr>
              <a:t>5. </a:t>
            </a:r>
            <a:r>
              <a:rPr lang="en-US" sz="2400" b="1" dirty="0">
                <a:latin typeface="Arial" panose="020B0604020202020204" pitchFamily="34" charset="0"/>
              </a:rPr>
              <a:t>If…then</a:t>
            </a:r>
            <a:r>
              <a:rPr lang="en-US" sz="2400" dirty="0">
                <a:latin typeface="Arial" panose="020B0604020202020204" pitchFamily="34" charset="0"/>
              </a:rPr>
              <a:t>: the statements miss else clause.</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A8000AF-5CD9-409D-83DD-C16A5EDB1F3F}" type="slidenum">
              <a:rPr lang="en-CA" sz="1000">
                <a:solidFill>
                  <a:schemeClr val="bg1"/>
                </a:solidFill>
                <a:latin typeface="Verdana" panose="020B0604030504040204" pitchFamily="34" charset="0"/>
              </a:rPr>
              <a:pPr eaLnBrk="1" hangingPunct="1"/>
              <a:t>39</a:t>
            </a:fld>
            <a:endParaRPr lang="en-CA" sz="1000">
              <a:solidFill>
                <a:schemeClr val="bg1"/>
              </a:solidFill>
              <a:latin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Why Review</a:t>
            </a:r>
          </a:p>
        </p:txBody>
      </p:sp>
      <p:sp>
        <p:nvSpPr>
          <p:cNvPr id="21507" name="Content Placeholder 2"/>
          <p:cNvSpPr>
            <a:spLocks noGrp="1"/>
          </p:cNvSpPr>
          <p:nvPr>
            <p:ph idx="1"/>
          </p:nvPr>
        </p:nvSpPr>
        <p:spPr>
          <a:xfrm>
            <a:off x="457200" y="1106469"/>
            <a:ext cx="8229600" cy="5248275"/>
          </a:xfrm>
        </p:spPr>
        <p:txBody>
          <a:bodyPr/>
          <a:lstStyle/>
          <a:p>
            <a:r>
              <a:rPr lang="en-US" sz="2400" dirty="0"/>
              <a:t>The most important reason should be that reviewing can</a:t>
            </a:r>
            <a:r>
              <a:rPr lang="vi-VN" sz="2400" dirty="0"/>
              <a:t> </a:t>
            </a:r>
            <a:r>
              <a:rPr lang="en-US" sz="2400" dirty="0"/>
              <a:t>save money.</a:t>
            </a:r>
          </a:p>
          <a:p>
            <a:pPr lvl="1"/>
            <a:r>
              <a:rPr lang="en-US" sz="2400" dirty="0">
                <a:latin typeface="Arial" panose="020B0604020202020204" pitchFamily="34" charset="0"/>
              </a:rPr>
              <a:t>We can test software as early as possible even before software</a:t>
            </a:r>
            <a:r>
              <a:rPr lang="vi-VN" sz="2400" dirty="0">
                <a:latin typeface="Arial" panose="020B0604020202020204" pitchFamily="34" charset="0"/>
              </a:rPr>
              <a:t> </a:t>
            </a:r>
            <a:r>
              <a:rPr lang="en-US" sz="2400" dirty="0">
                <a:latin typeface="Arial" panose="020B0604020202020204" pitchFamily="34" charset="0"/>
              </a:rPr>
              <a:t>can be run. That means reading the specifications, the designs</a:t>
            </a:r>
            <a:r>
              <a:rPr lang="vi-VN" sz="2400" dirty="0">
                <a:latin typeface="Arial" panose="020B0604020202020204" pitchFamily="34" charset="0"/>
              </a:rPr>
              <a:t> </a:t>
            </a:r>
            <a:r>
              <a:rPr lang="en-US" sz="2400" dirty="0">
                <a:latin typeface="Arial" panose="020B0604020202020204" pitchFamily="34" charset="0"/>
              </a:rPr>
              <a:t>and the code to find defects.</a:t>
            </a:r>
          </a:p>
          <a:p>
            <a:r>
              <a:rPr lang="en-US" sz="2400" dirty="0"/>
              <a:t>The other reasons include:</a:t>
            </a:r>
          </a:p>
          <a:p>
            <a:pPr lvl="1"/>
            <a:r>
              <a:rPr lang="en-US" sz="2400" dirty="0">
                <a:latin typeface="Arial" panose="020B0604020202020204" pitchFamily="34" charset="0"/>
              </a:rPr>
              <a:t>Sharing knowledge</a:t>
            </a:r>
          </a:p>
          <a:p>
            <a:pPr lvl="1"/>
            <a:r>
              <a:rPr lang="en-US" sz="2400" dirty="0">
                <a:latin typeface="Arial" panose="020B0604020202020204" pitchFamily="34" charset="0"/>
              </a:rPr>
              <a:t>Educating project members</a:t>
            </a:r>
          </a:p>
          <a:p>
            <a:pPr lvl="1"/>
            <a:r>
              <a:rPr lang="en-US" sz="2400" dirty="0">
                <a:latin typeface="Arial" panose="020B0604020202020204" pitchFamily="34" charset="0"/>
              </a:rPr>
              <a:t>Providing information to make decisions</a:t>
            </a:r>
          </a:p>
          <a:p>
            <a:pPr lvl="1"/>
            <a:r>
              <a:rPr lang="en-US" sz="2400" dirty="0">
                <a:latin typeface="Arial" panose="020B0604020202020204" pitchFamily="34" charset="0"/>
              </a:rPr>
              <a:t>Gathering information of process improvement</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E0E54FD-9D65-4CC5-8EA6-CA8D2ACCCB82}" type="slidenum">
              <a:rPr lang="en-CA" sz="1000">
                <a:solidFill>
                  <a:schemeClr val="bg1"/>
                </a:solidFill>
                <a:latin typeface="Verdana" panose="020B0604030504040204" pitchFamily="34" charset="0"/>
              </a:rPr>
              <a:pPr eaLnBrk="1" hangingPunct="1"/>
              <a:t>4</a:t>
            </a:fld>
            <a:endParaRPr lang="en-CA" sz="1000">
              <a:solidFill>
                <a:schemeClr val="bg1"/>
              </a:solidFill>
              <a:latin typeface="Verdana" panose="020B060403050404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106469"/>
            <a:ext cx="8229600" cy="5248275"/>
          </a:xfrm>
        </p:spPr>
        <p:txBody>
          <a:bodyPr/>
          <a:lstStyle/>
          <a:p>
            <a:r>
              <a:rPr lang="en-US" dirty="0"/>
              <a:t>Put yourself in the shoes of the customer</a:t>
            </a:r>
          </a:p>
          <a:p>
            <a:endParaRPr lang="en-US" dirty="0"/>
          </a:p>
          <a:p>
            <a:r>
              <a:rPr lang="en-US" dirty="0"/>
              <a:t>Question “problem words” and ask for clarification</a:t>
            </a:r>
          </a:p>
          <a:p>
            <a:endParaRPr lang="en-US" dirty="0"/>
          </a:p>
          <a:p>
            <a:r>
              <a:rPr lang="en-US" dirty="0"/>
              <a:t>The spec is a planning document</a:t>
            </a:r>
          </a:p>
          <a:p>
            <a:pPr lvl="1"/>
            <a:r>
              <a:rPr lang="en-US" dirty="0"/>
              <a:t>Try to get it as complete as possible from the start</a:t>
            </a:r>
          </a:p>
          <a:p>
            <a:pPr lvl="1"/>
            <a:r>
              <a:rPr lang="en-US" dirty="0"/>
              <a:t>Realize it is not “cut in stone”</a:t>
            </a:r>
          </a:p>
        </p:txBody>
      </p:sp>
      <p:sp>
        <p:nvSpPr>
          <p:cNvPr id="4" name="Slide Number Placeholder 3"/>
          <p:cNvSpPr>
            <a:spLocks noGrp="1"/>
          </p:cNvSpPr>
          <p:nvPr>
            <p:ph type="sldNum" sz="quarter" idx="10"/>
          </p:nvPr>
        </p:nvSpPr>
        <p:spPr/>
        <p:txBody>
          <a:bodyPr/>
          <a:lstStyle/>
          <a:p>
            <a:fld id="{678C48F5-496E-4CA3-A33F-F8E940071F88}" type="slidenum">
              <a:rPr lang="en-CA" smtClean="0"/>
              <a:pPr/>
              <a:t>40</a:t>
            </a:fld>
            <a:endParaRPr lang="en-CA"/>
          </a:p>
        </p:txBody>
      </p:sp>
    </p:spTree>
    <p:extLst>
      <p:ext uri="{BB962C8B-B14F-4D97-AF65-F5344CB8AC3E}">
        <p14:creationId xmlns:p14="http://schemas.microsoft.com/office/powerpoint/2010/main" val="2124260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reviews</a:t>
            </a:r>
          </a:p>
        </p:txBody>
      </p:sp>
      <p:sp>
        <p:nvSpPr>
          <p:cNvPr id="3" name="Content Placeholder 2"/>
          <p:cNvSpPr>
            <a:spLocks noGrp="1"/>
          </p:cNvSpPr>
          <p:nvPr>
            <p:ph idx="1"/>
          </p:nvPr>
        </p:nvSpPr>
        <p:spPr/>
        <p:txBody>
          <a:bodyPr/>
          <a:lstStyle/>
          <a:p>
            <a:r>
              <a:rPr lang="en-US" dirty="0"/>
              <a:t> A code review is a process identifying potential errors by examining source code before bugs are introduced into the program.</a:t>
            </a:r>
          </a:p>
          <a:p>
            <a:r>
              <a:rPr lang="en-US" dirty="0"/>
              <a:t>Reviewers read the code to check for: </a:t>
            </a:r>
          </a:p>
          <a:p>
            <a:pPr lvl="1"/>
            <a:r>
              <a:rPr lang="en-US" dirty="0"/>
              <a:t>Flaws or potential flaws</a:t>
            </a:r>
          </a:p>
          <a:p>
            <a:pPr lvl="1"/>
            <a:r>
              <a:rPr lang="en-US" dirty="0"/>
              <a:t>Consistency with the overall program design </a:t>
            </a:r>
          </a:p>
          <a:p>
            <a:pPr lvl="1"/>
            <a:r>
              <a:rPr lang="en-US" dirty="0"/>
              <a:t>The quality of comments </a:t>
            </a:r>
          </a:p>
          <a:p>
            <a:pPr lvl="1"/>
            <a:r>
              <a:rPr lang="en-US" dirty="0"/>
              <a:t>Adherence to coding standards. </a:t>
            </a:r>
          </a:p>
          <a:p>
            <a:pPr lvl="1"/>
            <a:r>
              <a:rPr lang="en-US" dirty="0"/>
              <a:t>Familiarity – is it easily testable</a:t>
            </a:r>
          </a:p>
          <a:p>
            <a:pPr lvl="1"/>
            <a:r>
              <a:rPr lang="en-US" dirty="0"/>
              <a:t>Testability</a:t>
            </a:r>
          </a:p>
        </p:txBody>
      </p:sp>
      <p:sp>
        <p:nvSpPr>
          <p:cNvPr id="4" name="Slide Number Placeholder 3"/>
          <p:cNvSpPr>
            <a:spLocks noGrp="1"/>
          </p:cNvSpPr>
          <p:nvPr>
            <p:ph type="sldNum" sz="quarter" idx="10"/>
          </p:nvPr>
        </p:nvSpPr>
        <p:spPr/>
        <p:txBody>
          <a:bodyPr/>
          <a:lstStyle/>
          <a:p>
            <a:fld id="{678C48F5-496E-4CA3-A33F-F8E940071F88}" type="slidenum">
              <a:rPr lang="en-CA" smtClean="0"/>
              <a:pPr/>
              <a:t>41</a:t>
            </a:fld>
            <a:endParaRPr lang="en-CA"/>
          </a:p>
        </p:txBody>
      </p:sp>
    </p:spTree>
    <p:extLst>
      <p:ext uri="{BB962C8B-B14F-4D97-AF65-F5344CB8AC3E}">
        <p14:creationId xmlns:p14="http://schemas.microsoft.com/office/powerpoint/2010/main" val="94470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Code reviews</a:t>
            </a:r>
          </a:p>
        </p:txBody>
      </p:sp>
      <p:sp>
        <p:nvSpPr>
          <p:cNvPr id="3" name="Content Placeholder 2"/>
          <p:cNvSpPr>
            <a:spLocks noGrp="1"/>
          </p:cNvSpPr>
          <p:nvPr>
            <p:ph idx="1"/>
          </p:nvPr>
        </p:nvSpPr>
        <p:spPr>
          <a:xfrm>
            <a:off x="457200" y="1106469"/>
            <a:ext cx="8229600" cy="5248275"/>
          </a:xfrm>
        </p:spPr>
        <p:txBody>
          <a:bodyPr/>
          <a:lstStyle/>
          <a:p>
            <a:r>
              <a:rPr lang="en-US" dirty="0"/>
              <a:t>Formality of code reviews vary depending on several factors</a:t>
            </a:r>
          </a:p>
          <a:p>
            <a:pPr lvl="1"/>
            <a:r>
              <a:rPr lang="en-US" dirty="0"/>
              <a:t>E.g. risk, code complexity, etc.</a:t>
            </a:r>
          </a:p>
          <a:p>
            <a:r>
              <a:rPr lang="en-US" dirty="0"/>
              <a:t>List each factor on a sticky note and place along line corresponding with type of review</a:t>
            </a:r>
          </a:p>
        </p:txBody>
      </p:sp>
      <p:sp>
        <p:nvSpPr>
          <p:cNvPr id="4" name="Slide Number Placeholder 3"/>
          <p:cNvSpPr>
            <a:spLocks noGrp="1"/>
          </p:cNvSpPr>
          <p:nvPr>
            <p:ph type="sldNum" sz="quarter" idx="10"/>
          </p:nvPr>
        </p:nvSpPr>
        <p:spPr/>
        <p:txBody>
          <a:bodyPr/>
          <a:lstStyle/>
          <a:p>
            <a:fld id="{678C48F5-496E-4CA3-A33F-F8E940071F88}" type="slidenum">
              <a:rPr lang="en-CA" smtClean="0"/>
              <a:pPr/>
              <a:t>42</a:t>
            </a:fld>
            <a:endParaRPr lang="en-CA"/>
          </a:p>
        </p:txBody>
      </p:sp>
      <p:sp>
        <p:nvSpPr>
          <p:cNvPr id="5" name="AutoShape 10"/>
          <p:cNvSpPr>
            <a:spLocks noChangeArrowheads="1"/>
          </p:cNvSpPr>
          <p:nvPr/>
        </p:nvSpPr>
        <p:spPr bwMode="auto">
          <a:xfrm>
            <a:off x="457200" y="4951732"/>
            <a:ext cx="8229599" cy="677863"/>
          </a:xfrm>
          <a:prstGeom prst="leftRightArrow">
            <a:avLst>
              <a:gd name="adj1" fmla="val 50000"/>
              <a:gd name="adj2" fmla="val 209321"/>
            </a:avLst>
          </a:prstGeom>
          <a:gradFill rotWithShape="1">
            <a:gsLst>
              <a:gs pos="0">
                <a:srgbClr val="66CC33"/>
              </a:gs>
              <a:gs pos="100000">
                <a:srgbClr val="66CC33">
                  <a:gamma/>
                  <a:shade val="46275"/>
                  <a:invGamma/>
                </a:srgbClr>
              </a:gs>
            </a:gsLst>
            <a:lin ang="5400000" scaled="1"/>
          </a:gradFill>
          <a:ln w="9525">
            <a:solidFill>
              <a:srgbClr val="66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11"/>
          <p:cNvSpPr txBox="1">
            <a:spLocks noChangeArrowheads="1"/>
          </p:cNvSpPr>
          <p:nvPr/>
        </p:nvSpPr>
        <p:spPr bwMode="auto">
          <a:xfrm>
            <a:off x="7305152" y="4129407"/>
            <a:ext cx="1381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fi-FI" dirty="0"/>
              <a:t>Most</a:t>
            </a:r>
            <a:br>
              <a:rPr lang="fi-FI" dirty="0"/>
            </a:br>
            <a:r>
              <a:rPr lang="fi-FI" dirty="0"/>
              <a:t>Rigorous</a:t>
            </a:r>
          </a:p>
        </p:txBody>
      </p:sp>
      <p:sp>
        <p:nvSpPr>
          <p:cNvPr id="7" name="Text Box 12"/>
          <p:cNvSpPr txBox="1">
            <a:spLocks noChangeArrowheads="1"/>
          </p:cNvSpPr>
          <p:nvPr/>
        </p:nvSpPr>
        <p:spPr bwMode="auto">
          <a:xfrm>
            <a:off x="452060" y="4089302"/>
            <a:ext cx="12902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fi-FI" dirty="0"/>
              <a:t>Least</a:t>
            </a:r>
            <a:br>
              <a:rPr lang="fi-FI" dirty="0"/>
            </a:br>
            <a:r>
              <a:rPr lang="fi-FI" dirty="0"/>
              <a:t>rigorous</a:t>
            </a:r>
          </a:p>
        </p:txBody>
      </p:sp>
      <p:sp>
        <p:nvSpPr>
          <p:cNvPr id="8" name="Text Box 5"/>
          <p:cNvSpPr txBox="1">
            <a:spLocks noChangeArrowheads="1"/>
          </p:cNvSpPr>
          <p:nvPr/>
        </p:nvSpPr>
        <p:spPr bwMode="auto">
          <a:xfrm>
            <a:off x="6387576" y="4318268"/>
            <a:ext cx="917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fi-FI" sz="2000" dirty="0"/>
              <a:t>Team </a:t>
            </a:r>
            <a:br>
              <a:rPr lang="fi-FI" sz="2000" dirty="0"/>
            </a:br>
            <a:r>
              <a:rPr lang="fi-FI" sz="2000" dirty="0"/>
              <a:t>review</a:t>
            </a:r>
          </a:p>
        </p:txBody>
      </p:sp>
      <p:sp>
        <p:nvSpPr>
          <p:cNvPr id="9" name="Text Box 6"/>
          <p:cNvSpPr txBox="1">
            <a:spLocks noChangeArrowheads="1"/>
          </p:cNvSpPr>
          <p:nvPr/>
        </p:nvSpPr>
        <p:spPr bwMode="auto">
          <a:xfrm>
            <a:off x="3720305" y="4470669"/>
            <a:ext cx="1703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fi-FI" sz="2000" dirty="0"/>
              <a:t>Walk-through</a:t>
            </a:r>
          </a:p>
        </p:txBody>
      </p:sp>
      <p:sp>
        <p:nvSpPr>
          <p:cNvPr id="10" name="Text Box 8"/>
          <p:cNvSpPr txBox="1">
            <a:spLocks noChangeArrowheads="1"/>
          </p:cNvSpPr>
          <p:nvPr/>
        </p:nvSpPr>
        <p:spPr bwMode="auto">
          <a:xfrm>
            <a:off x="1742320" y="4470669"/>
            <a:ext cx="1401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fi-FI" sz="2000" dirty="0"/>
              <a:t>Peer review</a:t>
            </a:r>
          </a:p>
        </p:txBody>
      </p:sp>
    </p:spTree>
    <p:extLst>
      <p:ext uri="{BB962C8B-B14F-4D97-AF65-F5344CB8AC3E}">
        <p14:creationId xmlns:p14="http://schemas.microsoft.com/office/powerpoint/2010/main" val="118186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Reviews</a:t>
            </a:r>
          </a:p>
        </p:txBody>
      </p:sp>
      <p:sp>
        <p:nvSpPr>
          <p:cNvPr id="3" name="Content Placeholder 2"/>
          <p:cNvSpPr>
            <a:spLocks noGrp="1"/>
          </p:cNvSpPr>
          <p:nvPr>
            <p:ph idx="1"/>
          </p:nvPr>
        </p:nvSpPr>
        <p:spPr>
          <a:xfrm>
            <a:off x="457200" y="1106469"/>
            <a:ext cx="8229600" cy="5248275"/>
          </a:xfrm>
        </p:spPr>
        <p:txBody>
          <a:bodyPr/>
          <a:lstStyle/>
          <a:p>
            <a:r>
              <a:rPr lang="en-US" dirty="0"/>
              <a:t>Entry criteria for review</a:t>
            </a:r>
          </a:p>
          <a:p>
            <a:pPr lvl="1"/>
            <a:r>
              <a:rPr lang="en-US" dirty="0"/>
              <a:t>Solution is complete and logic is sound</a:t>
            </a:r>
          </a:p>
          <a:p>
            <a:pPr lvl="1"/>
            <a:r>
              <a:rPr lang="en-US" dirty="0"/>
              <a:t>Code compiles</a:t>
            </a:r>
          </a:p>
          <a:p>
            <a:pPr lvl="1"/>
            <a:r>
              <a:rPr lang="en-US" dirty="0"/>
              <a:t>Static analysis violations resolved</a:t>
            </a:r>
          </a:p>
          <a:p>
            <a:pPr lvl="1"/>
            <a:r>
              <a:rPr lang="en-US" dirty="0"/>
              <a:t>Team coding standards met</a:t>
            </a:r>
          </a:p>
          <a:p>
            <a:pPr lvl="1"/>
            <a:r>
              <a:rPr lang="en-US" dirty="0"/>
              <a:t>Unit tests complete and pass on private build</a:t>
            </a:r>
          </a:p>
          <a:p>
            <a:pPr lvl="1"/>
            <a:r>
              <a:rPr lang="en-US" dirty="0"/>
              <a:t>Personal review for obvious errors</a:t>
            </a:r>
          </a:p>
          <a:p>
            <a:pPr lvl="1"/>
            <a:endParaRPr lang="en-US" dirty="0"/>
          </a:p>
        </p:txBody>
      </p:sp>
      <p:sp>
        <p:nvSpPr>
          <p:cNvPr id="4" name="Slide Number Placeholder 3"/>
          <p:cNvSpPr>
            <a:spLocks noGrp="1"/>
          </p:cNvSpPr>
          <p:nvPr>
            <p:ph type="sldNum" sz="quarter" idx="10"/>
          </p:nvPr>
        </p:nvSpPr>
        <p:spPr/>
        <p:txBody>
          <a:bodyPr/>
          <a:lstStyle/>
          <a:p>
            <a:fld id="{678C48F5-496E-4CA3-A33F-F8E940071F88}" type="slidenum">
              <a:rPr lang="en-CA" smtClean="0"/>
              <a:pPr/>
              <a:t>43</a:t>
            </a:fld>
            <a:endParaRPr lang="en-CA"/>
          </a:p>
        </p:txBody>
      </p:sp>
    </p:spTree>
    <p:extLst>
      <p:ext uri="{BB962C8B-B14F-4D97-AF65-F5344CB8AC3E}">
        <p14:creationId xmlns:p14="http://schemas.microsoft.com/office/powerpoint/2010/main" val="681733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lstStyle/>
          <a:p>
            <a:r>
              <a:rPr lang="en-US" dirty="0"/>
              <a:t>Coding standards &amp; guidelines</a:t>
            </a:r>
          </a:p>
          <a:p>
            <a:endParaRPr lang="en-US" dirty="0"/>
          </a:p>
          <a:p>
            <a:r>
              <a:rPr lang="en-US" dirty="0"/>
              <a:t>Checklist</a:t>
            </a:r>
          </a:p>
          <a:p>
            <a:endParaRPr lang="en-US" dirty="0"/>
          </a:p>
          <a:p>
            <a:r>
              <a:rPr lang="en-US" dirty="0"/>
              <a:t>Static analysis tools</a:t>
            </a:r>
          </a:p>
          <a:p>
            <a:endParaRPr lang="en-US" dirty="0"/>
          </a:p>
        </p:txBody>
      </p:sp>
      <p:sp>
        <p:nvSpPr>
          <p:cNvPr id="4" name="Slide Number Placeholder 3"/>
          <p:cNvSpPr>
            <a:spLocks noGrp="1"/>
          </p:cNvSpPr>
          <p:nvPr>
            <p:ph type="sldNum" sz="quarter" idx="10"/>
          </p:nvPr>
        </p:nvSpPr>
        <p:spPr/>
        <p:txBody>
          <a:bodyPr/>
          <a:lstStyle/>
          <a:p>
            <a:fld id="{678C48F5-496E-4CA3-A33F-F8E940071F88}" type="slidenum">
              <a:rPr lang="en-CA" smtClean="0"/>
              <a:pPr/>
              <a:t>44</a:t>
            </a:fld>
            <a:endParaRPr lang="en-CA"/>
          </a:p>
        </p:txBody>
      </p:sp>
    </p:spTree>
    <p:extLst>
      <p:ext uri="{BB962C8B-B14F-4D97-AF65-F5344CB8AC3E}">
        <p14:creationId xmlns:p14="http://schemas.microsoft.com/office/powerpoint/2010/main" val="2015607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a:t>Coding Standards and Guidelines</a:t>
            </a:r>
          </a:p>
        </p:txBody>
      </p:sp>
      <p:sp>
        <p:nvSpPr>
          <p:cNvPr id="46083" name="Content Placeholder 2"/>
          <p:cNvSpPr>
            <a:spLocks noGrp="1"/>
          </p:cNvSpPr>
          <p:nvPr>
            <p:ph idx="1"/>
          </p:nvPr>
        </p:nvSpPr>
        <p:spPr>
          <a:xfrm>
            <a:off x="457200" y="1116517"/>
            <a:ext cx="8229600" cy="5248275"/>
          </a:xfrm>
        </p:spPr>
        <p:txBody>
          <a:bodyPr/>
          <a:lstStyle/>
          <a:p>
            <a:r>
              <a:rPr lang="en-US" dirty="0"/>
              <a:t>Standards and guidelines are collections of</a:t>
            </a:r>
            <a:r>
              <a:rPr lang="vi-VN" dirty="0"/>
              <a:t> </a:t>
            </a:r>
            <a:r>
              <a:rPr lang="en-US" dirty="0"/>
              <a:t>best experience of programming.</a:t>
            </a:r>
          </a:p>
          <a:p>
            <a:r>
              <a:rPr lang="en-US" dirty="0"/>
              <a:t>Help when</a:t>
            </a:r>
            <a:r>
              <a:rPr lang="vi-VN" dirty="0"/>
              <a:t> </a:t>
            </a:r>
            <a:r>
              <a:rPr lang="en-US" dirty="0"/>
              <a:t>coding and examining the code.</a:t>
            </a:r>
          </a:p>
          <a:p>
            <a:r>
              <a:rPr lang="en-US" dirty="0"/>
              <a:t>Improves consistency throughout team</a:t>
            </a:r>
          </a:p>
          <a:p>
            <a:r>
              <a:rPr lang="en-US" dirty="0"/>
              <a:t>Reduces long term maintenance costs</a:t>
            </a:r>
          </a:p>
          <a:p>
            <a:r>
              <a:rPr lang="en-US" dirty="0"/>
              <a:t>Helps reduce certain classes of bugs</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6F31094-7D09-453A-816B-71DD3BD04A90}" type="slidenum">
              <a:rPr lang="en-CA" sz="1000">
                <a:solidFill>
                  <a:schemeClr val="bg1"/>
                </a:solidFill>
                <a:latin typeface="Verdana" panose="020B0604030504040204" pitchFamily="34" charset="0"/>
              </a:rPr>
              <a:pPr eaLnBrk="1" hangingPunct="1"/>
              <a:t>45</a:t>
            </a:fld>
            <a:endParaRPr lang="en-CA" sz="1000">
              <a:solidFill>
                <a:schemeClr val="bg1"/>
              </a:solidFill>
              <a:latin typeface="Verdana" panose="020B060403050404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a:t>Where Can Standards Be Obtained</a:t>
            </a:r>
          </a:p>
        </p:txBody>
      </p:sp>
      <p:sp>
        <p:nvSpPr>
          <p:cNvPr id="48131"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CF8EC3-C0E9-46E1-83F5-E27D76826F55}" type="slidenum">
              <a:rPr lang="en-CA" sz="1000">
                <a:solidFill>
                  <a:schemeClr val="bg1"/>
                </a:solidFill>
                <a:latin typeface="Verdana" panose="020B0604030504040204" pitchFamily="34" charset="0"/>
              </a:rPr>
              <a:pPr eaLnBrk="1" hangingPunct="1"/>
              <a:t>46</a:t>
            </a:fld>
            <a:endParaRPr lang="en-CA" sz="1000">
              <a:solidFill>
                <a:schemeClr val="bg1"/>
              </a:solidFill>
              <a:latin typeface="Verdana" panose="020B0604030504040204" pitchFamily="34" charset="0"/>
            </a:endParaRPr>
          </a:p>
        </p:txBody>
      </p:sp>
      <p:pic>
        <p:nvPicPr>
          <p:cNvPr id="481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169988"/>
            <a:ext cx="8251825"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Checklists</a:t>
            </a:r>
          </a:p>
        </p:txBody>
      </p:sp>
      <p:sp>
        <p:nvSpPr>
          <p:cNvPr id="3" name="Content Placeholder 2"/>
          <p:cNvSpPr>
            <a:spLocks noGrp="1"/>
          </p:cNvSpPr>
          <p:nvPr>
            <p:ph idx="1"/>
          </p:nvPr>
        </p:nvSpPr>
        <p:spPr>
          <a:xfrm>
            <a:off x="457200" y="1106469"/>
            <a:ext cx="8229600" cy="5248275"/>
          </a:xfrm>
        </p:spPr>
        <p:txBody>
          <a:bodyPr/>
          <a:lstStyle/>
          <a:p>
            <a:r>
              <a:rPr lang="en-US" dirty="0"/>
              <a:t>Checklists help remind us </a:t>
            </a:r>
          </a:p>
          <a:p>
            <a:pPr lvl="1"/>
            <a:r>
              <a:rPr lang="en-US" dirty="0"/>
              <a:t>Personal checklist: frequent mistakes </a:t>
            </a:r>
          </a:p>
          <a:p>
            <a:pPr lvl="1"/>
            <a:r>
              <a:rPr lang="en-US" dirty="0"/>
              <a:t>Team checklist: common mistakes</a:t>
            </a:r>
          </a:p>
          <a:p>
            <a:r>
              <a:rPr lang="en-US" dirty="0"/>
              <a:t>Characteristics of a good checklist</a:t>
            </a:r>
          </a:p>
          <a:p>
            <a:pPr lvl="1"/>
            <a:r>
              <a:rPr lang="en-US" dirty="0"/>
              <a:t>Brief sentences</a:t>
            </a:r>
          </a:p>
          <a:p>
            <a:pPr lvl="1"/>
            <a:r>
              <a:rPr lang="en-US" dirty="0"/>
              <a:t>Number of items on the checklist manageable</a:t>
            </a:r>
          </a:p>
          <a:p>
            <a:pPr lvl="1"/>
            <a:r>
              <a:rPr lang="en-US" dirty="0"/>
              <a:t>Fits on 1 or 2 pages</a:t>
            </a:r>
          </a:p>
          <a:p>
            <a:pPr lvl="1"/>
            <a:r>
              <a:rPr lang="en-US" dirty="0"/>
              <a:t>Concentrate on major issues; not all</a:t>
            </a:r>
          </a:p>
          <a:p>
            <a:pPr lvl="1"/>
            <a:r>
              <a:rPr lang="en-US" dirty="0"/>
              <a:t>Updateable by team</a:t>
            </a:r>
          </a:p>
          <a:p>
            <a:pPr lvl="1"/>
            <a:r>
              <a:rPr lang="en-US" dirty="0"/>
              <a:t>Supporting documentation  </a:t>
            </a:r>
          </a:p>
          <a:p>
            <a:endParaRPr lang="en-US" dirty="0"/>
          </a:p>
        </p:txBody>
      </p:sp>
      <p:sp>
        <p:nvSpPr>
          <p:cNvPr id="4" name="Slide Number Placeholder 3"/>
          <p:cNvSpPr>
            <a:spLocks noGrp="1"/>
          </p:cNvSpPr>
          <p:nvPr>
            <p:ph type="sldNum" sz="quarter" idx="10"/>
          </p:nvPr>
        </p:nvSpPr>
        <p:spPr/>
        <p:txBody>
          <a:bodyPr/>
          <a:lstStyle/>
          <a:p>
            <a:fld id="{678C48F5-496E-4CA3-A33F-F8E940071F88}" type="slidenum">
              <a:rPr lang="en-CA" smtClean="0"/>
              <a:pPr/>
              <a:t>47</a:t>
            </a:fld>
            <a:endParaRPr lang="en-CA"/>
          </a:p>
        </p:txBody>
      </p:sp>
    </p:spTree>
    <p:extLst>
      <p:ext uri="{BB962C8B-B14F-4D97-AF65-F5344CB8AC3E}">
        <p14:creationId xmlns:p14="http://schemas.microsoft.com/office/powerpoint/2010/main" val="3029179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Checklist</a:t>
            </a:r>
          </a:p>
        </p:txBody>
      </p:sp>
      <p:sp>
        <p:nvSpPr>
          <p:cNvPr id="47107" name="Content Placeholder 2"/>
          <p:cNvSpPr>
            <a:spLocks noGrp="1"/>
          </p:cNvSpPr>
          <p:nvPr>
            <p:ph idx="1"/>
          </p:nvPr>
        </p:nvSpPr>
        <p:spPr>
          <a:xfrm>
            <a:off x="457200" y="1106469"/>
            <a:ext cx="8229600" cy="5248275"/>
          </a:xfrm>
        </p:spPr>
        <p:txBody>
          <a:bodyPr/>
          <a:lstStyle/>
          <a:p>
            <a:r>
              <a:rPr lang="en-US" sz="2400" dirty="0"/>
              <a:t>Always use a checklist for reviewers to refer to when examining the</a:t>
            </a:r>
            <a:r>
              <a:rPr lang="vi-VN" sz="2400" dirty="0"/>
              <a:t> </a:t>
            </a:r>
            <a:r>
              <a:rPr lang="en-US" sz="2400" dirty="0"/>
              <a:t>code.</a:t>
            </a:r>
          </a:p>
          <a:p>
            <a:r>
              <a:rPr lang="en-US" sz="2400" dirty="0"/>
              <a:t>Does the</a:t>
            </a:r>
            <a:r>
              <a:rPr lang="vi-VN" sz="2400" dirty="0"/>
              <a:t> </a:t>
            </a:r>
            <a:r>
              <a:rPr lang="en-US" sz="2400" dirty="0"/>
              <a:t>code satisfies the requests listed in the checklist. If not, it is</a:t>
            </a:r>
            <a:r>
              <a:rPr lang="vi-VN" sz="2400" dirty="0"/>
              <a:t> </a:t>
            </a:r>
            <a:r>
              <a:rPr lang="en-US" sz="2400" dirty="0"/>
              <a:t>likely that there are defects.</a:t>
            </a:r>
          </a:p>
          <a:p>
            <a:r>
              <a:rPr lang="en-US" sz="2400" dirty="0"/>
              <a:t>A segment of a Java Checklist Example (Adopted from Java</a:t>
            </a:r>
            <a:r>
              <a:rPr lang="vi-VN" sz="2400" dirty="0"/>
              <a:t> </a:t>
            </a:r>
            <a:r>
              <a:rPr lang="en-US" sz="2400" dirty="0"/>
              <a:t>Conventions:</a:t>
            </a:r>
            <a:r>
              <a:rPr lang="vi-VN" sz="2400" dirty="0"/>
              <a:t> </a:t>
            </a:r>
            <a:r>
              <a:rPr lang="en-US" sz="2400" b="0" dirty="0">
                <a:hlinkClick r:id="rId2"/>
              </a:rPr>
              <a:t>http://java.sun.com/docs/codeconv/CodeConventions.pdf</a:t>
            </a:r>
            <a:r>
              <a:rPr lang="vi-VN" sz="2400" b="0" dirty="0"/>
              <a:t> </a:t>
            </a:r>
          </a:p>
          <a:p>
            <a:r>
              <a:rPr lang="vi-VN" sz="2400" b="0" dirty="0">
                <a:hlinkClick r:id="rId3" action="ppaction://hlinkfile"/>
              </a:rPr>
              <a:t> Checklist example</a:t>
            </a:r>
            <a:endParaRPr lang="vi-VN" sz="2400" b="0" dirty="0"/>
          </a:p>
          <a:p>
            <a:r>
              <a:rPr lang="vi-VN" sz="2400" b="0" dirty="0">
                <a:hlinkClick r:id="rId4" action="ppaction://hlinkfile"/>
              </a:rPr>
              <a:t>Code Standard</a:t>
            </a:r>
            <a:endParaRPr lang="en-US" sz="2400" dirty="0"/>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7A2C13-AAD6-436A-815C-55786B5A89BD}" type="slidenum">
              <a:rPr lang="en-CA" sz="1000">
                <a:solidFill>
                  <a:schemeClr val="bg1"/>
                </a:solidFill>
                <a:latin typeface="Verdana" panose="020B0604030504040204" pitchFamily="34" charset="0"/>
              </a:rPr>
              <a:pPr eaLnBrk="1" hangingPunct="1"/>
              <a:t>48</a:t>
            </a:fld>
            <a:endParaRPr lang="en-CA" sz="1000">
              <a:solidFill>
                <a:schemeClr val="bg1"/>
              </a:solidFill>
              <a:latin typeface="Verdan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r>
              <a:rPr lang="en-US"/>
              <a:t>Managed code analysis tools</a:t>
            </a:r>
          </a:p>
        </p:txBody>
      </p:sp>
      <p:graphicFrame>
        <p:nvGraphicFramePr>
          <p:cNvPr id="633860" name="Group 4"/>
          <p:cNvGraphicFramePr>
            <a:graphicFrameLocks noGrp="1"/>
          </p:cNvGraphicFramePr>
          <p:nvPr>
            <p:extLst>
              <p:ext uri="{D42A27DB-BD31-4B8C-83A1-F6EECF244321}">
                <p14:modId xmlns:p14="http://schemas.microsoft.com/office/powerpoint/2010/main" val="1690109941"/>
              </p:ext>
            </p:extLst>
          </p:nvPr>
        </p:nvGraphicFramePr>
        <p:xfrm>
          <a:off x="610332" y="1587849"/>
          <a:ext cx="2870200" cy="4017964"/>
        </p:xfrm>
        <a:graphic>
          <a:graphicData uri="http://schemas.openxmlformats.org/drawingml/2006/table">
            <a:tbl>
              <a:tblPr/>
              <a:tblGrid>
                <a:gridCol w="2870200">
                  <a:extLst>
                    <a:ext uri="{9D8B030D-6E8A-4147-A177-3AD203B41FA5}">
                      <a16:colId xmlns:a16="http://schemas.microsoft.com/office/drawing/2014/main" val="20000"/>
                    </a:ext>
                  </a:extLst>
                </a:gridCol>
              </a:tblGrid>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a:ln>
                            <a:noFill/>
                          </a:ln>
                          <a:solidFill>
                            <a:schemeClr val="bg1"/>
                          </a:solidFill>
                          <a:effectLst/>
                          <a:latin typeface="Tahoma" panose="020B0604030504040204" pitchFamily="34" charset="0"/>
                        </a:rPr>
                        <a:t>Type of analysis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Static analysis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Semantic analysis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Syntactic analysis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Run-time analysis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Logical analysis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3238">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Rules analysis (style)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Rules analysis (stds)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3903" name="Group 47"/>
          <p:cNvGraphicFramePr>
            <a:graphicFrameLocks noGrp="1"/>
          </p:cNvGraphicFramePr>
          <p:nvPr>
            <p:extLst>
              <p:ext uri="{D42A27DB-BD31-4B8C-83A1-F6EECF244321}">
                <p14:modId xmlns:p14="http://schemas.microsoft.com/office/powerpoint/2010/main" val="2357110397"/>
              </p:ext>
            </p:extLst>
          </p:nvPr>
        </p:nvGraphicFramePr>
        <p:xfrm>
          <a:off x="3497995" y="1591024"/>
          <a:ext cx="4973637" cy="4000501"/>
        </p:xfrm>
        <a:graphic>
          <a:graphicData uri="http://schemas.openxmlformats.org/drawingml/2006/table">
            <a:tbl>
              <a:tblPr/>
              <a:tblGrid>
                <a:gridCol w="4973637">
                  <a:extLst>
                    <a:ext uri="{9D8B030D-6E8A-4147-A177-3AD203B41FA5}">
                      <a16:colId xmlns:a16="http://schemas.microsoft.com/office/drawing/2014/main" val="20000"/>
                    </a:ext>
                  </a:extLst>
                </a:gridCol>
              </a:tblGrid>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dirty="0">
                          <a:ln>
                            <a:noFill/>
                          </a:ln>
                          <a:solidFill>
                            <a:schemeClr val="bg1"/>
                          </a:solidFill>
                          <a:effectLst/>
                          <a:latin typeface="Tahoma" panose="020B0604030504040204" pitchFamily="34" charset="0"/>
                        </a:rPr>
                        <a:t>Tools</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dirty="0" err="1">
                          <a:ln>
                            <a:noFill/>
                          </a:ln>
                          <a:solidFill>
                            <a:schemeClr val="tx1"/>
                          </a:solidFill>
                          <a:effectLst/>
                          <a:latin typeface="Tahoma" panose="020B0604030504040204" pitchFamily="34" charset="0"/>
                          <a:hlinkClick r:id="rId3"/>
                        </a:rPr>
                        <a:t>FxCop</a:t>
                      </a:r>
                      <a:endParaRPr kumimoji="0" lang="en-US" sz="2000" b="0" i="0" u="none" strike="noStrike" cap="none" normalizeH="0" baseline="0" dirty="0">
                        <a:ln>
                          <a:noFill/>
                        </a:ln>
                        <a:solidFill>
                          <a:schemeClr val="tx1"/>
                        </a:solidFill>
                        <a:effectLst/>
                        <a:latin typeface="Tahoma" panose="020B0604030504040204"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dirty="0">
                        <a:ln>
                          <a:noFill/>
                        </a:ln>
                        <a:solidFill>
                          <a:schemeClr val="tx1"/>
                        </a:solidFill>
                        <a:effectLst/>
                        <a:latin typeface="Tahoma" panose="020B0604030504040204"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dirty="0">
                          <a:ln>
                            <a:noFill/>
                          </a:ln>
                          <a:solidFill>
                            <a:schemeClr val="tx1"/>
                          </a:solidFill>
                          <a:effectLst/>
                          <a:latin typeface="Tahoma" panose="020B0604030504040204" pitchFamily="34" charset="0"/>
                        </a:rPr>
                        <a:t>Compiler</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dirty="0">
                        <a:ln>
                          <a:noFill/>
                        </a:ln>
                        <a:solidFill>
                          <a:schemeClr val="tx1"/>
                        </a:solidFill>
                        <a:effectLst/>
                        <a:latin typeface="Tahoma" panose="020B0604030504040204"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hlinkClick r:id="rId4"/>
                        </a:rPr>
                        <a:t>NUnit</a:t>
                      </a:r>
                      <a:endParaRPr kumimoji="0" lang="en-US" sz="2000" b="0" i="0" u="none" strike="noStrike" cap="none" normalizeH="0" baseline="0">
                        <a:ln>
                          <a:noFill/>
                        </a:ln>
                        <a:solidFill>
                          <a:schemeClr val="tx1"/>
                        </a:solidFill>
                        <a:effectLst/>
                        <a:latin typeface="Tahoma" panose="020B0604030504040204"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3238">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dirty="0" err="1">
                          <a:ln>
                            <a:noFill/>
                          </a:ln>
                          <a:solidFill>
                            <a:schemeClr val="tx1"/>
                          </a:solidFill>
                          <a:effectLst/>
                          <a:latin typeface="Tahoma" panose="020B0604030504040204" pitchFamily="34" charset="0"/>
                          <a:hlinkClick r:id="rId5"/>
                        </a:rPr>
                        <a:t>StyleCop</a:t>
                      </a:r>
                      <a:r>
                        <a:rPr kumimoji="0" lang="en-US" sz="2000" b="0" i="0" u="none" strike="noStrike" cap="none" normalizeH="0" baseline="0" dirty="0">
                          <a:ln>
                            <a:noFill/>
                          </a:ln>
                          <a:solidFill>
                            <a:schemeClr val="tx1"/>
                          </a:solidFill>
                          <a:effectLst/>
                          <a:latin typeface="Tahoma" panose="020B0604030504040204"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dirty="0" err="1">
                          <a:ln>
                            <a:noFill/>
                          </a:ln>
                          <a:solidFill>
                            <a:schemeClr val="tx1"/>
                          </a:solidFill>
                          <a:effectLst/>
                          <a:latin typeface="Tahoma" panose="020B0604030504040204" pitchFamily="34" charset="0"/>
                          <a:hlinkClick r:id="rId3"/>
                        </a:rPr>
                        <a:t>FxCop</a:t>
                      </a:r>
                      <a:endParaRPr kumimoji="0" lang="en-US" sz="2000" b="0" i="0" u="none" strike="noStrike" cap="none" normalizeH="0" baseline="0" dirty="0">
                        <a:ln>
                          <a:noFill/>
                        </a:ln>
                        <a:solidFill>
                          <a:schemeClr val="tx1"/>
                        </a:solidFill>
                        <a:effectLst/>
                        <a:latin typeface="Tahoma" panose="020B0604030504040204"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30222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3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effectiveness</a:t>
            </a:r>
          </a:p>
        </p:txBody>
      </p:sp>
      <p:sp>
        <p:nvSpPr>
          <p:cNvPr id="3" name="Content Placeholder 2"/>
          <p:cNvSpPr>
            <a:spLocks noGrp="1"/>
          </p:cNvSpPr>
          <p:nvPr>
            <p:ph idx="1"/>
          </p:nvPr>
        </p:nvSpPr>
        <p:spPr>
          <a:xfrm>
            <a:off x="457200" y="1106469"/>
            <a:ext cx="8229600" cy="5248275"/>
          </a:xfrm>
        </p:spPr>
        <p:txBody>
          <a:bodyPr/>
          <a:lstStyle/>
          <a:p>
            <a:r>
              <a:rPr lang="en-US" dirty="0"/>
              <a:t>Defect detection effectiveness (DDE) of testing activities in SDLC</a:t>
            </a:r>
          </a:p>
          <a:p>
            <a:pPr marL="0" indent="0">
              <a:buNone/>
            </a:pPr>
            <a:endParaRPr lang="en-US" dirty="0"/>
          </a:p>
        </p:txBody>
      </p:sp>
      <p:sp>
        <p:nvSpPr>
          <p:cNvPr id="4" name="Slide Number Placeholder 3"/>
          <p:cNvSpPr>
            <a:spLocks noGrp="1"/>
          </p:cNvSpPr>
          <p:nvPr>
            <p:ph type="sldNum" sz="quarter" idx="10"/>
          </p:nvPr>
        </p:nvSpPr>
        <p:spPr/>
        <p:txBody>
          <a:bodyPr/>
          <a:lstStyle/>
          <a:p>
            <a:fld id="{678C48F5-496E-4CA3-A33F-F8E940071F88}" type="slidenum">
              <a:rPr lang="en-CA" smtClean="0"/>
              <a:pPr/>
              <a:t>5</a:t>
            </a:fld>
            <a:endParaRPr lang="en-CA"/>
          </a:p>
        </p:txBody>
      </p:sp>
      <p:sp>
        <p:nvSpPr>
          <p:cNvPr id="5" name="Text Box 5"/>
          <p:cNvSpPr txBox="1">
            <a:spLocks noChangeArrowheads="1"/>
          </p:cNvSpPr>
          <p:nvPr/>
        </p:nvSpPr>
        <p:spPr bwMode="auto">
          <a:xfrm>
            <a:off x="146050" y="5684943"/>
            <a:ext cx="21193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solidFill>
                  <a:schemeClr val="tx2"/>
                </a:solidFill>
              </a:rPr>
              <a:t>From CC2E by McConnell, 2004</a:t>
            </a:r>
          </a:p>
        </p:txBody>
      </p:sp>
      <p:graphicFrame>
        <p:nvGraphicFramePr>
          <p:cNvPr id="6" name="Group 32"/>
          <p:cNvGraphicFramePr>
            <a:graphicFrameLocks/>
          </p:cNvGraphicFramePr>
          <p:nvPr>
            <p:extLst>
              <p:ext uri="{D42A27DB-BD31-4B8C-83A1-F6EECF244321}">
                <p14:modId xmlns:p14="http://schemas.microsoft.com/office/powerpoint/2010/main" val="2448139326"/>
              </p:ext>
            </p:extLst>
          </p:nvPr>
        </p:nvGraphicFramePr>
        <p:xfrm>
          <a:off x="2752725" y="2694093"/>
          <a:ext cx="3021013" cy="2640014"/>
        </p:xfrm>
        <a:graphic>
          <a:graphicData uri="http://schemas.openxmlformats.org/drawingml/2006/table">
            <a:tbl>
              <a:tblPr/>
              <a:tblGrid>
                <a:gridCol w="3021013">
                  <a:extLst>
                    <a:ext uri="{9D8B030D-6E8A-4147-A177-3AD203B41FA5}">
                      <a16:colId xmlns:a16="http://schemas.microsoft.com/office/drawing/2014/main" val="20000"/>
                    </a:ext>
                  </a:extLst>
                </a:gridCol>
              </a:tblGrid>
              <a:tr h="528638">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dirty="0">
                          <a:ln>
                            <a:noFill/>
                          </a:ln>
                          <a:solidFill>
                            <a:schemeClr val="bg1"/>
                          </a:solidFill>
                          <a:effectLst/>
                          <a:latin typeface="Tahoma" panose="020B0604030504040204" pitchFamily="34" charset="0"/>
                        </a:rPr>
                        <a:t>Activity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527050">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Inspection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Informal review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7050">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Unit test (no CC target)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8638">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System test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Text Box 30"/>
          <p:cNvSpPr txBox="1">
            <a:spLocks noChangeArrowheads="1"/>
          </p:cNvSpPr>
          <p:nvPr/>
        </p:nvSpPr>
        <p:spPr bwMode="auto">
          <a:xfrm>
            <a:off x="679450" y="3492605"/>
            <a:ext cx="15208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dirty="0"/>
              <a:t>General industry data</a:t>
            </a:r>
          </a:p>
        </p:txBody>
      </p:sp>
      <p:sp>
        <p:nvSpPr>
          <p:cNvPr id="8" name="AutoShape 31"/>
          <p:cNvSpPr>
            <a:spLocks/>
          </p:cNvSpPr>
          <p:nvPr/>
        </p:nvSpPr>
        <p:spPr bwMode="auto">
          <a:xfrm>
            <a:off x="1995488" y="2741718"/>
            <a:ext cx="554037" cy="2589212"/>
          </a:xfrm>
          <a:prstGeom prst="rightBrace">
            <a:avLst>
              <a:gd name="adj1" fmla="val 38945"/>
              <a:gd name="adj2" fmla="val 50000"/>
            </a:avLst>
          </a:prstGeom>
          <a:noFill/>
          <a:ln w="31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 name="Group 82"/>
          <p:cNvGraphicFramePr>
            <a:graphicFrameLocks noGrp="1"/>
          </p:cNvGraphicFramePr>
          <p:nvPr>
            <p:extLst>
              <p:ext uri="{D42A27DB-BD31-4B8C-83A1-F6EECF244321}">
                <p14:modId xmlns:p14="http://schemas.microsoft.com/office/powerpoint/2010/main" val="2647545034"/>
              </p:ext>
            </p:extLst>
          </p:nvPr>
        </p:nvGraphicFramePr>
        <p:xfrm>
          <a:off x="5791200" y="2690918"/>
          <a:ext cx="2192338" cy="528638"/>
        </p:xfrm>
        <a:graphic>
          <a:graphicData uri="http://schemas.openxmlformats.org/drawingml/2006/table">
            <a:tbl>
              <a:tblPr/>
              <a:tblGrid>
                <a:gridCol w="2192338">
                  <a:extLst>
                    <a:ext uri="{9D8B030D-6E8A-4147-A177-3AD203B41FA5}">
                      <a16:colId xmlns:a16="http://schemas.microsoft.com/office/drawing/2014/main" val="20000"/>
                    </a:ext>
                  </a:extLst>
                </a:gridCol>
              </a:tblGrid>
              <a:tr h="528638">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a:ln>
                            <a:noFill/>
                          </a:ln>
                          <a:solidFill>
                            <a:schemeClr val="bg1"/>
                          </a:solidFill>
                          <a:effectLst/>
                          <a:latin typeface="Tahoma" panose="020B0604030504040204" pitchFamily="34" charset="0"/>
                        </a:rPr>
                        <a:t>Typical Yield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bl>
          </a:graphicData>
        </a:graphic>
      </p:graphicFrame>
      <p:graphicFrame>
        <p:nvGraphicFramePr>
          <p:cNvPr id="10" name="Group 123"/>
          <p:cNvGraphicFramePr>
            <a:graphicFrameLocks noGrp="1"/>
          </p:cNvGraphicFramePr>
          <p:nvPr>
            <p:extLst>
              <p:ext uri="{D42A27DB-BD31-4B8C-83A1-F6EECF244321}">
                <p14:modId xmlns:p14="http://schemas.microsoft.com/office/powerpoint/2010/main" val="3399783672"/>
              </p:ext>
            </p:extLst>
          </p:nvPr>
        </p:nvGraphicFramePr>
        <p:xfrm>
          <a:off x="5794375" y="3222730"/>
          <a:ext cx="2192338" cy="2111376"/>
        </p:xfrm>
        <a:graphic>
          <a:graphicData uri="http://schemas.openxmlformats.org/drawingml/2006/table">
            <a:tbl>
              <a:tblPr/>
              <a:tblGrid>
                <a:gridCol w="2192338">
                  <a:extLst>
                    <a:ext uri="{9D8B030D-6E8A-4147-A177-3AD203B41FA5}">
                      <a16:colId xmlns:a16="http://schemas.microsoft.com/office/drawing/2014/main" val="20000"/>
                    </a:ext>
                  </a:extLst>
                </a:gridCol>
              </a:tblGrid>
              <a:tr h="527050">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45-70%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638">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20-40%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15-50%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lvl1pPr>
                        <a:spcBef>
                          <a:spcPct val="0"/>
                        </a:spcBef>
                        <a:spcAft>
                          <a:spcPct val="30000"/>
                        </a:spcAft>
                        <a:buClr>
                          <a:schemeClr val="hlink"/>
                        </a:buClr>
                        <a:buSzPct val="80000"/>
                        <a:defRPr sz="2000">
                          <a:solidFill>
                            <a:schemeClr val="tx1"/>
                          </a:solidFill>
                          <a:latin typeface="Tahoma" panose="020B0604030504040204" pitchFamily="34" charset="0"/>
                        </a:defRPr>
                      </a:lvl1pPr>
                      <a:lvl2pPr marL="347663">
                        <a:spcBef>
                          <a:spcPct val="0"/>
                        </a:spcBef>
                        <a:spcAft>
                          <a:spcPct val="30000"/>
                        </a:spcAft>
                        <a:buClr>
                          <a:schemeClr val="accent2"/>
                        </a:buClr>
                        <a:buSzPct val="80000"/>
                        <a:defRPr sz="2000">
                          <a:solidFill>
                            <a:schemeClr val="tx1"/>
                          </a:solidFill>
                          <a:latin typeface="Tahoma" panose="020B0604030504040204" pitchFamily="34" charset="0"/>
                        </a:defRPr>
                      </a:lvl2pPr>
                      <a:lvl3pPr marL="690563">
                        <a:spcBef>
                          <a:spcPct val="0"/>
                        </a:spcBef>
                        <a:spcAft>
                          <a:spcPct val="30000"/>
                        </a:spcAft>
                        <a:buClr>
                          <a:srgbClr val="FFFF99"/>
                        </a:buClr>
                        <a:buSzPct val="80000"/>
                        <a:defRPr sz="2000">
                          <a:solidFill>
                            <a:schemeClr val="tx1"/>
                          </a:solidFill>
                          <a:latin typeface="Tahoma" panose="020B0604030504040204" pitchFamily="34" charset="0"/>
                        </a:defRPr>
                      </a:lvl3pPr>
                      <a:lvl4pPr marL="1033463">
                        <a:spcBef>
                          <a:spcPct val="0"/>
                        </a:spcBef>
                        <a:spcAft>
                          <a:spcPct val="30000"/>
                        </a:spcAft>
                        <a:buClr>
                          <a:srgbClr val="FFFF99"/>
                        </a:buClr>
                        <a:buSzPct val="80000"/>
                        <a:defRPr sz="2000">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25-55%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508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r>
              <a:rPr lang="en-US" dirty="0"/>
              <a:t>JAVA code analysis tools</a:t>
            </a:r>
          </a:p>
        </p:txBody>
      </p:sp>
      <p:graphicFrame>
        <p:nvGraphicFramePr>
          <p:cNvPr id="635908" name="Group 4"/>
          <p:cNvGraphicFramePr>
            <a:graphicFrameLocks noGrp="1"/>
          </p:cNvGraphicFramePr>
          <p:nvPr>
            <p:extLst>
              <p:ext uri="{D42A27DB-BD31-4B8C-83A1-F6EECF244321}">
                <p14:modId xmlns:p14="http://schemas.microsoft.com/office/powerpoint/2010/main" val="3466842646"/>
              </p:ext>
            </p:extLst>
          </p:nvPr>
        </p:nvGraphicFramePr>
        <p:xfrm>
          <a:off x="660574" y="1557704"/>
          <a:ext cx="2870200" cy="4017964"/>
        </p:xfrm>
        <a:graphic>
          <a:graphicData uri="http://schemas.openxmlformats.org/drawingml/2006/table">
            <a:tbl>
              <a:tblPr/>
              <a:tblGrid>
                <a:gridCol w="2870200">
                  <a:extLst>
                    <a:ext uri="{9D8B030D-6E8A-4147-A177-3AD203B41FA5}">
                      <a16:colId xmlns:a16="http://schemas.microsoft.com/office/drawing/2014/main" val="20000"/>
                    </a:ext>
                  </a:extLst>
                </a:gridCol>
              </a:tblGrid>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dirty="0">
                          <a:ln>
                            <a:noFill/>
                          </a:ln>
                          <a:solidFill>
                            <a:schemeClr val="bg1"/>
                          </a:solidFill>
                          <a:effectLst/>
                          <a:latin typeface="Tahoma" panose="020B0604030504040204" pitchFamily="34" charset="0"/>
                        </a:rPr>
                        <a:t>Type of analysis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Static analysis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Semantic analysis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Syntactic analysis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Run-time analysis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Logical analysis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3238">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Rules analysis (style)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0" i="0" u="none" strike="noStrike" cap="none" normalizeH="0" baseline="0">
                          <a:ln>
                            <a:noFill/>
                          </a:ln>
                          <a:solidFill>
                            <a:schemeClr val="tx1"/>
                          </a:solidFill>
                          <a:effectLst/>
                          <a:latin typeface="Tahoma" panose="020B0604030504040204" pitchFamily="34" charset="0"/>
                        </a:rPr>
                        <a:t>Rules analysis (stds)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928" name="Group 24"/>
          <p:cNvGraphicFramePr>
            <a:graphicFrameLocks noGrp="1"/>
          </p:cNvGraphicFramePr>
          <p:nvPr>
            <p:extLst>
              <p:ext uri="{D42A27DB-BD31-4B8C-83A1-F6EECF244321}">
                <p14:modId xmlns:p14="http://schemas.microsoft.com/office/powerpoint/2010/main" val="3528587589"/>
              </p:ext>
            </p:extLst>
          </p:nvPr>
        </p:nvGraphicFramePr>
        <p:xfrm>
          <a:off x="3548237" y="1559292"/>
          <a:ext cx="4973637" cy="4017964"/>
        </p:xfrm>
        <a:graphic>
          <a:graphicData uri="http://schemas.openxmlformats.org/drawingml/2006/table">
            <a:tbl>
              <a:tblPr/>
              <a:tblGrid>
                <a:gridCol w="4973637">
                  <a:extLst>
                    <a:ext uri="{9D8B030D-6E8A-4147-A177-3AD203B41FA5}">
                      <a16:colId xmlns:a16="http://schemas.microsoft.com/office/drawing/2014/main" val="20000"/>
                    </a:ext>
                  </a:extLst>
                </a:gridCol>
              </a:tblGrid>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r>
                        <a:rPr kumimoji="0" lang="en-US" sz="2000" b="1" i="0" u="none" strike="noStrike" cap="none" normalizeH="0" baseline="0" dirty="0">
                          <a:ln>
                            <a:noFill/>
                          </a:ln>
                          <a:solidFill>
                            <a:schemeClr val="bg1"/>
                          </a:solidFill>
                          <a:effectLst/>
                          <a:latin typeface="Tahoma" panose="020B0604030504040204" pitchFamily="34" charset="0"/>
                        </a:rPr>
                        <a:t>Tools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dirty="0">
                        <a:ln>
                          <a:noFill/>
                        </a:ln>
                        <a:solidFill>
                          <a:schemeClr val="tx1"/>
                        </a:solidFill>
                        <a:effectLst/>
                        <a:latin typeface="Tahoma" panose="020B060403050404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dirty="0">
                        <a:ln>
                          <a:noFill/>
                        </a:ln>
                        <a:solidFill>
                          <a:schemeClr val="tx1"/>
                        </a:solidFill>
                        <a:effectLst/>
                        <a:latin typeface="Tahoma" panose="020B060403050404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dirty="0">
                        <a:ln>
                          <a:noFill/>
                        </a:ln>
                        <a:solidFill>
                          <a:schemeClr val="tx1"/>
                        </a:solidFill>
                        <a:effectLst/>
                        <a:latin typeface="Tahoma" panose="020B060403050404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dirty="0">
                        <a:ln>
                          <a:noFill/>
                        </a:ln>
                        <a:solidFill>
                          <a:schemeClr val="tx1"/>
                        </a:solidFill>
                        <a:effectLst/>
                        <a:latin typeface="Tahoma" panose="020B060403050404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dirty="0">
                        <a:ln>
                          <a:noFill/>
                        </a:ln>
                        <a:solidFill>
                          <a:schemeClr val="tx1"/>
                        </a:solidFill>
                        <a:effectLst/>
                        <a:latin typeface="Tahoma" panose="020B060403050404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3238">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dirty="0">
                        <a:ln>
                          <a:noFill/>
                        </a:ln>
                        <a:solidFill>
                          <a:schemeClr val="tx1"/>
                        </a:solidFill>
                        <a:effectLst/>
                        <a:latin typeface="Tahoma" panose="020B060403050404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1650">
                <a:tc>
                  <a:txBody>
                    <a:bodyPr/>
                    <a:lstStyle>
                      <a:lvl1pPr algn="l">
                        <a:buClr>
                          <a:schemeClr val="hlink"/>
                        </a:buClr>
                        <a:defRPr sz="2000">
                          <a:solidFill>
                            <a:schemeClr val="tx1"/>
                          </a:solidFill>
                          <a:latin typeface="Tahoma" panose="020B0604030504040204" pitchFamily="34" charset="0"/>
                        </a:defRPr>
                      </a:lvl1pPr>
                      <a:lvl2pPr marL="347663" algn="l">
                        <a:buClr>
                          <a:schemeClr val="accent2"/>
                        </a:buClr>
                        <a:defRPr sz="2000">
                          <a:solidFill>
                            <a:schemeClr val="tx1"/>
                          </a:solidFill>
                          <a:latin typeface="Tahoma" panose="020B0604030504040204" pitchFamily="34" charset="0"/>
                        </a:defRPr>
                      </a:lvl2pPr>
                      <a:lvl3pPr marL="690563" algn="l">
                        <a:buClr>
                          <a:srgbClr val="FFFF99"/>
                        </a:buClr>
                        <a:defRPr sz="2000">
                          <a:solidFill>
                            <a:schemeClr val="tx1"/>
                          </a:solidFill>
                          <a:latin typeface="Tahoma" panose="020B0604030504040204" pitchFamily="34" charset="0"/>
                        </a:defRPr>
                      </a:lvl3pPr>
                      <a:lvl4pPr marL="1033463" algn="l">
                        <a:buClr>
                          <a:srgbClr val="FFFF99"/>
                        </a:buClr>
                        <a:defRPr sz="2000">
                          <a:solidFill>
                            <a:schemeClr val="tx1"/>
                          </a:solidFill>
                          <a:latin typeface="Tahoma" panose="020B0604030504040204" pitchFamily="34" charset="0"/>
                        </a:defRPr>
                      </a:lvl4pPr>
                      <a:lvl5pPr algn="l">
                        <a:spcBef>
                          <a:spcPct val="20000"/>
                        </a:spcBef>
                        <a:spcAft>
                          <a:spcPct val="0"/>
                        </a:spcAft>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0"/>
                        </a:spcBef>
                        <a:spcAft>
                          <a:spcPct val="30000"/>
                        </a:spcAft>
                        <a:buClr>
                          <a:schemeClr val="hlink"/>
                        </a:buClr>
                        <a:buSzPct val="80000"/>
                        <a:buFontTx/>
                        <a:buNone/>
                        <a:tabLst/>
                      </a:pPr>
                      <a:endParaRPr kumimoji="0" lang="en-US" sz="2000" b="0" i="0" u="none" strike="noStrike" cap="none" normalizeH="0" baseline="0" dirty="0">
                        <a:ln>
                          <a:noFill/>
                        </a:ln>
                        <a:solidFill>
                          <a:schemeClr val="tx1"/>
                        </a:solidFill>
                        <a:effectLst/>
                        <a:latin typeface="Tahoma" panose="020B0604030504040204" pitchFamily="34"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17349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5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Tools vs. Humans</a:t>
            </a:r>
          </a:p>
        </p:txBody>
      </p:sp>
      <p:sp>
        <p:nvSpPr>
          <p:cNvPr id="3" name="Content Placeholder 2"/>
          <p:cNvSpPr>
            <a:spLocks noGrp="1"/>
          </p:cNvSpPr>
          <p:nvPr>
            <p:ph idx="1"/>
          </p:nvPr>
        </p:nvSpPr>
        <p:spPr>
          <a:xfrm>
            <a:off x="457200" y="1106469"/>
            <a:ext cx="8229600" cy="5248275"/>
          </a:xfrm>
        </p:spPr>
        <p:txBody>
          <a:bodyPr/>
          <a:lstStyle/>
          <a:p>
            <a:r>
              <a:rPr lang="en-US" dirty="0"/>
              <a:t>Think about the types of bugs that are typically found in code reviews</a:t>
            </a:r>
          </a:p>
          <a:p>
            <a:r>
              <a:rPr lang="en-US" dirty="0"/>
              <a:t>List each bug on a sticky note</a:t>
            </a:r>
          </a:p>
          <a:p>
            <a:r>
              <a:rPr lang="en-US" dirty="0"/>
              <a:t>Put the sticky note on the white board</a:t>
            </a:r>
          </a:p>
        </p:txBody>
      </p:sp>
      <p:sp>
        <p:nvSpPr>
          <p:cNvPr id="4" name="Slide Number Placeholder 3"/>
          <p:cNvSpPr>
            <a:spLocks noGrp="1"/>
          </p:cNvSpPr>
          <p:nvPr>
            <p:ph type="sldNum" sz="quarter" idx="10"/>
          </p:nvPr>
        </p:nvSpPr>
        <p:spPr/>
        <p:txBody>
          <a:bodyPr/>
          <a:lstStyle/>
          <a:p>
            <a:fld id="{678C48F5-496E-4CA3-A33F-F8E940071F88}" type="slidenum">
              <a:rPr lang="en-CA" smtClean="0"/>
              <a:pPr/>
              <a:t>51</a:t>
            </a:fld>
            <a:endParaRPr lang="en-CA"/>
          </a:p>
        </p:txBody>
      </p:sp>
      <p:sp>
        <p:nvSpPr>
          <p:cNvPr id="5" name="AutoShape 2"/>
          <p:cNvSpPr>
            <a:spLocks noChangeArrowheads="1"/>
          </p:cNvSpPr>
          <p:nvPr/>
        </p:nvSpPr>
        <p:spPr bwMode="auto">
          <a:xfrm rot="10800000">
            <a:off x="1777191" y="3277316"/>
            <a:ext cx="5462768" cy="2925028"/>
          </a:xfrm>
          <a:prstGeom prst="rtTriangle">
            <a:avLst/>
          </a:prstGeom>
          <a:solidFill>
            <a:schemeClr val="accent1">
              <a:alpha val="60001"/>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6" name="AutoShape 3"/>
          <p:cNvSpPr>
            <a:spLocks noChangeArrowheads="1"/>
          </p:cNvSpPr>
          <p:nvPr/>
        </p:nvSpPr>
        <p:spPr bwMode="auto">
          <a:xfrm>
            <a:off x="1617785" y="3352572"/>
            <a:ext cx="5622175" cy="3002172"/>
          </a:xfrm>
          <a:prstGeom prst="rtTriangle">
            <a:avLst/>
          </a:prstGeom>
          <a:solidFill>
            <a:schemeClr val="accent2">
              <a:alpha val="60001"/>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8" name="Oval 15"/>
          <p:cNvSpPr>
            <a:spLocks noChangeArrowheads="1"/>
          </p:cNvSpPr>
          <p:nvPr/>
        </p:nvSpPr>
        <p:spPr bwMode="auto">
          <a:xfrm>
            <a:off x="2938741" y="4566780"/>
            <a:ext cx="1277303" cy="573756"/>
          </a:xfrm>
          <a:prstGeom prst="ellipse">
            <a:avLst/>
          </a:prstGeom>
          <a:solidFill>
            <a:schemeClr val="accent2">
              <a:alpha val="39999"/>
            </a:schemeClr>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l">
              <a:buFontTx/>
              <a:buNone/>
            </a:pPr>
            <a:r>
              <a:rPr lang="en-US"/>
              <a:t>Tools</a:t>
            </a:r>
          </a:p>
        </p:txBody>
      </p:sp>
      <p:sp>
        <p:nvSpPr>
          <p:cNvPr id="9" name="Oval 16"/>
          <p:cNvSpPr>
            <a:spLocks noChangeArrowheads="1"/>
          </p:cNvSpPr>
          <p:nvPr/>
        </p:nvSpPr>
        <p:spPr bwMode="auto">
          <a:xfrm>
            <a:off x="4295747" y="4166074"/>
            <a:ext cx="1277303" cy="573756"/>
          </a:xfrm>
          <a:prstGeom prst="ellipse">
            <a:avLst/>
          </a:prstGeom>
          <a:solidFill>
            <a:schemeClr val="accent1">
              <a:alpha val="39999"/>
            </a:schemeClr>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buFontTx/>
              <a:buNone/>
            </a:pPr>
            <a:r>
              <a:rPr lang="en-US"/>
              <a:t>Humans</a:t>
            </a:r>
          </a:p>
        </p:txBody>
      </p:sp>
    </p:spTree>
    <p:extLst>
      <p:ext uri="{BB962C8B-B14F-4D97-AF65-F5344CB8AC3E}">
        <p14:creationId xmlns:p14="http://schemas.microsoft.com/office/powerpoint/2010/main" val="300774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10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10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review areas of focus</a:t>
            </a:r>
          </a:p>
        </p:txBody>
      </p:sp>
      <p:sp>
        <p:nvSpPr>
          <p:cNvPr id="3" name="Content Placeholder 2"/>
          <p:cNvSpPr>
            <a:spLocks noGrp="1"/>
          </p:cNvSpPr>
          <p:nvPr>
            <p:ph idx="1"/>
          </p:nvPr>
        </p:nvSpPr>
        <p:spPr/>
        <p:txBody>
          <a:bodyPr/>
          <a:lstStyle/>
          <a:p>
            <a:r>
              <a:rPr lang="en-US" dirty="0"/>
              <a:t>Which problem areas should we  focus on during code reviews</a:t>
            </a:r>
          </a:p>
        </p:txBody>
      </p:sp>
      <p:sp>
        <p:nvSpPr>
          <p:cNvPr id="4" name="Slide Number Placeholder 3"/>
          <p:cNvSpPr>
            <a:spLocks noGrp="1"/>
          </p:cNvSpPr>
          <p:nvPr>
            <p:ph type="sldNum" sz="quarter" idx="10"/>
          </p:nvPr>
        </p:nvSpPr>
        <p:spPr/>
        <p:txBody>
          <a:bodyPr/>
          <a:lstStyle/>
          <a:p>
            <a:fld id="{678C48F5-496E-4CA3-A33F-F8E940071F88}" type="slidenum">
              <a:rPr lang="en-CA" smtClean="0"/>
              <a:pPr/>
              <a:t>52</a:t>
            </a:fld>
            <a:endParaRPr lang="en-CA"/>
          </a:p>
        </p:txBody>
      </p:sp>
      <p:sp>
        <p:nvSpPr>
          <p:cNvPr id="5" name="Rectangle 4"/>
          <p:cNvSpPr>
            <a:spLocks noChangeArrowheads="1"/>
          </p:cNvSpPr>
          <p:nvPr/>
        </p:nvSpPr>
        <p:spPr bwMode="auto">
          <a:xfrm>
            <a:off x="457200" y="2141329"/>
            <a:ext cx="3954026"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33363" indent="-233363" algn="l">
              <a:buClr>
                <a:schemeClr val="hlink"/>
              </a:buClr>
              <a:defRPr sz="2400">
                <a:solidFill>
                  <a:schemeClr val="tx1"/>
                </a:solidFill>
                <a:latin typeface="Tahoma" panose="020B0604030504040204" pitchFamily="34" charset="0"/>
              </a:defRPr>
            </a:lvl1pPr>
            <a:lvl2pPr marL="576263" indent="-228600" algn="l">
              <a:buClr>
                <a:schemeClr val="accent2"/>
              </a:buClr>
              <a:defRPr sz="2400">
                <a:solidFill>
                  <a:schemeClr val="tx1"/>
                </a:solidFill>
                <a:latin typeface="Tahoma" panose="020B0604030504040204" pitchFamily="34" charset="0"/>
              </a:defRPr>
            </a:lvl2pPr>
            <a:lvl3pPr marL="919163" indent="-228600" algn="l">
              <a:buClr>
                <a:srgbClr val="FFFF99"/>
              </a:buClr>
              <a:defRPr sz="2400">
                <a:solidFill>
                  <a:schemeClr val="tx1"/>
                </a:solidFill>
                <a:latin typeface="Tahoma" panose="020B0604030504040204" pitchFamily="34" charset="0"/>
              </a:defRPr>
            </a:lvl3pPr>
            <a:lvl4pPr marL="1211263" indent="-177800" algn="l">
              <a:buClr>
                <a:srgbClr val="FFFF99"/>
              </a:buClr>
              <a:defRPr sz="2400">
                <a:solidFill>
                  <a:schemeClr val="tx1"/>
                </a:solidFill>
                <a:latin typeface="Tahoma" panose="020B0604030504040204" pitchFamily="34" charset="0"/>
              </a:defRPr>
            </a:lvl4pPr>
            <a:lvl5pPr marL="2057400" indent="-228600" algn="l">
              <a:spcBef>
                <a:spcPct val="20000"/>
              </a:spcBef>
              <a:spcAft>
                <a:spcPct val="0"/>
              </a:spcAft>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indent="0"/>
            <a:r>
              <a:rPr lang="en-US" sz="2800" dirty="0"/>
              <a:t>Security</a:t>
            </a:r>
            <a:br>
              <a:rPr lang="en-US" sz="2800" dirty="0"/>
            </a:br>
            <a:r>
              <a:rPr lang="en-US" sz="2800" dirty="0"/>
              <a:t>Reliability/error handling</a:t>
            </a:r>
          </a:p>
          <a:p>
            <a:pPr marL="0" indent="0"/>
            <a:r>
              <a:rPr lang="en-US" sz="2800" dirty="0"/>
              <a:t>Testability</a:t>
            </a:r>
          </a:p>
          <a:p>
            <a:pPr marL="0" indent="0"/>
            <a:r>
              <a:rPr lang="en-US" sz="2800" dirty="0"/>
              <a:t>Internationalization</a:t>
            </a:r>
          </a:p>
          <a:p>
            <a:pPr marL="0" indent="0"/>
            <a:r>
              <a:rPr lang="en-US" sz="2800" dirty="0"/>
              <a:t>Supportability</a:t>
            </a:r>
          </a:p>
          <a:p>
            <a:pPr marL="0" indent="0"/>
            <a:r>
              <a:rPr lang="en-US" sz="2800" dirty="0"/>
              <a:t>Documentation</a:t>
            </a:r>
            <a:br>
              <a:rPr lang="en-US" sz="2800" dirty="0"/>
            </a:br>
            <a:r>
              <a:rPr lang="en-US" sz="2800" dirty="0"/>
              <a:t>Style</a:t>
            </a:r>
          </a:p>
        </p:txBody>
      </p:sp>
      <p:sp>
        <p:nvSpPr>
          <p:cNvPr id="6" name="Rectangle 5"/>
          <p:cNvSpPr>
            <a:spLocks noChangeArrowheads="1"/>
          </p:cNvSpPr>
          <p:nvPr/>
        </p:nvSpPr>
        <p:spPr bwMode="auto">
          <a:xfrm>
            <a:off x="4830222" y="2141329"/>
            <a:ext cx="3856578" cy="337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33363" indent="-233363" algn="l">
              <a:buClr>
                <a:schemeClr val="hlink"/>
              </a:buClr>
              <a:defRPr sz="2400">
                <a:solidFill>
                  <a:schemeClr val="tx1"/>
                </a:solidFill>
                <a:latin typeface="Tahoma" panose="020B0604030504040204" pitchFamily="34" charset="0"/>
              </a:defRPr>
            </a:lvl1pPr>
            <a:lvl2pPr marL="576263" indent="-228600" algn="l">
              <a:buClr>
                <a:schemeClr val="accent2"/>
              </a:buClr>
              <a:defRPr sz="2400">
                <a:solidFill>
                  <a:schemeClr val="tx1"/>
                </a:solidFill>
                <a:latin typeface="Tahoma" panose="020B0604030504040204" pitchFamily="34" charset="0"/>
              </a:defRPr>
            </a:lvl2pPr>
            <a:lvl3pPr marL="919163" indent="-228600" algn="l">
              <a:buClr>
                <a:srgbClr val="FFFF99"/>
              </a:buClr>
              <a:defRPr sz="2400">
                <a:solidFill>
                  <a:schemeClr val="tx1"/>
                </a:solidFill>
                <a:latin typeface="Tahoma" panose="020B0604030504040204" pitchFamily="34" charset="0"/>
              </a:defRPr>
            </a:lvl3pPr>
            <a:lvl4pPr marL="1211263" indent="-177800" algn="l">
              <a:buClr>
                <a:srgbClr val="FFFF99"/>
              </a:buClr>
              <a:defRPr sz="2400">
                <a:solidFill>
                  <a:schemeClr val="tx1"/>
                </a:solidFill>
                <a:latin typeface="Tahoma" panose="020B0604030504040204" pitchFamily="34" charset="0"/>
              </a:defRPr>
            </a:lvl4pPr>
            <a:lvl5pPr marL="2057400" indent="-228600" algn="l">
              <a:spcBef>
                <a:spcPct val="20000"/>
              </a:spcBef>
              <a:spcAft>
                <a:spcPct val="0"/>
              </a:spcAft>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indent="0"/>
            <a:r>
              <a:rPr lang="en-US" sz="2800" dirty="0"/>
              <a:t>Concurrency</a:t>
            </a:r>
          </a:p>
          <a:p>
            <a:pPr marL="0" indent="0"/>
            <a:r>
              <a:rPr lang="en-US" sz="2800" dirty="0"/>
              <a:t>Dependency interaction</a:t>
            </a:r>
          </a:p>
          <a:p>
            <a:pPr marL="0" indent="0"/>
            <a:r>
              <a:rPr lang="en-US" sz="2800" dirty="0"/>
              <a:t>Performance</a:t>
            </a:r>
          </a:p>
          <a:p>
            <a:pPr marL="0" indent="0"/>
            <a:r>
              <a:rPr lang="en-US" sz="2800" dirty="0"/>
              <a:t>Team standards</a:t>
            </a:r>
          </a:p>
          <a:p>
            <a:pPr marL="0" indent="0"/>
            <a:r>
              <a:rPr lang="en-US" sz="2800" dirty="0"/>
              <a:t>Missing annotations</a:t>
            </a:r>
          </a:p>
          <a:p>
            <a:pPr marL="0" indent="0"/>
            <a:r>
              <a:rPr lang="en-US" sz="2800" dirty="0"/>
              <a:t>Design satisfied</a:t>
            </a:r>
            <a:br>
              <a:rPr lang="en-US" sz="2800" dirty="0"/>
            </a:br>
            <a:r>
              <a:rPr lang="en-US" sz="2800" dirty="0"/>
              <a:t>Privacy</a:t>
            </a:r>
          </a:p>
        </p:txBody>
      </p:sp>
    </p:spTree>
    <p:extLst>
      <p:ext uri="{BB962C8B-B14F-4D97-AF65-F5344CB8AC3E}">
        <p14:creationId xmlns:p14="http://schemas.microsoft.com/office/powerpoint/2010/main" val="122104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Key points</a:t>
            </a:r>
          </a:p>
        </p:txBody>
      </p:sp>
      <p:sp>
        <p:nvSpPr>
          <p:cNvPr id="51203" name="Content Placeholder 2"/>
          <p:cNvSpPr>
            <a:spLocks noGrp="1"/>
          </p:cNvSpPr>
          <p:nvPr>
            <p:ph idx="1"/>
          </p:nvPr>
        </p:nvSpPr>
        <p:spPr/>
        <p:txBody>
          <a:bodyPr/>
          <a:lstStyle/>
          <a:p>
            <a:r>
              <a:rPr lang="en-US" b="0" dirty="0"/>
              <a:t>We can use reviews to examine software before it is finished.</a:t>
            </a:r>
          </a:p>
          <a:p>
            <a:r>
              <a:rPr lang="en-US" b="0" dirty="0"/>
              <a:t>Reviews can save money.</a:t>
            </a:r>
          </a:p>
          <a:p>
            <a:r>
              <a:rPr lang="en-US" b="0" dirty="0"/>
              <a:t>In software development, we often use peer reviews.</a:t>
            </a:r>
          </a:p>
          <a:p>
            <a:r>
              <a:rPr lang="en-US" b="0" dirty="0"/>
              <a:t>Inspection is the most formal review method and is usually</a:t>
            </a:r>
            <a:r>
              <a:rPr lang="vi-VN" b="0" dirty="0"/>
              <a:t> </a:t>
            </a:r>
            <a:r>
              <a:rPr lang="en-US" b="0" dirty="0"/>
              <a:t>applied when reviewing important deliverables</a:t>
            </a:r>
          </a:p>
          <a:p>
            <a:r>
              <a:rPr lang="en-US" b="0" dirty="0"/>
              <a:t>Focus on substance; not style</a:t>
            </a:r>
            <a:endParaRPr lang="en-US" dirty="0"/>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92D0998-DC3F-4F11-8DE4-F88BCE2DA0A9}" type="slidenum">
              <a:rPr lang="en-CA" sz="1000">
                <a:solidFill>
                  <a:schemeClr val="bg1"/>
                </a:solidFill>
                <a:latin typeface="Verdana" panose="020B0604030504040204" pitchFamily="34" charset="0"/>
              </a:rPr>
              <a:pPr eaLnBrk="1" hangingPunct="1"/>
              <a:t>53</a:t>
            </a:fld>
            <a:endParaRPr lang="en-CA" sz="1000">
              <a:solidFill>
                <a:schemeClr val="bg1"/>
              </a:solidFill>
              <a:latin typeface="Verdan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Is A Review</a:t>
            </a:r>
          </a:p>
        </p:txBody>
      </p:sp>
      <p:sp>
        <p:nvSpPr>
          <p:cNvPr id="22531" name="Content Placeholder 2"/>
          <p:cNvSpPr>
            <a:spLocks noGrp="1"/>
          </p:cNvSpPr>
          <p:nvPr>
            <p:ph idx="1"/>
          </p:nvPr>
        </p:nvSpPr>
        <p:spPr>
          <a:xfrm>
            <a:off x="457200" y="1106469"/>
            <a:ext cx="8229600" cy="5248275"/>
          </a:xfrm>
        </p:spPr>
        <p:txBody>
          <a:bodyPr/>
          <a:lstStyle/>
          <a:p>
            <a:r>
              <a:rPr lang="en-US" sz="2400" dirty="0"/>
              <a:t>Definition</a:t>
            </a:r>
          </a:p>
          <a:p>
            <a:pPr lvl="1"/>
            <a:r>
              <a:rPr lang="en-US" sz="2400" dirty="0">
                <a:latin typeface="Arial" panose="020B0604020202020204" pitchFamily="34" charset="0"/>
              </a:rPr>
              <a:t>An evaluation of software element or project status to ascertain</a:t>
            </a:r>
            <a:r>
              <a:rPr lang="vi-VN" sz="2400" dirty="0">
                <a:latin typeface="Arial" panose="020B0604020202020204" pitchFamily="34" charset="0"/>
              </a:rPr>
              <a:t> </a:t>
            </a:r>
            <a:r>
              <a:rPr lang="en-US" sz="2400" dirty="0">
                <a:latin typeface="Arial" panose="020B0604020202020204" pitchFamily="34" charset="0"/>
              </a:rPr>
              <a:t>discrepancies from planned results to recommended</a:t>
            </a:r>
            <a:r>
              <a:rPr lang="vi-VN" sz="2400" dirty="0">
                <a:latin typeface="Arial" panose="020B0604020202020204" pitchFamily="34" charset="0"/>
              </a:rPr>
              <a:t> </a:t>
            </a:r>
            <a:r>
              <a:rPr lang="en-US" sz="2400" dirty="0">
                <a:latin typeface="Arial" panose="020B0604020202020204" pitchFamily="34" charset="0"/>
              </a:rPr>
              <a:t>improvements.</a:t>
            </a:r>
          </a:p>
          <a:p>
            <a:r>
              <a:rPr lang="en-US" sz="2400" dirty="0"/>
              <a:t>Categories</a:t>
            </a:r>
            <a:r>
              <a:rPr lang="en-US" sz="2000" dirty="0"/>
              <a:t> </a:t>
            </a:r>
            <a:r>
              <a:rPr lang="en-US" sz="2400" dirty="0"/>
              <a:t>of reviews:</a:t>
            </a:r>
          </a:p>
          <a:p>
            <a:pPr lvl="1"/>
            <a:r>
              <a:rPr lang="en-US" sz="2400" dirty="0">
                <a:latin typeface="Arial" panose="020B0604020202020204" pitchFamily="34" charset="0"/>
              </a:rPr>
              <a:t>Inspection</a:t>
            </a:r>
          </a:p>
          <a:p>
            <a:pPr lvl="1"/>
            <a:r>
              <a:rPr lang="en-US" sz="2400" dirty="0">
                <a:latin typeface="Arial" panose="020B0604020202020204" pitchFamily="34" charset="0"/>
              </a:rPr>
              <a:t>Team review</a:t>
            </a:r>
          </a:p>
          <a:p>
            <a:pPr lvl="1"/>
            <a:r>
              <a:rPr lang="en-US" sz="2400" dirty="0">
                <a:latin typeface="Arial" panose="020B0604020202020204" pitchFamily="34" charset="0"/>
              </a:rPr>
              <a:t>Walkthrough</a:t>
            </a:r>
          </a:p>
          <a:p>
            <a:pPr lvl="1"/>
            <a:r>
              <a:rPr lang="en-US" sz="2400" dirty="0">
                <a:latin typeface="Arial" panose="020B0604020202020204" pitchFamily="34" charset="0"/>
              </a:rPr>
              <a:t>Pair-programming</a:t>
            </a:r>
          </a:p>
          <a:p>
            <a:pPr lvl="1"/>
            <a:r>
              <a:rPr lang="en-US" sz="2400" dirty="0">
                <a:latin typeface="Arial" panose="020B0604020202020204" pitchFamily="34" charset="0"/>
              </a:rPr>
              <a:t>Peer review</a:t>
            </a:r>
          </a:p>
          <a:p>
            <a:pPr lvl="1"/>
            <a:r>
              <a:rPr lang="en-US" sz="2400" dirty="0">
                <a:latin typeface="Arial" panose="020B0604020202020204" pitchFamily="34" charset="0"/>
              </a:rPr>
              <a:t>Ad Hoc / Buddy check</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A9B7CDD-6EB4-494B-A041-E6E3D8D319AA}" type="slidenum">
              <a:rPr lang="en-CA" sz="1000">
                <a:solidFill>
                  <a:schemeClr val="bg1"/>
                </a:solidFill>
                <a:latin typeface="Verdana" panose="020B0604030504040204" pitchFamily="34" charset="0"/>
              </a:rPr>
              <a:pPr eaLnBrk="1" hangingPunct="1"/>
              <a:t>6</a:t>
            </a:fld>
            <a:endParaRPr lang="en-CA" sz="1000">
              <a:solidFill>
                <a:schemeClr val="bg1"/>
              </a:solidFill>
              <a:latin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Categories of Reviews</a:t>
            </a:r>
          </a:p>
        </p:txBody>
      </p:sp>
      <p:sp>
        <p:nvSpPr>
          <p:cNvPr id="23555" name="Content Placeholder 2"/>
          <p:cNvSpPr>
            <a:spLocks noGrp="1"/>
          </p:cNvSpPr>
          <p:nvPr>
            <p:ph idx="1"/>
          </p:nvPr>
        </p:nvSpPr>
        <p:spPr>
          <a:xfrm>
            <a:off x="457200" y="1106469"/>
            <a:ext cx="8229600" cy="5248275"/>
          </a:xfrm>
        </p:spPr>
        <p:txBody>
          <a:bodyPr/>
          <a:lstStyle/>
          <a:p>
            <a:r>
              <a:rPr lang="en-US" sz="2000" dirty="0"/>
              <a:t>The difference lies</a:t>
            </a:r>
            <a:r>
              <a:rPr lang="vi-VN" sz="2000" dirty="0"/>
              <a:t> </a:t>
            </a:r>
            <a:r>
              <a:rPr lang="en-US" sz="2000" dirty="0"/>
              <a:t>in the formality level.</a:t>
            </a:r>
          </a:p>
          <a:p>
            <a:pPr lvl="1"/>
            <a:r>
              <a:rPr lang="en-US" sz="2000" dirty="0">
                <a:latin typeface="Arial" panose="020B0604020202020204" pitchFamily="34" charset="0"/>
              </a:rPr>
              <a:t>Inspection is the most formal one, then team review,</a:t>
            </a:r>
            <a:r>
              <a:rPr lang="vi-VN" sz="2000" dirty="0">
                <a:latin typeface="Arial" panose="020B0604020202020204" pitchFamily="34" charset="0"/>
              </a:rPr>
              <a:t> </a:t>
            </a:r>
            <a:r>
              <a:rPr lang="en-US" sz="2000" dirty="0">
                <a:latin typeface="Arial" panose="020B0604020202020204" pitchFamily="34" charset="0"/>
              </a:rPr>
              <a:t>walkthrough, peer desk check and Ad hoc review being the</a:t>
            </a:r>
            <a:r>
              <a:rPr lang="vi-VN" sz="2000" dirty="0">
                <a:latin typeface="Arial" panose="020B0604020202020204" pitchFamily="34" charset="0"/>
              </a:rPr>
              <a:t> </a:t>
            </a:r>
            <a:r>
              <a:rPr lang="en-US" sz="2000" dirty="0">
                <a:latin typeface="Arial" panose="020B0604020202020204" pitchFamily="34" charset="0"/>
              </a:rPr>
              <a:t>least formal approach.</a:t>
            </a:r>
          </a:p>
          <a:p>
            <a:pPr lvl="1"/>
            <a:r>
              <a:rPr lang="en-US" sz="2000" dirty="0">
                <a:latin typeface="Arial" panose="020B0604020202020204" pitchFamily="34" charset="0"/>
              </a:rPr>
              <a:t>The more formal the method is, the more defects we will find.</a:t>
            </a:r>
          </a:p>
          <a:p>
            <a:pPr lvl="1"/>
            <a:r>
              <a:rPr lang="en-US" sz="2000" dirty="0">
                <a:latin typeface="Arial" panose="020B0604020202020204" pitchFamily="34" charset="0"/>
              </a:rPr>
              <a:t>But more formal reviews also cost more.</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77BC0E-AEFE-42D8-9284-4B1462852AA7}" type="slidenum">
              <a:rPr lang="en-CA" sz="1000">
                <a:solidFill>
                  <a:schemeClr val="bg1"/>
                </a:solidFill>
                <a:latin typeface="Verdana" panose="020B0604030504040204" pitchFamily="34" charset="0"/>
              </a:rPr>
              <a:pPr eaLnBrk="1" hangingPunct="1"/>
              <a:t>7</a:t>
            </a:fld>
            <a:endParaRPr lang="en-CA" sz="1000">
              <a:solidFill>
                <a:schemeClr val="bg1"/>
              </a:solidFill>
              <a:latin typeface="Verdana" panose="020B0604030504040204" pitchFamily="34" charset="0"/>
            </a:endParaRPr>
          </a:p>
        </p:txBody>
      </p:sp>
      <p:sp>
        <p:nvSpPr>
          <p:cNvPr id="5" name="AutoShape 10"/>
          <p:cNvSpPr>
            <a:spLocks noChangeArrowheads="1"/>
          </p:cNvSpPr>
          <p:nvPr/>
        </p:nvSpPr>
        <p:spPr bwMode="auto">
          <a:xfrm>
            <a:off x="457200" y="4248353"/>
            <a:ext cx="8229599" cy="677863"/>
          </a:xfrm>
          <a:prstGeom prst="leftRightArrow">
            <a:avLst>
              <a:gd name="adj1" fmla="val 50000"/>
              <a:gd name="adj2" fmla="val 209321"/>
            </a:avLst>
          </a:prstGeom>
          <a:gradFill rotWithShape="1">
            <a:gsLst>
              <a:gs pos="0">
                <a:srgbClr val="66CC33"/>
              </a:gs>
              <a:gs pos="100000">
                <a:srgbClr val="66CC33">
                  <a:gamma/>
                  <a:shade val="46275"/>
                  <a:invGamma/>
                </a:srgbClr>
              </a:gs>
            </a:gsLst>
            <a:lin ang="5400000" scaled="1"/>
          </a:gradFill>
          <a:ln w="9525">
            <a:solidFill>
              <a:srgbClr val="66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11"/>
          <p:cNvSpPr txBox="1">
            <a:spLocks noChangeArrowheads="1"/>
          </p:cNvSpPr>
          <p:nvPr/>
        </p:nvSpPr>
        <p:spPr bwMode="auto">
          <a:xfrm>
            <a:off x="7305152" y="3426028"/>
            <a:ext cx="1381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fi-FI" dirty="0"/>
              <a:t>Most</a:t>
            </a:r>
            <a:br>
              <a:rPr lang="fi-FI" dirty="0"/>
            </a:br>
            <a:r>
              <a:rPr lang="fi-FI" dirty="0"/>
              <a:t>Rigorous</a:t>
            </a:r>
          </a:p>
        </p:txBody>
      </p:sp>
      <p:sp>
        <p:nvSpPr>
          <p:cNvPr id="7" name="Text Box 12"/>
          <p:cNvSpPr txBox="1">
            <a:spLocks noChangeArrowheads="1"/>
          </p:cNvSpPr>
          <p:nvPr/>
        </p:nvSpPr>
        <p:spPr bwMode="auto">
          <a:xfrm>
            <a:off x="452060" y="3385923"/>
            <a:ext cx="12902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fi-FI" dirty="0"/>
              <a:t>Least</a:t>
            </a:r>
            <a:br>
              <a:rPr lang="fi-FI" dirty="0"/>
            </a:br>
            <a:r>
              <a:rPr lang="fi-FI" dirty="0"/>
              <a:t>rigorous</a:t>
            </a:r>
          </a:p>
        </p:txBody>
      </p:sp>
      <p:sp>
        <p:nvSpPr>
          <p:cNvPr id="8" name="Text Box 4"/>
          <p:cNvSpPr txBox="1">
            <a:spLocks noChangeArrowheads="1"/>
          </p:cNvSpPr>
          <p:nvPr/>
        </p:nvSpPr>
        <p:spPr bwMode="auto">
          <a:xfrm>
            <a:off x="7396162" y="5158827"/>
            <a:ext cx="1347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fi-FI" sz="2000" dirty="0"/>
              <a:t>Inspection</a:t>
            </a:r>
          </a:p>
        </p:txBody>
      </p:sp>
      <p:sp>
        <p:nvSpPr>
          <p:cNvPr id="9" name="Text Box 5"/>
          <p:cNvSpPr txBox="1">
            <a:spLocks noChangeArrowheads="1"/>
          </p:cNvSpPr>
          <p:nvPr/>
        </p:nvSpPr>
        <p:spPr bwMode="auto">
          <a:xfrm>
            <a:off x="6487886" y="5046866"/>
            <a:ext cx="917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fi-FI" sz="2000" dirty="0"/>
              <a:t>Team </a:t>
            </a:r>
            <a:br>
              <a:rPr lang="fi-FI" sz="2000" dirty="0"/>
            </a:br>
            <a:r>
              <a:rPr lang="fi-FI" sz="2000" dirty="0"/>
              <a:t>review</a:t>
            </a:r>
          </a:p>
        </p:txBody>
      </p:sp>
      <p:sp>
        <p:nvSpPr>
          <p:cNvPr id="10" name="Text Box 6"/>
          <p:cNvSpPr txBox="1">
            <a:spLocks noChangeArrowheads="1"/>
          </p:cNvSpPr>
          <p:nvPr/>
        </p:nvSpPr>
        <p:spPr bwMode="auto">
          <a:xfrm>
            <a:off x="4727348" y="5158827"/>
            <a:ext cx="1703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fi-FI" sz="2000" dirty="0"/>
              <a:t>Walk-through</a:t>
            </a:r>
          </a:p>
        </p:txBody>
      </p:sp>
      <p:sp>
        <p:nvSpPr>
          <p:cNvPr id="11" name="Text Box 7"/>
          <p:cNvSpPr txBox="1">
            <a:spLocks noChangeArrowheads="1"/>
          </p:cNvSpPr>
          <p:nvPr/>
        </p:nvSpPr>
        <p:spPr bwMode="auto">
          <a:xfrm>
            <a:off x="3146236" y="5006425"/>
            <a:ext cx="1692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r>
              <a:rPr lang="fi-FI" sz="2000" dirty="0"/>
              <a:t>Pair</a:t>
            </a:r>
          </a:p>
          <a:p>
            <a:pPr algn="ctr">
              <a:spcBef>
                <a:spcPct val="0"/>
              </a:spcBef>
            </a:pPr>
            <a:r>
              <a:rPr lang="fi-FI" sz="2000" dirty="0"/>
              <a:t>programming</a:t>
            </a:r>
          </a:p>
        </p:txBody>
      </p:sp>
      <p:sp>
        <p:nvSpPr>
          <p:cNvPr id="12" name="Text Box 8"/>
          <p:cNvSpPr txBox="1">
            <a:spLocks noChangeArrowheads="1"/>
          </p:cNvSpPr>
          <p:nvPr/>
        </p:nvSpPr>
        <p:spPr bwMode="auto">
          <a:xfrm>
            <a:off x="1744890" y="5155592"/>
            <a:ext cx="1401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fi-FI" sz="2000" dirty="0"/>
              <a:t>Peer review</a:t>
            </a:r>
          </a:p>
        </p:txBody>
      </p:sp>
      <p:sp>
        <p:nvSpPr>
          <p:cNvPr id="13" name="Text Box 9"/>
          <p:cNvSpPr txBox="1">
            <a:spLocks noChangeArrowheads="1"/>
          </p:cNvSpPr>
          <p:nvPr/>
        </p:nvSpPr>
        <p:spPr bwMode="auto">
          <a:xfrm>
            <a:off x="710445" y="5012912"/>
            <a:ext cx="1031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fi-FI" sz="2000" dirty="0"/>
              <a:t>Ad hoc </a:t>
            </a:r>
          </a:p>
          <a:p>
            <a:pPr algn="ctr">
              <a:spcBef>
                <a:spcPct val="0"/>
              </a:spcBef>
            </a:pPr>
            <a:r>
              <a:rPr lang="fi-FI" sz="2000" dirty="0"/>
              <a:t>review</a:t>
            </a:r>
          </a:p>
        </p:txBody>
      </p:sp>
      <p:sp>
        <p:nvSpPr>
          <p:cNvPr id="14" name="AutoShape 15"/>
          <p:cNvSpPr>
            <a:spLocks noChangeArrowheads="1"/>
          </p:cNvSpPr>
          <p:nvPr/>
        </p:nvSpPr>
        <p:spPr bwMode="auto">
          <a:xfrm>
            <a:off x="4979840" y="3744925"/>
            <a:ext cx="1989137" cy="487712"/>
          </a:xfrm>
          <a:prstGeom prst="wedgeRoundRectCallout">
            <a:avLst>
              <a:gd name="adj1" fmla="val -14690"/>
              <a:gd name="adj2" fmla="val 38012"/>
              <a:gd name="adj3" fmla="val 16667"/>
            </a:avLst>
          </a:prstGeom>
          <a:solidFill>
            <a:srgbClr val="C0C0C0">
              <a:alpha val="50000"/>
            </a:srgbClr>
          </a:solidFill>
          <a:ln w="31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dirty="0"/>
              <a:t>Lots of process</a:t>
            </a:r>
          </a:p>
        </p:txBody>
      </p:sp>
      <p:sp>
        <p:nvSpPr>
          <p:cNvPr id="15" name="AutoShape 15"/>
          <p:cNvSpPr>
            <a:spLocks noChangeArrowheads="1"/>
          </p:cNvSpPr>
          <p:nvPr/>
        </p:nvSpPr>
        <p:spPr bwMode="auto">
          <a:xfrm>
            <a:off x="2230854" y="3744925"/>
            <a:ext cx="1989137" cy="487712"/>
          </a:xfrm>
          <a:prstGeom prst="wedgeRoundRectCallout">
            <a:avLst>
              <a:gd name="adj1" fmla="val -14690"/>
              <a:gd name="adj2" fmla="val 38012"/>
              <a:gd name="adj3" fmla="val 16667"/>
            </a:avLst>
          </a:prstGeom>
          <a:solidFill>
            <a:srgbClr val="C0C0C0">
              <a:alpha val="50000"/>
            </a:srgbClr>
          </a:solidFill>
          <a:ln w="31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dirty="0"/>
              <a:t>More agile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dissolv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0" grpId="0"/>
      <p:bldP spid="11" grpId="0"/>
      <p:bldP spid="12" grpId="0"/>
      <p:bldP spid="13" grpId="0"/>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Categories of reviews</a:t>
            </a:r>
          </a:p>
        </p:txBody>
      </p:sp>
      <p:sp>
        <p:nvSpPr>
          <p:cNvPr id="24579" name="Content Placeholder 2"/>
          <p:cNvSpPr>
            <a:spLocks noGrp="1"/>
          </p:cNvSpPr>
          <p:nvPr>
            <p:ph idx="1"/>
          </p:nvPr>
        </p:nvSpPr>
        <p:spPr>
          <a:xfrm>
            <a:off x="457200" y="1106469"/>
            <a:ext cx="8229600" cy="5248275"/>
          </a:xfrm>
        </p:spPr>
        <p:txBody>
          <a:bodyPr/>
          <a:lstStyle/>
          <a:p>
            <a:r>
              <a:rPr lang="en-US" dirty="0"/>
              <a:t>Inspections</a:t>
            </a:r>
          </a:p>
          <a:p>
            <a:pPr lvl="1"/>
            <a:r>
              <a:rPr lang="en-US" b="0" dirty="0"/>
              <a:t>Also called a formal inspection</a:t>
            </a:r>
          </a:p>
          <a:p>
            <a:pPr lvl="1"/>
            <a:r>
              <a:rPr lang="en-US" b="0" dirty="0"/>
              <a:t>Seven stages:</a:t>
            </a:r>
            <a:r>
              <a:rPr lang="vi-VN" b="0" dirty="0"/>
              <a:t> </a:t>
            </a:r>
            <a:r>
              <a:rPr lang="en-US" b="0" dirty="0"/>
              <a:t>planning, overview meeting, preparation, meeting, rework,</a:t>
            </a:r>
            <a:r>
              <a:rPr lang="vi-VN" b="0" dirty="0"/>
              <a:t> </a:t>
            </a:r>
            <a:r>
              <a:rPr lang="en-US" b="0" dirty="0"/>
              <a:t>follow-up and analysis.</a:t>
            </a:r>
          </a:p>
          <a:p>
            <a:r>
              <a:rPr lang="en-US" dirty="0"/>
              <a:t>Team Review</a:t>
            </a:r>
          </a:p>
          <a:p>
            <a:pPr lvl="1"/>
            <a:r>
              <a:rPr lang="en-US" dirty="0">
                <a:latin typeface="Arial" panose="020B0604020202020204" pitchFamily="34" charset="0"/>
              </a:rPr>
              <a:t>Also called a technical review</a:t>
            </a:r>
          </a:p>
          <a:p>
            <a:pPr lvl="1"/>
            <a:r>
              <a:rPr lang="en-US" dirty="0">
                <a:latin typeface="Arial" panose="020B0604020202020204" pitchFamily="34" charset="0"/>
              </a:rPr>
              <a:t>The process of the team review is similar to an inspection, but no</a:t>
            </a:r>
            <a:r>
              <a:rPr lang="vi-VN" dirty="0">
                <a:latin typeface="Arial" panose="020B0604020202020204" pitchFamily="34" charset="0"/>
              </a:rPr>
              <a:t> </a:t>
            </a:r>
            <a:r>
              <a:rPr lang="en-US" dirty="0">
                <a:latin typeface="Arial" panose="020B0604020202020204" pitchFamily="34" charset="0"/>
              </a:rPr>
              <a:t>analysis stage is included.</a:t>
            </a:r>
          </a:p>
          <a:p>
            <a:pPr lvl="1"/>
            <a:endParaRPr lang="en-US" dirty="0"/>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E29864B-65E0-4BCB-AF18-814682CB751D}" type="slidenum">
              <a:rPr lang="en-CA" sz="1000">
                <a:solidFill>
                  <a:schemeClr val="bg1"/>
                </a:solidFill>
                <a:latin typeface="Verdana" panose="020B0604030504040204" pitchFamily="34" charset="0"/>
              </a:rPr>
              <a:pPr eaLnBrk="1" hangingPunct="1"/>
              <a:t>8</a:t>
            </a:fld>
            <a:endParaRPr lang="en-CA" sz="1000">
              <a:solidFill>
                <a:schemeClr val="bg1"/>
              </a:solidFill>
              <a:latin typeface="Verdan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Walkthrough &amp; Peer Desk Check</a:t>
            </a:r>
          </a:p>
        </p:txBody>
      </p:sp>
      <p:sp>
        <p:nvSpPr>
          <p:cNvPr id="33795" name="Content Placeholder 2"/>
          <p:cNvSpPr>
            <a:spLocks noGrp="1"/>
          </p:cNvSpPr>
          <p:nvPr>
            <p:ph idx="1"/>
          </p:nvPr>
        </p:nvSpPr>
        <p:spPr/>
        <p:txBody>
          <a:bodyPr/>
          <a:lstStyle/>
          <a:p>
            <a:r>
              <a:rPr lang="en-US" dirty="0"/>
              <a:t>Walkthrough</a:t>
            </a:r>
          </a:p>
          <a:p>
            <a:pPr lvl="1"/>
            <a:r>
              <a:rPr lang="en-US" dirty="0">
                <a:latin typeface="Arial" panose="020B0604020202020204" pitchFamily="34" charset="0"/>
              </a:rPr>
              <a:t>Similar to technical review, but with no preparation, follow-up, or analysis stage.</a:t>
            </a:r>
          </a:p>
          <a:p>
            <a:r>
              <a:rPr lang="en-US" dirty="0"/>
              <a:t>Pair-programming</a:t>
            </a:r>
          </a:p>
          <a:p>
            <a:pPr lvl="1"/>
            <a:r>
              <a:rPr lang="en-US" dirty="0"/>
              <a:t>On-the-fly review by single reviewer</a:t>
            </a:r>
          </a:p>
          <a:p>
            <a:r>
              <a:rPr lang="en-US" dirty="0"/>
              <a:t>Peer review</a:t>
            </a:r>
          </a:p>
          <a:p>
            <a:pPr lvl="1"/>
            <a:r>
              <a:rPr lang="en-US" dirty="0">
                <a:latin typeface="Arial" panose="020B0604020202020204" pitchFamily="34" charset="0"/>
              </a:rPr>
              <a:t>Examination by individual reviewer(s).</a:t>
            </a:r>
          </a:p>
          <a:p>
            <a:r>
              <a:rPr lang="en-US" dirty="0">
                <a:latin typeface="Arial" panose="020B0604020202020204" pitchFamily="34" charset="0"/>
              </a:rPr>
              <a:t>Ad hoc / Buddy check</a:t>
            </a:r>
          </a:p>
          <a:p>
            <a:pPr lvl="1"/>
            <a:r>
              <a:rPr lang="en-US" dirty="0">
                <a:latin typeface="Arial" panose="020B0604020202020204" pitchFamily="34" charset="0"/>
              </a:rPr>
              <a:t>Informal feedback from team member.</a:t>
            </a:r>
          </a:p>
        </p:txBody>
      </p:sp>
      <p:sp>
        <p:nvSpPr>
          <p:cNvPr id="4" name="Slide Number Placeholder 3"/>
          <p:cNvSpPr>
            <a:spLocks noGrp="1"/>
          </p:cNvSpPr>
          <p:nvPr>
            <p:ph type="sldNum" sz="quarter" idx="10"/>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9A6CAE7-007A-4724-9966-04EE12687AC3}" type="slidenum">
              <a:rPr lang="en-CA" sz="1000">
                <a:solidFill>
                  <a:schemeClr val="bg1"/>
                </a:solidFill>
                <a:latin typeface="Verdana" panose="020B0604030504040204" pitchFamily="34" charset="0"/>
              </a:rPr>
              <a:pPr eaLnBrk="1" hangingPunct="1"/>
              <a:t>9</a:t>
            </a:fld>
            <a:endParaRPr lang="en-CA" sz="1000">
              <a:solidFill>
                <a:schemeClr val="bg1"/>
              </a:solidFill>
              <a:latin typeface="Verdana" panose="020B060403050404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cb806b694bdcd66fd2068fa60c350eee7b5a6"/>
</p:tagLst>
</file>

<file path=ppt/theme/theme1.xml><?xml version="1.0" encoding="utf-8"?>
<a:theme xmlns:a="http://schemas.openxmlformats.org/drawingml/2006/main" name="cdb2004146l">
  <a:themeElements>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fontScheme name="cdb2004146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MIS Lesson 7 Ecomm</Template>
  <TotalTime>21228</TotalTime>
  <Words>5409</Words>
  <Application>Microsoft Office PowerPoint</Application>
  <PresentationFormat>On-screen Show (4:3)</PresentationFormat>
  <Paragraphs>744</Paragraphs>
  <Slides>53</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Segoe</vt:lpstr>
      <vt:lpstr>Tahoma</vt:lpstr>
      <vt:lpstr>Times New Roman</vt:lpstr>
      <vt:lpstr>Verdana</vt:lpstr>
      <vt:lpstr>Wingdings</vt:lpstr>
      <vt:lpstr>cdb2004146l</vt:lpstr>
      <vt:lpstr>Review</vt:lpstr>
      <vt:lpstr>Review Lecture 1</vt:lpstr>
      <vt:lpstr>Objectives</vt:lpstr>
      <vt:lpstr>Why Review</vt:lpstr>
      <vt:lpstr>Review effectiveness</vt:lpstr>
      <vt:lpstr>What Is A Review</vt:lpstr>
      <vt:lpstr>The Categories of Reviews</vt:lpstr>
      <vt:lpstr>Categories of reviews</vt:lpstr>
      <vt:lpstr>Walkthrough &amp; Peer Desk Check</vt:lpstr>
      <vt:lpstr>Choosing the review type</vt:lpstr>
      <vt:lpstr>Choosing the review type</vt:lpstr>
      <vt:lpstr>Exercise: Choose the review</vt:lpstr>
      <vt:lpstr>Inspection Process</vt:lpstr>
      <vt:lpstr>Inspection Roles</vt:lpstr>
      <vt:lpstr>Inspection Rules</vt:lpstr>
      <vt:lpstr>Workflow of Inspection</vt:lpstr>
      <vt:lpstr>Workflow of Inspection</vt:lpstr>
      <vt:lpstr>Inspection Process - Planning</vt:lpstr>
      <vt:lpstr>Inspection Process - Overview </vt:lpstr>
      <vt:lpstr>Inspection Process - Prepare</vt:lpstr>
      <vt:lpstr>Inspection Process - Prepare</vt:lpstr>
      <vt:lpstr>Inspection Process - Meeting</vt:lpstr>
      <vt:lpstr>Inspection Process - Meeting</vt:lpstr>
      <vt:lpstr>Inspection Process - Rework</vt:lpstr>
      <vt:lpstr>Inspection Process – Follow up</vt:lpstr>
      <vt:lpstr>Inspection Process - Analysis</vt:lpstr>
      <vt:lpstr>Inspection Process - Analysis</vt:lpstr>
      <vt:lpstr>Inspection Process - Analysis</vt:lpstr>
      <vt:lpstr>Inspection Process - Analysis</vt:lpstr>
      <vt:lpstr>Inspection Process - Analysis</vt:lpstr>
      <vt:lpstr>Key points</vt:lpstr>
      <vt:lpstr>High-Level Specification Review</vt:lpstr>
      <vt:lpstr>High-Level Specification Review</vt:lpstr>
      <vt:lpstr>High-Level Specification Review</vt:lpstr>
      <vt:lpstr>High-Level Specification Review</vt:lpstr>
      <vt:lpstr>Low-Level Specification Review</vt:lpstr>
      <vt:lpstr>Low-Level Specification Review</vt:lpstr>
      <vt:lpstr>Low-Level Specification Review</vt:lpstr>
      <vt:lpstr>Low-Level Specification Review</vt:lpstr>
      <vt:lpstr>Key points</vt:lpstr>
      <vt:lpstr>Code reviews</vt:lpstr>
      <vt:lpstr>Exercise: Code reviews</vt:lpstr>
      <vt:lpstr>Code Reviews</vt:lpstr>
      <vt:lpstr>Tools</vt:lpstr>
      <vt:lpstr>Coding Standards and Guidelines</vt:lpstr>
      <vt:lpstr>Where Can Standards Be Obtained</vt:lpstr>
      <vt:lpstr>Checklists</vt:lpstr>
      <vt:lpstr>Checklist</vt:lpstr>
      <vt:lpstr>Managed code analysis tools</vt:lpstr>
      <vt:lpstr>JAVA code analysis tools</vt:lpstr>
      <vt:lpstr>Exercise: Tools vs. Humans</vt:lpstr>
      <vt:lpstr>Code review areas of focus</vt:lpstr>
      <vt:lpstr>Key points</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Site License</dc:creator>
  <cp:lastModifiedBy>Anand Nayyar</cp:lastModifiedBy>
  <cp:revision>341</cp:revision>
  <dcterms:created xsi:type="dcterms:W3CDTF">2003-02-23T00:54:12Z</dcterms:created>
  <dcterms:modified xsi:type="dcterms:W3CDTF">2018-12-07T08:25:21Z</dcterms:modified>
</cp:coreProperties>
</file>