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06" r:id="rId2"/>
    <p:sldId id="30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79540-8305-4B8F-B256-3F333B9732EB}" type="datetimeFigureOut">
              <a:rPr lang="en-US" smtClean="0"/>
              <a:pPr/>
              <a:t>05/04/2013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74AEAE-D71C-40DD-99F7-EA72922A385C}" type="slidenum">
              <a:rPr lang="en-US" smtClean="0"/>
              <a:pPr/>
              <a:t>‹#›</a:t>
            </a:fld>
            <a:endParaRPr lang="en-US"/>
          </a:p>
        </p:txBody>
      </p:sp>
    </p:spTree>
    <p:extLst>
      <p:ext uri="{BB962C8B-B14F-4D97-AF65-F5344CB8AC3E}">
        <p14:creationId xmlns="" xmlns:p14="http://schemas.microsoft.com/office/powerpoint/2010/main" val="233334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D1965-B85A-4A00-8B8B-CAE9B8BB286A}" type="slidenum">
              <a:rPr lang="en-US" smtClean="0"/>
              <a:pPr/>
              <a:t>1</a:t>
            </a:fld>
            <a:endParaRPr lang="en-US"/>
          </a:p>
        </p:txBody>
      </p:sp>
    </p:spTree>
    <p:extLst>
      <p:ext uri="{BB962C8B-B14F-4D97-AF65-F5344CB8AC3E}">
        <p14:creationId xmlns="" xmlns:p14="http://schemas.microsoft.com/office/powerpoint/2010/main" val="1621186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p:spPr>
        <p:txBody>
          <a:bodyPr wrap="none" anchor="ctr"/>
          <a:lstStyle/>
          <a:p>
            <a:pPr>
              <a:defRPr/>
            </a:pPr>
            <a:endParaRPr lang="en-US"/>
          </a:p>
        </p:txBody>
      </p:sp>
      <p:sp>
        <p:nvSpPr>
          <p:cNvPr id="5" name="Rectangle 18"/>
          <p:cNvSpPr>
            <a:spLocks noChangeArrowheads="1"/>
          </p:cNvSpPr>
          <p:nvPr/>
        </p:nvSpPr>
        <p:spPr bwMode="white">
          <a:xfrm>
            <a:off x="0" y="4699000"/>
            <a:ext cx="9144000" cy="2219325"/>
          </a:xfrm>
          <a:prstGeom prst="rect">
            <a:avLst/>
          </a:prstGeom>
          <a:solidFill>
            <a:schemeClr val="folHlink">
              <a:alpha val="30980"/>
            </a:schemeClr>
          </a:solidFill>
          <a:ln w="9525">
            <a:noFill/>
            <a:miter lim="800000"/>
            <a:headEnd/>
            <a:tailEnd/>
          </a:ln>
        </p:spPr>
        <p:txBody>
          <a:bodyPr wrap="none" anchor="ctr"/>
          <a:lstStyle/>
          <a:p>
            <a:pPr>
              <a:defRPr/>
            </a:pPr>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p:spPr>
        <p:txBody>
          <a:bodyPr wrap="none" anchor="ctr"/>
          <a:lstStyle/>
          <a:p>
            <a:pPr>
              <a:defRPr/>
            </a:pPr>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w="9525">
            <a:noFill/>
            <a:round/>
            <a:headEnd/>
            <a:tailEnd/>
          </a:ln>
        </p:spPr>
        <p:txBody>
          <a:bodyPr/>
          <a:lstStyle/>
          <a:p>
            <a:pPr>
              <a:defRPr/>
            </a:pPr>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p>
        </p:txBody>
      </p:sp>
      <p:grpSp>
        <p:nvGrpSpPr>
          <p:cNvPr id="11" name="Group 116"/>
          <p:cNvGrpSpPr>
            <a:grpSpLocks/>
          </p:cNvGrpSpPr>
          <p:nvPr/>
        </p:nvGrpSpPr>
        <p:grpSpPr bwMode="auto">
          <a:xfrm>
            <a:off x="0" y="1806575"/>
            <a:ext cx="3276600" cy="3314700"/>
            <a:chOff x="120" y="1464"/>
            <a:chExt cx="2064" cy="2088"/>
          </a:xfrm>
        </p:grpSpPr>
        <p:sp>
          <p:nvSpPr>
            <p:cNvPr id="12"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sp>
          <p:nvSpPr>
            <p:cNvPr id="13"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sp>
          <p:nvSpPr>
            <p:cNvPr id="14"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a:xfrm>
            <a:off x="3352800" y="6553200"/>
            <a:ext cx="2133600" cy="152400"/>
          </a:xfrm>
          <a:prstGeom prst="rect">
            <a:avLst/>
          </a:prstGeom>
        </p:spPr>
        <p:txBody>
          <a:bodyPr/>
          <a:lstStyle>
            <a:lvl1pPr algn="r">
              <a:defRPr sz="1000">
                <a:solidFill>
                  <a:schemeClr val="tx2"/>
                </a:solidFill>
                <a:latin typeface="+mn-lt"/>
              </a:defRPr>
            </a:lvl1pPr>
          </a:lstStyle>
          <a:p>
            <a:fld id="{07CB5C19-CCF0-4351-B914-80459FA94101}" type="datetimeFigureOut">
              <a:rPr lang="en-US" smtClean="0"/>
              <a:pPr/>
              <a:t>05/04/2013</a:t>
            </a:fld>
            <a:endParaRPr lang="en-US"/>
          </a:p>
        </p:txBody>
      </p:sp>
      <p:sp>
        <p:nvSpPr>
          <p:cNvPr id="16" name="Rectangle 5"/>
          <p:cNvSpPr>
            <a:spLocks noGrp="1" noChangeArrowheads="1"/>
          </p:cNvSpPr>
          <p:nvPr>
            <p:ph type="ftr" sz="quarter" idx="11"/>
          </p:nvPr>
        </p:nvSpPr>
        <p:spPr>
          <a:xfrm>
            <a:off x="304800" y="6548438"/>
            <a:ext cx="2590800" cy="228600"/>
          </a:xfrm>
          <a:prstGeom prst="rect">
            <a:avLst/>
          </a:prstGeom>
        </p:spPr>
        <p:txBody>
          <a:bodyPr/>
          <a:lstStyle>
            <a:lvl1pPr algn="ctr">
              <a:defRPr sz="1200">
                <a:solidFill>
                  <a:schemeClr val="tx2"/>
                </a:solidFill>
                <a:latin typeface="Arial" charset="0"/>
              </a:defRPr>
            </a:lvl1pPr>
          </a:lstStyle>
          <a:p>
            <a:endParaRPr lang="en-US"/>
          </a:p>
        </p:txBody>
      </p:sp>
      <p:sp>
        <p:nvSpPr>
          <p:cNvPr id="17" name="Rectangle 6"/>
          <p:cNvSpPr>
            <a:spLocks noGrp="1" noChangeArrowheads="1"/>
          </p:cNvSpPr>
          <p:nvPr>
            <p:ph type="sldNum" sz="quarter" idx="12"/>
          </p:nvPr>
        </p:nvSpPr>
        <p:spPr>
          <a:xfrm>
            <a:off x="8210550" y="6467475"/>
            <a:ext cx="533400" cy="244475"/>
          </a:xfrm>
        </p:spPr>
        <p:txBody>
          <a:bodyPr/>
          <a:lstStyle>
            <a:lvl1pPr>
              <a:defRPr sz="1200">
                <a:latin typeface="Arial" charset="0"/>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076608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5"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56130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5"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95681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95300" y="6464300"/>
            <a:ext cx="2247900" cy="230188"/>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900" b="1" smtClean="0">
                <a:latin typeface="Verdana" pitchFamily="34" charset="0"/>
              </a:rPr>
              <a:t>@ ISR-CMU </a:t>
            </a:r>
            <a:r>
              <a:rPr lang="en-US" sz="900" b="1" smtClean="0">
                <a:latin typeface="Verdana" pitchFamily="34" charset="0"/>
              </a:rPr>
              <a:t>2013</a:t>
            </a:r>
            <a:endParaRPr lang="en-US" sz="900" b="1" smtClean="0">
              <a:latin typeface="Verdana"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0962359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5"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377990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6"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67654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8"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355272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4"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21000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3"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21316157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6"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351323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519863"/>
            <a:ext cx="2133600" cy="244475"/>
          </a:xfrm>
          <a:prstGeom prst="rect">
            <a:avLst/>
          </a:prstGeom>
        </p:spPr>
        <p:txBody>
          <a:bodyPr/>
          <a:lstStyle>
            <a:lvl1pPr>
              <a:defRPr/>
            </a:lvl1pPr>
          </a:lstStyle>
          <a:p>
            <a:fld id="{07CB5C19-CCF0-4351-B914-80459FA94101}" type="datetimeFigureOut">
              <a:rPr lang="en-US" smtClean="0"/>
              <a:pPr/>
              <a:t>05/04/2013</a:t>
            </a:fld>
            <a:endParaRPr lang="en-US"/>
          </a:p>
        </p:txBody>
      </p:sp>
      <p:sp>
        <p:nvSpPr>
          <p:cNvPr id="6" name="Rectangle 6"/>
          <p:cNvSpPr>
            <a:spLocks noGrp="1" noChangeArrowheads="1"/>
          </p:cNvSpPr>
          <p:nvPr>
            <p:ph type="sldNum" sz="quarter" idx="11"/>
          </p:nvPr>
        </p:nvSpPr>
        <p:spPr/>
        <p:txBody>
          <a:bodyPr/>
          <a:lstStyle>
            <a:lvl1pPr>
              <a:defRPr/>
            </a:lvl1pPr>
          </a:lstStyle>
          <a:p>
            <a:fld id="{7DE331E3-A59A-4360-8240-0332A3237351}" type="slidenum">
              <a:rPr lang="en-US" smtClean="0"/>
              <a:pPr/>
              <a:t>‹#›</a:t>
            </a:fld>
            <a:endParaRPr lang="en-US"/>
          </a:p>
        </p:txBody>
      </p:sp>
    </p:spTree>
    <p:extLst>
      <p:ext uri="{BB962C8B-B14F-4D97-AF65-F5344CB8AC3E}">
        <p14:creationId xmlns="" xmlns:p14="http://schemas.microsoft.com/office/powerpoint/2010/main" val="82037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p:spPr>
        <p:txBody>
          <a:bodyPr/>
          <a:lstStyle/>
          <a:p>
            <a:pPr>
              <a:defRPr/>
            </a:pPr>
            <a:endParaRPr lang="en-US"/>
          </a:p>
        </p:txBody>
      </p:sp>
      <p:grpSp>
        <p:nvGrpSpPr>
          <p:cNvPr id="1027" name="Group 16"/>
          <p:cNvGrpSpPr>
            <a:grpSpLocks/>
          </p:cNvGrpSpPr>
          <p:nvPr/>
        </p:nvGrpSpPr>
        <p:grpSpPr bwMode="auto">
          <a:xfrm>
            <a:off x="8153400" y="0"/>
            <a:ext cx="990600" cy="6858000"/>
            <a:chOff x="5040" y="0"/>
            <a:chExt cx="720" cy="4320"/>
          </a:xfrm>
        </p:grpSpPr>
        <p:sp>
          <p:nvSpPr>
            <p:cNvPr id="1038"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p:spPr>
          <p:txBody>
            <a:bodyPr wrap="none" anchor="ctr"/>
            <a:lstStyle/>
            <a:p>
              <a:pPr>
                <a:defRPr/>
              </a:pPr>
              <a:endParaRPr lang="en-US"/>
            </a:p>
          </p:txBody>
        </p:sp>
        <p:sp>
          <p:nvSpPr>
            <p:cNvPr id="1039" name="Rectangle 18"/>
            <p:cNvSpPr>
              <a:spLocks noChangeArrowheads="1"/>
            </p:cNvSpPr>
            <p:nvPr/>
          </p:nvSpPr>
          <p:spPr bwMode="gray">
            <a:xfrm>
              <a:off x="5040" y="219"/>
              <a:ext cx="720" cy="393"/>
            </a:xfrm>
            <a:prstGeom prst="rect">
              <a:avLst/>
            </a:prstGeom>
            <a:solidFill>
              <a:schemeClr val="tx1"/>
            </a:solidFill>
            <a:ln w="9525">
              <a:noFill/>
              <a:miter lim="800000"/>
              <a:headEnd/>
              <a:tailEnd/>
            </a:ln>
          </p:spPr>
          <p:txBody>
            <a:bodyPr wrap="none" anchor="ctr"/>
            <a:lstStyle/>
            <a:p>
              <a:pPr>
                <a:defRPr/>
              </a:pPr>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DE331E3-A59A-4360-8240-0332A3237351}" type="slidenum">
              <a:rPr lang="en-US" smtClean="0"/>
              <a:pPr/>
              <a:t>‹#›</a:t>
            </a:fld>
            <a:endParaRPr lang="en-US"/>
          </a:p>
        </p:txBody>
      </p:sp>
      <p:grpSp>
        <p:nvGrpSpPr>
          <p:cNvPr id="1033" name="Group 22"/>
          <p:cNvGrpSpPr>
            <a:grpSpLocks/>
          </p:cNvGrpSpPr>
          <p:nvPr/>
        </p:nvGrpSpPr>
        <p:grpSpPr bwMode="auto">
          <a:xfrm>
            <a:off x="152400" y="228600"/>
            <a:ext cx="838200" cy="838200"/>
            <a:chOff x="18" y="144"/>
            <a:chExt cx="510" cy="480"/>
          </a:xfrm>
        </p:grpSpPr>
        <p:sp>
          <p:nvSpPr>
            <p:cNvPr id="2"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36"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37"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grpSp>
      <p:sp>
        <p:nvSpPr>
          <p:cNvPr id="1035" name="Rectangle 2"/>
          <p:cNvSpPr>
            <a:spLocks noGrp="1" noChangeArrowheads="1"/>
          </p:cNvSpPr>
          <p:nvPr>
            <p:ph type="title"/>
          </p:nvPr>
        </p:nvSpPr>
        <p:spPr bwMode="white">
          <a:xfrm>
            <a:off x="1143000" y="381000"/>
            <a:ext cx="6705600" cy="563563"/>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 name="Picture 7"/>
          <p:cNvPicPr>
            <a:picLocks noChangeAspect="1" noChangeArrowheads="1"/>
          </p:cNvPicPr>
          <p:nvPr userDrawn="1"/>
        </p:nvPicPr>
        <p:blipFill>
          <a:blip r:embed="rId13" cstate="print"/>
          <a:srcRect/>
          <a:stretch>
            <a:fillRect/>
          </a:stretch>
        </p:blipFill>
        <p:spPr bwMode="auto">
          <a:xfrm>
            <a:off x="8366125" y="315913"/>
            <a:ext cx="752475" cy="657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bg1"/>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2800" b="1">
          <a:solidFill>
            <a:schemeClr val="bg1"/>
          </a:solidFill>
          <a:latin typeface="Verdana" pitchFamily="34" charset="0"/>
        </a:defRPr>
      </a:lvl2pPr>
      <a:lvl3pPr algn="l" rtl="0" eaLnBrk="1" fontAlgn="base" hangingPunct="1">
        <a:spcBef>
          <a:spcPct val="0"/>
        </a:spcBef>
        <a:spcAft>
          <a:spcPct val="0"/>
        </a:spcAft>
        <a:defRPr sz="2800" b="1">
          <a:solidFill>
            <a:schemeClr val="bg1"/>
          </a:solidFill>
          <a:latin typeface="Verdana" pitchFamily="34" charset="0"/>
        </a:defRPr>
      </a:lvl3pPr>
      <a:lvl4pPr algn="l" rtl="0" eaLnBrk="1" fontAlgn="base" hangingPunct="1">
        <a:spcBef>
          <a:spcPct val="0"/>
        </a:spcBef>
        <a:spcAft>
          <a:spcPct val="0"/>
        </a:spcAft>
        <a:defRPr sz="2800" b="1">
          <a:solidFill>
            <a:schemeClr val="bg1"/>
          </a:solidFill>
          <a:latin typeface="Verdana" pitchFamily="34" charset="0"/>
        </a:defRPr>
      </a:lvl4pPr>
      <a:lvl5pPr algn="l" rtl="0" eaLnBrk="1" fontAlgn="base" hangingPunct="1">
        <a:spcBef>
          <a:spcPct val="0"/>
        </a:spcBef>
        <a:spcAft>
          <a:spcPct val="0"/>
        </a:spcAft>
        <a:defRPr sz="2800" b="1">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rgbClr val="303030"/>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rgbClr val="303030"/>
          </a:solidFill>
          <a:latin typeface="Arial" charset="0"/>
        </a:defRPr>
      </a:lvl2pPr>
      <a:lvl3pPr marL="1143000" indent="-228600" algn="l" rtl="0" eaLnBrk="1" fontAlgn="base" hangingPunct="1">
        <a:spcBef>
          <a:spcPct val="20000"/>
        </a:spcBef>
        <a:spcAft>
          <a:spcPct val="0"/>
        </a:spcAft>
        <a:buClr>
          <a:schemeClr val="tx1"/>
        </a:buClr>
        <a:buChar char="•"/>
        <a:defRPr sz="2400">
          <a:solidFill>
            <a:srgbClr val="303030"/>
          </a:solidFill>
          <a:latin typeface="Arial" charset="0"/>
        </a:defRPr>
      </a:lvl3pPr>
      <a:lvl4pPr marL="1600200" indent="-228600" algn="l" rtl="0" eaLnBrk="1" fontAlgn="base" hangingPunct="1">
        <a:spcBef>
          <a:spcPct val="20000"/>
        </a:spcBef>
        <a:spcAft>
          <a:spcPct val="0"/>
        </a:spcAft>
        <a:buChar char="–"/>
        <a:defRPr sz="2000">
          <a:solidFill>
            <a:srgbClr val="303030"/>
          </a:solidFill>
          <a:latin typeface="Arial" charset="0"/>
        </a:defRPr>
      </a:lvl4pPr>
      <a:lvl5pPr marL="2057400" indent="-228600" algn="l" rtl="0" eaLnBrk="1" fontAlgn="base" hangingPunct="1">
        <a:spcBef>
          <a:spcPct val="20000"/>
        </a:spcBef>
        <a:spcAft>
          <a:spcPct val="0"/>
        </a:spcAft>
        <a:buChar char="»"/>
        <a:defRPr sz="2000">
          <a:solidFill>
            <a:srgbClr val="303030"/>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835150" y="2759075"/>
            <a:ext cx="7772400" cy="1143000"/>
          </a:xfrm>
        </p:spPr>
        <p:txBody>
          <a:bodyPr/>
          <a:lstStyle/>
          <a:p>
            <a:pPr eaLnBrk="1" hangingPunct="1">
              <a:defRPr/>
            </a:pPr>
            <a:r>
              <a:rPr lang="en-US" sz="4000" smtClean="0">
                <a:solidFill>
                  <a:schemeClr val="bg1"/>
                </a:solidFill>
              </a:rPr>
              <a:t>Unit Testing</a:t>
            </a:r>
            <a:endParaRPr lang="en-US" sz="4000" dirty="0" smtClean="0">
              <a:solidFill>
                <a:schemeClr val="bg1"/>
              </a:solidFill>
            </a:endParaRPr>
          </a:p>
        </p:txBody>
      </p:sp>
      <p:sp>
        <p:nvSpPr>
          <p:cNvPr id="6" name="Rectangle 2"/>
          <p:cNvSpPr txBox="1">
            <a:spLocks noChangeArrowheads="1"/>
          </p:cNvSpPr>
          <p:nvPr/>
        </p:nvSpPr>
        <p:spPr bwMode="gray">
          <a:xfrm>
            <a:off x="1873250" y="1163638"/>
            <a:ext cx="7772400" cy="1143000"/>
          </a:xfrm>
          <a:prstGeom prst="rect">
            <a:avLst/>
          </a:prstGeom>
          <a:noFill/>
          <a:ln>
            <a:noFill/>
          </a:ln>
          <a:extLst/>
        </p:spPr>
        <p:txBody>
          <a:bodyPr anchor="ctr"/>
          <a:lst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eaLnBrk="1" hangingPunct="1">
              <a:defRPr/>
            </a:pPr>
            <a:r>
              <a:rPr lang="en-US" sz="4000" dirty="0" smtClean="0">
                <a:solidFill>
                  <a:srgbClr val="FF0000"/>
                </a:solidFill>
              </a:rPr>
              <a:t>Software Testing</a:t>
            </a:r>
          </a:p>
        </p:txBody>
      </p:sp>
      <p:sp>
        <p:nvSpPr>
          <p:cNvPr id="7" name="Rectangle 5"/>
          <p:cNvSpPr txBox="1">
            <a:spLocks noChangeArrowheads="1"/>
          </p:cNvSpPr>
          <p:nvPr/>
        </p:nvSpPr>
        <p:spPr>
          <a:xfrm>
            <a:off x="2790825" y="6157913"/>
            <a:ext cx="2711450" cy="665162"/>
          </a:xfrm>
          <a:prstGeom prst="rect">
            <a:avLst/>
          </a:prstGeom>
        </p:spPr>
        <p:txBody>
          <a:bodyPr/>
          <a:lstStyle>
            <a:lvl1pPr algn="ctr">
              <a:defRPr sz="1200">
                <a:solidFill>
                  <a:schemeClr val="tx2"/>
                </a:solidFill>
                <a:latin typeface="Arial" charset="0"/>
              </a:defRPr>
            </a:lvl1pPr>
          </a:lstStyle>
          <a:p>
            <a:pPr>
              <a:defRPr/>
            </a:pPr>
            <a:r>
              <a:rPr lang="en-CA" b="1" smtClean="0">
                <a:solidFill>
                  <a:schemeClr val="accent5">
                    <a:lumMod val="10000"/>
                  </a:schemeClr>
                </a:solidFill>
              </a:rPr>
              <a:t>Huy Dao</a:t>
            </a:r>
          </a:p>
          <a:p>
            <a:pPr>
              <a:defRPr/>
            </a:pPr>
            <a:r>
              <a:rPr lang="en-US" smtClean="0">
                <a:solidFill>
                  <a:schemeClr val="accent5">
                    <a:lumMod val="10000"/>
                  </a:schemeClr>
                </a:solidFill>
              </a:rPr>
              <a:t>Test Lead at Microsoft</a:t>
            </a:r>
            <a:endParaRPr lang="en-CA" b="1">
              <a:solidFill>
                <a:schemeClr val="accent5">
                  <a:lumMod val="10000"/>
                </a:schemeClr>
              </a:solidFill>
            </a:endParaRPr>
          </a:p>
        </p:txBody>
      </p:sp>
      <p:sp>
        <p:nvSpPr>
          <p:cNvPr id="8" name="Rectangle 5"/>
          <p:cNvSpPr txBox="1">
            <a:spLocks noChangeArrowheads="1"/>
          </p:cNvSpPr>
          <p:nvPr/>
        </p:nvSpPr>
        <p:spPr>
          <a:xfrm>
            <a:off x="457200" y="6229350"/>
            <a:ext cx="2711450" cy="665163"/>
          </a:xfrm>
          <a:prstGeom prst="rect">
            <a:avLst/>
          </a:prstGeom>
        </p:spPr>
        <p:txBody>
          <a:bodyPr/>
          <a:lstStyle>
            <a:lvl1pPr algn="ctr">
              <a:defRPr sz="1200">
                <a:solidFill>
                  <a:schemeClr val="tx2"/>
                </a:solidFill>
                <a:latin typeface="Arial" charset="0"/>
              </a:defRPr>
            </a:lvl1pPr>
          </a:lstStyle>
          <a:p>
            <a:pPr>
              <a:defRPr/>
            </a:pPr>
            <a:r>
              <a:rPr lang="en-CA" b="1" smtClean="0">
                <a:solidFill>
                  <a:schemeClr val="accent5">
                    <a:lumMod val="10000"/>
                  </a:schemeClr>
                </a:solidFill>
              </a:rPr>
              <a:t>BJ Rollison</a:t>
            </a:r>
          </a:p>
          <a:p>
            <a:pPr>
              <a:defRPr/>
            </a:pPr>
            <a:r>
              <a:rPr lang="en-US" smtClean="0">
                <a:solidFill>
                  <a:schemeClr val="accent5">
                    <a:lumMod val="10000"/>
                  </a:schemeClr>
                </a:solidFill>
              </a:rPr>
              <a:t>Test Architect at Microsoft</a:t>
            </a:r>
            <a:endParaRPr lang="en-CA" b="1">
              <a:solidFill>
                <a:schemeClr val="accent5">
                  <a:lumMod val="10000"/>
                </a:schemeClr>
              </a:solidFill>
            </a:endParaRPr>
          </a:p>
        </p:txBody>
      </p:sp>
      <p:sp>
        <p:nvSpPr>
          <p:cNvPr id="9" name="Rectangle 5"/>
          <p:cNvSpPr txBox="1">
            <a:spLocks noChangeArrowheads="1"/>
          </p:cNvSpPr>
          <p:nvPr/>
        </p:nvSpPr>
        <p:spPr>
          <a:xfrm>
            <a:off x="5126038" y="6157913"/>
            <a:ext cx="2709862" cy="665162"/>
          </a:xfrm>
          <a:prstGeom prst="rect">
            <a:avLst/>
          </a:prstGeom>
        </p:spPr>
        <p:txBody>
          <a:bodyPr/>
          <a:lstStyle>
            <a:lvl1pPr algn="ctr">
              <a:defRPr sz="1200">
                <a:solidFill>
                  <a:schemeClr val="tx2"/>
                </a:solidFill>
                <a:latin typeface="Arial" charset="0"/>
              </a:defRPr>
            </a:lvl1pPr>
          </a:lstStyle>
          <a:p>
            <a:pPr>
              <a:defRPr/>
            </a:pPr>
            <a:r>
              <a:rPr lang="en-CA" b="1" smtClean="0">
                <a:solidFill>
                  <a:schemeClr val="accent5">
                    <a:lumMod val="10000"/>
                  </a:schemeClr>
                </a:solidFill>
              </a:rPr>
              <a:t>Nguyen Duc Man</a:t>
            </a:r>
          </a:p>
          <a:p>
            <a:pPr>
              <a:defRPr/>
            </a:pPr>
            <a:r>
              <a:rPr lang="en-CA" b="1" smtClean="0">
                <a:solidFill>
                  <a:schemeClr val="accent5">
                    <a:lumMod val="10000"/>
                  </a:schemeClr>
                </a:solidFill>
              </a:rPr>
              <a:t>Teaching Assistant</a:t>
            </a:r>
          </a:p>
          <a:p>
            <a:pPr>
              <a:defRPr/>
            </a:pPr>
            <a:r>
              <a:rPr lang="en-US" smtClean="0">
                <a:solidFill>
                  <a:schemeClr val="accent5">
                    <a:lumMod val="10000"/>
                  </a:schemeClr>
                </a:solidFill>
              </a:rPr>
              <a:t>Duy Tan University</a:t>
            </a:r>
            <a:endParaRPr lang="en-CA" b="1">
              <a:solidFill>
                <a:schemeClr val="accent5">
                  <a:lumMod val="10000"/>
                </a:schemeClr>
              </a:solidFill>
            </a:endParaRPr>
          </a:p>
        </p:txBody>
      </p:sp>
    </p:spTree>
    <p:extLst>
      <p:ext uri="{BB962C8B-B14F-4D97-AF65-F5344CB8AC3E}">
        <p14:creationId xmlns="" xmlns:p14="http://schemas.microsoft.com/office/powerpoint/2010/main" val="41099765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myslide9">
    <p:spTree>
      <p:nvGrpSpPr>
        <p:cNvPr id="1" name=""/>
        <p:cNvGrpSpPr/>
        <p:nvPr/>
      </p:nvGrpSpPr>
      <p:grpSpPr>
        <a:xfrm>
          <a:off x="0" y="0"/>
          <a:ext cx="0" cy="0"/>
          <a:chOff x="0" y="0"/>
          <a:chExt cx="0" cy="0"/>
        </a:xfrm>
      </p:grpSpPr>
      <p:pic>
        <p:nvPicPr>
          <p:cNvPr id="3" name="Picture 2" descr="ws_D5A7.tmp"/>
          <p:cNvPicPr>
            <a:picLocks/>
          </p:cNvPicPr>
          <p:nvPr/>
        </p:nvPicPr>
        <p:blipFill>
          <a:blip r:embed="rId2" cstate="print"/>
          <a:stretch>
            <a:fillRect/>
          </a:stretch>
        </p:blipFill>
        <p:spPr>
          <a:xfrm>
            <a:off x="1282700" y="4635500"/>
            <a:ext cx="1689100" cy="571500"/>
          </a:xfrm>
          <a:prstGeom prst="rect">
            <a:avLst/>
          </a:prstGeom>
        </p:spPr>
      </p:pic>
      <p:pic>
        <p:nvPicPr>
          <p:cNvPr id="4" name="Picture 3" descr="ws_D5B8.tmp"/>
          <p:cNvPicPr>
            <a:picLocks/>
          </p:cNvPicPr>
          <p:nvPr/>
        </p:nvPicPr>
        <p:blipFill>
          <a:blip r:embed="rId3" cstate="print"/>
          <a:stretch>
            <a:fillRect/>
          </a:stretch>
        </p:blipFill>
        <p:spPr>
          <a:xfrm>
            <a:off x="1638300" y="5613400"/>
            <a:ext cx="825500" cy="101600"/>
          </a:xfrm>
          <a:prstGeom prst="rect">
            <a:avLst/>
          </a:prstGeom>
        </p:spPr>
      </p:pic>
      <p:pic>
        <p:nvPicPr>
          <p:cNvPr id="5" name="Picture 4" descr="ws_D5C9.tmp"/>
          <p:cNvPicPr>
            <a:picLocks/>
          </p:cNvPicPr>
          <p:nvPr/>
        </p:nvPicPr>
        <p:blipFill>
          <a:blip r:embed="rId4" cstate="print"/>
          <a:stretch>
            <a:fillRect/>
          </a:stretch>
        </p:blipFill>
        <p:spPr>
          <a:xfrm>
            <a:off x="3467100" y="5613400"/>
            <a:ext cx="1016000" cy="101600"/>
          </a:xfrm>
          <a:prstGeom prst="rect">
            <a:avLst/>
          </a:prstGeom>
        </p:spPr>
      </p:pic>
      <p:pic>
        <p:nvPicPr>
          <p:cNvPr id="6" name="Picture 5" descr="ws_D5D9.tmp"/>
          <p:cNvPicPr>
            <a:picLocks/>
          </p:cNvPicPr>
          <p:nvPr/>
        </p:nvPicPr>
        <p:blipFill>
          <a:blip r:embed="rId5" cstate="print"/>
          <a:stretch>
            <a:fillRect/>
          </a:stretch>
        </p:blipFill>
        <p:spPr>
          <a:xfrm>
            <a:off x="5499100" y="3987800"/>
            <a:ext cx="1117600" cy="1701800"/>
          </a:xfrm>
          <a:prstGeom prst="rect">
            <a:avLst/>
          </a:prstGeom>
        </p:spPr>
      </p:pic>
      <p:sp>
        <p:nvSpPr>
          <p:cNvPr id="7" name="TextBox 6"/>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9</a:t>
            </a:r>
            <a:endParaRPr lang="en-US" sz="1200">
              <a:solidFill>
                <a:srgbClr val="000000"/>
              </a:solidFill>
              <a:latin typeface="Times New Roman"/>
            </a:endParaRPr>
          </a:p>
        </p:txBody>
      </p:sp>
      <p:sp>
        <p:nvSpPr>
          <p:cNvPr id="8" name="TextBox 7"/>
          <p:cNvSpPr txBox="1"/>
          <p:nvPr/>
        </p:nvSpPr>
        <p:spPr>
          <a:xfrm>
            <a:off x="709422" y="5208651"/>
            <a:ext cx="628377"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Assert</a:t>
            </a:r>
            <a:endParaRPr lang="en-US" b="1">
              <a:solidFill>
                <a:srgbClr val="000000"/>
              </a:solidFill>
              <a:latin typeface="Times New Roman"/>
            </a:endParaRPr>
          </a:p>
        </p:txBody>
      </p:sp>
      <p:sp>
        <p:nvSpPr>
          <p:cNvPr id="9" name="TextBox 8"/>
          <p:cNvSpPr txBox="1"/>
          <p:nvPr/>
        </p:nvSpPr>
        <p:spPr>
          <a:xfrm>
            <a:off x="2538222" y="5208651"/>
            <a:ext cx="876522"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TestCase</a:t>
            </a:r>
            <a:endParaRPr lang="en-US" b="1">
              <a:solidFill>
                <a:srgbClr val="000000"/>
              </a:solidFill>
              <a:latin typeface="Times New Roman"/>
            </a:endParaRPr>
          </a:p>
        </p:txBody>
      </p:sp>
      <p:sp>
        <p:nvSpPr>
          <p:cNvPr id="10" name="TextBox 9"/>
          <p:cNvSpPr txBox="1"/>
          <p:nvPr/>
        </p:nvSpPr>
        <p:spPr>
          <a:xfrm>
            <a:off x="709422" y="3551301"/>
            <a:ext cx="2376933" cy="339837"/>
          </a:xfrm>
          <a:prstGeom prst="rect">
            <a:avLst/>
          </a:prstGeom>
          <a:noFill/>
        </p:spPr>
        <p:txBody>
          <a:bodyPr vert="horz" wrap="none" lIns="0" tIns="0" rIns="0" bIns="0" rtlCol="0">
            <a:spAutoFit/>
          </a:bodyPr>
          <a:lstStyle/>
          <a:p>
            <a:pPr>
              <a:lnSpc>
                <a:spcPts val="3033"/>
              </a:lnSpc>
            </a:pPr>
            <a:r>
              <a:rPr lang="en-US" smtClean="0">
                <a:solidFill>
                  <a:srgbClr val="000000"/>
                </a:solidFill>
                <a:latin typeface="Times New Roman"/>
              </a:rPr>
              <a:t>《</a:t>
            </a:r>
            <a:r>
              <a:rPr lang="en-US" b="1" smtClean="0">
                <a:solidFill>
                  <a:srgbClr val="000000"/>
                </a:solidFill>
                <a:latin typeface="Times New Roman"/>
              </a:rPr>
              <a:t>Interface</a:t>
            </a:r>
            <a:r>
              <a:rPr lang="en-US" smtClean="0">
                <a:solidFill>
                  <a:srgbClr val="000000"/>
                </a:solidFill>
                <a:latin typeface="Times New Roman"/>
              </a:rPr>
              <a:t>》  </a:t>
            </a:r>
            <a:r>
              <a:rPr lang="en-US" b="1" smtClean="0">
                <a:solidFill>
                  <a:srgbClr val="000000"/>
                </a:solidFill>
                <a:latin typeface="Times New Roman"/>
              </a:rPr>
              <a:t>TestSuite</a:t>
            </a:r>
            <a:endParaRPr lang="en-US" b="1">
              <a:solidFill>
                <a:srgbClr val="000000"/>
              </a:solidFill>
              <a:latin typeface="Times New Roman"/>
            </a:endParaRPr>
          </a:p>
        </p:txBody>
      </p:sp>
      <p:sp>
        <p:nvSpPr>
          <p:cNvPr id="11" name="TextBox 10"/>
          <p:cNvSpPr txBox="1"/>
          <p:nvPr/>
        </p:nvSpPr>
        <p:spPr>
          <a:xfrm>
            <a:off x="3836670" y="5208651"/>
            <a:ext cx="1774204" cy="1308050"/>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736600" algn="l"/>
              </a:tabLst>
              <a:defRPr/>
            </a:pPr>
            <a:r>
              <a:rPr lang="en-US" smtClean="0"/>
              <a:t>	</a:t>
            </a:r>
            <a:r>
              <a:rPr lang="en-US" b="1" smtClean="0">
                <a:solidFill>
                  <a:srgbClr val="000000"/>
                </a:solidFill>
                <a:latin typeface="Times New Roman"/>
              </a:rPr>
              <a:t>TestResult</a:t>
            </a: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736600" algn="l"/>
              </a:tabLst>
              <a:defRPr/>
            </a:pPr>
            <a:endParaRPr lang="en-US" b="1" smtClean="0">
              <a:solidFill>
                <a:srgbClr val="000000"/>
              </a:solidFill>
              <a:latin typeface="Times New Roman"/>
            </a:endParaRPr>
          </a:p>
        </p:txBody>
      </p:sp>
      <p:sp>
        <p:nvSpPr>
          <p:cNvPr id="12" name="TextBox 11"/>
          <p:cNvSpPr txBox="1"/>
          <p:nvPr/>
        </p:nvSpPr>
        <p:spPr>
          <a:xfrm>
            <a:off x="4214621" y="3551301"/>
            <a:ext cx="1620315"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BaseTestRunner</a:t>
            </a:r>
            <a:endParaRPr lang="en-US" b="1">
              <a:solidFill>
                <a:srgbClr val="000000"/>
              </a:solidFill>
              <a:latin typeface="Times New Roman"/>
            </a:endParaRPr>
          </a:p>
        </p:txBody>
      </p:sp>
      <p:sp>
        <p:nvSpPr>
          <p:cNvPr id="13" name="TextBox 12"/>
          <p:cNvSpPr txBox="1"/>
          <p:nvPr/>
        </p:nvSpPr>
        <p:spPr>
          <a:xfrm>
            <a:off x="709399" y="4058038"/>
            <a:ext cx="7351884" cy="784189"/>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5994400" algn="l"/>
              </a:tabLst>
              <a:defRPr/>
            </a:pPr>
            <a:r>
              <a:rPr lang="en-US" b="1" smtClean="0">
                <a:solidFill>
                  <a:srgbClr val="000000"/>
                </a:solidFill>
                <a:latin typeface="Times New Roman"/>
              </a:rPr>
              <a:t>test</a:t>
            </a:r>
          </a:p>
          <a:p>
            <a:pPr marL="0" marR="0" lvl="0" indent="0" defTabSz="914400" eaLnBrk="1" fontAlgn="auto" latinLnBrk="0" hangingPunct="1">
              <a:lnSpc>
                <a:spcPts val="1000"/>
              </a:lnSpc>
              <a:buClrTx/>
              <a:buSzTx/>
              <a:buNone/>
              <a:tabLst>
                <a:tab pos="5994400" algn="l"/>
              </a:tabLst>
              <a:defRPr/>
            </a:pPr>
            <a:endParaRPr lang="en-US" b="1" smtClean="0">
              <a:solidFill>
                <a:srgbClr val="000000"/>
              </a:solidFill>
              <a:latin typeface="Times New Roman"/>
            </a:endParaRPr>
          </a:p>
          <a:p>
            <a:pPr marL="0" marR="0" lvl="0" indent="0" defTabSz="914400" eaLnBrk="1" fontAlgn="auto" latinLnBrk="0" hangingPunct="1">
              <a:lnSpc>
                <a:spcPts val="3298"/>
              </a:lnSpc>
              <a:buClrTx/>
              <a:buSzTx/>
              <a:buNone/>
              <a:tabLst>
                <a:tab pos="5994400" algn="l"/>
              </a:tabLst>
              <a:defRPr/>
            </a:pPr>
            <a:r>
              <a:rPr lang="en-US" b="1" smtClean="0">
                <a:solidFill>
                  <a:srgbClr val="000000"/>
                </a:solidFill>
                <a:latin typeface="Times New Roman"/>
              </a:rPr>
              <a:t>	</a:t>
            </a:r>
            <a:r>
              <a:rPr lang="en-US" smtClean="0">
                <a:solidFill>
                  <a:srgbClr val="000000"/>
                </a:solidFill>
                <a:latin typeface="Times New Roman"/>
              </a:rPr>
              <a:t>《</a:t>
            </a:r>
            <a:r>
              <a:rPr lang="en-US" b="1" smtClean="0">
                <a:solidFill>
                  <a:srgbClr val="000000"/>
                </a:solidFill>
                <a:latin typeface="Times New Roman"/>
              </a:rPr>
              <a:t>Interface</a:t>
            </a:r>
            <a:r>
              <a:rPr lang="en-US" smtClean="0">
                <a:solidFill>
                  <a:srgbClr val="000000"/>
                </a:solidFill>
                <a:latin typeface="Times New Roman"/>
              </a:rPr>
              <a:t>》</a:t>
            </a:r>
            <a:endParaRPr lang="en-US">
              <a:solidFill>
                <a:srgbClr val="000000"/>
              </a:solidFill>
              <a:latin typeface="Times New Roman"/>
            </a:endParaRPr>
          </a:p>
        </p:txBody>
      </p:sp>
      <p:sp>
        <p:nvSpPr>
          <p:cNvPr id="14" name="TextBox 13"/>
          <p:cNvSpPr txBox="1"/>
          <p:nvPr/>
        </p:nvSpPr>
        <p:spPr>
          <a:xfrm>
            <a:off x="6699480" y="5002918"/>
            <a:ext cx="1222771"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TestListener</a:t>
            </a:r>
            <a:endParaRPr lang="en-US" b="1">
              <a:solidFill>
                <a:srgbClr val="000000"/>
              </a:solidFill>
              <a:latin typeface="Times New Roman"/>
            </a:endParaRPr>
          </a:p>
        </p:txBody>
      </p:sp>
      <p:sp>
        <p:nvSpPr>
          <p:cNvPr id="15" name="TextBox 14"/>
          <p:cNvSpPr txBox="1"/>
          <p:nvPr/>
        </p:nvSpPr>
        <p:spPr>
          <a:xfrm>
            <a:off x="804671" y="1230885"/>
            <a:ext cx="1405834" cy="290849"/>
          </a:xfrm>
          <a:prstGeom prst="rect">
            <a:avLst/>
          </a:prstGeom>
          <a:noFill/>
        </p:spPr>
        <p:txBody>
          <a:bodyPr vert="horz" wrap="none" lIns="0" tIns="0" rIns="0" bIns="0" rtlCol="0">
            <a:spAutoFit/>
          </a:bodyPr>
          <a:lstStyle/>
          <a:p>
            <a:pPr>
              <a:lnSpc>
                <a:spcPts val="2426"/>
              </a:lnSpc>
            </a:pPr>
            <a:r>
              <a:rPr lang="en-US" sz="1998" smtClean="0">
                <a:solidFill>
                  <a:srgbClr val="000000"/>
                </a:solidFill>
                <a:latin typeface="Times New Roman"/>
              </a:rPr>
              <a:t>What is JUnit</a:t>
            </a:r>
            <a:endParaRPr lang="en-US" sz="1998">
              <a:solidFill>
                <a:srgbClr val="000000"/>
              </a:solidFill>
              <a:latin typeface="Times New Roman"/>
            </a:endParaRPr>
          </a:p>
        </p:txBody>
      </p:sp>
      <p:sp>
        <p:nvSpPr>
          <p:cNvPr id="16" name="TextBox 15"/>
          <p:cNvSpPr txBox="1"/>
          <p:nvPr/>
        </p:nvSpPr>
        <p:spPr>
          <a:xfrm>
            <a:off x="728472" y="1627251"/>
            <a:ext cx="80150" cy="881267"/>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p>
          <a:p>
            <a:pPr>
              <a:lnSpc>
                <a:spcPts val="1000"/>
              </a:lnSpc>
            </a:pPr>
            <a:endParaRPr lang="en-US" smtClean="0">
              <a:solidFill>
                <a:srgbClr val="CC0000"/>
              </a:solidFill>
              <a:latin typeface="Times New Roman"/>
            </a:endParaRPr>
          </a:p>
          <a:p>
            <a:pPr>
              <a:lnSpc>
                <a:spcPts val="1000"/>
              </a:lnSpc>
            </a:pPr>
            <a:endParaRPr lang="en-US" smtClean="0">
              <a:solidFill>
                <a:srgbClr val="CC0000"/>
              </a:solidFill>
              <a:latin typeface="Times New Roman"/>
            </a:endParaRPr>
          </a:p>
          <a:p>
            <a:pPr>
              <a:lnSpc>
                <a:spcPts val="2974"/>
              </a:lnSpc>
            </a:pPr>
            <a:r>
              <a:rPr lang="en-US" smtClean="0">
                <a:solidFill>
                  <a:srgbClr val="CC0000"/>
                </a:solidFill>
                <a:latin typeface="Times New Roman"/>
              </a:rPr>
              <a:t>•</a:t>
            </a:r>
            <a:endParaRPr lang="en-US">
              <a:solidFill>
                <a:srgbClr val="CC0000"/>
              </a:solidFill>
              <a:latin typeface="Times New Roman"/>
            </a:endParaRPr>
          </a:p>
        </p:txBody>
      </p:sp>
      <p:sp>
        <p:nvSpPr>
          <p:cNvPr id="17" name="TextBox 16"/>
          <p:cNvSpPr txBox="1"/>
          <p:nvPr/>
        </p:nvSpPr>
        <p:spPr>
          <a:xfrm>
            <a:off x="1185672" y="1627251"/>
            <a:ext cx="6281928" cy="1025922"/>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It is a framework that can be used to develop unit testing in java.</a:t>
            </a:r>
          </a:p>
          <a:p>
            <a:pPr>
              <a:lnSpc>
                <a:spcPts val="2874"/>
              </a:lnSpc>
            </a:pPr>
            <a:r>
              <a:rPr lang="en-US" smtClean="0">
                <a:solidFill>
                  <a:srgbClr val="000000"/>
                </a:solidFill>
                <a:latin typeface="Times New Roman"/>
              </a:rPr>
              <a:t>The core JUnit classes used to run any JUnit test program is shown in the figure. The most often used class by a tester is TestCase.</a:t>
            </a:r>
            <a:endParaRPr lang="en-US">
              <a:solidFill>
                <a:srgbClr val="000000"/>
              </a:solidFill>
              <a:latin typeface="Times New Roman"/>
            </a:endParaRPr>
          </a:p>
        </p:txBody>
      </p:sp>
      <p:sp>
        <p:nvSpPr>
          <p:cNvPr id="18" name="TextBox 17"/>
          <p:cNvSpPr txBox="1"/>
          <p:nvPr/>
        </p:nvSpPr>
        <p:spPr>
          <a:xfrm>
            <a:off x="1200356" y="459236"/>
            <a:ext cx="3552254"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JUnit Framework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myslide10">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10</a:t>
            </a:r>
            <a:endParaRPr lang="en-US" sz="1200">
              <a:solidFill>
                <a:srgbClr val="000000"/>
              </a:solidFill>
              <a:latin typeface="Times New Roman"/>
            </a:endParaRPr>
          </a:p>
        </p:txBody>
      </p:sp>
      <p:sp>
        <p:nvSpPr>
          <p:cNvPr id="7" name="TextBox 6"/>
          <p:cNvSpPr txBox="1"/>
          <p:nvPr/>
        </p:nvSpPr>
        <p:spPr>
          <a:xfrm>
            <a:off x="728472" y="1230885"/>
            <a:ext cx="7272528" cy="5078313"/>
          </a:xfrm>
          <a:prstGeom prst="rect">
            <a:avLst/>
          </a:prstGeom>
          <a:noFill/>
        </p:spPr>
        <p:txBody>
          <a:bodyPr vert="horz" wrap="square" lIns="0" tIns="0" rIns="0" bIns="0" rtlCol="0">
            <a:spAutoFit/>
          </a:bodyPr>
          <a:lstStyle/>
          <a:p>
            <a:pPr marL="0" marR="0" lvl="0" indent="0" defTabSz="914400" eaLnBrk="1" fontAlgn="auto" latinLnBrk="0" hangingPunct="1">
              <a:lnSpc>
                <a:spcPts val="2426"/>
              </a:lnSpc>
              <a:buClrTx/>
              <a:buSzTx/>
              <a:buNone/>
              <a:tabLst>
                <a:tab pos="76200" algn="l"/>
                <a:tab pos="457200" algn="l"/>
                <a:tab pos="838200" algn="l"/>
                <a:tab pos="1155700" algn="l"/>
              </a:tabLst>
              <a:defRPr/>
            </a:pPr>
            <a:r>
              <a:rPr lang="en-US" b="1" smtClean="0"/>
              <a:t>	</a:t>
            </a:r>
            <a:r>
              <a:rPr lang="en-US" sz="1998" b="1" smtClean="0">
                <a:solidFill>
                  <a:srgbClr val="000000"/>
                </a:solidFill>
                <a:latin typeface="Times New Roman"/>
              </a:rPr>
              <a:t>Install JUnit</a:t>
            </a:r>
          </a:p>
          <a:p>
            <a:pPr marL="0" marR="0" lvl="0" indent="0" defTabSz="914400" eaLnBrk="1" fontAlgn="auto" latinLnBrk="0" hangingPunct="1">
              <a:lnSpc>
                <a:spcPts val="2821"/>
              </a:lnSpc>
              <a:buClrTx/>
              <a:buSzTx/>
              <a:buNone/>
              <a:tabLst>
                <a:tab pos="76200" algn="l"/>
                <a:tab pos="457200" algn="l"/>
                <a:tab pos="838200" algn="l"/>
                <a:tab pos="1155700" algn="l"/>
              </a:tabLst>
              <a:defRPr/>
            </a:pPr>
            <a:r>
              <a:rPr lang="en-US" b="1" smtClean="0">
                <a:solidFill>
                  <a:srgbClr val="CC0000"/>
                </a:solidFill>
                <a:latin typeface="Times New Roman"/>
              </a:rPr>
              <a:t>1.  </a:t>
            </a:r>
            <a:r>
              <a:rPr lang="en-US" b="1" smtClean="0">
                <a:solidFill>
                  <a:srgbClr val="000000"/>
                </a:solidFill>
                <a:latin typeface="Times New Roman"/>
              </a:rPr>
              <a:t>Get Junit package.</a:t>
            </a:r>
          </a:p>
          <a:p>
            <a:pPr marL="0" marR="0" lvl="0" indent="0" defTabSz="914400" eaLnBrk="1" fontAlgn="auto" latinLnBrk="0" hangingPunct="1">
              <a:lnSpc>
                <a:spcPts val="2814"/>
              </a:lnSpc>
              <a:buClrTx/>
              <a:buSzTx/>
              <a:buNone/>
              <a:tabLst>
                <a:tab pos="76200" algn="l"/>
                <a:tab pos="457200" algn="l"/>
                <a:tab pos="838200" algn="l"/>
                <a:tab pos="1155700" algn="l"/>
              </a:tabLst>
              <a:defRPr/>
            </a:pPr>
            <a:r>
              <a:rPr lang="en-US" b="1" smtClean="0">
                <a:solidFill>
                  <a:srgbClr val="CC0000"/>
                </a:solidFill>
                <a:latin typeface="Times New Roman"/>
              </a:rPr>
              <a:t>2.  </a:t>
            </a:r>
            <a:r>
              <a:rPr lang="en-US" b="1" smtClean="0">
                <a:solidFill>
                  <a:srgbClr val="000000"/>
                </a:solidFill>
                <a:latin typeface="Times New Roman"/>
              </a:rPr>
              <a:t>Unzip the junit.zip file to your installation directory.</a:t>
            </a:r>
          </a:p>
          <a:p>
            <a:pPr marL="0" marR="0" lvl="0" indent="0" defTabSz="914400" eaLnBrk="1" fontAlgn="auto" latinLnBrk="0" hangingPunct="1">
              <a:lnSpc>
                <a:spcPts val="2874"/>
              </a:lnSpc>
              <a:buClrTx/>
              <a:buSzTx/>
              <a:buNone/>
              <a:tabLst>
                <a:tab pos="76200" algn="l"/>
                <a:tab pos="457200" algn="l"/>
                <a:tab pos="838200" algn="l"/>
                <a:tab pos="1155700" algn="l"/>
              </a:tabLst>
              <a:defRPr/>
            </a:pPr>
            <a:r>
              <a:rPr lang="en-US" b="1" smtClean="0">
                <a:solidFill>
                  <a:srgbClr val="CC0000"/>
                </a:solidFill>
                <a:latin typeface="Times New Roman"/>
              </a:rPr>
              <a:t>3.  </a:t>
            </a:r>
            <a:r>
              <a:rPr lang="en-US" b="1" smtClean="0">
                <a:solidFill>
                  <a:srgbClr val="000000"/>
                </a:solidFill>
                <a:latin typeface="Times New Roman"/>
              </a:rPr>
              <a:t>Add junit.jar to the CLASSPATH. For example: set</a:t>
            </a:r>
          </a:p>
          <a:p>
            <a:pPr marL="0" marR="0" lvl="0" indent="0" defTabSz="914400" eaLnBrk="1" fontAlgn="auto" latinLnBrk="0" hangingPunct="1">
              <a:lnSpc>
                <a:spcPts val="2100"/>
              </a:lnSpc>
              <a:buClrTx/>
              <a:buSzTx/>
              <a:buNone/>
              <a:tabLst>
                <a:tab pos="76200" algn="l"/>
                <a:tab pos="457200" algn="l"/>
                <a:tab pos="838200" algn="l"/>
                <a:tab pos="1155700" algn="l"/>
              </a:tabLst>
              <a:defRPr/>
            </a:pPr>
            <a:r>
              <a:rPr lang="en-US" b="1" smtClean="0">
                <a:solidFill>
                  <a:srgbClr val="000000"/>
                </a:solidFill>
                <a:latin typeface="Times New Roman"/>
              </a:rPr>
              <a:t>		classpath=%classpath%;INSTALL_DIR\junit3\junit.jar</a:t>
            </a:r>
          </a:p>
          <a:p>
            <a:pPr marL="0" marR="0" lvl="0" indent="0" defTabSz="914400" eaLnBrk="1" fontAlgn="auto" latinLnBrk="0" hangingPunct="1">
              <a:lnSpc>
                <a:spcPts val="2874"/>
              </a:lnSpc>
              <a:buClrTx/>
              <a:buSzTx/>
              <a:buNone/>
              <a:tabLst>
                <a:tab pos="76200" algn="l"/>
                <a:tab pos="457200" algn="l"/>
                <a:tab pos="838200" algn="l"/>
                <a:tab pos="1155700" algn="l"/>
              </a:tabLst>
              <a:defRPr/>
            </a:pPr>
            <a:r>
              <a:rPr lang="en-US" b="1" smtClean="0">
                <a:solidFill>
                  <a:srgbClr val="CC0000"/>
                </a:solidFill>
                <a:latin typeface="Times New Roman"/>
              </a:rPr>
              <a:t>4.  </a:t>
            </a:r>
            <a:r>
              <a:rPr lang="en-US" b="1" smtClean="0">
                <a:solidFill>
                  <a:srgbClr val="000000"/>
                </a:solidFill>
                <a:latin typeface="Times New Roman"/>
              </a:rPr>
              <a:t>Test the installation by using either the batch or the graphical</a:t>
            </a:r>
          </a:p>
          <a:p>
            <a:pPr marL="0" marR="0" lvl="0" indent="0" defTabSz="914400" eaLnBrk="1" fontAlgn="auto" latinLnBrk="0" hangingPunct="1">
              <a:lnSpc>
                <a:spcPts val="2160"/>
              </a:lnSpc>
              <a:buClrTx/>
              <a:buSzTx/>
              <a:buNone/>
              <a:tabLst>
                <a:tab pos="76200" algn="l"/>
                <a:tab pos="457200" algn="l"/>
                <a:tab pos="838200" algn="l"/>
                <a:tab pos="1155700" algn="l"/>
              </a:tabLst>
              <a:defRPr/>
            </a:pPr>
            <a:r>
              <a:rPr lang="en-US" b="1" smtClean="0">
                <a:solidFill>
                  <a:srgbClr val="000000"/>
                </a:solidFill>
                <a:latin typeface="Times New Roman"/>
              </a:rPr>
              <a:t>		TestRunner tool to run the tests that come with the release.</a:t>
            </a:r>
          </a:p>
          <a:p>
            <a:pPr marL="0" marR="0" lvl="0" indent="0" defTabSz="914400" eaLnBrk="1" fontAlgn="auto" latinLnBrk="0" hangingPunct="1">
              <a:lnSpc>
                <a:spcPts val="2166"/>
              </a:lnSpc>
              <a:buClrTx/>
              <a:buSzTx/>
              <a:buNone/>
              <a:tabLst>
                <a:tab pos="76200" algn="l"/>
                <a:tab pos="457200" algn="l"/>
                <a:tab pos="838200" algn="l"/>
                <a:tab pos="1155700" algn="l"/>
              </a:tabLst>
              <a:defRPr/>
            </a:pPr>
            <a:r>
              <a:rPr lang="en-US" b="1" smtClean="0">
                <a:solidFill>
                  <a:srgbClr val="000000"/>
                </a:solidFill>
                <a:latin typeface="Times New Roman"/>
              </a:rPr>
              <a:t>		All the tests should pass OK. That is, the bar on the graphics</a:t>
            </a:r>
          </a:p>
          <a:p>
            <a:pPr marL="0" marR="0" lvl="0" indent="0" defTabSz="914400" eaLnBrk="1" fontAlgn="auto" latinLnBrk="0" hangingPunct="1">
              <a:lnSpc>
                <a:spcPts val="2160"/>
              </a:lnSpc>
              <a:buClrTx/>
              <a:buSzTx/>
              <a:buNone/>
              <a:tabLst>
                <a:tab pos="76200" algn="l"/>
                <a:tab pos="457200" algn="l"/>
                <a:tab pos="838200" algn="l"/>
                <a:tab pos="1155700" algn="l"/>
              </a:tabLst>
              <a:defRPr/>
            </a:pPr>
            <a:r>
              <a:rPr lang="en-US" b="1" smtClean="0">
                <a:solidFill>
                  <a:srgbClr val="000000"/>
                </a:solidFill>
                <a:latin typeface="Times New Roman"/>
              </a:rPr>
              <a:t>		should be green. If the bar is red, it indicates there may be</a:t>
            </a:r>
          </a:p>
          <a:p>
            <a:pPr marL="0" marR="0" lvl="0" indent="0" defTabSz="914400" eaLnBrk="1" fontAlgn="auto" latinLnBrk="0" hangingPunct="1">
              <a:lnSpc>
                <a:spcPts val="2100"/>
              </a:lnSpc>
              <a:buClrTx/>
              <a:buSzTx/>
              <a:buNone/>
              <a:tabLst>
                <a:tab pos="76200" algn="l"/>
                <a:tab pos="457200" algn="l"/>
                <a:tab pos="838200" algn="l"/>
                <a:tab pos="1155700" algn="l"/>
              </a:tabLst>
              <a:defRPr/>
            </a:pPr>
            <a:r>
              <a:rPr lang="en-US" b="1" smtClean="0">
                <a:solidFill>
                  <a:srgbClr val="000000"/>
                </a:solidFill>
                <a:latin typeface="Times New Roman"/>
              </a:rPr>
              <a:t>		something wrong with your program or test environment.</a:t>
            </a:r>
          </a:p>
          <a:p>
            <a:pPr marL="0" marR="0" lvl="0" indent="0" defTabSz="914400" eaLnBrk="1" fontAlgn="auto" latinLnBrk="0" hangingPunct="1">
              <a:lnSpc>
                <a:spcPts val="2814"/>
              </a:lnSpc>
              <a:buClrTx/>
              <a:buSzTx/>
              <a:buNone/>
              <a:tabLst>
                <a:tab pos="76200" algn="l"/>
                <a:tab pos="457200" algn="l"/>
                <a:tab pos="838200" algn="l"/>
                <a:tab pos="1155700" algn="l"/>
              </a:tabLst>
              <a:defRPr/>
            </a:pPr>
            <a:r>
              <a:rPr lang="en-US" b="1" smtClean="0">
                <a:solidFill>
                  <a:srgbClr val="000000"/>
                </a:solidFill>
                <a:latin typeface="Times New Roman"/>
              </a:rPr>
              <a:t>			for the batch TestRunner type:</a:t>
            </a:r>
          </a:p>
          <a:p>
            <a:pPr marL="0" marR="0" lvl="0" indent="0" defTabSz="914400" eaLnBrk="1" fontAlgn="auto" latinLnBrk="0" hangingPunct="1">
              <a:lnSpc>
                <a:spcPts val="2166"/>
              </a:lnSpc>
              <a:buClrTx/>
              <a:buSzTx/>
              <a:buNone/>
              <a:tabLst>
                <a:tab pos="76200" algn="l"/>
                <a:tab pos="457200" algn="l"/>
                <a:tab pos="838200" algn="l"/>
                <a:tab pos="1155700" algn="l"/>
              </a:tabLst>
              <a:defRPr/>
            </a:pPr>
            <a:r>
              <a:rPr lang="en-US" b="1" smtClean="0">
                <a:solidFill>
                  <a:srgbClr val="000000"/>
                </a:solidFill>
                <a:latin typeface="Times New Roman"/>
              </a:rPr>
              <a:t>				java junit.textui.TestRunner junit.samples.AllTests</a:t>
            </a:r>
          </a:p>
          <a:p>
            <a:pPr marL="0" marR="0" lvl="0" indent="0" defTabSz="914400" eaLnBrk="1" fontAlgn="auto" latinLnBrk="0" hangingPunct="1">
              <a:lnSpc>
                <a:spcPts val="2808"/>
              </a:lnSpc>
              <a:buClrTx/>
              <a:buSzTx/>
              <a:buNone/>
              <a:tabLst>
                <a:tab pos="76200" algn="l"/>
                <a:tab pos="457200" algn="l"/>
                <a:tab pos="838200" algn="l"/>
                <a:tab pos="1155700" algn="l"/>
              </a:tabLst>
              <a:defRPr/>
            </a:pPr>
            <a:r>
              <a:rPr lang="en-US" b="1" smtClean="0">
                <a:solidFill>
                  <a:srgbClr val="000000"/>
                </a:solidFill>
                <a:latin typeface="Times New Roman"/>
              </a:rPr>
              <a:t>			for the graphical TestRunner type:</a:t>
            </a:r>
          </a:p>
          <a:p>
            <a:pPr marL="0" marR="0" lvl="0" indent="0" defTabSz="914400" eaLnBrk="1" fontAlgn="auto" latinLnBrk="0" hangingPunct="1">
              <a:lnSpc>
                <a:spcPts val="2166"/>
              </a:lnSpc>
              <a:buClrTx/>
              <a:buSzTx/>
              <a:buNone/>
              <a:tabLst>
                <a:tab pos="76200" algn="l"/>
                <a:tab pos="457200" algn="l"/>
                <a:tab pos="838200" algn="l"/>
                <a:tab pos="1155700" algn="l"/>
              </a:tabLst>
              <a:defRPr/>
            </a:pPr>
            <a:r>
              <a:rPr lang="en-US" b="1" smtClean="0">
                <a:solidFill>
                  <a:srgbClr val="000000"/>
                </a:solidFill>
                <a:latin typeface="Times New Roman"/>
              </a:rPr>
              <a:t>				java junit.awtui.TestRunner junit.samples.AllTests</a:t>
            </a:r>
          </a:p>
          <a:p>
            <a:pPr marL="0" marR="0" lvl="0" indent="0" defTabSz="914400" eaLnBrk="1" fontAlgn="auto" latinLnBrk="0" hangingPunct="1">
              <a:lnSpc>
                <a:spcPts val="2808"/>
              </a:lnSpc>
              <a:buClrTx/>
              <a:buSzTx/>
              <a:buNone/>
              <a:tabLst>
                <a:tab pos="76200" algn="l"/>
                <a:tab pos="457200" algn="l"/>
                <a:tab pos="838200" algn="l"/>
                <a:tab pos="1155700" algn="l"/>
              </a:tabLst>
              <a:defRPr/>
            </a:pPr>
            <a:r>
              <a:rPr lang="en-US" b="1" smtClean="0">
                <a:solidFill>
                  <a:srgbClr val="000000"/>
                </a:solidFill>
                <a:latin typeface="Times New Roman"/>
              </a:rPr>
              <a:t>			for the Swing based graphical TestRunner type:</a:t>
            </a:r>
          </a:p>
          <a:p>
            <a:pPr marL="0" marR="0" lvl="0" indent="0" defTabSz="914400" eaLnBrk="1" fontAlgn="auto" latinLnBrk="0" hangingPunct="1">
              <a:lnSpc>
                <a:spcPts val="2166"/>
              </a:lnSpc>
              <a:buClrTx/>
              <a:buSzTx/>
              <a:buNone/>
              <a:tabLst>
                <a:tab pos="76200" algn="l"/>
                <a:tab pos="457200" algn="l"/>
                <a:tab pos="838200" algn="l"/>
                <a:tab pos="1155700" algn="l"/>
              </a:tabLst>
              <a:defRPr/>
            </a:pPr>
            <a:r>
              <a:rPr lang="en-US" b="1" smtClean="0">
                <a:solidFill>
                  <a:srgbClr val="000000"/>
                </a:solidFill>
                <a:latin typeface="Times New Roman"/>
              </a:rPr>
              <a:t>				java junit.swingui.TestRunner junit.samples.AllTests</a:t>
            </a:r>
            <a:endParaRPr lang="en-US" b="1">
              <a:solidFill>
                <a:srgbClr val="000000"/>
              </a:solidFill>
              <a:latin typeface="Times New Roman"/>
            </a:endParaRPr>
          </a:p>
        </p:txBody>
      </p:sp>
      <p:sp>
        <p:nvSpPr>
          <p:cNvPr id="8" name="TextBox 7"/>
          <p:cNvSpPr txBox="1"/>
          <p:nvPr/>
        </p:nvSpPr>
        <p:spPr>
          <a:xfrm>
            <a:off x="1279623" y="383036"/>
            <a:ext cx="3736857" cy="564257"/>
          </a:xfrm>
          <a:prstGeom prst="rect">
            <a:avLst/>
          </a:prstGeom>
          <a:noFill/>
        </p:spPr>
        <p:txBody>
          <a:bodyPr vert="horz" wrap="none" lIns="0" tIns="0" rIns="0" bIns="0" rtlCol="0">
            <a:spAutoFit/>
          </a:bodyPr>
          <a:lstStyle/>
          <a:p>
            <a:pPr>
              <a:lnSpc>
                <a:spcPts val="4370"/>
              </a:lnSpc>
            </a:pPr>
            <a:r>
              <a:rPr lang="en-US" sz="3600" b="1" dirty="0" smtClean="0">
                <a:solidFill>
                  <a:schemeClr val="bg1"/>
                </a:solidFill>
                <a:latin typeface="Times New Roman"/>
              </a:rPr>
              <a:t>Testing With JUnit</a:t>
            </a:r>
            <a:endParaRPr lang="en-US" sz="3600" b="1" dirty="0">
              <a:solidFill>
                <a:schemeClr val="bg1"/>
              </a:solidFill>
              <a:latin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myslide11">
    <p:spTree>
      <p:nvGrpSpPr>
        <p:cNvPr id="1" name=""/>
        <p:cNvGrpSpPr/>
        <p:nvPr/>
      </p:nvGrpSpPr>
      <p:grpSpPr>
        <a:xfrm>
          <a:off x="0" y="0"/>
          <a:ext cx="0" cy="0"/>
          <a:chOff x="0" y="0"/>
          <a:chExt cx="0" cy="0"/>
        </a:xfrm>
      </p:grpSpPr>
      <p:pic>
        <p:nvPicPr>
          <p:cNvPr id="5" name="Picture 4" descr="ws_DFD9.tmp"/>
          <p:cNvPicPr>
            <a:picLocks/>
          </p:cNvPicPr>
          <p:nvPr/>
        </p:nvPicPr>
        <p:blipFill>
          <a:blip r:embed="rId2" cstate="print"/>
          <a:stretch>
            <a:fillRect/>
          </a:stretch>
        </p:blipFill>
        <p:spPr>
          <a:xfrm>
            <a:off x="596900" y="1587500"/>
            <a:ext cx="2921000" cy="2527300"/>
          </a:xfrm>
          <a:prstGeom prst="rect">
            <a:avLst/>
          </a:prstGeom>
        </p:spPr>
      </p:pic>
      <p:pic>
        <p:nvPicPr>
          <p:cNvPr id="6" name="Picture 5" descr="ws_DFF9.tmp"/>
          <p:cNvPicPr>
            <a:picLocks/>
          </p:cNvPicPr>
          <p:nvPr/>
        </p:nvPicPr>
        <p:blipFill>
          <a:blip r:embed="rId3" cstate="print"/>
          <a:stretch>
            <a:fillRect/>
          </a:stretch>
        </p:blipFill>
        <p:spPr>
          <a:xfrm>
            <a:off x="4635500" y="1587500"/>
            <a:ext cx="2997200" cy="2628900"/>
          </a:xfrm>
          <a:prstGeom prst="rect">
            <a:avLst/>
          </a:prstGeom>
        </p:spPr>
      </p:pic>
      <p:pic>
        <p:nvPicPr>
          <p:cNvPr id="7" name="Picture 6" descr="ws_E009.tmp"/>
          <p:cNvPicPr>
            <a:picLocks/>
          </p:cNvPicPr>
          <p:nvPr/>
        </p:nvPicPr>
        <p:blipFill>
          <a:blip r:embed="rId4" cstate="print"/>
          <a:stretch>
            <a:fillRect/>
          </a:stretch>
        </p:blipFill>
        <p:spPr>
          <a:xfrm>
            <a:off x="584200" y="4711700"/>
            <a:ext cx="7048500" cy="1409700"/>
          </a:xfrm>
          <a:prstGeom prst="rect">
            <a:avLst/>
          </a:prstGeom>
        </p:spPr>
      </p:pic>
      <p:sp>
        <p:nvSpPr>
          <p:cNvPr id="8" name="TextBox 7"/>
          <p:cNvSpPr txBox="1"/>
          <p:nvPr/>
        </p:nvSpPr>
        <p:spPr>
          <a:xfrm>
            <a:off x="8846819" y="6647686"/>
            <a:ext cx="148182" cy="180306"/>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11</a:t>
            </a:r>
            <a:endParaRPr lang="en-US" sz="1200">
              <a:solidFill>
                <a:srgbClr val="000000"/>
              </a:solidFill>
              <a:latin typeface="Times New Roman"/>
            </a:endParaRPr>
          </a:p>
        </p:txBody>
      </p:sp>
      <p:sp>
        <p:nvSpPr>
          <p:cNvPr id="9" name="TextBox 8"/>
          <p:cNvSpPr txBox="1"/>
          <p:nvPr/>
        </p:nvSpPr>
        <p:spPr>
          <a:xfrm>
            <a:off x="5350002" y="4305174"/>
            <a:ext cx="1527085" cy="210827"/>
          </a:xfrm>
          <a:prstGeom prst="rect">
            <a:avLst/>
          </a:prstGeom>
          <a:noFill/>
        </p:spPr>
        <p:txBody>
          <a:bodyPr vert="horz" wrap="none" lIns="0" tIns="0" rIns="0" bIns="0" rtlCol="0">
            <a:spAutoFit/>
          </a:bodyPr>
          <a:lstStyle/>
          <a:p>
            <a:pPr>
              <a:lnSpc>
                <a:spcPts val="1697"/>
              </a:lnSpc>
            </a:pPr>
            <a:r>
              <a:rPr lang="en-US" sz="1398" smtClean="0">
                <a:solidFill>
                  <a:srgbClr val="000000"/>
                </a:solidFill>
                <a:latin typeface="Times New Roman"/>
              </a:rPr>
              <a:t>graphical TestRunner</a:t>
            </a:r>
            <a:endParaRPr lang="en-US" sz="1398">
              <a:solidFill>
                <a:srgbClr val="000000"/>
              </a:solidFill>
              <a:latin typeface="Times New Roman"/>
            </a:endParaRPr>
          </a:p>
        </p:txBody>
      </p:sp>
      <p:sp>
        <p:nvSpPr>
          <p:cNvPr id="10" name="TextBox 9"/>
          <p:cNvSpPr txBox="1"/>
          <p:nvPr/>
        </p:nvSpPr>
        <p:spPr>
          <a:xfrm>
            <a:off x="701794" y="4305174"/>
            <a:ext cx="3860288" cy="2551981"/>
          </a:xfrm>
          <a:prstGeom prst="rect">
            <a:avLst/>
          </a:prstGeom>
          <a:noFill/>
        </p:spPr>
        <p:txBody>
          <a:bodyPr vert="horz" wrap="none" lIns="0" tIns="0" rIns="0" bIns="0" rtlCol="0">
            <a:spAutoFit/>
          </a:bodyPr>
          <a:lstStyle/>
          <a:p>
            <a:pPr marL="0" marR="0" lvl="0" indent="0" defTabSz="914400" eaLnBrk="1" fontAlgn="auto" latinLnBrk="0" hangingPunct="1">
              <a:lnSpc>
                <a:spcPts val="1697"/>
              </a:lnSpc>
              <a:buClrTx/>
              <a:buSzTx/>
              <a:buNone/>
              <a:tabLst>
                <a:tab pos="2578100" algn="l"/>
                <a:tab pos="3136900" algn="l"/>
              </a:tabLst>
              <a:defRPr/>
            </a:pPr>
            <a:r>
              <a:rPr lang="en-US" sz="1398" smtClean="0">
                <a:solidFill>
                  <a:srgbClr val="000000"/>
                </a:solidFill>
                <a:latin typeface="Times New Roman"/>
              </a:rPr>
              <a:t>Swing based graphical TestRunner</a:t>
            </a: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2000"/>
              </a:lnSpc>
              <a:buClrTx/>
              <a:buSzTx/>
              <a:buNone/>
              <a:tabLst>
                <a:tab pos="2578100" algn="l"/>
                <a:tab pos="3136900" algn="l"/>
              </a:tabLst>
              <a:defRPr/>
            </a:pPr>
            <a:r>
              <a:rPr lang="en-US" sz="1398" smtClean="0">
                <a:solidFill>
                  <a:srgbClr val="000000"/>
                </a:solidFill>
                <a:latin typeface="Times New Roman"/>
              </a:rPr>
              <a:t>	batch TestRunner</a:t>
            </a:r>
          </a:p>
          <a:p>
            <a:pPr marL="0" marR="0" lvl="0" indent="0" defTabSz="914400" eaLnBrk="1" fontAlgn="auto" latinLnBrk="0" hangingPunct="1">
              <a:lnSpc>
                <a:spcPts val="1000"/>
              </a:lnSpc>
              <a:buClrTx/>
              <a:buSzTx/>
              <a:buNone/>
              <a:tabLst>
                <a:tab pos="2578100" algn="l"/>
                <a:tab pos="3136900" algn="l"/>
              </a:tabLst>
              <a:defRPr/>
            </a:pPr>
            <a:endParaRPr lang="en-US" sz="1398" smtClean="0">
              <a:solidFill>
                <a:srgbClr val="000000"/>
              </a:solidFill>
              <a:latin typeface="Times New Roman"/>
            </a:endParaRPr>
          </a:p>
          <a:p>
            <a:pPr marL="0" marR="0" lvl="0" indent="0" defTabSz="914400" eaLnBrk="1" fontAlgn="auto" latinLnBrk="0" hangingPunct="1">
              <a:lnSpc>
                <a:spcPts val="2205"/>
              </a:lnSpc>
              <a:buClrTx/>
              <a:buSzTx/>
              <a:buNone/>
              <a:tabLst>
                <a:tab pos="2578100" algn="l"/>
                <a:tab pos="3136900" algn="l"/>
              </a:tabLst>
              <a:defRPr/>
            </a:pPr>
            <a:r>
              <a:rPr lang="en-US" sz="1398" smtClean="0">
                <a:solidFill>
                  <a:srgbClr val="000000"/>
                </a:solidFill>
                <a:latin typeface="Times New Roman"/>
              </a:rPr>
              <a:t>		</a:t>
            </a:r>
            <a:endParaRPr lang="en-US" sz="1200">
              <a:solidFill>
                <a:srgbClr val="333333"/>
              </a:solidFill>
              <a:latin typeface="Times New Roman"/>
            </a:endParaRPr>
          </a:p>
        </p:txBody>
      </p:sp>
      <p:sp>
        <p:nvSpPr>
          <p:cNvPr id="11" name="TextBox 10"/>
          <p:cNvSpPr txBox="1"/>
          <p:nvPr/>
        </p:nvSpPr>
        <p:spPr>
          <a:xfrm>
            <a:off x="1219200" y="383036"/>
            <a:ext cx="3736857"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Testing With JUnit</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myslide12">
    <p:spTree>
      <p:nvGrpSpPr>
        <p:cNvPr id="1" name=""/>
        <p:cNvGrpSpPr/>
        <p:nvPr/>
      </p:nvGrpSpPr>
      <p:grpSpPr>
        <a:xfrm>
          <a:off x="0" y="0"/>
          <a:ext cx="0" cy="0"/>
          <a:chOff x="0" y="0"/>
          <a:chExt cx="0" cy="0"/>
        </a:xfrm>
      </p:grpSpPr>
      <p:pic>
        <p:nvPicPr>
          <p:cNvPr id="5" name="Picture 4" descr="ws_E2C8.tmp"/>
          <p:cNvPicPr>
            <a:picLocks/>
          </p:cNvPicPr>
          <p:nvPr/>
        </p:nvPicPr>
        <p:blipFill>
          <a:blip r:embed="rId2" cstate="print"/>
          <a:stretch>
            <a:fillRect/>
          </a:stretch>
        </p:blipFill>
        <p:spPr>
          <a:xfrm>
            <a:off x="838200" y="1752600"/>
            <a:ext cx="7213600" cy="4508500"/>
          </a:xfrm>
          <a:prstGeom prst="rect">
            <a:avLst/>
          </a:prstGeom>
        </p:spPr>
      </p:pic>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12</a:t>
            </a:r>
            <a:endParaRPr lang="en-US" sz="1200">
              <a:solidFill>
                <a:srgbClr val="000000"/>
              </a:solidFill>
              <a:latin typeface="Times New Roman"/>
            </a:endParaRPr>
          </a:p>
        </p:txBody>
      </p:sp>
      <p:sp>
        <p:nvSpPr>
          <p:cNvPr id="8" name="TextBox 7"/>
          <p:cNvSpPr txBox="1"/>
          <p:nvPr/>
        </p:nvSpPr>
        <p:spPr>
          <a:xfrm>
            <a:off x="1295400" y="383036"/>
            <a:ext cx="2962349"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JUnit Example</a:t>
            </a:r>
            <a:endParaRPr lang="en-US" sz="3600" b="1" dirty="0">
              <a:solidFill>
                <a:srgbClr val="333333"/>
              </a:solidFill>
              <a:latin typeface="Times New Roman"/>
            </a:endParaRPr>
          </a:p>
        </p:txBody>
      </p:sp>
      <p:sp>
        <p:nvSpPr>
          <p:cNvPr id="9" name="TextBox 8"/>
          <p:cNvSpPr txBox="1"/>
          <p:nvPr/>
        </p:nvSpPr>
        <p:spPr>
          <a:xfrm>
            <a:off x="225552" y="1233422"/>
            <a:ext cx="72136" cy="243656"/>
          </a:xfrm>
          <a:prstGeom prst="rect">
            <a:avLst/>
          </a:prstGeom>
          <a:noFill/>
        </p:spPr>
        <p:txBody>
          <a:bodyPr vert="horz" wrap="none" lIns="0" tIns="0" rIns="0" bIns="0" rtlCol="0">
            <a:spAutoFit/>
          </a:bodyPr>
          <a:lstStyle/>
          <a:p>
            <a:pPr>
              <a:lnSpc>
                <a:spcPts val="1945"/>
              </a:lnSpc>
            </a:pPr>
            <a:r>
              <a:rPr lang="en-US" sz="1602" smtClean="0">
                <a:solidFill>
                  <a:srgbClr val="CC0000"/>
                </a:solidFill>
                <a:latin typeface="Times New Roman"/>
              </a:rPr>
              <a:t>•</a:t>
            </a:r>
            <a:endParaRPr lang="en-US" sz="1602">
              <a:solidFill>
                <a:srgbClr val="CC0000"/>
              </a:solidFill>
              <a:latin typeface="Times New Roman"/>
            </a:endParaRPr>
          </a:p>
        </p:txBody>
      </p:sp>
      <p:sp>
        <p:nvSpPr>
          <p:cNvPr id="10" name="TextBox 9"/>
          <p:cNvSpPr txBox="1"/>
          <p:nvPr/>
        </p:nvSpPr>
        <p:spPr>
          <a:xfrm>
            <a:off x="682753" y="1233422"/>
            <a:ext cx="6565836" cy="243656"/>
          </a:xfrm>
          <a:prstGeom prst="rect">
            <a:avLst/>
          </a:prstGeom>
          <a:noFill/>
        </p:spPr>
        <p:txBody>
          <a:bodyPr vert="horz" wrap="none" lIns="0" tIns="0" rIns="0" bIns="0" rtlCol="0">
            <a:spAutoFit/>
          </a:bodyPr>
          <a:lstStyle/>
          <a:p>
            <a:pPr>
              <a:lnSpc>
                <a:spcPts val="1945"/>
              </a:lnSpc>
            </a:pPr>
            <a:r>
              <a:rPr lang="en-US" sz="1602" b="1" smtClean="0">
                <a:solidFill>
                  <a:srgbClr val="000000"/>
                </a:solidFill>
                <a:latin typeface="Times New Roman"/>
              </a:rPr>
              <a:t>Let’s test NextDate: using junit to test the isleap() method of the Year class.</a:t>
            </a:r>
            <a:endParaRPr lang="en-US" sz="1602" b="1">
              <a:solidFill>
                <a:srgbClr val="000000"/>
              </a:solidFill>
              <a:latin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myslide13">
    <p:spTree>
      <p:nvGrpSpPr>
        <p:cNvPr id="1" name=""/>
        <p:cNvGrpSpPr/>
        <p:nvPr/>
      </p:nvGrpSpPr>
      <p:grpSpPr>
        <a:xfrm>
          <a:off x="0" y="0"/>
          <a:ext cx="0" cy="0"/>
          <a:chOff x="0" y="0"/>
          <a:chExt cx="0" cy="0"/>
        </a:xfrm>
      </p:grpSpPr>
      <p:pic>
        <p:nvPicPr>
          <p:cNvPr id="5" name="Picture 4" descr="ws_E559.tmp"/>
          <p:cNvPicPr>
            <a:picLocks/>
          </p:cNvPicPr>
          <p:nvPr/>
        </p:nvPicPr>
        <p:blipFill>
          <a:blip r:embed="rId2" cstate="print"/>
          <a:stretch>
            <a:fillRect/>
          </a:stretch>
        </p:blipFill>
        <p:spPr>
          <a:xfrm>
            <a:off x="101600" y="1333500"/>
            <a:ext cx="3975100" cy="4521200"/>
          </a:xfrm>
          <a:prstGeom prst="rect">
            <a:avLst/>
          </a:prstGeom>
        </p:spPr>
      </p:pic>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13</a:t>
            </a:r>
            <a:endParaRPr lang="en-US" sz="1200">
              <a:solidFill>
                <a:srgbClr val="000000"/>
              </a:solidFill>
              <a:latin typeface="Times New Roman"/>
            </a:endParaRPr>
          </a:p>
        </p:txBody>
      </p:sp>
      <p:sp>
        <p:nvSpPr>
          <p:cNvPr id="8" name="TextBox 7"/>
          <p:cNvSpPr txBox="1"/>
          <p:nvPr/>
        </p:nvSpPr>
        <p:spPr>
          <a:xfrm>
            <a:off x="1193908" y="383036"/>
            <a:ext cx="2962349"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JUnit Example</a:t>
            </a:r>
            <a:endParaRPr lang="en-US" sz="3600" b="1" dirty="0">
              <a:solidFill>
                <a:srgbClr val="333333"/>
              </a:solidFill>
              <a:latin typeface="Times New Roman"/>
            </a:endParaRPr>
          </a:p>
        </p:txBody>
      </p:sp>
      <p:sp>
        <p:nvSpPr>
          <p:cNvPr id="9" name="TextBox 8"/>
          <p:cNvSpPr txBox="1"/>
          <p:nvPr/>
        </p:nvSpPr>
        <p:spPr>
          <a:xfrm>
            <a:off x="4621531" y="1312038"/>
            <a:ext cx="2640146" cy="923651"/>
          </a:xfrm>
          <a:prstGeom prst="rect">
            <a:avLst/>
          </a:prstGeom>
          <a:noFill/>
        </p:spPr>
        <p:txBody>
          <a:bodyPr vert="horz" wrap="none" lIns="0" tIns="0" rIns="0" bIns="0" rtlCol="0">
            <a:spAutoFit/>
          </a:bodyPr>
          <a:lstStyle/>
          <a:p>
            <a:pPr>
              <a:lnSpc>
                <a:spcPts val="1697"/>
              </a:lnSpc>
            </a:pPr>
            <a:r>
              <a:rPr lang="en-US" sz="1398" smtClean="0">
                <a:solidFill>
                  <a:srgbClr val="000000"/>
                </a:solidFill>
                <a:latin typeface="Times New Roman"/>
              </a:rPr>
              <a:t>By examining the isleap method,you</a:t>
            </a:r>
          </a:p>
          <a:p>
            <a:pPr>
              <a:lnSpc>
                <a:spcPts val="1674"/>
              </a:lnSpc>
            </a:pPr>
            <a:r>
              <a:rPr lang="en-US" sz="1398" smtClean="0">
                <a:solidFill>
                  <a:srgbClr val="000000"/>
                </a:solidFill>
                <a:latin typeface="Times New Roman"/>
              </a:rPr>
              <a:t>design three test cases: 1900, 2000,</a:t>
            </a:r>
          </a:p>
          <a:p>
            <a:pPr>
              <a:lnSpc>
                <a:spcPts val="1632"/>
              </a:lnSpc>
            </a:pPr>
            <a:r>
              <a:rPr lang="en-US" sz="1398" smtClean="0">
                <a:solidFill>
                  <a:srgbClr val="000000"/>
                </a:solidFill>
                <a:latin typeface="Times New Roman"/>
              </a:rPr>
              <a:t>2005.</a:t>
            </a:r>
          </a:p>
          <a:p>
            <a:pPr>
              <a:lnSpc>
                <a:spcPts val="2508"/>
              </a:lnSpc>
            </a:pPr>
            <a:r>
              <a:rPr lang="en-US" sz="1398" smtClean="0">
                <a:solidFill>
                  <a:srgbClr val="000000"/>
                </a:solidFill>
                <a:latin typeface="Times New Roman"/>
              </a:rPr>
              <a:t>Implement the test cases using Junit.</a:t>
            </a:r>
            <a:endParaRPr lang="en-US" sz="1398">
              <a:solidFill>
                <a:srgbClr val="000000"/>
              </a:solidFill>
              <a:latin typeface="Times New Roman"/>
            </a:endParaRPr>
          </a:p>
        </p:txBody>
      </p:sp>
      <p:sp>
        <p:nvSpPr>
          <p:cNvPr id="10" name="TextBox 9"/>
          <p:cNvSpPr txBox="1"/>
          <p:nvPr/>
        </p:nvSpPr>
        <p:spPr>
          <a:xfrm>
            <a:off x="4088129" y="2375787"/>
            <a:ext cx="136256" cy="3105850"/>
          </a:xfrm>
          <a:prstGeom prst="rect">
            <a:avLst/>
          </a:prstGeom>
          <a:noFill/>
        </p:spPr>
        <p:txBody>
          <a:bodyPr vert="horz" wrap="none" lIns="0" tIns="0" rIns="0" bIns="0" rtlCol="0">
            <a:spAutoFit/>
          </a:bodyPr>
          <a:lstStyle/>
          <a:p>
            <a:pPr>
              <a:lnSpc>
                <a:spcPts val="1697"/>
              </a:lnSpc>
            </a:pPr>
            <a:r>
              <a:rPr lang="en-US" sz="1398" smtClean="0">
                <a:solidFill>
                  <a:srgbClr val="333333"/>
                </a:solidFill>
                <a:latin typeface="Times New Roman"/>
              </a:rPr>
              <a:t>1.</a:t>
            </a: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2188"/>
              </a:lnSpc>
            </a:pPr>
            <a:r>
              <a:rPr lang="en-US" sz="1398" smtClean="0">
                <a:solidFill>
                  <a:srgbClr val="333333"/>
                </a:solidFill>
                <a:latin typeface="Times New Roman"/>
              </a:rPr>
              <a:t>2.</a:t>
            </a: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1862"/>
              </a:lnSpc>
            </a:pPr>
            <a:r>
              <a:rPr lang="en-US" sz="1398" smtClean="0">
                <a:solidFill>
                  <a:srgbClr val="333333"/>
                </a:solidFill>
                <a:latin typeface="Times New Roman"/>
              </a:rPr>
              <a:t>3.</a:t>
            </a: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2188"/>
              </a:lnSpc>
            </a:pPr>
            <a:r>
              <a:rPr lang="en-US" sz="1398" smtClean="0">
                <a:solidFill>
                  <a:srgbClr val="333333"/>
                </a:solidFill>
                <a:latin typeface="Times New Roman"/>
              </a:rPr>
              <a:t>4.</a:t>
            </a: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2188"/>
              </a:lnSpc>
            </a:pPr>
            <a:r>
              <a:rPr lang="en-US" sz="1398" smtClean="0">
                <a:solidFill>
                  <a:srgbClr val="333333"/>
                </a:solidFill>
                <a:latin typeface="Times New Roman"/>
              </a:rPr>
              <a:t>5.</a:t>
            </a:r>
          </a:p>
          <a:p>
            <a:pPr>
              <a:lnSpc>
                <a:spcPts val="1000"/>
              </a:lnSpc>
            </a:pPr>
            <a:endParaRPr lang="en-US" sz="1398" smtClean="0">
              <a:solidFill>
                <a:srgbClr val="333333"/>
              </a:solidFill>
              <a:latin typeface="Times New Roman"/>
            </a:endParaRPr>
          </a:p>
          <a:p>
            <a:pPr>
              <a:lnSpc>
                <a:spcPts val="1000"/>
              </a:lnSpc>
            </a:pPr>
            <a:endParaRPr lang="en-US" sz="1398" smtClean="0">
              <a:solidFill>
                <a:srgbClr val="333333"/>
              </a:solidFill>
              <a:latin typeface="Times New Roman"/>
            </a:endParaRPr>
          </a:p>
          <a:p>
            <a:pPr>
              <a:lnSpc>
                <a:spcPts val="2188"/>
              </a:lnSpc>
            </a:pPr>
            <a:r>
              <a:rPr lang="en-US" sz="1398" smtClean="0">
                <a:solidFill>
                  <a:srgbClr val="333333"/>
                </a:solidFill>
                <a:latin typeface="Times New Roman"/>
              </a:rPr>
              <a:t>6.</a:t>
            </a:r>
            <a:endParaRPr lang="en-US" sz="1398">
              <a:solidFill>
                <a:srgbClr val="333333"/>
              </a:solidFill>
              <a:latin typeface="Times New Roman"/>
            </a:endParaRPr>
          </a:p>
        </p:txBody>
      </p:sp>
      <p:sp>
        <p:nvSpPr>
          <p:cNvPr id="11" name="TextBox 10"/>
          <p:cNvSpPr txBox="1"/>
          <p:nvPr/>
        </p:nvSpPr>
        <p:spPr>
          <a:xfrm>
            <a:off x="4621531" y="2375787"/>
            <a:ext cx="2933945" cy="3552254"/>
          </a:xfrm>
          <a:prstGeom prst="rect">
            <a:avLst/>
          </a:prstGeom>
          <a:noFill/>
        </p:spPr>
        <p:txBody>
          <a:bodyPr vert="horz" wrap="none" lIns="0" tIns="0" rIns="0" bIns="0" rtlCol="0">
            <a:spAutoFit/>
          </a:bodyPr>
          <a:lstStyle/>
          <a:p>
            <a:pPr>
              <a:lnSpc>
                <a:spcPts val="1697"/>
              </a:lnSpc>
            </a:pPr>
            <a:r>
              <a:rPr lang="en-US" sz="1398" smtClean="0">
                <a:solidFill>
                  <a:srgbClr val="000000"/>
                </a:solidFill>
                <a:latin typeface="Times New Roman"/>
              </a:rPr>
              <a:t>Developing a test class extends</a:t>
            </a:r>
          </a:p>
          <a:p>
            <a:pPr>
              <a:lnSpc>
                <a:spcPts val="1626"/>
              </a:lnSpc>
            </a:pPr>
            <a:r>
              <a:rPr lang="en-US" sz="1398" smtClean="0">
                <a:solidFill>
                  <a:srgbClr val="000000"/>
                </a:solidFill>
                <a:latin typeface="Times New Roman"/>
              </a:rPr>
              <a:t>TestCase of Junit Framework (line 4).</a:t>
            </a:r>
          </a:p>
          <a:p>
            <a:pPr>
              <a:lnSpc>
                <a:spcPts val="2562"/>
              </a:lnSpc>
            </a:pPr>
            <a:r>
              <a:rPr lang="en-US" sz="1398" smtClean="0">
                <a:solidFill>
                  <a:srgbClr val="000000"/>
                </a:solidFill>
                <a:latin typeface="Times New Roman"/>
              </a:rPr>
              <a:t>Develop a method and ensure the name</a:t>
            </a:r>
          </a:p>
          <a:p>
            <a:pPr>
              <a:lnSpc>
                <a:spcPts val="1674"/>
              </a:lnSpc>
            </a:pPr>
            <a:r>
              <a:rPr lang="en-US" sz="1398" smtClean="0">
                <a:solidFill>
                  <a:srgbClr val="000000"/>
                </a:solidFill>
                <a:latin typeface="Times New Roman"/>
              </a:rPr>
              <a:t>of the method follows the patten</a:t>
            </a:r>
          </a:p>
          <a:p>
            <a:pPr>
              <a:lnSpc>
                <a:spcPts val="1626"/>
              </a:lnSpc>
            </a:pPr>
            <a:r>
              <a:rPr lang="en-US" sz="1398" smtClean="0">
                <a:solidFill>
                  <a:srgbClr val="000000"/>
                </a:solidFill>
                <a:latin typeface="Times New Roman"/>
              </a:rPr>
              <a:t>testXXX() (line 6).</a:t>
            </a:r>
          </a:p>
          <a:p>
            <a:pPr>
              <a:lnSpc>
                <a:spcPts val="2562"/>
              </a:lnSpc>
            </a:pPr>
            <a:r>
              <a:rPr lang="en-US" sz="1398" smtClean="0">
                <a:solidFill>
                  <a:srgbClr val="000000"/>
                </a:solidFill>
                <a:latin typeface="Times New Roman"/>
              </a:rPr>
              <a:t>Create an instance of the class under</a:t>
            </a:r>
          </a:p>
          <a:p>
            <a:pPr>
              <a:lnSpc>
                <a:spcPts val="1626"/>
              </a:lnSpc>
            </a:pPr>
            <a:r>
              <a:rPr lang="en-US" sz="1398" smtClean="0">
                <a:solidFill>
                  <a:srgbClr val="000000"/>
                </a:solidFill>
                <a:latin typeface="Times New Roman"/>
              </a:rPr>
              <a:t>test (line 8).</a:t>
            </a:r>
          </a:p>
          <a:p>
            <a:pPr>
              <a:lnSpc>
                <a:spcPts val="2562"/>
              </a:lnSpc>
            </a:pPr>
            <a:r>
              <a:rPr lang="en-US" sz="1398" smtClean="0">
                <a:solidFill>
                  <a:srgbClr val="000000"/>
                </a:solidFill>
                <a:latin typeface="Times New Roman"/>
              </a:rPr>
              <a:t>Execute the test by calling the method</a:t>
            </a:r>
          </a:p>
          <a:p>
            <a:pPr>
              <a:lnSpc>
                <a:spcPts val="1626"/>
              </a:lnSpc>
            </a:pPr>
            <a:r>
              <a:rPr lang="en-US" sz="1398" smtClean="0">
                <a:solidFill>
                  <a:srgbClr val="000000"/>
                </a:solidFill>
                <a:latin typeface="Times New Roman"/>
              </a:rPr>
              <a:t>to test (line 9).</a:t>
            </a:r>
          </a:p>
          <a:p>
            <a:pPr>
              <a:lnSpc>
                <a:spcPts val="2562"/>
              </a:lnSpc>
            </a:pPr>
            <a:r>
              <a:rPr lang="en-US" sz="1398" smtClean="0">
                <a:solidFill>
                  <a:srgbClr val="000000"/>
                </a:solidFill>
                <a:latin typeface="Times New Roman"/>
              </a:rPr>
              <a:t>Compare runtime result with the</a:t>
            </a:r>
          </a:p>
          <a:p>
            <a:pPr>
              <a:lnSpc>
                <a:spcPts val="1626"/>
              </a:lnSpc>
            </a:pPr>
            <a:r>
              <a:rPr lang="en-US" sz="1398" smtClean="0">
                <a:solidFill>
                  <a:srgbClr val="000000"/>
                </a:solidFill>
                <a:latin typeface="Times New Roman"/>
              </a:rPr>
              <a:t>expected result (line 10).</a:t>
            </a:r>
          </a:p>
          <a:p>
            <a:pPr>
              <a:lnSpc>
                <a:spcPts val="2562"/>
              </a:lnSpc>
            </a:pPr>
            <a:r>
              <a:rPr lang="en-US" sz="1398" smtClean="0">
                <a:solidFill>
                  <a:srgbClr val="000000"/>
                </a:solidFill>
                <a:latin typeface="Times New Roman"/>
              </a:rPr>
              <a:t>By now you have developed one test</a:t>
            </a:r>
          </a:p>
          <a:p>
            <a:pPr>
              <a:lnSpc>
                <a:spcPts val="1674"/>
              </a:lnSpc>
            </a:pPr>
            <a:r>
              <a:rPr lang="en-US" sz="1398" smtClean="0">
                <a:solidFill>
                  <a:srgbClr val="000000"/>
                </a:solidFill>
                <a:latin typeface="Times New Roman"/>
              </a:rPr>
              <a:t>case in Junit. From lines 13 to 25… the</a:t>
            </a:r>
          </a:p>
          <a:p>
            <a:pPr>
              <a:lnSpc>
                <a:spcPts val="1626"/>
              </a:lnSpc>
            </a:pPr>
            <a:r>
              <a:rPr lang="en-US" sz="1398" smtClean="0">
                <a:solidFill>
                  <a:srgbClr val="000000"/>
                </a:solidFill>
                <a:latin typeface="Times New Roman"/>
              </a:rPr>
              <a:t>other two test cases.</a:t>
            </a:r>
            <a:endParaRPr lang="en-US" sz="1398">
              <a:solidFill>
                <a:srgbClr val="000000"/>
              </a:solidFill>
              <a:latin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myslide14">
    <p:spTree>
      <p:nvGrpSpPr>
        <p:cNvPr id="1" name=""/>
        <p:cNvGrpSpPr/>
        <p:nvPr/>
      </p:nvGrpSpPr>
      <p:grpSpPr>
        <a:xfrm>
          <a:off x="0" y="0"/>
          <a:ext cx="0" cy="0"/>
          <a:chOff x="0" y="0"/>
          <a:chExt cx="0" cy="0"/>
        </a:xfrm>
      </p:grpSpPr>
      <p:sp>
        <p:nvSpPr>
          <p:cNvPr id="5" name="Freeform 4"/>
          <p:cNvSpPr/>
          <p:nvPr/>
        </p:nvSpPr>
        <p:spPr>
          <a:xfrm>
            <a:off x="539495" y="3940302"/>
            <a:ext cx="2667001" cy="381001"/>
          </a:xfrm>
          <a:custGeom>
            <a:avLst/>
            <a:gdLst/>
            <a:ahLst/>
            <a:cxnLst/>
            <a:rect l="0" t="0" r="0" b="0"/>
            <a:pathLst>
              <a:path w="2667001" h="381001">
                <a:moveTo>
                  <a:pt x="1333500" y="0"/>
                </a:moveTo>
                <a:cubicBezTo>
                  <a:pt x="597408" y="0"/>
                  <a:pt x="0" y="85344"/>
                  <a:pt x="0" y="190500"/>
                </a:cubicBezTo>
                <a:cubicBezTo>
                  <a:pt x="0" y="295656"/>
                  <a:pt x="597408" y="381000"/>
                  <a:pt x="1333500" y="381000"/>
                </a:cubicBezTo>
                <a:cubicBezTo>
                  <a:pt x="2070355" y="381000"/>
                  <a:pt x="2667000" y="295656"/>
                  <a:pt x="2667000" y="190500"/>
                </a:cubicBezTo>
                <a:cubicBezTo>
                  <a:pt x="2667000" y="85344"/>
                  <a:pt x="2070355" y="0"/>
                  <a:pt x="13335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206495" y="3635502"/>
            <a:ext cx="2209802" cy="533401"/>
          </a:xfrm>
          <a:custGeom>
            <a:avLst/>
            <a:gdLst/>
            <a:ahLst/>
            <a:cxnLst/>
            <a:rect l="0" t="0" r="0" b="0"/>
            <a:pathLst>
              <a:path w="2209802" h="533401">
                <a:moveTo>
                  <a:pt x="0" y="533400"/>
                </a:moveTo>
                <a:lnTo>
                  <a:pt x="1125475" y="0"/>
                </a:lnTo>
                <a:lnTo>
                  <a:pt x="2209801" y="0"/>
                </a:lnTo>
              </a:path>
            </a:pathLst>
          </a:custGeom>
          <a:ln w="127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492496" y="3521202"/>
            <a:ext cx="2667000" cy="609601"/>
          </a:xfrm>
          <a:custGeom>
            <a:avLst/>
            <a:gdLst/>
            <a:ahLst/>
            <a:cxnLst/>
            <a:rect l="0" t="0" r="0" b="0"/>
            <a:pathLst>
              <a:path w="2667000" h="609601">
                <a:moveTo>
                  <a:pt x="2666999" y="0"/>
                </a:moveTo>
                <a:lnTo>
                  <a:pt x="2666999" y="609600"/>
                </a:lnTo>
                <a:lnTo>
                  <a:pt x="0" y="60960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s_EA2A.tmp"/>
          <p:cNvPicPr>
            <a:picLocks/>
          </p:cNvPicPr>
          <p:nvPr/>
        </p:nvPicPr>
        <p:blipFill>
          <a:blip r:embed="rId2" cstate="print"/>
          <a:stretch>
            <a:fillRect/>
          </a:stretch>
        </p:blipFill>
        <p:spPr>
          <a:xfrm>
            <a:off x="520700" y="2336800"/>
            <a:ext cx="3987800" cy="3822700"/>
          </a:xfrm>
          <a:prstGeom prst="rect">
            <a:avLst/>
          </a:prstGeom>
        </p:spPr>
      </p:pic>
      <p:sp>
        <p:nvSpPr>
          <p:cNvPr id="9" name="TextBox 8"/>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14</a:t>
            </a:r>
            <a:endParaRPr lang="en-US" sz="1200">
              <a:solidFill>
                <a:srgbClr val="000000"/>
              </a:solidFill>
              <a:latin typeface="Times New Roman"/>
            </a:endParaRPr>
          </a:p>
        </p:txBody>
      </p:sp>
      <p:sp>
        <p:nvSpPr>
          <p:cNvPr id="11" name="TextBox 10"/>
          <p:cNvSpPr txBox="1"/>
          <p:nvPr/>
        </p:nvSpPr>
        <p:spPr>
          <a:xfrm>
            <a:off x="1228651" y="383036"/>
            <a:ext cx="2962349"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JUnit Example</a:t>
            </a:r>
            <a:endParaRPr lang="en-US" sz="3600" b="1" dirty="0">
              <a:solidFill>
                <a:srgbClr val="333333"/>
              </a:solidFill>
              <a:latin typeface="Times New Roman"/>
            </a:endParaRPr>
          </a:p>
        </p:txBody>
      </p:sp>
      <p:sp>
        <p:nvSpPr>
          <p:cNvPr id="12" name="TextBox 11"/>
          <p:cNvSpPr txBox="1"/>
          <p:nvPr/>
        </p:nvSpPr>
        <p:spPr>
          <a:xfrm>
            <a:off x="297179" y="1240155"/>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13" name="TextBox 12"/>
          <p:cNvSpPr txBox="1"/>
          <p:nvPr/>
        </p:nvSpPr>
        <p:spPr>
          <a:xfrm>
            <a:off x="754380" y="1240155"/>
            <a:ext cx="7170420" cy="833562"/>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After compiling the source file, run the “TestYear.class” using swing testrunner. You will find the bar is red which indicates there may be defects in your tested program.</a:t>
            </a:r>
            <a:endParaRPr lang="en-US">
              <a:solidFill>
                <a:srgbClr val="000000"/>
              </a:solidFill>
              <a:latin typeface="Times New Roman"/>
            </a:endParaRPr>
          </a:p>
        </p:txBody>
      </p:sp>
      <p:sp>
        <p:nvSpPr>
          <p:cNvPr id="14" name="TextBox 13"/>
          <p:cNvSpPr txBox="1"/>
          <p:nvPr/>
        </p:nvSpPr>
        <p:spPr>
          <a:xfrm>
            <a:off x="5589270" y="3610992"/>
            <a:ext cx="1878335" cy="423193"/>
          </a:xfrm>
          <a:prstGeom prst="rect">
            <a:avLst/>
          </a:prstGeom>
          <a:noFill/>
        </p:spPr>
        <p:txBody>
          <a:bodyPr vert="horz" wrap="none" lIns="0" tIns="0" rIns="0" bIns="0" rtlCol="0">
            <a:spAutoFit/>
          </a:bodyPr>
          <a:lstStyle/>
          <a:p>
            <a:pPr>
              <a:lnSpc>
                <a:spcPts val="1697"/>
              </a:lnSpc>
            </a:pPr>
            <a:r>
              <a:rPr lang="en-US" sz="1398" smtClean="0">
                <a:solidFill>
                  <a:srgbClr val="000000"/>
                </a:solidFill>
                <a:latin typeface="Times New Roman"/>
              </a:rPr>
              <a:t>Code related to testLeap1</a:t>
            </a:r>
          </a:p>
          <a:p>
            <a:pPr>
              <a:lnSpc>
                <a:spcPts val="1626"/>
              </a:lnSpc>
            </a:pPr>
            <a:r>
              <a:rPr lang="en-US" sz="1398" smtClean="0">
                <a:solidFill>
                  <a:srgbClr val="000000"/>
                </a:solidFill>
                <a:latin typeface="Times New Roman"/>
              </a:rPr>
              <a:t>may have problems</a:t>
            </a:r>
            <a:endParaRPr lang="en-US" sz="1398">
              <a:solidFill>
                <a:srgbClr val="000000"/>
              </a:solidFill>
              <a:latin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myslide15">
    <p:spTree>
      <p:nvGrpSpPr>
        <p:cNvPr id="1" name=""/>
        <p:cNvGrpSpPr/>
        <p:nvPr/>
      </p:nvGrpSpPr>
      <p:grpSpPr>
        <a:xfrm>
          <a:off x="0" y="0"/>
          <a:ext cx="0" cy="0"/>
          <a:chOff x="0" y="0"/>
          <a:chExt cx="0" cy="0"/>
        </a:xfrm>
      </p:grpSpPr>
      <p:sp>
        <p:nvSpPr>
          <p:cNvPr id="5" name="Freeform 4"/>
          <p:cNvSpPr/>
          <p:nvPr/>
        </p:nvSpPr>
        <p:spPr>
          <a:xfrm>
            <a:off x="3351276" y="4821173"/>
            <a:ext cx="1981201" cy="457201"/>
          </a:xfrm>
          <a:custGeom>
            <a:avLst/>
            <a:gdLst/>
            <a:ahLst/>
            <a:cxnLst/>
            <a:rect l="0" t="0" r="0" b="0"/>
            <a:pathLst>
              <a:path w="1981201" h="457201">
                <a:moveTo>
                  <a:pt x="990600" y="0"/>
                </a:moveTo>
                <a:cubicBezTo>
                  <a:pt x="443483" y="0"/>
                  <a:pt x="0" y="102109"/>
                  <a:pt x="0" y="228600"/>
                </a:cubicBezTo>
                <a:cubicBezTo>
                  <a:pt x="0" y="355092"/>
                  <a:pt x="443483" y="457200"/>
                  <a:pt x="990600" y="457200"/>
                </a:cubicBezTo>
                <a:cubicBezTo>
                  <a:pt x="1537715" y="457200"/>
                  <a:pt x="1981200" y="355092"/>
                  <a:pt x="1981200" y="228600"/>
                </a:cubicBezTo>
                <a:cubicBezTo>
                  <a:pt x="1981200" y="102109"/>
                  <a:pt x="1537715" y="0"/>
                  <a:pt x="9906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460747" y="4097273"/>
            <a:ext cx="871730" cy="584456"/>
          </a:xfrm>
          <a:custGeom>
            <a:avLst/>
            <a:gdLst/>
            <a:ahLst/>
            <a:cxnLst/>
            <a:rect l="0" t="0" r="0" b="0"/>
            <a:pathLst>
              <a:path w="871730" h="584456">
                <a:moveTo>
                  <a:pt x="0" y="584455"/>
                </a:moveTo>
                <a:lnTo>
                  <a:pt x="444247" y="0"/>
                </a:lnTo>
                <a:lnTo>
                  <a:pt x="871729" y="0"/>
                </a:lnTo>
              </a:path>
            </a:pathLst>
          </a:custGeom>
          <a:ln w="127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408676" y="3982973"/>
            <a:ext cx="2667001" cy="533401"/>
          </a:xfrm>
          <a:custGeom>
            <a:avLst/>
            <a:gdLst/>
            <a:ahLst/>
            <a:cxnLst/>
            <a:rect l="0" t="0" r="0" b="0"/>
            <a:pathLst>
              <a:path w="2667001" h="533401">
                <a:moveTo>
                  <a:pt x="2667000" y="0"/>
                </a:moveTo>
                <a:lnTo>
                  <a:pt x="2667000" y="533400"/>
                </a:lnTo>
                <a:lnTo>
                  <a:pt x="0" y="53340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s_EDB4.tmp"/>
          <p:cNvPicPr>
            <a:picLocks/>
          </p:cNvPicPr>
          <p:nvPr/>
        </p:nvPicPr>
        <p:blipFill>
          <a:blip r:embed="rId2" cstate="print"/>
          <a:stretch>
            <a:fillRect/>
          </a:stretch>
        </p:blipFill>
        <p:spPr>
          <a:xfrm>
            <a:off x="673100" y="1765300"/>
            <a:ext cx="6883400" cy="4216400"/>
          </a:xfrm>
          <a:prstGeom prst="rect">
            <a:avLst/>
          </a:prstGeom>
        </p:spPr>
      </p:pic>
      <p:sp>
        <p:nvSpPr>
          <p:cNvPr id="9" name="TextBox 8"/>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15</a:t>
            </a:r>
            <a:endParaRPr lang="en-US" sz="1200">
              <a:solidFill>
                <a:srgbClr val="000000"/>
              </a:solidFill>
              <a:latin typeface="Times New Roman"/>
            </a:endParaRPr>
          </a:p>
        </p:txBody>
      </p:sp>
      <p:sp>
        <p:nvSpPr>
          <p:cNvPr id="11" name="TextBox 10"/>
          <p:cNvSpPr txBox="1"/>
          <p:nvPr/>
        </p:nvSpPr>
        <p:spPr>
          <a:xfrm>
            <a:off x="1228651" y="381000"/>
            <a:ext cx="2962349"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JUnit Example</a:t>
            </a:r>
            <a:endParaRPr lang="en-US" sz="3600" b="1" dirty="0">
              <a:solidFill>
                <a:srgbClr val="333333"/>
              </a:solidFill>
              <a:latin typeface="Times New Roman"/>
            </a:endParaRPr>
          </a:p>
        </p:txBody>
      </p:sp>
      <p:sp>
        <p:nvSpPr>
          <p:cNvPr id="12" name="TextBox 11"/>
          <p:cNvSpPr txBox="1"/>
          <p:nvPr/>
        </p:nvSpPr>
        <p:spPr>
          <a:xfrm>
            <a:off x="368045" y="1178433"/>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13" name="TextBox 12"/>
          <p:cNvSpPr txBox="1"/>
          <p:nvPr/>
        </p:nvSpPr>
        <p:spPr>
          <a:xfrm>
            <a:off x="825246" y="1178433"/>
            <a:ext cx="3140796" cy="272510"/>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Examine the code and fix defects.</a:t>
            </a:r>
            <a:endParaRPr lang="en-US">
              <a:solidFill>
                <a:srgbClr val="000000"/>
              </a:solidFill>
              <a:latin typeface="Times New Roman"/>
            </a:endParaRPr>
          </a:p>
        </p:txBody>
      </p:sp>
      <p:sp>
        <p:nvSpPr>
          <p:cNvPr id="14" name="TextBox 13"/>
          <p:cNvSpPr txBox="1"/>
          <p:nvPr/>
        </p:nvSpPr>
        <p:spPr>
          <a:xfrm>
            <a:off x="5505450" y="4094481"/>
            <a:ext cx="1920398" cy="290849"/>
          </a:xfrm>
          <a:prstGeom prst="rect">
            <a:avLst/>
          </a:prstGeom>
          <a:noFill/>
        </p:spPr>
        <p:txBody>
          <a:bodyPr vert="horz" wrap="none" lIns="0" tIns="0" rIns="0" bIns="0" rtlCol="0">
            <a:spAutoFit/>
          </a:bodyPr>
          <a:lstStyle/>
          <a:p>
            <a:pPr>
              <a:lnSpc>
                <a:spcPts val="2426"/>
              </a:lnSpc>
            </a:pPr>
            <a:r>
              <a:rPr lang="en-US" sz="1398" smtClean="0">
                <a:solidFill>
                  <a:srgbClr val="000000"/>
                </a:solidFill>
                <a:latin typeface="Times New Roman"/>
              </a:rPr>
              <a:t>(</a:t>
            </a:r>
            <a:r>
              <a:rPr lang="en-US" sz="1998" b="1" smtClean="0">
                <a:solidFill>
                  <a:srgbClr val="000000"/>
                </a:solidFill>
                <a:latin typeface="Times New Roman"/>
              </a:rPr>
              <a:t>!</a:t>
            </a:r>
            <a:r>
              <a:rPr lang="en-US" sz="1398" smtClean="0">
                <a:solidFill>
                  <a:srgbClr val="000000"/>
                </a:solidFill>
                <a:latin typeface="Times New Roman"/>
              </a:rPr>
              <a:t>(currentPos % 100 == 0)</a:t>
            </a:r>
            <a:endParaRPr lang="en-US" sz="1398">
              <a:solidFill>
                <a:srgbClr val="000000"/>
              </a:solidFill>
              <a:latin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myslide16">
    <p:spTree>
      <p:nvGrpSpPr>
        <p:cNvPr id="1" name=""/>
        <p:cNvGrpSpPr/>
        <p:nvPr/>
      </p:nvGrpSpPr>
      <p:grpSpPr>
        <a:xfrm>
          <a:off x="0" y="0"/>
          <a:ext cx="0" cy="0"/>
          <a:chOff x="0" y="0"/>
          <a:chExt cx="0" cy="0"/>
        </a:xfrm>
      </p:grpSpPr>
      <p:pic>
        <p:nvPicPr>
          <p:cNvPr id="5" name="Picture 4" descr="ws_F063.tmp"/>
          <p:cNvPicPr>
            <a:picLocks/>
          </p:cNvPicPr>
          <p:nvPr/>
        </p:nvPicPr>
        <p:blipFill>
          <a:blip r:embed="rId2" cstate="print"/>
          <a:stretch>
            <a:fillRect/>
          </a:stretch>
        </p:blipFill>
        <p:spPr>
          <a:xfrm>
            <a:off x="1778000" y="2413000"/>
            <a:ext cx="3530600" cy="3467100"/>
          </a:xfrm>
          <a:prstGeom prst="rect">
            <a:avLst/>
          </a:prstGeom>
        </p:spPr>
      </p:pic>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16</a:t>
            </a:r>
            <a:endParaRPr lang="en-US" sz="1200">
              <a:solidFill>
                <a:srgbClr val="000000"/>
              </a:solidFill>
              <a:latin typeface="Times New Roman"/>
            </a:endParaRPr>
          </a:p>
        </p:txBody>
      </p:sp>
      <p:sp>
        <p:nvSpPr>
          <p:cNvPr id="8" name="TextBox 7"/>
          <p:cNvSpPr txBox="1"/>
          <p:nvPr/>
        </p:nvSpPr>
        <p:spPr>
          <a:xfrm>
            <a:off x="1219200" y="383036"/>
            <a:ext cx="2962349"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JUnit Example</a:t>
            </a:r>
            <a:endParaRPr lang="en-US" sz="3600" b="1" dirty="0">
              <a:solidFill>
                <a:srgbClr val="333333"/>
              </a:solidFill>
              <a:latin typeface="Times New Roman"/>
            </a:endParaRPr>
          </a:p>
        </p:txBody>
      </p:sp>
      <p:sp>
        <p:nvSpPr>
          <p:cNvPr id="9" name="TextBox 8"/>
          <p:cNvSpPr txBox="1"/>
          <p:nvPr/>
        </p:nvSpPr>
        <p:spPr>
          <a:xfrm>
            <a:off x="297179" y="1240155"/>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10" name="TextBox 9"/>
          <p:cNvSpPr txBox="1"/>
          <p:nvPr/>
        </p:nvSpPr>
        <p:spPr>
          <a:xfrm>
            <a:off x="754380" y="1240155"/>
            <a:ext cx="7170420" cy="846386"/>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After modification(s), run the Junit test program again to ensure the defect(s) are fixed. This time the bar becomes green which means no problems existing.</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myslide17">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17</a:t>
            </a:r>
            <a:endParaRPr lang="en-US" sz="1200">
              <a:solidFill>
                <a:srgbClr val="000000"/>
              </a:solidFill>
              <a:latin typeface="Times New Roman"/>
            </a:endParaRPr>
          </a:p>
        </p:txBody>
      </p:sp>
      <p:sp>
        <p:nvSpPr>
          <p:cNvPr id="7" name="TextBox 6"/>
          <p:cNvSpPr txBox="1"/>
          <p:nvPr/>
        </p:nvSpPr>
        <p:spPr>
          <a:xfrm>
            <a:off x="804671" y="1581499"/>
            <a:ext cx="6286977" cy="615553"/>
          </a:xfrm>
          <a:prstGeom prst="rect">
            <a:avLst/>
          </a:prstGeom>
          <a:noFill/>
        </p:spPr>
        <p:txBody>
          <a:bodyPr vert="horz" wrap="none" lIns="0" tIns="0" rIns="0" bIns="0" rtlCol="0">
            <a:spAutoFit/>
          </a:bodyPr>
          <a:lstStyle/>
          <a:p>
            <a:pPr>
              <a:lnSpc>
                <a:spcPts val="2426"/>
              </a:lnSpc>
            </a:pPr>
            <a:r>
              <a:rPr lang="en-US" sz="2200" smtClean="0">
                <a:solidFill>
                  <a:srgbClr val="000000"/>
                </a:solidFill>
                <a:latin typeface="Times New Roman"/>
              </a:rPr>
              <a:t>Enforce JUnit by combining with the following tools or</a:t>
            </a:r>
          </a:p>
          <a:p>
            <a:pPr>
              <a:lnSpc>
                <a:spcPts val="2352"/>
              </a:lnSpc>
            </a:pPr>
            <a:r>
              <a:rPr lang="en-US" sz="2200" smtClean="0">
                <a:solidFill>
                  <a:srgbClr val="000000"/>
                </a:solidFill>
                <a:latin typeface="Times New Roman"/>
              </a:rPr>
              <a:t>techniques:</a:t>
            </a:r>
            <a:endParaRPr lang="en-US" sz="2200">
              <a:solidFill>
                <a:srgbClr val="000000"/>
              </a:solidFill>
              <a:latin typeface="Times New Roman"/>
            </a:endParaRPr>
          </a:p>
        </p:txBody>
      </p:sp>
      <p:sp>
        <p:nvSpPr>
          <p:cNvPr id="8" name="TextBox 7"/>
          <p:cNvSpPr txBox="1"/>
          <p:nvPr/>
        </p:nvSpPr>
        <p:spPr>
          <a:xfrm>
            <a:off x="728464" y="2265908"/>
            <a:ext cx="99386" cy="2053896"/>
          </a:xfrm>
          <a:prstGeom prst="rect">
            <a:avLst/>
          </a:prstGeom>
          <a:noFill/>
        </p:spPr>
        <p:txBody>
          <a:bodyPr vert="horz" wrap="none" lIns="0" tIns="0" rIns="0" bIns="0" rtlCol="0">
            <a:spAutoFit/>
          </a:bodyPr>
          <a:lstStyle/>
          <a:p>
            <a:pPr>
              <a:lnSpc>
                <a:spcPts val="2185"/>
              </a:lnSpc>
            </a:pPr>
            <a:r>
              <a:rPr lang="en-US" sz="2200" smtClean="0">
                <a:solidFill>
                  <a:srgbClr val="CC0000"/>
                </a:solidFill>
                <a:latin typeface="Times New Roman"/>
              </a:rPr>
              <a:t>•</a:t>
            </a:r>
          </a:p>
          <a:p>
            <a:pPr>
              <a:lnSpc>
                <a:spcPts val="2814"/>
              </a:lnSpc>
            </a:pPr>
            <a:r>
              <a:rPr lang="en-US" sz="2200" smtClean="0">
                <a:solidFill>
                  <a:srgbClr val="CC0000"/>
                </a:solidFill>
                <a:latin typeface="Times New Roman"/>
              </a:rPr>
              <a:t>•</a:t>
            </a:r>
          </a:p>
          <a:p>
            <a:pPr>
              <a:lnSpc>
                <a:spcPts val="2814"/>
              </a:lnSpc>
            </a:pPr>
            <a:r>
              <a:rPr lang="en-US" sz="2200" smtClean="0">
                <a:solidFill>
                  <a:srgbClr val="CC0000"/>
                </a:solidFill>
                <a:latin typeface="Times New Roman"/>
              </a:rPr>
              <a:t>•</a:t>
            </a:r>
          </a:p>
          <a:p>
            <a:pPr>
              <a:lnSpc>
                <a:spcPts val="2808"/>
              </a:lnSpc>
            </a:pPr>
            <a:r>
              <a:rPr lang="en-US" sz="2200" smtClean="0">
                <a:solidFill>
                  <a:srgbClr val="CC0000"/>
                </a:solidFill>
                <a:latin typeface="Times New Roman"/>
              </a:rPr>
              <a:t>•</a:t>
            </a:r>
          </a:p>
          <a:p>
            <a:pPr>
              <a:lnSpc>
                <a:spcPts val="2814"/>
              </a:lnSpc>
            </a:pPr>
            <a:r>
              <a:rPr lang="en-US" sz="2200" smtClean="0">
                <a:solidFill>
                  <a:srgbClr val="CC0000"/>
                </a:solidFill>
                <a:latin typeface="Times New Roman"/>
              </a:rPr>
              <a:t>•</a:t>
            </a:r>
          </a:p>
          <a:p>
            <a:pPr>
              <a:lnSpc>
                <a:spcPts val="2814"/>
              </a:lnSpc>
            </a:pPr>
            <a:r>
              <a:rPr lang="en-US" sz="2200" smtClean="0">
                <a:solidFill>
                  <a:srgbClr val="CC0000"/>
                </a:solidFill>
                <a:latin typeface="Times New Roman"/>
              </a:rPr>
              <a:t>•</a:t>
            </a:r>
            <a:endParaRPr lang="en-US" sz="2200">
              <a:solidFill>
                <a:srgbClr val="CC0000"/>
              </a:solidFill>
              <a:latin typeface="Times New Roman"/>
            </a:endParaRPr>
          </a:p>
        </p:txBody>
      </p:sp>
      <p:sp>
        <p:nvSpPr>
          <p:cNvPr id="9" name="TextBox 8"/>
          <p:cNvSpPr txBox="1"/>
          <p:nvPr/>
        </p:nvSpPr>
        <p:spPr>
          <a:xfrm>
            <a:off x="1185664" y="2265908"/>
            <a:ext cx="5148782" cy="2053896"/>
          </a:xfrm>
          <a:prstGeom prst="rect">
            <a:avLst/>
          </a:prstGeom>
          <a:noFill/>
        </p:spPr>
        <p:txBody>
          <a:bodyPr vert="horz" wrap="none" lIns="0" tIns="0" rIns="0" bIns="0" rtlCol="0">
            <a:spAutoFit/>
          </a:bodyPr>
          <a:lstStyle/>
          <a:p>
            <a:pPr>
              <a:lnSpc>
                <a:spcPts val="2185"/>
              </a:lnSpc>
            </a:pPr>
            <a:r>
              <a:rPr lang="en-US" sz="2200" smtClean="0">
                <a:solidFill>
                  <a:srgbClr val="000000"/>
                </a:solidFill>
                <a:latin typeface="Times New Roman"/>
              </a:rPr>
              <a:t>Ant : </a:t>
            </a:r>
            <a:r>
              <a:rPr lang="en-US" sz="2200" smtClean="0">
                <a:solidFill>
                  <a:srgbClr val="009A9A"/>
                </a:solidFill>
                <a:latin typeface="Times New Roman"/>
              </a:rPr>
              <a:t>http://Ant.Apache.org</a:t>
            </a:r>
          </a:p>
          <a:p>
            <a:pPr>
              <a:lnSpc>
                <a:spcPts val="2814"/>
              </a:lnSpc>
            </a:pPr>
            <a:r>
              <a:rPr lang="en-US" sz="2200" smtClean="0">
                <a:solidFill>
                  <a:srgbClr val="000000"/>
                </a:solidFill>
                <a:latin typeface="Times New Roman"/>
              </a:rPr>
              <a:t>Eclipse</a:t>
            </a:r>
          </a:p>
          <a:p>
            <a:pPr>
              <a:lnSpc>
                <a:spcPts val="2814"/>
              </a:lnSpc>
            </a:pPr>
            <a:r>
              <a:rPr lang="en-US" sz="2200" smtClean="0">
                <a:solidFill>
                  <a:srgbClr val="000000"/>
                </a:solidFill>
                <a:latin typeface="Times New Roman"/>
              </a:rPr>
              <a:t>Maven: </a:t>
            </a:r>
            <a:r>
              <a:rPr lang="en-US" sz="2200" smtClean="0">
                <a:solidFill>
                  <a:srgbClr val="009A9A"/>
                </a:solidFill>
                <a:latin typeface="Times New Roman"/>
              </a:rPr>
              <a:t>http://maven.apache.org/</a:t>
            </a:r>
          </a:p>
          <a:p>
            <a:pPr>
              <a:lnSpc>
                <a:spcPts val="2808"/>
              </a:lnSpc>
            </a:pPr>
            <a:r>
              <a:rPr lang="en-US" sz="2200" smtClean="0">
                <a:solidFill>
                  <a:srgbClr val="000000"/>
                </a:solidFill>
                <a:latin typeface="Times New Roman"/>
              </a:rPr>
              <a:t>Jetty: </a:t>
            </a:r>
            <a:r>
              <a:rPr lang="en-US" sz="2200" smtClean="0">
                <a:solidFill>
                  <a:srgbClr val="009A9A"/>
                </a:solidFill>
                <a:latin typeface="Times New Roman"/>
              </a:rPr>
              <a:t>http://jetty.mortbay.org/jetty/index.html</a:t>
            </a:r>
          </a:p>
          <a:p>
            <a:pPr>
              <a:lnSpc>
                <a:spcPts val="2814"/>
              </a:lnSpc>
            </a:pPr>
            <a:r>
              <a:rPr lang="en-US" sz="2200" smtClean="0">
                <a:solidFill>
                  <a:srgbClr val="000000"/>
                </a:solidFill>
                <a:latin typeface="Times New Roman"/>
              </a:rPr>
              <a:t>Mock Objects</a:t>
            </a:r>
          </a:p>
          <a:p>
            <a:pPr>
              <a:lnSpc>
                <a:spcPts val="2814"/>
              </a:lnSpc>
            </a:pPr>
            <a:r>
              <a:rPr lang="en-US" sz="2200" smtClean="0">
                <a:solidFill>
                  <a:srgbClr val="000000"/>
                </a:solidFill>
                <a:latin typeface="Times New Roman"/>
              </a:rPr>
              <a:t>Cactus: </a:t>
            </a:r>
            <a:r>
              <a:rPr lang="en-US" sz="2200" smtClean="0">
                <a:solidFill>
                  <a:srgbClr val="009A9A"/>
                </a:solidFill>
                <a:latin typeface="Times New Roman"/>
              </a:rPr>
              <a:t>http://jakarta.apache.org/cactus/</a:t>
            </a:r>
            <a:endParaRPr lang="en-US" sz="2200">
              <a:solidFill>
                <a:srgbClr val="009A9A"/>
              </a:solidFill>
              <a:latin typeface="Times New Roman"/>
            </a:endParaRPr>
          </a:p>
        </p:txBody>
      </p:sp>
      <p:sp>
        <p:nvSpPr>
          <p:cNvPr id="10" name="TextBox 9"/>
          <p:cNvSpPr txBox="1"/>
          <p:nvPr/>
        </p:nvSpPr>
        <p:spPr>
          <a:xfrm>
            <a:off x="1207745" y="383036"/>
            <a:ext cx="2628925"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Extend JUnit</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myslide18">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18</a:t>
            </a:r>
            <a:endParaRPr lang="en-US" sz="1200">
              <a:solidFill>
                <a:srgbClr val="000000"/>
              </a:solidFill>
              <a:latin typeface="Times New Roman"/>
            </a:endParaRPr>
          </a:p>
        </p:txBody>
      </p:sp>
      <p:sp>
        <p:nvSpPr>
          <p:cNvPr id="7" name="TextBox 6"/>
          <p:cNvSpPr txBox="1"/>
          <p:nvPr/>
        </p:nvSpPr>
        <p:spPr>
          <a:xfrm>
            <a:off x="728472" y="1955166"/>
            <a:ext cx="99386" cy="282129"/>
          </a:xfrm>
          <a:prstGeom prst="rect">
            <a:avLst/>
          </a:prstGeom>
          <a:noFill/>
        </p:spPr>
        <p:txBody>
          <a:bodyPr vert="horz" wrap="none" lIns="0" tIns="0" rIns="0" bIns="0" rtlCol="0">
            <a:spAutoFit/>
          </a:bodyPr>
          <a:lstStyle/>
          <a:p>
            <a:pPr>
              <a:lnSpc>
                <a:spcPts val="2185"/>
              </a:lnSpc>
            </a:pPr>
            <a:r>
              <a:rPr lang="en-US" sz="2200" smtClean="0">
                <a:solidFill>
                  <a:srgbClr val="CC0000"/>
                </a:solidFill>
                <a:latin typeface="Times New Roman"/>
              </a:rPr>
              <a:t>•</a:t>
            </a:r>
            <a:endParaRPr lang="en-US" sz="2200">
              <a:solidFill>
                <a:srgbClr val="CC0000"/>
              </a:solidFill>
              <a:latin typeface="Times New Roman"/>
            </a:endParaRPr>
          </a:p>
        </p:txBody>
      </p:sp>
      <p:sp>
        <p:nvSpPr>
          <p:cNvPr id="8" name="TextBox 7"/>
          <p:cNvSpPr txBox="1"/>
          <p:nvPr/>
        </p:nvSpPr>
        <p:spPr>
          <a:xfrm>
            <a:off x="1185672" y="1955166"/>
            <a:ext cx="6676379" cy="833562"/>
          </a:xfrm>
          <a:prstGeom prst="rect">
            <a:avLst/>
          </a:prstGeom>
          <a:noFill/>
        </p:spPr>
        <p:txBody>
          <a:bodyPr vert="horz" wrap="none" lIns="0" tIns="0" rIns="0" bIns="0" rtlCol="0">
            <a:spAutoFit/>
          </a:bodyPr>
          <a:lstStyle/>
          <a:p>
            <a:pPr>
              <a:lnSpc>
                <a:spcPts val="2185"/>
              </a:lnSpc>
            </a:pPr>
            <a:r>
              <a:rPr lang="en-US" sz="2200" smtClean="0">
                <a:solidFill>
                  <a:srgbClr val="000000"/>
                </a:solidFill>
                <a:latin typeface="Times New Roman"/>
              </a:rPr>
              <a:t>Can help you check all your code developed in .NET, Java,</a:t>
            </a:r>
          </a:p>
          <a:p>
            <a:pPr>
              <a:lnSpc>
                <a:spcPts val="2160"/>
              </a:lnSpc>
            </a:pPr>
            <a:r>
              <a:rPr lang="en-US" sz="2200" smtClean="0">
                <a:solidFill>
                  <a:srgbClr val="000000"/>
                </a:solidFill>
                <a:latin typeface="Times New Roman"/>
              </a:rPr>
              <a:t>Visual C/C++, and Visual Basic and provide the code</a:t>
            </a:r>
          </a:p>
          <a:p>
            <a:pPr>
              <a:lnSpc>
                <a:spcPts val="2106"/>
              </a:lnSpc>
            </a:pPr>
            <a:r>
              <a:rPr lang="en-US" sz="2200" smtClean="0">
                <a:solidFill>
                  <a:srgbClr val="000000"/>
                </a:solidFill>
                <a:latin typeface="Times New Roman"/>
              </a:rPr>
              <a:t>coverage information.</a:t>
            </a:r>
            <a:endParaRPr lang="en-US" sz="2200">
              <a:solidFill>
                <a:srgbClr val="000000"/>
              </a:solidFill>
              <a:latin typeface="Times New Roman"/>
            </a:endParaRPr>
          </a:p>
        </p:txBody>
      </p:sp>
      <p:sp>
        <p:nvSpPr>
          <p:cNvPr id="9" name="TextBox 8"/>
          <p:cNvSpPr txBox="1"/>
          <p:nvPr/>
        </p:nvSpPr>
        <p:spPr>
          <a:xfrm>
            <a:off x="804671" y="2922780"/>
            <a:ext cx="2875787" cy="307777"/>
          </a:xfrm>
          <a:prstGeom prst="rect">
            <a:avLst/>
          </a:prstGeom>
          <a:noFill/>
        </p:spPr>
        <p:txBody>
          <a:bodyPr vert="horz" wrap="none" lIns="0" tIns="0" rIns="0" bIns="0" rtlCol="0">
            <a:spAutoFit/>
          </a:bodyPr>
          <a:lstStyle/>
          <a:p>
            <a:pPr>
              <a:lnSpc>
                <a:spcPts val="2426"/>
              </a:lnSpc>
            </a:pPr>
            <a:r>
              <a:rPr lang="en-US" sz="2200" smtClean="0">
                <a:solidFill>
                  <a:srgbClr val="000000"/>
                </a:solidFill>
                <a:latin typeface="Times New Roman"/>
              </a:rPr>
              <a:t>How to run purecoverage</a:t>
            </a:r>
            <a:endParaRPr lang="en-US" sz="2200">
              <a:solidFill>
                <a:srgbClr val="000000"/>
              </a:solidFill>
              <a:latin typeface="Times New Roman"/>
            </a:endParaRPr>
          </a:p>
        </p:txBody>
      </p:sp>
      <p:sp>
        <p:nvSpPr>
          <p:cNvPr id="10" name="TextBox 9"/>
          <p:cNvSpPr txBox="1"/>
          <p:nvPr/>
        </p:nvSpPr>
        <p:spPr>
          <a:xfrm>
            <a:off x="728472" y="3311525"/>
            <a:ext cx="99386" cy="282129"/>
          </a:xfrm>
          <a:prstGeom prst="rect">
            <a:avLst/>
          </a:prstGeom>
          <a:noFill/>
        </p:spPr>
        <p:txBody>
          <a:bodyPr vert="horz" wrap="none" lIns="0" tIns="0" rIns="0" bIns="0" rtlCol="0">
            <a:spAutoFit/>
          </a:bodyPr>
          <a:lstStyle/>
          <a:p>
            <a:pPr>
              <a:lnSpc>
                <a:spcPts val="2185"/>
              </a:lnSpc>
            </a:pPr>
            <a:r>
              <a:rPr lang="en-US" sz="2200" smtClean="0">
                <a:solidFill>
                  <a:srgbClr val="CC0000"/>
                </a:solidFill>
                <a:latin typeface="Times New Roman"/>
              </a:rPr>
              <a:t>•</a:t>
            </a:r>
            <a:endParaRPr lang="en-US" sz="2200">
              <a:solidFill>
                <a:srgbClr val="CC0000"/>
              </a:solidFill>
              <a:latin typeface="Times New Roman"/>
            </a:endParaRPr>
          </a:p>
        </p:txBody>
      </p:sp>
      <p:sp>
        <p:nvSpPr>
          <p:cNvPr id="11" name="TextBox 10"/>
          <p:cNvSpPr txBox="1"/>
          <p:nvPr/>
        </p:nvSpPr>
        <p:spPr>
          <a:xfrm>
            <a:off x="1185672" y="3311525"/>
            <a:ext cx="7116628" cy="1641475"/>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342900" algn="l"/>
              </a:tabLst>
              <a:defRPr/>
            </a:pPr>
            <a:r>
              <a:rPr lang="en-US" sz="2200" smtClean="0">
                <a:solidFill>
                  <a:srgbClr val="000000"/>
                </a:solidFill>
                <a:latin typeface="Times New Roman"/>
              </a:rPr>
              <a:t>There are three methods that you can run purecoverage:</a:t>
            </a:r>
          </a:p>
          <a:p>
            <a:pPr marL="0" marR="0" lvl="0" indent="0" defTabSz="914400" eaLnBrk="1" fontAlgn="auto" latinLnBrk="0" hangingPunct="1">
              <a:lnSpc>
                <a:spcPts val="2808"/>
              </a:lnSpc>
              <a:buClrTx/>
              <a:buSzTx/>
              <a:buNone/>
              <a:tabLst>
                <a:tab pos="342900" algn="l"/>
              </a:tabLst>
              <a:defRPr/>
            </a:pPr>
            <a:r>
              <a:rPr lang="en-US" sz="2200" smtClean="0">
                <a:solidFill>
                  <a:srgbClr val="CC0000"/>
                </a:solidFill>
                <a:latin typeface="Times New Roman"/>
              </a:rPr>
              <a:t>1. </a:t>
            </a:r>
            <a:r>
              <a:rPr lang="en-US" sz="2200" smtClean="0">
                <a:solidFill>
                  <a:srgbClr val="000000"/>
                </a:solidFill>
                <a:latin typeface="Times New Roman"/>
              </a:rPr>
              <a:t>From purecoverage standalone user interface.</a:t>
            </a:r>
          </a:p>
          <a:p>
            <a:pPr marL="0" marR="0" lvl="0" indent="0" defTabSz="914400" eaLnBrk="1" fontAlgn="auto" latinLnBrk="0" hangingPunct="1">
              <a:lnSpc>
                <a:spcPts val="2874"/>
              </a:lnSpc>
              <a:buClrTx/>
              <a:buSzTx/>
              <a:buNone/>
              <a:tabLst>
                <a:tab pos="342900" algn="l"/>
              </a:tabLst>
              <a:defRPr/>
            </a:pPr>
            <a:r>
              <a:rPr lang="en-US" sz="2200" smtClean="0">
                <a:solidFill>
                  <a:srgbClr val="CC0000"/>
                </a:solidFill>
                <a:latin typeface="Times New Roman"/>
              </a:rPr>
              <a:t>2. </a:t>
            </a:r>
            <a:r>
              <a:rPr lang="en-US" sz="2200" smtClean="0">
                <a:solidFill>
                  <a:srgbClr val="000000"/>
                </a:solidFill>
                <a:latin typeface="Times New Roman"/>
              </a:rPr>
              <a:t>From specific IDE such as Microsoft Visual Studio 6, Visual</a:t>
            </a:r>
          </a:p>
          <a:p>
            <a:pPr marL="0" marR="0" lvl="0" indent="0" defTabSz="914400" eaLnBrk="1" fontAlgn="auto" latinLnBrk="0" hangingPunct="1">
              <a:lnSpc>
                <a:spcPts val="2106"/>
              </a:lnSpc>
              <a:buClrTx/>
              <a:buSzTx/>
              <a:buNone/>
              <a:tabLst>
                <a:tab pos="342900" algn="l"/>
              </a:tabLst>
              <a:defRPr/>
            </a:pPr>
            <a:r>
              <a:rPr lang="en-US" sz="2200" smtClean="0">
                <a:solidFill>
                  <a:srgbClr val="000000"/>
                </a:solidFill>
                <a:latin typeface="Times New Roman"/>
              </a:rPr>
              <a:t>	Studio .NET 2012, and IBM WebSphere Studio.</a:t>
            </a:r>
          </a:p>
          <a:p>
            <a:pPr marL="0" marR="0" lvl="0" indent="0" defTabSz="914400" eaLnBrk="1" fontAlgn="auto" latinLnBrk="0" hangingPunct="1">
              <a:lnSpc>
                <a:spcPts val="2808"/>
              </a:lnSpc>
              <a:buClrTx/>
              <a:buSzTx/>
              <a:buNone/>
              <a:tabLst>
                <a:tab pos="342900" algn="l"/>
              </a:tabLst>
              <a:defRPr/>
            </a:pPr>
            <a:r>
              <a:rPr lang="en-US" sz="2200" smtClean="0">
                <a:solidFill>
                  <a:srgbClr val="CC0000"/>
                </a:solidFill>
                <a:latin typeface="Times New Roman"/>
              </a:rPr>
              <a:t>3. </a:t>
            </a:r>
            <a:r>
              <a:rPr lang="en-US" sz="2200" smtClean="0">
                <a:solidFill>
                  <a:srgbClr val="000000"/>
                </a:solidFill>
                <a:latin typeface="Times New Roman"/>
              </a:rPr>
              <a:t>From the command line.</a:t>
            </a:r>
            <a:endParaRPr lang="en-US" sz="2200">
              <a:solidFill>
                <a:srgbClr val="000000"/>
              </a:solidFill>
              <a:latin typeface="Times New Roman"/>
            </a:endParaRPr>
          </a:p>
        </p:txBody>
      </p:sp>
      <p:sp>
        <p:nvSpPr>
          <p:cNvPr id="12" name="TextBox 11"/>
          <p:cNvSpPr txBox="1"/>
          <p:nvPr/>
        </p:nvSpPr>
        <p:spPr>
          <a:xfrm>
            <a:off x="1185672" y="383036"/>
            <a:ext cx="4492897" cy="531364"/>
          </a:xfrm>
          <a:prstGeom prst="rect">
            <a:avLst/>
          </a:prstGeom>
          <a:noFill/>
        </p:spPr>
        <p:txBody>
          <a:bodyPr vert="horz" wrap="none" lIns="0" tIns="0" rIns="0" bIns="0" rtlCol="0">
            <a:spAutoFit/>
          </a:bodyPr>
          <a:lstStyle/>
          <a:p>
            <a:pPr>
              <a:lnSpc>
                <a:spcPts val="4370"/>
              </a:lnSpc>
            </a:pPr>
            <a:r>
              <a:rPr lang="en-US" sz="3600" b="1" smtClean="0">
                <a:solidFill>
                  <a:srgbClr val="333333"/>
                </a:solidFill>
                <a:latin typeface="Times New Roman"/>
              </a:rPr>
              <a:t>Rational Purecoverage</a:t>
            </a:r>
            <a:endParaRPr lang="en-US" sz="3600" b="1">
              <a:solidFill>
                <a:srgbClr val="333333"/>
              </a:solidFill>
              <a:latin typeface="Times New Roman"/>
            </a:endParaRPr>
          </a:p>
        </p:txBody>
      </p:sp>
      <p:sp>
        <p:nvSpPr>
          <p:cNvPr id="14" name="TextBox 13"/>
          <p:cNvSpPr txBox="1"/>
          <p:nvPr/>
        </p:nvSpPr>
        <p:spPr>
          <a:xfrm>
            <a:off x="804671" y="1065378"/>
            <a:ext cx="5437386" cy="752257"/>
          </a:xfrm>
          <a:prstGeom prst="rect">
            <a:avLst/>
          </a:prstGeom>
          <a:noFill/>
        </p:spPr>
        <p:txBody>
          <a:bodyPr vert="horz" wrap="none" lIns="0" tIns="0" rIns="0" bIns="0" rtlCol="0">
            <a:spAutoFit/>
          </a:bodyPr>
          <a:lstStyle/>
          <a:p>
            <a:pPr marL="0" marR="0" lvl="0" indent="0" defTabSz="914400" eaLnBrk="1" fontAlgn="auto" latinLnBrk="0" hangingPunct="1">
              <a:lnSpc>
                <a:spcPts val="1110"/>
              </a:lnSpc>
              <a:buClrTx/>
              <a:buSzTx/>
              <a:buNone/>
              <a:tabLst>
                <a:tab pos="5384800" algn="l"/>
              </a:tabLst>
              <a:defRPr/>
            </a:pPr>
            <a:r>
              <a:rPr lang="en-US" sz="2200" dirty="0" smtClean="0"/>
              <a:t>	</a:t>
            </a:r>
            <a:endParaRPr lang="en-US" sz="2200" dirty="0" smtClean="0">
              <a:solidFill>
                <a:srgbClr val="0000FF"/>
              </a:solidFill>
              <a:latin typeface="Times New Roman"/>
            </a:endParaRPr>
          </a:p>
          <a:p>
            <a:pPr marL="0" marR="0" lvl="0" indent="0" defTabSz="914400" eaLnBrk="1" fontAlgn="auto" latinLnBrk="0" hangingPunct="1">
              <a:lnSpc>
                <a:spcPts val="1000"/>
              </a:lnSpc>
              <a:buClrTx/>
              <a:buSzTx/>
              <a:buNone/>
              <a:tabLst>
                <a:tab pos="5384800" algn="l"/>
              </a:tabLst>
              <a:defRPr/>
            </a:pPr>
            <a:endParaRPr lang="en-US" sz="2200" dirty="0" smtClean="0">
              <a:solidFill>
                <a:srgbClr val="0000FF"/>
              </a:solidFill>
              <a:latin typeface="Times New Roman"/>
            </a:endParaRPr>
          </a:p>
          <a:p>
            <a:pPr marL="0" marR="0" lvl="0" indent="0" defTabSz="914400" eaLnBrk="1" fontAlgn="auto" latinLnBrk="0" hangingPunct="1">
              <a:lnSpc>
                <a:spcPts val="1000"/>
              </a:lnSpc>
              <a:buClrTx/>
              <a:buSzTx/>
              <a:buNone/>
              <a:tabLst>
                <a:tab pos="5384800" algn="l"/>
              </a:tabLst>
              <a:defRPr/>
            </a:pPr>
            <a:endParaRPr lang="en-US" sz="2200" dirty="0" smtClean="0">
              <a:solidFill>
                <a:srgbClr val="0000FF"/>
              </a:solidFill>
              <a:latin typeface="Times New Roman"/>
            </a:endParaRPr>
          </a:p>
          <a:p>
            <a:pPr marL="0" marR="0" lvl="0" indent="0" defTabSz="914400" eaLnBrk="1" fontAlgn="auto" latinLnBrk="0" hangingPunct="1">
              <a:lnSpc>
                <a:spcPts val="3019"/>
              </a:lnSpc>
              <a:buClrTx/>
              <a:buSzTx/>
              <a:buNone/>
              <a:tabLst>
                <a:tab pos="5384800" algn="l"/>
              </a:tabLst>
              <a:defRPr/>
            </a:pPr>
            <a:r>
              <a:rPr lang="en-US" sz="2200" dirty="0" smtClean="0">
                <a:solidFill>
                  <a:srgbClr val="000000"/>
                </a:solidFill>
                <a:latin typeface="Times New Roman"/>
              </a:rPr>
              <a:t>Rational Purecoverage</a:t>
            </a:r>
            <a:endParaRPr lang="en-US" sz="2200"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Lecture review</a:t>
            </a:r>
            <a:endParaRPr lang="en-US" dirty="0"/>
          </a:p>
        </p:txBody>
      </p:sp>
      <p:sp>
        <p:nvSpPr>
          <p:cNvPr id="4" name="Slide Number Placeholder 3"/>
          <p:cNvSpPr>
            <a:spLocks noGrp="1"/>
          </p:cNvSpPr>
          <p:nvPr>
            <p:ph type="sldNum" sz="quarter" idx="10"/>
          </p:nvPr>
        </p:nvSpPr>
        <p:spPr/>
        <p:txBody>
          <a:bodyPr/>
          <a:lstStyle/>
          <a:p>
            <a:pPr>
              <a:defRPr/>
            </a:pPr>
            <a:fld id="{6FAB05EC-34AB-4A01-94B5-D2D9D79C55B9}" type="slidenum">
              <a:rPr lang="en-CA" smtClean="0"/>
              <a:pPr>
                <a:defRPr/>
              </a:pPr>
              <a:t>2</a:t>
            </a:fld>
            <a:endParaRPr lang="en-CA"/>
          </a:p>
        </p:txBody>
      </p:sp>
      <p:pic>
        <p:nvPicPr>
          <p:cNvPr id="1434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43250" y="1866900"/>
            <a:ext cx="28575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23630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myslide19">
    <p:spTree>
      <p:nvGrpSpPr>
        <p:cNvPr id="1" name=""/>
        <p:cNvGrpSpPr/>
        <p:nvPr/>
      </p:nvGrpSpPr>
      <p:grpSpPr>
        <a:xfrm>
          <a:off x="0" y="0"/>
          <a:ext cx="0" cy="0"/>
          <a:chOff x="0" y="0"/>
          <a:chExt cx="0" cy="0"/>
        </a:xfrm>
      </p:grpSpPr>
      <p:sp>
        <p:nvSpPr>
          <p:cNvPr id="5" name="Freeform 4"/>
          <p:cNvSpPr/>
          <p:nvPr/>
        </p:nvSpPr>
        <p:spPr>
          <a:xfrm>
            <a:off x="1664970" y="1412747"/>
            <a:ext cx="1959102" cy="943358"/>
          </a:xfrm>
          <a:custGeom>
            <a:avLst/>
            <a:gdLst/>
            <a:ahLst/>
            <a:cxnLst/>
            <a:rect l="0" t="0" r="0" b="0"/>
            <a:pathLst>
              <a:path w="1959102" h="943358">
                <a:moveTo>
                  <a:pt x="514350" y="0"/>
                </a:moveTo>
                <a:lnTo>
                  <a:pt x="514350" y="508254"/>
                </a:lnTo>
                <a:lnTo>
                  <a:pt x="755141" y="508254"/>
                </a:lnTo>
                <a:lnTo>
                  <a:pt x="0" y="943357"/>
                </a:lnTo>
                <a:lnTo>
                  <a:pt x="1116330" y="508254"/>
                </a:lnTo>
                <a:lnTo>
                  <a:pt x="1959101" y="508254"/>
                </a:lnTo>
                <a:lnTo>
                  <a:pt x="1959101" y="0"/>
                </a:lnTo>
                <a:lnTo>
                  <a:pt x="755141" y="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664970" y="1412747"/>
            <a:ext cx="1959102" cy="943358"/>
          </a:xfrm>
          <a:custGeom>
            <a:avLst/>
            <a:gdLst/>
            <a:ahLst/>
            <a:cxnLst/>
            <a:rect l="0" t="0" r="0" b="0"/>
            <a:pathLst>
              <a:path w="1959102" h="943358">
                <a:moveTo>
                  <a:pt x="514350" y="0"/>
                </a:moveTo>
                <a:lnTo>
                  <a:pt x="514350" y="508254"/>
                </a:lnTo>
                <a:lnTo>
                  <a:pt x="755141" y="508254"/>
                </a:lnTo>
                <a:lnTo>
                  <a:pt x="0" y="943357"/>
                </a:lnTo>
                <a:lnTo>
                  <a:pt x="1116330" y="508254"/>
                </a:lnTo>
                <a:lnTo>
                  <a:pt x="1959101" y="508254"/>
                </a:lnTo>
                <a:lnTo>
                  <a:pt x="1959101" y="0"/>
                </a:lnTo>
                <a:lnTo>
                  <a:pt x="755141"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23850" y="2312670"/>
            <a:ext cx="1524001" cy="228601"/>
          </a:xfrm>
          <a:custGeom>
            <a:avLst/>
            <a:gdLst/>
            <a:ahLst/>
            <a:cxnLst/>
            <a:rect l="0" t="0" r="0" b="0"/>
            <a:pathLst>
              <a:path w="1524001" h="228601">
                <a:moveTo>
                  <a:pt x="762000" y="0"/>
                </a:moveTo>
                <a:cubicBezTo>
                  <a:pt x="341376" y="0"/>
                  <a:pt x="0" y="51815"/>
                  <a:pt x="0" y="114300"/>
                </a:cubicBezTo>
                <a:cubicBezTo>
                  <a:pt x="0" y="177546"/>
                  <a:pt x="341376" y="228600"/>
                  <a:pt x="762000" y="228600"/>
                </a:cubicBezTo>
                <a:cubicBezTo>
                  <a:pt x="1182624" y="228600"/>
                  <a:pt x="1524000" y="177546"/>
                  <a:pt x="1524000" y="114300"/>
                </a:cubicBezTo>
                <a:cubicBezTo>
                  <a:pt x="1524000" y="51815"/>
                  <a:pt x="1182624" y="0"/>
                  <a:pt x="7620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s_FC65.tmp"/>
          <p:cNvPicPr>
            <a:picLocks/>
          </p:cNvPicPr>
          <p:nvPr/>
        </p:nvPicPr>
        <p:blipFill>
          <a:blip r:embed="rId2" cstate="print"/>
          <a:stretch>
            <a:fillRect/>
          </a:stretch>
        </p:blipFill>
        <p:spPr>
          <a:xfrm>
            <a:off x="571500" y="2070100"/>
            <a:ext cx="7467600" cy="4051300"/>
          </a:xfrm>
          <a:prstGeom prst="rect">
            <a:avLst/>
          </a:prstGeom>
        </p:spPr>
      </p:pic>
      <p:sp>
        <p:nvSpPr>
          <p:cNvPr id="9" name="TextBox 8"/>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19</a:t>
            </a:r>
            <a:endParaRPr lang="en-US" sz="1200">
              <a:solidFill>
                <a:srgbClr val="000000"/>
              </a:solidFill>
              <a:latin typeface="Times New Roman"/>
            </a:endParaRPr>
          </a:p>
        </p:txBody>
      </p:sp>
      <p:sp>
        <p:nvSpPr>
          <p:cNvPr id="11" name="TextBox 10"/>
          <p:cNvSpPr txBox="1"/>
          <p:nvPr/>
        </p:nvSpPr>
        <p:spPr>
          <a:xfrm>
            <a:off x="2278379" y="1389507"/>
            <a:ext cx="785471" cy="551433"/>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File-</a:t>
            </a:r>
          </a:p>
          <a:p>
            <a:pPr>
              <a:lnSpc>
                <a:spcPts val="2100"/>
              </a:lnSpc>
            </a:pPr>
            <a:r>
              <a:rPr lang="en-US" b="1" smtClean="0">
                <a:solidFill>
                  <a:srgbClr val="000000"/>
                </a:solidFill>
                <a:latin typeface="Times New Roman"/>
              </a:rPr>
              <a:t>&gt;Run…</a:t>
            </a:r>
            <a:endParaRPr lang="en-US" b="1">
              <a:solidFill>
                <a:srgbClr val="000000"/>
              </a:solidFill>
              <a:latin typeface="Times New Roman"/>
            </a:endParaRPr>
          </a:p>
        </p:txBody>
      </p:sp>
      <p:sp>
        <p:nvSpPr>
          <p:cNvPr id="12" name="TextBox 11"/>
          <p:cNvSpPr txBox="1"/>
          <p:nvPr/>
        </p:nvSpPr>
        <p:spPr>
          <a:xfrm>
            <a:off x="1186711" y="443181"/>
            <a:ext cx="5650136" cy="471219"/>
          </a:xfrm>
          <a:prstGeom prst="rect">
            <a:avLst/>
          </a:prstGeom>
          <a:noFill/>
        </p:spPr>
        <p:txBody>
          <a:bodyPr vert="horz" wrap="none" lIns="0" tIns="0" rIns="0" bIns="0" rtlCol="0">
            <a:spAutoFit/>
          </a:bodyPr>
          <a:lstStyle/>
          <a:p>
            <a:pPr>
              <a:lnSpc>
                <a:spcPts val="3882"/>
              </a:lnSpc>
            </a:pPr>
            <a:r>
              <a:rPr lang="en-US" sz="3198" b="1" dirty="0" smtClean="0">
                <a:solidFill>
                  <a:srgbClr val="333333"/>
                </a:solidFill>
                <a:latin typeface="Times New Roman"/>
              </a:rPr>
              <a:t>From Standalone User Interface</a:t>
            </a:r>
            <a:endParaRPr lang="en-US" sz="3198"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myslide20">
    <p:spTree>
      <p:nvGrpSpPr>
        <p:cNvPr id="1" name=""/>
        <p:cNvGrpSpPr/>
        <p:nvPr/>
      </p:nvGrpSpPr>
      <p:grpSpPr>
        <a:xfrm>
          <a:off x="0" y="0"/>
          <a:ext cx="0" cy="0"/>
          <a:chOff x="0" y="0"/>
          <a:chExt cx="0" cy="0"/>
        </a:xfrm>
      </p:grpSpPr>
      <p:pic>
        <p:nvPicPr>
          <p:cNvPr id="5" name="Picture 4" descr="ws_FEE6.tmp"/>
          <p:cNvPicPr>
            <a:picLocks/>
          </p:cNvPicPr>
          <p:nvPr/>
        </p:nvPicPr>
        <p:blipFill>
          <a:blip r:embed="rId2" cstate="print"/>
          <a:stretch>
            <a:fillRect/>
          </a:stretch>
        </p:blipFill>
        <p:spPr>
          <a:xfrm>
            <a:off x="723900" y="2197100"/>
            <a:ext cx="3149600" cy="4038600"/>
          </a:xfrm>
          <a:prstGeom prst="rect">
            <a:avLst/>
          </a:prstGeom>
        </p:spPr>
      </p:pic>
      <p:pic>
        <p:nvPicPr>
          <p:cNvPr id="6" name="Picture 5" descr="ws_FEF7.tmp"/>
          <p:cNvPicPr>
            <a:picLocks/>
          </p:cNvPicPr>
          <p:nvPr/>
        </p:nvPicPr>
        <p:blipFill>
          <a:blip r:embed="rId3" cstate="print"/>
          <a:stretch>
            <a:fillRect/>
          </a:stretch>
        </p:blipFill>
        <p:spPr>
          <a:xfrm>
            <a:off x="4686300" y="2095500"/>
            <a:ext cx="3352800" cy="42926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20</a:t>
            </a:r>
            <a:endParaRPr lang="en-US" sz="1200">
              <a:solidFill>
                <a:srgbClr val="000000"/>
              </a:solidFill>
              <a:latin typeface="Times New Roman"/>
            </a:endParaRPr>
          </a:p>
        </p:txBody>
      </p:sp>
      <p:sp>
        <p:nvSpPr>
          <p:cNvPr id="9" name="TextBox 8"/>
          <p:cNvSpPr txBox="1"/>
          <p:nvPr/>
        </p:nvSpPr>
        <p:spPr>
          <a:xfrm>
            <a:off x="804664" y="1232535"/>
            <a:ext cx="1442703" cy="265714"/>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Command Line</a:t>
            </a:r>
            <a:endParaRPr lang="en-US">
              <a:solidFill>
                <a:srgbClr val="000000"/>
              </a:solidFill>
              <a:latin typeface="Times New Roman"/>
            </a:endParaRPr>
          </a:p>
        </p:txBody>
      </p:sp>
      <p:sp>
        <p:nvSpPr>
          <p:cNvPr id="10" name="TextBox 9"/>
          <p:cNvSpPr txBox="1"/>
          <p:nvPr/>
        </p:nvSpPr>
        <p:spPr>
          <a:xfrm>
            <a:off x="728472" y="1580894"/>
            <a:ext cx="72136" cy="243656"/>
          </a:xfrm>
          <a:prstGeom prst="rect">
            <a:avLst/>
          </a:prstGeom>
          <a:noFill/>
        </p:spPr>
        <p:txBody>
          <a:bodyPr vert="horz" wrap="none" lIns="0" tIns="0" rIns="0" bIns="0" rtlCol="0">
            <a:spAutoFit/>
          </a:bodyPr>
          <a:lstStyle/>
          <a:p>
            <a:pPr>
              <a:lnSpc>
                <a:spcPts val="1945"/>
              </a:lnSpc>
            </a:pPr>
            <a:r>
              <a:rPr lang="en-US" sz="1602" smtClean="0">
                <a:solidFill>
                  <a:srgbClr val="CC0000"/>
                </a:solidFill>
                <a:latin typeface="Times New Roman"/>
              </a:rPr>
              <a:t>•</a:t>
            </a:r>
            <a:endParaRPr lang="en-US" sz="1602">
              <a:solidFill>
                <a:srgbClr val="CC0000"/>
              </a:solidFill>
              <a:latin typeface="Times New Roman"/>
            </a:endParaRPr>
          </a:p>
        </p:txBody>
      </p:sp>
      <p:sp>
        <p:nvSpPr>
          <p:cNvPr id="11" name="TextBox 10"/>
          <p:cNvSpPr txBox="1"/>
          <p:nvPr/>
        </p:nvSpPr>
        <p:spPr>
          <a:xfrm>
            <a:off x="1185673" y="1580894"/>
            <a:ext cx="2958567" cy="243656"/>
          </a:xfrm>
          <a:prstGeom prst="rect">
            <a:avLst/>
          </a:prstGeom>
          <a:noFill/>
        </p:spPr>
        <p:txBody>
          <a:bodyPr vert="horz" wrap="none" lIns="0" tIns="0" rIns="0" bIns="0" rtlCol="0">
            <a:spAutoFit/>
          </a:bodyPr>
          <a:lstStyle/>
          <a:p>
            <a:pPr>
              <a:lnSpc>
                <a:spcPts val="1945"/>
              </a:lnSpc>
            </a:pPr>
            <a:r>
              <a:rPr lang="en-US" sz="1602" smtClean="0">
                <a:solidFill>
                  <a:srgbClr val="000000"/>
                </a:solidFill>
                <a:latin typeface="Times New Roman"/>
              </a:rPr>
              <a:t>coverage [&lt;PureCoverage options&gt;]</a:t>
            </a:r>
            <a:endParaRPr lang="en-US" sz="1602">
              <a:solidFill>
                <a:srgbClr val="000000"/>
              </a:solidFill>
              <a:latin typeface="Times New Roman"/>
            </a:endParaRPr>
          </a:p>
        </p:txBody>
      </p:sp>
      <p:sp>
        <p:nvSpPr>
          <p:cNvPr id="12" name="TextBox 11"/>
          <p:cNvSpPr txBox="1"/>
          <p:nvPr/>
        </p:nvSpPr>
        <p:spPr>
          <a:xfrm>
            <a:off x="804664" y="1962530"/>
            <a:ext cx="2034339" cy="272510"/>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Purecoverage options</a:t>
            </a:r>
            <a:endParaRPr lang="en-US">
              <a:solidFill>
                <a:srgbClr val="000000"/>
              </a:solidFill>
              <a:latin typeface="Times New Roman"/>
            </a:endParaRPr>
          </a:p>
        </p:txBody>
      </p:sp>
      <p:sp>
        <p:nvSpPr>
          <p:cNvPr id="13" name="TextBox 12"/>
          <p:cNvSpPr txBox="1"/>
          <p:nvPr/>
        </p:nvSpPr>
        <p:spPr>
          <a:xfrm>
            <a:off x="1185673" y="383036"/>
            <a:ext cx="430053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From Command Line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myslide21">
    <p:spTree>
      <p:nvGrpSpPr>
        <p:cNvPr id="1" name=""/>
        <p:cNvGrpSpPr/>
        <p:nvPr/>
      </p:nvGrpSpPr>
      <p:grpSpPr>
        <a:xfrm>
          <a:off x="0" y="0"/>
          <a:ext cx="0" cy="0"/>
          <a:chOff x="0" y="0"/>
          <a:chExt cx="0" cy="0"/>
        </a:xfrm>
      </p:grpSpPr>
      <p:pic>
        <p:nvPicPr>
          <p:cNvPr id="3" name="Picture 2" descr="ws_224.tmp"/>
          <p:cNvPicPr>
            <a:picLocks/>
          </p:cNvPicPr>
          <p:nvPr/>
        </p:nvPicPr>
        <p:blipFill>
          <a:blip r:embed="rId2" cstate="print"/>
          <a:stretch>
            <a:fillRect/>
          </a:stretch>
        </p:blipFill>
        <p:spPr>
          <a:xfrm>
            <a:off x="431800" y="1701800"/>
            <a:ext cx="7213600" cy="4419600"/>
          </a:xfrm>
          <a:prstGeom prst="rect">
            <a:avLst/>
          </a:prstGeom>
        </p:spPr>
      </p:pic>
      <p:sp>
        <p:nvSpPr>
          <p:cNvPr id="4" name="TextBox 3"/>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21</a:t>
            </a:r>
            <a:endParaRPr lang="en-US" sz="1200">
              <a:solidFill>
                <a:srgbClr val="000000"/>
              </a:solidFill>
              <a:latin typeface="Times New Roman"/>
            </a:endParaRPr>
          </a:p>
        </p:txBody>
      </p:sp>
      <p:sp>
        <p:nvSpPr>
          <p:cNvPr id="6" name="TextBox 5"/>
          <p:cNvSpPr txBox="1"/>
          <p:nvPr/>
        </p:nvSpPr>
        <p:spPr>
          <a:xfrm>
            <a:off x="5567171" y="1260119"/>
            <a:ext cx="2235868" cy="4629472"/>
          </a:xfrm>
          <a:prstGeom prst="rect">
            <a:avLst/>
          </a:prstGeom>
          <a:noFill/>
        </p:spPr>
        <p:txBody>
          <a:bodyPr vert="horz" wrap="none" lIns="0" tIns="0" rIns="0" bIns="0" rtlCol="0">
            <a:spAutoFit/>
          </a:bodyPr>
          <a:lstStyle/>
          <a:p>
            <a:pPr marL="0" marR="0" lvl="0" indent="0" defTabSz="914400" eaLnBrk="1" fontAlgn="auto" latinLnBrk="0" hangingPunct="1">
              <a:lnSpc>
                <a:spcPts val="1993"/>
              </a:lnSpc>
              <a:buClrTx/>
              <a:buSzTx/>
              <a:buNone/>
              <a:tabLst>
                <a:tab pos="1117600" algn="l"/>
              </a:tabLst>
              <a:defRPr/>
            </a:pPr>
            <a:r>
              <a:rPr lang="en-US" smtClean="0">
                <a:solidFill>
                  <a:srgbClr val="000000"/>
                </a:solidFill>
                <a:latin typeface="Times New Roman"/>
              </a:rPr>
              <a:t>Command</a:t>
            </a: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1117600" algn="l"/>
              </a:tabLst>
              <a:defRPr/>
            </a:pPr>
            <a:endParaRPr lang="en-US" smtClean="0">
              <a:solidFill>
                <a:srgbClr val="000000"/>
              </a:solidFill>
              <a:latin typeface="Times New Roman"/>
            </a:endParaRPr>
          </a:p>
          <a:p>
            <a:pPr marL="0" marR="0" lvl="0" indent="0" defTabSz="914400" eaLnBrk="1" fontAlgn="auto" latinLnBrk="0" hangingPunct="1">
              <a:lnSpc>
                <a:spcPts val="2896"/>
              </a:lnSpc>
              <a:buClrTx/>
              <a:buSzTx/>
              <a:buNone/>
              <a:tabLst>
                <a:tab pos="1117600" algn="l"/>
              </a:tabLst>
              <a:defRPr/>
            </a:pPr>
            <a:r>
              <a:rPr lang="en-US" smtClean="0">
                <a:solidFill>
                  <a:srgbClr val="000000"/>
                </a:solidFill>
                <a:latin typeface="Times New Roman"/>
              </a:rPr>
              <a:t>	Runtime</a:t>
            </a:r>
          </a:p>
          <a:p>
            <a:pPr marL="0" marR="0" lvl="0" indent="0" defTabSz="914400" eaLnBrk="1" fontAlgn="auto" latinLnBrk="0" hangingPunct="1">
              <a:lnSpc>
                <a:spcPts val="2154"/>
              </a:lnSpc>
              <a:buClrTx/>
              <a:buSzTx/>
              <a:buNone/>
              <a:tabLst>
                <a:tab pos="1117600" algn="l"/>
              </a:tabLst>
              <a:defRPr/>
            </a:pPr>
            <a:r>
              <a:rPr lang="en-US" smtClean="0">
                <a:solidFill>
                  <a:srgbClr val="000000"/>
                </a:solidFill>
                <a:latin typeface="Times New Roman"/>
              </a:rPr>
              <a:t>	information</a:t>
            </a:r>
            <a:endParaRPr lang="en-US">
              <a:solidFill>
                <a:srgbClr val="000000"/>
              </a:solidFill>
              <a:latin typeface="Times New Roman"/>
            </a:endParaRPr>
          </a:p>
        </p:txBody>
      </p:sp>
      <p:sp>
        <p:nvSpPr>
          <p:cNvPr id="7" name="TextBox 6"/>
          <p:cNvSpPr txBox="1"/>
          <p:nvPr/>
        </p:nvSpPr>
        <p:spPr>
          <a:xfrm>
            <a:off x="1266635" y="383036"/>
            <a:ext cx="430053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From Command Line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myslide22">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22</a:t>
            </a:r>
            <a:endParaRPr lang="en-US" sz="1200">
              <a:solidFill>
                <a:srgbClr val="000000"/>
              </a:solidFill>
              <a:latin typeface="Times New Roman"/>
            </a:endParaRPr>
          </a:p>
        </p:txBody>
      </p:sp>
      <p:sp>
        <p:nvSpPr>
          <p:cNvPr id="7" name="TextBox 6"/>
          <p:cNvSpPr txBox="1"/>
          <p:nvPr/>
        </p:nvSpPr>
        <p:spPr>
          <a:xfrm>
            <a:off x="685799" y="1674786"/>
            <a:ext cx="7391401" cy="307777"/>
          </a:xfrm>
          <a:prstGeom prst="rect">
            <a:avLst/>
          </a:prstGeom>
          <a:noFill/>
        </p:spPr>
        <p:txBody>
          <a:bodyPr vert="horz" wrap="square" lIns="0" tIns="0" rIns="0" bIns="0" rtlCol="0">
            <a:spAutoFit/>
          </a:bodyPr>
          <a:lstStyle/>
          <a:p>
            <a:pPr>
              <a:lnSpc>
                <a:spcPts val="2426"/>
              </a:lnSpc>
            </a:pPr>
            <a:r>
              <a:rPr lang="en-US" sz="2200" smtClean="0">
                <a:solidFill>
                  <a:srgbClr val="000000"/>
                </a:solidFill>
                <a:latin typeface="Times New Roman"/>
              </a:rPr>
              <a:t>Steps in running purecoverage from standalone user interface:</a:t>
            </a:r>
            <a:endParaRPr lang="en-US" sz="2200">
              <a:solidFill>
                <a:srgbClr val="000000"/>
              </a:solidFill>
              <a:latin typeface="Times New Roman"/>
            </a:endParaRPr>
          </a:p>
        </p:txBody>
      </p:sp>
      <p:sp>
        <p:nvSpPr>
          <p:cNvPr id="8" name="TextBox 7"/>
          <p:cNvSpPr txBox="1"/>
          <p:nvPr/>
        </p:nvSpPr>
        <p:spPr>
          <a:xfrm>
            <a:off x="609600" y="2359187"/>
            <a:ext cx="99386" cy="1265218"/>
          </a:xfrm>
          <a:prstGeom prst="rect">
            <a:avLst/>
          </a:prstGeom>
          <a:noFill/>
        </p:spPr>
        <p:txBody>
          <a:bodyPr vert="horz" wrap="none" lIns="0" tIns="0" rIns="0" bIns="0" rtlCol="0">
            <a:spAutoFit/>
          </a:bodyPr>
          <a:lstStyle/>
          <a:p>
            <a:pPr>
              <a:lnSpc>
                <a:spcPts val="2185"/>
              </a:lnSpc>
            </a:pPr>
            <a:r>
              <a:rPr lang="en-US" sz="2200" smtClean="0">
                <a:solidFill>
                  <a:srgbClr val="CC0000"/>
                </a:solidFill>
                <a:latin typeface="Times New Roman"/>
              </a:rPr>
              <a:t>•</a:t>
            </a:r>
          </a:p>
          <a:p>
            <a:pPr>
              <a:lnSpc>
                <a:spcPts val="2874"/>
              </a:lnSpc>
            </a:pPr>
            <a:r>
              <a:rPr lang="en-US" sz="2200" smtClean="0">
                <a:solidFill>
                  <a:srgbClr val="CC0000"/>
                </a:solidFill>
                <a:latin typeface="Times New Roman"/>
              </a:rPr>
              <a:t>•</a:t>
            </a:r>
          </a:p>
          <a:p>
            <a:pPr>
              <a:lnSpc>
                <a:spcPts val="1000"/>
              </a:lnSpc>
            </a:pPr>
            <a:endParaRPr lang="en-US" sz="2200" smtClean="0">
              <a:solidFill>
                <a:srgbClr val="CC0000"/>
              </a:solidFill>
              <a:latin typeface="Times New Roman"/>
            </a:endParaRPr>
          </a:p>
          <a:p>
            <a:pPr>
              <a:lnSpc>
                <a:spcPts val="1000"/>
              </a:lnSpc>
            </a:pPr>
            <a:endParaRPr lang="en-US" sz="2200" smtClean="0">
              <a:solidFill>
                <a:srgbClr val="CC0000"/>
              </a:solidFill>
              <a:latin typeface="Times New Roman"/>
            </a:endParaRPr>
          </a:p>
          <a:p>
            <a:pPr>
              <a:lnSpc>
                <a:spcPts val="2974"/>
              </a:lnSpc>
            </a:pPr>
            <a:r>
              <a:rPr lang="en-US" sz="2200" smtClean="0">
                <a:solidFill>
                  <a:srgbClr val="CC0000"/>
                </a:solidFill>
                <a:latin typeface="Times New Roman"/>
              </a:rPr>
              <a:t>•</a:t>
            </a:r>
            <a:endParaRPr lang="en-US" sz="2200">
              <a:solidFill>
                <a:srgbClr val="CC0000"/>
              </a:solidFill>
              <a:latin typeface="Times New Roman"/>
            </a:endParaRPr>
          </a:p>
        </p:txBody>
      </p:sp>
      <p:sp>
        <p:nvSpPr>
          <p:cNvPr id="9" name="TextBox 8"/>
          <p:cNvSpPr txBox="1"/>
          <p:nvPr/>
        </p:nvSpPr>
        <p:spPr>
          <a:xfrm>
            <a:off x="1066800" y="2359187"/>
            <a:ext cx="6620402" cy="1564531"/>
          </a:xfrm>
          <a:prstGeom prst="rect">
            <a:avLst/>
          </a:prstGeom>
          <a:noFill/>
        </p:spPr>
        <p:txBody>
          <a:bodyPr vert="horz" wrap="none" lIns="0" tIns="0" rIns="0" bIns="0" rtlCol="0">
            <a:spAutoFit/>
          </a:bodyPr>
          <a:lstStyle/>
          <a:p>
            <a:pPr>
              <a:lnSpc>
                <a:spcPts val="2185"/>
              </a:lnSpc>
            </a:pPr>
            <a:r>
              <a:rPr lang="en-US" sz="2200" smtClean="0">
                <a:solidFill>
                  <a:srgbClr val="000000"/>
                </a:solidFill>
                <a:latin typeface="Times New Roman"/>
              </a:rPr>
              <a:t>Design test cases.</a:t>
            </a:r>
          </a:p>
          <a:p>
            <a:pPr>
              <a:lnSpc>
                <a:spcPts val="2874"/>
              </a:lnSpc>
            </a:pPr>
            <a:r>
              <a:rPr lang="en-US" sz="2200" smtClean="0">
                <a:solidFill>
                  <a:srgbClr val="000000"/>
                </a:solidFill>
                <a:latin typeface="Times New Roman"/>
              </a:rPr>
              <a:t>Run the tested program with purecoverage until all the test</a:t>
            </a:r>
          </a:p>
          <a:p>
            <a:pPr>
              <a:lnSpc>
                <a:spcPts val="2100"/>
              </a:lnSpc>
            </a:pPr>
            <a:r>
              <a:rPr lang="en-US" sz="2200" smtClean="0">
                <a:solidFill>
                  <a:srgbClr val="000000"/>
                </a:solidFill>
                <a:latin typeface="Times New Roman"/>
              </a:rPr>
              <a:t>cases are executed.</a:t>
            </a:r>
          </a:p>
          <a:p>
            <a:pPr>
              <a:lnSpc>
                <a:spcPts val="2874"/>
              </a:lnSpc>
            </a:pPr>
            <a:r>
              <a:rPr lang="en-US" sz="2200" smtClean="0">
                <a:solidFill>
                  <a:srgbClr val="000000"/>
                </a:solidFill>
                <a:latin typeface="Times New Roman"/>
              </a:rPr>
              <a:t>Merge all valid coverage results to get final code coverage</a:t>
            </a:r>
          </a:p>
          <a:p>
            <a:pPr>
              <a:lnSpc>
                <a:spcPts val="2100"/>
              </a:lnSpc>
            </a:pPr>
            <a:r>
              <a:rPr lang="en-US" sz="2200" smtClean="0">
                <a:solidFill>
                  <a:srgbClr val="000000"/>
                </a:solidFill>
                <a:latin typeface="Times New Roman"/>
              </a:rPr>
              <a:t>information.</a:t>
            </a:r>
            <a:endParaRPr lang="en-US" sz="2200">
              <a:solidFill>
                <a:srgbClr val="000000"/>
              </a:solidFill>
              <a:latin typeface="Times New Roman"/>
            </a:endParaRPr>
          </a:p>
        </p:txBody>
      </p:sp>
      <p:sp>
        <p:nvSpPr>
          <p:cNvPr id="10" name="TextBox 9"/>
          <p:cNvSpPr txBox="1"/>
          <p:nvPr/>
        </p:nvSpPr>
        <p:spPr>
          <a:xfrm>
            <a:off x="685792" y="4043238"/>
            <a:ext cx="7751289" cy="833562"/>
          </a:xfrm>
          <a:prstGeom prst="rect">
            <a:avLst/>
          </a:prstGeom>
          <a:noFill/>
        </p:spPr>
        <p:txBody>
          <a:bodyPr vert="horz" wrap="none" lIns="0" tIns="0" rIns="0" bIns="0" rtlCol="0">
            <a:spAutoFit/>
          </a:bodyPr>
          <a:lstStyle/>
          <a:p>
            <a:pPr>
              <a:lnSpc>
                <a:spcPts val="2185"/>
              </a:lnSpc>
            </a:pPr>
            <a:r>
              <a:rPr lang="en-US" sz="2200" smtClean="0">
                <a:solidFill>
                  <a:srgbClr val="000000"/>
                </a:solidFill>
                <a:latin typeface="Times New Roman"/>
              </a:rPr>
              <a:t>I’ll take the purecoverage sample file “</a:t>
            </a:r>
            <a:r>
              <a:rPr lang="en-US" sz="2200" i="1" smtClean="0">
                <a:solidFill>
                  <a:srgbClr val="000000"/>
                </a:solidFill>
                <a:latin typeface="Times New Roman"/>
              </a:rPr>
              <a:t>Hello.exe</a:t>
            </a:r>
            <a:r>
              <a:rPr lang="en-US" sz="2200" smtClean="0">
                <a:solidFill>
                  <a:srgbClr val="000000"/>
                </a:solidFill>
                <a:latin typeface="Times New Roman"/>
              </a:rPr>
              <a:t>” </a:t>
            </a:r>
            <a:r>
              <a:rPr lang="en-US" sz="2200" i="1" smtClean="0">
                <a:solidFill>
                  <a:srgbClr val="000000"/>
                </a:solidFill>
                <a:latin typeface="Times New Roman"/>
              </a:rPr>
              <a:t>(in “purecoverage</a:t>
            </a:r>
          </a:p>
          <a:p>
            <a:pPr>
              <a:lnSpc>
                <a:spcPts val="2160"/>
              </a:lnSpc>
            </a:pPr>
            <a:r>
              <a:rPr lang="en-US" sz="2200" i="1" smtClean="0">
                <a:solidFill>
                  <a:srgbClr val="000000"/>
                </a:solidFill>
                <a:latin typeface="Times New Roman"/>
              </a:rPr>
              <a:t>installdir\PurifyPlus\\CoverageSamples\hello.exe”) </a:t>
            </a:r>
            <a:r>
              <a:rPr lang="en-US" sz="2200" smtClean="0">
                <a:solidFill>
                  <a:srgbClr val="000000"/>
                </a:solidFill>
                <a:latin typeface="Times New Roman"/>
              </a:rPr>
              <a:t>for example to</a:t>
            </a:r>
          </a:p>
          <a:p>
            <a:pPr>
              <a:lnSpc>
                <a:spcPts val="2106"/>
              </a:lnSpc>
            </a:pPr>
            <a:r>
              <a:rPr lang="en-US" sz="2200" smtClean="0">
                <a:solidFill>
                  <a:srgbClr val="000000"/>
                </a:solidFill>
                <a:latin typeface="Times New Roman"/>
              </a:rPr>
              <a:t>show you how to check your code coverage.</a:t>
            </a:r>
            <a:endParaRPr lang="en-US" sz="2200">
              <a:solidFill>
                <a:srgbClr val="000000"/>
              </a:solidFill>
              <a:latin typeface="Times New Roman"/>
            </a:endParaRPr>
          </a:p>
        </p:txBody>
      </p:sp>
      <p:sp>
        <p:nvSpPr>
          <p:cNvPr id="11" name="TextBox 10"/>
          <p:cNvSpPr txBox="1"/>
          <p:nvPr/>
        </p:nvSpPr>
        <p:spPr>
          <a:xfrm>
            <a:off x="1185672" y="383036"/>
            <a:ext cx="438581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Check Code Coverage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myslide23">
    <p:spTree>
      <p:nvGrpSpPr>
        <p:cNvPr id="1" name=""/>
        <p:cNvGrpSpPr/>
        <p:nvPr/>
      </p:nvGrpSpPr>
      <p:grpSpPr>
        <a:xfrm>
          <a:off x="0" y="0"/>
          <a:ext cx="0" cy="0"/>
          <a:chOff x="0" y="0"/>
          <a:chExt cx="0" cy="0"/>
        </a:xfrm>
      </p:grpSpPr>
      <p:sp>
        <p:nvSpPr>
          <p:cNvPr id="5" name="Freeform 4"/>
          <p:cNvSpPr/>
          <p:nvPr/>
        </p:nvSpPr>
        <p:spPr>
          <a:xfrm>
            <a:off x="4579620" y="4724400"/>
            <a:ext cx="3505200" cy="1066801"/>
          </a:xfrm>
          <a:custGeom>
            <a:avLst/>
            <a:gdLst/>
            <a:ahLst/>
            <a:cxnLst/>
            <a:rect l="0" t="0" r="0" b="0"/>
            <a:pathLst>
              <a:path w="3505200" h="1066801">
                <a:moveTo>
                  <a:pt x="1752600" y="0"/>
                </a:moveTo>
                <a:cubicBezTo>
                  <a:pt x="784859" y="0"/>
                  <a:pt x="0" y="238505"/>
                  <a:pt x="0" y="533400"/>
                </a:cubicBezTo>
                <a:cubicBezTo>
                  <a:pt x="0" y="828294"/>
                  <a:pt x="784859" y="1066800"/>
                  <a:pt x="1752600" y="1066800"/>
                </a:cubicBezTo>
                <a:cubicBezTo>
                  <a:pt x="2721101" y="1066800"/>
                  <a:pt x="3505199" y="828294"/>
                  <a:pt x="3505199" y="533400"/>
                </a:cubicBezTo>
                <a:cubicBezTo>
                  <a:pt x="3505199" y="238505"/>
                  <a:pt x="2721101" y="0"/>
                  <a:pt x="17526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s_A8E.tmp"/>
          <p:cNvPicPr>
            <a:picLocks/>
          </p:cNvPicPr>
          <p:nvPr/>
        </p:nvPicPr>
        <p:blipFill>
          <a:blip r:embed="rId2" cstate="print"/>
          <a:stretch>
            <a:fillRect/>
          </a:stretch>
        </p:blipFill>
        <p:spPr>
          <a:xfrm>
            <a:off x="673100" y="3911600"/>
            <a:ext cx="7035800" cy="22352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23</a:t>
            </a:r>
            <a:endParaRPr lang="en-US" sz="1200">
              <a:solidFill>
                <a:srgbClr val="000000"/>
              </a:solidFill>
              <a:latin typeface="Times New Roman"/>
            </a:endParaRPr>
          </a:p>
        </p:txBody>
      </p:sp>
      <p:sp>
        <p:nvSpPr>
          <p:cNvPr id="9" name="TextBox 8"/>
          <p:cNvSpPr txBox="1"/>
          <p:nvPr/>
        </p:nvSpPr>
        <p:spPr>
          <a:xfrm>
            <a:off x="804671" y="1230885"/>
            <a:ext cx="1804981" cy="290849"/>
          </a:xfrm>
          <a:prstGeom prst="rect">
            <a:avLst/>
          </a:prstGeom>
          <a:noFill/>
        </p:spPr>
        <p:txBody>
          <a:bodyPr vert="horz" wrap="none" lIns="0" tIns="0" rIns="0" bIns="0" rtlCol="0">
            <a:spAutoFit/>
          </a:bodyPr>
          <a:lstStyle/>
          <a:p>
            <a:pPr>
              <a:lnSpc>
                <a:spcPts val="2426"/>
              </a:lnSpc>
            </a:pPr>
            <a:r>
              <a:rPr lang="en-US" sz="1998" b="1" smtClean="0">
                <a:solidFill>
                  <a:srgbClr val="000000"/>
                </a:solidFill>
                <a:latin typeface="Times New Roman"/>
              </a:rPr>
              <a:t>Design test cases</a:t>
            </a:r>
            <a:endParaRPr lang="en-US" sz="1998" b="1">
              <a:solidFill>
                <a:srgbClr val="000000"/>
              </a:solidFill>
              <a:latin typeface="Times New Roman"/>
            </a:endParaRPr>
          </a:p>
        </p:txBody>
      </p:sp>
      <p:sp>
        <p:nvSpPr>
          <p:cNvPr id="10" name="TextBox 9"/>
          <p:cNvSpPr txBox="1"/>
          <p:nvPr/>
        </p:nvSpPr>
        <p:spPr>
          <a:xfrm>
            <a:off x="728472" y="1619630"/>
            <a:ext cx="80150" cy="265714"/>
          </a:xfrm>
          <a:prstGeom prst="rect">
            <a:avLst/>
          </a:prstGeom>
          <a:noFill/>
        </p:spPr>
        <p:txBody>
          <a:bodyPr vert="horz" wrap="none" lIns="0" tIns="0" rIns="0" bIns="0" rtlCol="0">
            <a:spAutoFit/>
          </a:bodyPr>
          <a:lstStyle/>
          <a:p>
            <a:pPr>
              <a:lnSpc>
                <a:spcPts val="2185"/>
              </a:lnSpc>
            </a:pPr>
            <a:r>
              <a:rPr lang="en-US" b="1" smtClean="0">
                <a:solidFill>
                  <a:srgbClr val="CC0000"/>
                </a:solidFill>
                <a:latin typeface="Times New Roman"/>
              </a:rPr>
              <a:t>•</a:t>
            </a:r>
            <a:endParaRPr lang="en-US" b="1">
              <a:solidFill>
                <a:srgbClr val="CC0000"/>
              </a:solidFill>
              <a:latin typeface="Times New Roman"/>
            </a:endParaRPr>
          </a:p>
        </p:txBody>
      </p:sp>
      <p:sp>
        <p:nvSpPr>
          <p:cNvPr id="11" name="TextBox 10"/>
          <p:cNvSpPr txBox="1"/>
          <p:nvPr/>
        </p:nvSpPr>
        <p:spPr>
          <a:xfrm>
            <a:off x="1185672" y="1619630"/>
            <a:ext cx="5805115"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Based on the source code, I get the following two test cases:</a:t>
            </a:r>
            <a:endParaRPr lang="en-US" b="1">
              <a:solidFill>
                <a:srgbClr val="000000"/>
              </a:solidFill>
              <a:latin typeface="Times New Roman"/>
            </a:endParaRPr>
          </a:p>
        </p:txBody>
      </p:sp>
      <p:sp>
        <p:nvSpPr>
          <p:cNvPr id="12" name="TextBox 11"/>
          <p:cNvSpPr txBox="1"/>
          <p:nvPr/>
        </p:nvSpPr>
        <p:spPr>
          <a:xfrm>
            <a:off x="804671" y="1977001"/>
            <a:ext cx="5525552" cy="1079526"/>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381000" algn="l"/>
              </a:tabLst>
              <a:defRPr/>
            </a:pPr>
            <a:r>
              <a:rPr lang="en-US" b="1" smtClean="0"/>
              <a:t>	</a:t>
            </a:r>
            <a:r>
              <a:rPr lang="en-US" b="1" smtClean="0">
                <a:solidFill>
                  <a:srgbClr val="CC0000"/>
                </a:solidFill>
                <a:latin typeface="Times New Roman"/>
              </a:rPr>
              <a:t>1. </a:t>
            </a:r>
            <a:r>
              <a:rPr lang="en-US" b="1" smtClean="0">
                <a:solidFill>
                  <a:srgbClr val="000000"/>
                </a:solidFill>
                <a:latin typeface="Times New Roman"/>
              </a:rPr>
              <a:t>Click Yes, to see the time of the day</a:t>
            </a:r>
          </a:p>
          <a:p>
            <a:pPr marL="0" marR="0" lvl="0" indent="0" defTabSz="914400" eaLnBrk="1" fontAlgn="auto" latinLnBrk="0" hangingPunct="1">
              <a:lnSpc>
                <a:spcPts val="2814"/>
              </a:lnSpc>
              <a:buClrTx/>
              <a:buSzTx/>
              <a:buNone/>
              <a:tabLst>
                <a:tab pos="381000" algn="l"/>
              </a:tabLst>
              <a:defRPr/>
            </a:pPr>
            <a:r>
              <a:rPr lang="en-US" b="1" smtClean="0">
                <a:solidFill>
                  <a:srgbClr val="000000"/>
                </a:solidFill>
                <a:latin typeface="Times New Roman"/>
              </a:rPr>
              <a:t>	</a:t>
            </a:r>
            <a:r>
              <a:rPr lang="en-US" b="1" smtClean="0">
                <a:solidFill>
                  <a:srgbClr val="CC0000"/>
                </a:solidFill>
                <a:latin typeface="Times New Roman"/>
              </a:rPr>
              <a:t>2. </a:t>
            </a:r>
            <a:r>
              <a:rPr lang="en-US" b="1" smtClean="0">
                <a:solidFill>
                  <a:srgbClr val="000000"/>
                </a:solidFill>
                <a:latin typeface="Times New Roman"/>
              </a:rPr>
              <a:t>Click No, not to see the time of the day</a:t>
            </a:r>
          </a:p>
          <a:p>
            <a:pPr marL="0" marR="0" lvl="0" indent="0" defTabSz="914400" eaLnBrk="1" fontAlgn="auto" latinLnBrk="0" hangingPunct="1">
              <a:lnSpc>
                <a:spcPts val="1000"/>
              </a:lnSpc>
              <a:buClrTx/>
              <a:buSzTx/>
              <a:buNone/>
              <a:tabLst>
                <a:tab pos="381000" algn="l"/>
              </a:tabLst>
              <a:defRPr/>
            </a:pPr>
            <a:endParaRPr lang="en-US" b="1" smtClean="0">
              <a:solidFill>
                <a:srgbClr val="000000"/>
              </a:solidFill>
              <a:latin typeface="Times New Roman"/>
            </a:endParaRPr>
          </a:p>
          <a:p>
            <a:pPr marL="0" marR="0" lvl="0" indent="0" defTabSz="914400" eaLnBrk="1" fontAlgn="auto" latinLnBrk="0" hangingPunct="1">
              <a:lnSpc>
                <a:spcPts val="2594"/>
              </a:lnSpc>
              <a:buClrTx/>
              <a:buSzTx/>
              <a:buNone/>
              <a:tabLst>
                <a:tab pos="381000" algn="l"/>
              </a:tabLst>
              <a:defRPr/>
            </a:pPr>
            <a:r>
              <a:rPr lang="en-US" sz="1998" b="1" smtClean="0">
                <a:solidFill>
                  <a:srgbClr val="000000"/>
                </a:solidFill>
                <a:latin typeface="Times New Roman"/>
              </a:rPr>
              <a:t>Run each test case to collect coverage information:</a:t>
            </a:r>
            <a:endParaRPr lang="en-US" sz="1998" b="1">
              <a:solidFill>
                <a:srgbClr val="000000"/>
              </a:solidFill>
              <a:latin typeface="Times New Roman"/>
            </a:endParaRPr>
          </a:p>
        </p:txBody>
      </p:sp>
      <p:sp>
        <p:nvSpPr>
          <p:cNvPr id="13" name="TextBox 12"/>
          <p:cNvSpPr txBox="1"/>
          <p:nvPr/>
        </p:nvSpPr>
        <p:spPr>
          <a:xfrm>
            <a:off x="728472" y="3148202"/>
            <a:ext cx="80150" cy="265714"/>
          </a:xfrm>
          <a:prstGeom prst="rect">
            <a:avLst/>
          </a:prstGeom>
          <a:noFill/>
        </p:spPr>
        <p:txBody>
          <a:bodyPr vert="horz" wrap="none" lIns="0" tIns="0" rIns="0" bIns="0" rtlCol="0">
            <a:spAutoFit/>
          </a:bodyPr>
          <a:lstStyle/>
          <a:p>
            <a:pPr>
              <a:lnSpc>
                <a:spcPts val="2185"/>
              </a:lnSpc>
            </a:pPr>
            <a:r>
              <a:rPr lang="en-US" b="1" smtClean="0">
                <a:solidFill>
                  <a:srgbClr val="CC0000"/>
                </a:solidFill>
                <a:latin typeface="Times New Roman"/>
              </a:rPr>
              <a:t>•</a:t>
            </a:r>
            <a:endParaRPr lang="en-US" b="1">
              <a:solidFill>
                <a:srgbClr val="CC0000"/>
              </a:solidFill>
              <a:latin typeface="Times New Roman"/>
            </a:endParaRPr>
          </a:p>
        </p:txBody>
      </p:sp>
      <p:sp>
        <p:nvSpPr>
          <p:cNvPr id="14" name="TextBox 13"/>
          <p:cNvSpPr txBox="1"/>
          <p:nvPr/>
        </p:nvSpPr>
        <p:spPr>
          <a:xfrm>
            <a:off x="1185672" y="3148202"/>
            <a:ext cx="5059077"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Click yes and the coverage information is displayed</a:t>
            </a:r>
            <a:endParaRPr lang="en-US" b="1">
              <a:solidFill>
                <a:srgbClr val="000000"/>
              </a:solidFill>
              <a:latin typeface="Times New Roman"/>
            </a:endParaRPr>
          </a:p>
        </p:txBody>
      </p:sp>
      <p:sp>
        <p:nvSpPr>
          <p:cNvPr id="15" name="TextBox 14"/>
          <p:cNvSpPr txBox="1"/>
          <p:nvPr/>
        </p:nvSpPr>
        <p:spPr>
          <a:xfrm>
            <a:off x="1185672" y="383036"/>
            <a:ext cx="438581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Check Code Coverage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myslide24">
    <p:spTree>
      <p:nvGrpSpPr>
        <p:cNvPr id="1" name=""/>
        <p:cNvGrpSpPr/>
        <p:nvPr/>
      </p:nvGrpSpPr>
      <p:grpSpPr>
        <a:xfrm>
          <a:off x="0" y="0"/>
          <a:ext cx="0" cy="0"/>
          <a:chOff x="0" y="0"/>
          <a:chExt cx="0" cy="0"/>
        </a:xfrm>
      </p:grpSpPr>
      <p:sp>
        <p:nvSpPr>
          <p:cNvPr id="5" name="Freeform 4"/>
          <p:cNvSpPr/>
          <p:nvPr/>
        </p:nvSpPr>
        <p:spPr>
          <a:xfrm>
            <a:off x="3998976" y="2590800"/>
            <a:ext cx="3505201" cy="1066801"/>
          </a:xfrm>
          <a:custGeom>
            <a:avLst/>
            <a:gdLst/>
            <a:ahLst/>
            <a:cxnLst/>
            <a:rect l="0" t="0" r="0" b="0"/>
            <a:pathLst>
              <a:path w="3505201" h="1066801">
                <a:moveTo>
                  <a:pt x="1752600" y="0"/>
                </a:moveTo>
                <a:cubicBezTo>
                  <a:pt x="784859" y="0"/>
                  <a:pt x="0" y="238505"/>
                  <a:pt x="0" y="533400"/>
                </a:cubicBezTo>
                <a:cubicBezTo>
                  <a:pt x="0" y="828294"/>
                  <a:pt x="784859" y="1066800"/>
                  <a:pt x="1752600" y="1066800"/>
                </a:cubicBezTo>
                <a:cubicBezTo>
                  <a:pt x="2720340" y="1066800"/>
                  <a:pt x="3505200" y="828294"/>
                  <a:pt x="3505200" y="533400"/>
                </a:cubicBezTo>
                <a:cubicBezTo>
                  <a:pt x="3505200" y="238505"/>
                  <a:pt x="2720340" y="0"/>
                  <a:pt x="17526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s_FBD.tmp"/>
          <p:cNvPicPr>
            <a:picLocks/>
          </p:cNvPicPr>
          <p:nvPr/>
        </p:nvPicPr>
        <p:blipFill>
          <a:blip r:embed="rId2" cstate="print"/>
          <a:stretch>
            <a:fillRect/>
          </a:stretch>
        </p:blipFill>
        <p:spPr>
          <a:xfrm>
            <a:off x="1320800" y="2120900"/>
            <a:ext cx="5816600" cy="41402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24</a:t>
            </a:r>
            <a:endParaRPr lang="en-US" sz="1200">
              <a:solidFill>
                <a:srgbClr val="000000"/>
              </a:solidFill>
              <a:latin typeface="Times New Roman"/>
            </a:endParaRPr>
          </a:p>
        </p:txBody>
      </p:sp>
      <p:sp>
        <p:nvSpPr>
          <p:cNvPr id="9" name="TextBox 8"/>
          <p:cNvSpPr txBox="1"/>
          <p:nvPr/>
        </p:nvSpPr>
        <p:spPr>
          <a:xfrm>
            <a:off x="804671" y="1230885"/>
            <a:ext cx="5504712" cy="290849"/>
          </a:xfrm>
          <a:prstGeom prst="rect">
            <a:avLst/>
          </a:prstGeom>
          <a:noFill/>
        </p:spPr>
        <p:txBody>
          <a:bodyPr vert="horz" wrap="none" lIns="0" tIns="0" rIns="0" bIns="0" rtlCol="0">
            <a:spAutoFit/>
          </a:bodyPr>
          <a:lstStyle/>
          <a:p>
            <a:pPr>
              <a:lnSpc>
                <a:spcPts val="2426"/>
              </a:lnSpc>
            </a:pPr>
            <a:r>
              <a:rPr lang="en-US" sz="1998" b="1" smtClean="0">
                <a:solidFill>
                  <a:srgbClr val="000000"/>
                </a:solidFill>
                <a:latin typeface="Times New Roman"/>
              </a:rPr>
              <a:t>Run each test case to collect coverage information.</a:t>
            </a:r>
            <a:endParaRPr lang="en-US" sz="1998" b="1">
              <a:solidFill>
                <a:srgbClr val="000000"/>
              </a:solidFill>
              <a:latin typeface="Times New Roman"/>
            </a:endParaRPr>
          </a:p>
        </p:txBody>
      </p:sp>
      <p:sp>
        <p:nvSpPr>
          <p:cNvPr id="10" name="TextBox 9"/>
          <p:cNvSpPr txBox="1"/>
          <p:nvPr/>
        </p:nvSpPr>
        <p:spPr>
          <a:xfrm>
            <a:off x="728472" y="1619630"/>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11" name="TextBox 10"/>
          <p:cNvSpPr txBox="1"/>
          <p:nvPr/>
        </p:nvSpPr>
        <p:spPr>
          <a:xfrm>
            <a:off x="1185672" y="1619630"/>
            <a:ext cx="4994957"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Click no and the coverage information is displayed</a:t>
            </a:r>
            <a:endParaRPr lang="en-US" b="1">
              <a:solidFill>
                <a:srgbClr val="000000"/>
              </a:solidFill>
              <a:latin typeface="Times New Roman"/>
            </a:endParaRPr>
          </a:p>
        </p:txBody>
      </p:sp>
      <p:sp>
        <p:nvSpPr>
          <p:cNvPr id="12" name="TextBox 11"/>
          <p:cNvSpPr txBox="1"/>
          <p:nvPr/>
        </p:nvSpPr>
        <p:spPr>
          <a:xfrm>
            <a:off x="1260982" y="381000"/>
            <a:ext cx="438581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Check Code Coverage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myslide25">
    <p:spTree>
      <p:nvGrpSpPr>
        <p:cNvPr id="1" name=""/>
        <p:cNvGrpSpPr/>
        <p:nvPr/>
      </p:nvGrpSpPr>
      <p:grpSpPr>
        <a:xfrm>
          <a:off x="0" y="0"/>
          <a:ext cx="0" cy="0"/>
          <a:chOff x="0" y="0"/>
          <a:chExt cx="0" cy="0"/>
        </a:xfrm>
      </p:grpSpPr>
      <p:sp>
        <p:nvSpPr>
          <p:cNvPr id="5" name="Freeform 4"/>
          <p:cNvSpPr/>
          <p:nvPr/>
        </p:nvSpPr>
        <p:spPr>
          <a:xfrm>
            <a:off x="2743200" y="2526029"/>
            <a:ext cx="228601" cy="152401"/>
          </a:xfrm>
          <a:custGeom>
            <a:avLst/>
            <a:gdLst/>
            <a:ahLst/>
            <a:cxnLst/>
            <a:rect l="0" t="0" r="0" b="0"/>
            <a:pathLst>
              <a:path w="228601" h="152401">
                <a:moveTo>
                  <a:pt x="114300" y="0"/>
                </a:moveTo>
                <a:cubicBezTo>
                  <a:pt x="51054" y="0"/>
                  <a:pt x="0" y="33528"/>
                  <a:pt x="0" y="76200"/>
                </a:cubicBezTo>
                <a:cubicBezTo>
                  <a:pt x="0" y="118110"/>
                  <a:pt x="51054" y="152400"/>
                  <a:pt x="114300" y="152400"/>
                </a:cubicBezTo>
                <a:cubicBezTo>
                  <a:pt x="177545" y="152400"/>
                  <a:pt x="228600" y="118110"/>
                  <a:pt x="228600" y="76200"/>
                </a:cubicBezTo>
                <a:cubicBezTo>
                  <a:pt x="228600" y="33528"/>
                  <a:pt x="177545" y="0"/>
                  <a:pt x="1143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286000" y="3821429"/>
            <a:ext cx="3048001" cy="152401"/>
          </a:xfrm>
          <a:custGeom>
            <a:avLst/>
            <a:gdLst/>
            <a:ahLst/>
            <a:cxnLst/>
            <a:rect l="0" t="0" r="0" b="0"/>
            <a:pathLst>
              <a:path w="3048001" h="152401">
                <a:moveTo>
                  <a:pt x="1524000" y="0"/>
                </a:moveTo>
                <a:cubicBezTo>
                  <a:pt x="681989" y="0"/>
                  <a:pt x="0" y="33529"/>
                  <a:pt x="0" y="76200"/>
                </a:cubicBezTo>
                <a:cubicBezTo>
                  <a:pt x="0" y="118111"/>
                  <a:pt x="681989" y="152400"/>
                  <a:pt x="1524000" y="152400"/>
                </a:cubicBezTo>
                <a:cubicBezTo>
                  <a:pt x="2366009" y="152400"/>
                  <a:pt x="3048000" y="118111"/>
                  <a:pt x="3048000" y="76200"/>
                </a:cubicBezTo>
                <a:cubicBezTo>
                  <a:pt x="3048000" y="33529"/>
                  <a:pt x="2366009" y="0"/>
                  <a:pt x="15240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s_1308.tmp"/>
          <p:cNvPicPr>
            <a:picLocks/>
          </p:cNvPicPr>
          <p:nvPr/>
        </p:nvPicPr>
        <p:blipFill>
          <a:blip r:embed="rId2" cstate="print"/>
          <a:stretch>
            <a:fillRect/>
          </a:stretch>
        </p:blipFill>
        <p:spPr>
          <a:xfrm>
            <a:off x="1054100" y="2260600"/>
            <a:ext cx="5207000" cy="3784600"/>
          </a:xfrm>
          <a:prstGeom prst="rect">
            <a:avLst/>
          </a:prstGeom>
        </p:spPr>
      </p:pic>
      <p:sp>
        <p:nvSpPr>
          <p:cNvPr id="8" name="TextBox 7"/>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25</a:t>
            </a:r>
            <a:endParaRPr lang="en-US" sz="1200">
              <a:solidFill>
                <a:srgbClr val="000000"/>
              </a:solidFill>
              <a:latin typeface="Times New Roman"/>
            </a:endParaRPr>
          </a:p>
        </p:txBody>
      </p:sp>
      <p:sp>
        <p:nvSpPr>
          <p:cNvPr id="10" name="TextBox 9"/>
          <p:cNvSpPr txBox="1"/>
          <p:nvPr/>
        </p:nvSpPr>
        <p:spPr>
          <a:xfrm>
            <a:off x="804664" y="1240155"/>
            <a:ext cx="7348736" cy="846386"/>
          </a:xfrm>
          <a:prstGeom prst="rect">
            <a:avLst/>
          </a:prstGeom>
          <a:noFill/>
        </p:spPr>
        <p:txBody>
          <a:bodyPr vert="horz" wrap="square" lIns="0" tIns="0" rIns="0" bIns="0" rtlCol="0">
            <a:spAutoFit/>
          </a:bodyPr>
          <a:lstStyle/>
          <a:p>
            <a:pPr>
              <a:lnSpc>
                <a:spcPts val="2185"/>
              </a:lnSpc>
            </a:pPr>
            <a:r>
              <a:rPr lang="en-US" b="1" smtClean="0">
                <a:solidFill>
                  <a:srgbClr val="000000"/>
                </a:solidFill>
                <a:latin typeface="Times New Roman"/>
              </a:rPr>
              <a:t>Merge all valid coverage results to get final code coverage information, click the “Merge” button on the toolbar and select the coverage information to be merged.</a:t>
            </a:r>
            <a:endParaRPr lang="en-US" b="1">
              <a:solidFill>
                <a:srgbClr val="000000"/>
              </a:solidFill>
              <a:latin typeface="Times New Roman"/>
            </a:endParaRPr>
          </a:p>
        </p:txBody>
      </p:sp>
      <p:sp>
        <p:nvSpPr>
          <p:cNvPr id="11" name="TextBox 10"/>
          <p:cNvSpPr txBox="1"/>
          <p:nvPr/>
        </p:nvSpPr>
        <p:spPr>
          <a:xfrm>
            <a:off x="1219200" y="381000"/>
            <a:ext cx="438581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Check Code Coverage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myslide26">
    <p:spTree>
      <p:nvGrpSpPr>
        <p:cNvPr id="1" name=""/>
        <p:cNvGrpSpPr/>
        <p:nvPr/>
      </p:nvGrpSpPr>
      <p:grpSpPr>
        <a:xfrm>
          <a:off x="0" y="0"/>
          <a:ext cx="0" cy="0"/>
          <a:chOff x="0" y="0"/>
          <a:chExt cx="0" cy="0"/>
        </a:xfrm>
      </p:grpSpPr>
      <p:sp>
        <p:nvSpPr>
          <p:cNvPr id="5" name="Freeform 4"/>
          <p:cNvSpPr/>
          <p:nvPr/>
        </p:nvSpPr>
        <p:spPr>
          <a:xfrm>
            <a:off x="3962400" y="2819399"/>
            <a:ext cx="3962400" cy="1143001"/>
          </a:xfrm>
          <a:custGeom>
            <a:avLst/>
            <a:gdLst/>
            <a:ahLst/>
            <a:cxnLst/>
            <a:rect l="0" t="0" r="0" b="0"/>
            <a:pathLst>
              <a:path w="3733801" h="1143001">
                <a:moveTo>
                  <a:pt x="1866900" y="0"/>
                </a:moveTo>
                <a:cubicBezTo>
                  <a:pt x="835914" y="0"/>
                  <a:pt x="0" y="256032"/>
                  <a:pt x="0" y="571500"/>
                </a:cubicBezTo>
                <a:cubicBezTo>
                  <a:pt x="0" y="886967"/>
                  <a:pt x="835914" y="1143000"/>
                  <a:pt x="1866900" y="1143000"/>
                </a:cubicBezTo>
                <a:cubicBezTo>
                  <a:pt x="2897885" y="1143000"/>
                  <a:pt x="3733800" y="886967"/>
                  <a:pt x="3733800" y="571500"/>
                </a:cubicBezTo>
                <a:cubicBezTo>
                  <a:pt x="3733800" y="256032"/>
                  <a:pt x="2897885" y="0"/>
                  <a:pt x="18669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s_1615.tmp"/>
          <p:cNvPicPr>
            <a:picLocks/>
          </p:cNvPicPr>
          <p:nvPr/>
        </p:nvPicPr>
        <p:blipFill>
          <a:blip r:embed="rId2" cstate="print"/>
          <a:stretch>
            <a:fillRect/>
          </a:stretch>
        </p:blipFill>
        <p:spPr>
          <a:xfrm>
            <a:off x="1054100" y="2514600"/>
            <a:ext cx="6108700" cy="35941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26</a:t>
            </a:r>
            <a:endParaRPr lang="en-US" sz="1200">
              <a:solidFill>
                <a:srgbClr val="000000"/>
              </a:solidFill>
              <a:latin typeface="Times New Roman"/>
            </a:endParaRPr>
          </a:p>
        </p:txBody>
      </p:sp>
      <p:sp>
        <p:nvSpPr>
          <p:cNvPr id="9" name="TextBox 8"/>
          <p:cNvSpPr txBox="1"/>
          <p:nvPr/>
        </p:nvSpPr>
        <p:spPr>
          <a:xfrm>
            <a:off x="804664" y="1240155"/>
            <a:ext cx="7043936" cy="1000274"/>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In the final coverage information, you will see the code is 100% covered.</a:t>
            </a:r>
          </a:p>
          <a:p>
            <a:pPr>
              <a:lnSpc>
                <a:spcPts val="1000"/>
              </a:lnSpc>
            </a:pPr>
            <a:endParaRPr lang="en-US" smtClean="0">
              <a:solidFill>
                <a:srgbClr val="000000"/>
              </a:solidFill>
              <a:latin typeface="Times New Roman"/>
            </a:endParaRPr>
          </a:p>
          <a:p>
            <a:pPr>
              <a:lnSpc>
                <a:spcPts val="2312"/>
              </a:lnSpc>
            </a:pPr>
            <a:r>
              <a:rPr lang="en-US" smtClean="0">
                <a:solidFill>
                  <a:srgbClr val="000000"/>
                </a:solidFill>
                <a:latin typeface="Times New Roman"/>
              </a:rPr>
              <a:t>If the final coverage result is not 100%, you may design extra test cases to execute the uncovered code.</a:t>
            </a:r>
            <a:endParaRPr lang="en-US">
              <a:solidFill>
                <a:srgbClr val="000000"/>
              </a:solidFill>
              <a:latin typeface="Times New Roman"/>
            </a:endParaRPr>
          </a:p>
        </p:txBody>
      </p:sp>
      <p:sp>
        <p:nvSpPr>
          <p:cNvPr id="10" name="TextBox 9"/>
          <p:cNvSpPr txBox="1"/>
          <p:nvPr/>
        </p:nvSpPr>
        <p:spPr>
          <a:xfrm>
            <a:off x="1219200" y="381000"/>
            <a:ext cx="438581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Check Code Coverage</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myslide27">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27</a:t>
            </a:r>
            <a:endParaRPr lang="en-US" sz="1200">
              <a:solidFill>
                <a:srgbClr val="000000"/>
              </a:solidFill>
              <a:latin typeface="Times New Roman"/>
            </a:endParaRPr>
          </a:p>
        </p:txBody>
      </p:sp>
      <p:sp>
        <p:nvSpPr>
          <p:cNvPr id="7" name="TextBox 6"/>
          <p:cNvSpPr txBox="1"/>
          <p:nvPr/>
        </p:nvSpPr>
        <p:spPr>
          <a:xfrm>
            <a:off x="728472" y="1230885"/>
            <a:ext cx="5945025" cy="2051844"/>
          </a:xfrm>
          <a:prstGeom prst="rect">
            <a:avLst/>
          </a:prstGeom>
          <a:noFill/>
        </p:spPr>
        <p:txBody>
          <a:bodyPr vert="horz" wrap="none" lIns="0" tIns="0" rIns="0" bIns="0" rtlCol="0">
            <a:spAutoFit/>
          </a:bodyPr>
          <a:lstStyle/>
          <a:p>
            <a:pPr marL="0" marR="0" lvl="0" indent="0" defTabSz="914400" eaLnBrk="1" fontAlgn="auto" latinLnBrk="0" hangingPunct="1">
              <a:lnSpc>
                <a:spcPts val="2426"/>
              </a:lnSpc>
              <a:buClrTx/>
              <a:buSzTx/>
              <a:buNone/>
              <a:tabLst>
                <a:tab pos="76200" algn="l"/>
                <a:tab pos="457200" algn="l"/>
              </a:tabLst>
              <a:defRPr/>
            </a:pPr>
            <a:r>
              <a:rPr lang="en-US" smtClean="0"/>
              <a:t>	</a:t>
            </a:r>
            <a:r>
              <a:rPr lang="en-US" sz="1998" smtClean="0">
                <a:solidFill>
                  <a:srgbClr val="000000"/>
                </a:solidFill>
                <a:latin typeface="Times New Roman"/>
              </a:rPr>
              <a:t>Rational Purify can locate:</a:t>
            </a:r>
          </a:p>
          <a:p>
            <a:pPr marL="0" marR="0" lvl="0" indent="0" defTabSz="914400" eaLnBrk="1" fontAlgn="auto" latinLnBrk="0" hangingPunct="1">
              <a:lnSpc>
                <a:spcPts val="2881"/>
              </a:lnSpc>
              <a:buClrTx/>
              <a:buSzTx/>
              <a:buNone/>
              <a:tabLst>
                <a:tab pos="76200" algn="l"/>
                <a:tab pos="457200" algn="l"/>
              </a:tabLst>
              <a:defRPr/>
            </a:pPr>
            <a:r>
              <a:rPr lang="en-US" smtClean="0">
                <a:solidFill>
                  <a:srgbClr val="CC0000"/>
                </a:solidFill>
                <a:latin typeface="Times New Roman"/>
              </a:rPr>
              <a:t>1.  </a:t>
            </a:r>
            <a:r>
              <a:rPr lang="en-US" smtClean="0">
                <a:solidFill>
                  <a:srgbClr val="000000"/>
                </a:solidFill>
                <a:latin typeface="Times New Roman"/>
              </a:rPr>
              <a:t>Memory management problems at the method and object</a:t>
            </a:r>
          </a:p>
          <a:p>
            <a:pPr marL="0" marR="0" lvl="0" indent="0" defTabSz="914400" eaLnBrk="1" fontAlgn="auto" latinLnBrk="0" hangingPunct="1">
              <a:lnSpc>
                <a:spcPts val="2100"/>
              </a:lnSpc>
              <a:buClrTx/>
              <a:buSzTx/>
              <a:buNone/>
              <a:tabLst>
                <a:tab pos="76200" algn="l"/>
                <a:tab pos="457200" algn="l"/>
              </a:tabLst>
              <a:defRPr/>
            </a:pPr>
            <a:r>
              <a:rPr lang="en-US" smtClean="0">
                <a:solidFill>
                  <a:srgbClr val="000000"/>
                </a:solidFill>
                <a:latin typeface="Times New Roman"/>
              </a:rPr>
              <a:t>		level in .NET and Java applications.</a:t>
            </a:r>
          </a:p>
          <a:p>
            <a:pPr marL="0" marR="0" lvl="0" indent="0" defTabSz="914400" eaLnBrk="1" fontAlgn="auto" latinLnBrk="0" hangingPunct="1">
              <a:lnSpc>
                <a:spcPts val="2874"/>
              </a:lnSpc>
              <a:buClrTx/>
              <a:buSzTx/>
              <a:buNone/>
              <a:tabLst>
                <a:tab pos="76200" algn="l"/>
                <a:tab pos="457200" algn="l"/>
              </a:tabLst>
              <a:defRPr/>
            </a:pPr>
            <a:r>
              <a:rPr lang="en-US" smtClean="0">
                <a:solidFill>
                  <a:srgbClr val="CC0000"/>
                </a:solidFill>
                <a:latin typeface="Times New Roman"/>
              </a:rPr>
              <a:t>2.  </a:t>
            </a:r>
            <a:r>
              <a:rPr lang="en-US" smtClean="0">
                <a:solidFill>
                  <a:srgbClr val="000000"/>
                </a:solidFill>
                <a:latin typeface="Times New Roman"/>
              </a:rPr>
              <a:t>Run-time errors and memory leaks in native-compiled Visual</a:t>
            </a:r>
          </a:p>
          <a:p>
            <a:pPr marL="0" marR="0" lvl="0" indent="0" defTabSz="914400" eaLnBrk="1" fontAlgn="auto" latinLnBrk="0" hangingPunct="1">
              <a:lnSpc>
                <a:spcPts val="2106"/>
              </a:lnSpc>
              <a:buClrTx/>
              <a:buSzTx/>
              <a:buNone/>
              <a:tabLst>
                <a:tab pos="76200" algn="l"/>
                <a:tab pos="457200" algn="l"/>
              </a:tabLst>
              <a:defRPr/>
            </a:pPr>
            <a:r>
              <a:rPr lang="en-US" smtClean="0">
                <a:solidFill>
                  <a:srgbClr val="000000"/>
                </a:solidFill>
                <a:latin typeface="Times New Roman"/>
              </a:rPr>
              <a:t>		C/C++ applications.</a:t>
            </a:r>
          </a:p>
          <a:p>
            <a:pPr marL="0" marR="0" lvl="0" indent="0" defTabSz="914400" eaLnBrk="1" fontAlgn="auto" latinLnBrk="0" hangingPunct="1">
              <a:lnSpc>
                <a:spcPts val="1000"/>
              </a:lnSpc>
              <a:buClrTx/>
              <a:buSzTx/>
              <a:buNone/>
              <a:tabLst>
                <a:tab pos="76200" algn="l"/>
                <a:tab pos="457200" algn="l"/>
              </a:tabLst>
              <a:defRPr/>
            </a:pPr>
            <a:endParaRPr lang="en-US" smtClean="0">
              <a:solidFill>
                <a:srgbClr val="000000"/>
              </a:solidFill>
              <a:latin typeface="Times New Roman"/>
            </a:endParaRPr>
          </a:p>
          <a:p>
            <a:pPr marL="0" marR="0" lvl="0" indent="0" defTabSz="914400" eaLnBrk="1" fontAlgn="auto" latinLnBrk="0" hangingPunct="1">
              <a:lnSpc>
                <a:spcPts val="2593"/>
              </a:lnSpc>
              <a:buClrTx/>
              <a:buSzTx/>
              <a:buNone/>
              <a:tabLst>
                <a:tab pos="76200" algn="l"/>
                <a:tab pos="457200" algn="l"/>
              </a:tabLst>
              <a:defRPr/>
            </a:pPr>
            <a:r>
              <a:rPr lang="en-US" smtClean="0">
                <a:solidFill>
                  <a:srgbClr val="000000"/>
                </a:solidFill>
                <a:latin typeface="Times New Roman"/>
              </a:rPr>
              <a:t>	</a:t>
            </a:r>
            <a:r>
              <a:rPr lang="en-US" sz="1998" smtClean="0">
                <a:solidFill>
                  <a:srgbClr val="000000"/>
                </a:solidFill>
                <a:latin typeface="Times New Roman"/>
              </a:rPr>
              <a:t>How to run purify:</a:t>
            </a:r>
            <a:endParaRPr lang="en-US" sz="1998">
              <a:solidFill>
                <a:srgbClr val="000000"/>
              </a:solidFill>
              <a:latin typeface="Times New Roman"/>
            </a:endParaRPr>
          </a:p>
        </p:txBody>
      </p:sp>
      <p:sp>
        <p:nvSpPr>
          <p:cNvPr id="8" name="TextBox 7"/>
          <p:cNvSpPr txBox="1"/>
          <p:nvPr/>
        </p:nvSpPr>
        <p:spPr>
          <a:xfrm>
            <a:off x="728472" y="3347846"/>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9" name="TextBox 8"/>
          <p:cNvSpPr txBox="1"/>
          <p:nvPr/>
        </p:nvSpPr>
        <p:spPr>
          <a:xfrm>
            <a:off x="1185672" y="3347846"/>
            <a:ext cx="6510528" cy="1910779"/>
          </a:xfrm>
          <a:prstGeom prst="rect">
            <a:avLst/>
          </a:prstGeom>
          <a:noFill/>
        </p:spPr>
        <p:txBody>
          <a:bodyPr vert="horz" wrap="square" lIns="0" tIns="0" rIns="0" bIns="0" rtlCol="0">
            <a:spAutoFit/>
          </a:bodyPr>
          <a:lstStyle/>
          <a:p>
            <a:pPr marL="0" marR="0" lvl="0" indent="0" defTabSz="914400" eaLnBrk="1" fontAlgn="auto" latinLnBrk="0" hangingPunct="1">
              <a:lnSpc>
                <a:spcPts val="2185"/>
              </a:lnSpc>
              <a:buClrTx/>
              <a:buSzTx/>
              <a:buNone/>
              <a:tabLst>
                <a:tab pos="342900" algn="l"/>
              </a:tabLst>
              <a:defRPr/>
            </a:pPr>
            <a:r>
              <a:rPr lang="en-US" smtClean="0">
                <a:solidFill>
                  <a:srgbClr val="000000"/>
                </a:solidFill>
                <a:latin typeface="Times New Roman"/>
              </a:rPr>
              <a:t>Like that of purecovery, there are three methods that you can run purify:</a:t>
            </a:r>
          </a:p>
          <a:p>
            <a:pPr marL="0" marR="0" lvl="0" indent="0" defTabSz="914400" eaLnBrk="1" fontAlgn="auto" latinLnBrk="0" hangingPunct="1">
              <a:lnSpc>
                <a:spcPts val="2814"/>
              </a:lnSpc>
              <a:buClrTx/>
              <a:buSzTx/>
              <a:buNone/>
              <a:tabLst>
                <a:tab pos="342900" algn="l"/>
              </a:tabLst>
              <a:defRPr/>
            </a:pPr>
            <a:r>
              <a:rPr lang="en-US" smtClean="0">
                <a:solidFill>
                  <a:srgbClr val="CC0000"/>
                </a:solidFill>
                <a:latin typeface="Times New Roman"/>
              </a:rPr>
              <a:t>•  </a:t>
            </a:r>
            <a:r>
              <a:rPr lang="en-US" smtClean="0">
                <a:solidFill>
                  <a:srgbClr val="000000"/>
                </a:solidFill>
                <a:latin typeface="Times New Roman"/>
              </a:rPr>
              <a:t>From purify standalone user interface.</a:t>
            </a:r>
          </a:p>
          <a:p>
            <a:pPr marL="0" marR="0" lvl="0" indent="0" defTabSz="914400" eaLnBrk="1" fontAlgn="auto" latinLnBrk="0" hangingPunct="1">
              <a:lnSpc>
                <a:spcPts val="2868"/>
              </a:lnSpc>
              <a:buClrTx/>
              <a:buSzTx/>
              <a:buNone/>
              <a:tabLst>
                <a:tab pos="342900" algn="l"/>
              </a:tabLst>
              <a:defRPr/>
            </a:pPr>
            <a:r>
              <a:rPr lang="en-US" smtClean="0">
                <a:solidFill>
                  <a:srgbClr val="CC0000"/>
                </a:solidFill>
                <a:latin typeface="Times New Roman"/>
              </a:rPr>
              <a:t>•  </a:t>
            </a:r>
            <a:r>
              <a:rPr lang="en-US" smtClean="0">
                <a:solidFill>
                  <a:srgbClr val="000000"/>
                </a:solidFill>
                <a:latin typeface="Times New Roman"/>
              </a:rPr>
              <a:t>From specific IDE such as Microsoft Visual Studio 6, Visual</a:t>
            </a:r>
          </a:p>
          <a:p>
            <a:pPr marL="0" marR="0" lvl="0" indent="0" defTabSz="914400" eaLnBrk="1" fontAlgn="auto" latinLnBrk="0" hangingPunct="1">
              <a:lnSpc>
                <a:spcPts val="2106"/>
              </a:lnSpc>
              <a:buClrTx/>
              <a:buSzTx/>
              <a:buNone/>
              <a:tabLst>
                <a:tab pos="342900" algn="l"/>
              </a:tabLst>
              <a:defRPr/>
            </a:pPr>
            <a:r>
              <a:rPr lang="en-US" smtClean="0">
                <a:solidFill>
                  <a:srgbClr val="000000"/>
                </a:solidFill>
                <a:latin typeface="Times New Roman"/>
              </a:rPr>
              <a:t>	Studio .NET  2012 and IBM WebSphere Studio.</a:t>
            </a:r>
          </a:p>
          <a:p>
            <a:pPr marL="0" marR="0" lvl="0" indent="0" defTabSz="914400" eaLnBrk="1" fontAlgn="auto" latinLnBrk="0" hangingPunct="1">
              <a:lnSpc>
                <a:spcPts val="2808"/>
              </a:lnSpc>
              <a:buClrTx/>
              <a:buSzTx/>
              <a:buNone/>
              <a:tabLst>
                <a:tab pos="342900" algn="l"/>
              </a:tabLst>
              <a:defRPr/>
            </a:pPr>
            <a:r>
              <a:rPr lang="en-US" smtClean="0">
                <a:solidFill>
                  <a:srgbClr val="CC0000"/>
                </a:solidFill>
                <a:latin typeface="Times New Roman"/>
              </a:rPr>
              <a:t>•  </a:t>
            </a:r>
            <a:r>
              <a:rPr lang="en-US" smtClean="0">
                <a:solidFill>
                  <a:srgbClr val="000000"/>
                </a:solidFill>
                <a:latin typeface="Times New Roman"/>
              </a:rPr>
              <a:t>From the command line.</a:t>
            </a:r>
            <a:endParaRPr lang="en-US">
              <a:solidFill>
                <a:srgbClr val="000000"/>
              </a:solidFill>
              <a:latin typeface="Times New Roman"/>
            </a:endParaRPr>
          </a:p>
        </p:txBody>
      </p:sp>
      <p:sp>
        <p:nvSpPr>
          <p:cNvPr id="10" name="TextBox 9"/>
          <p:cNvSpPr txBox="1"/>
          <p:nvPr/>
        </p:nvSpPr>
        <p:spPr>
          <a:xfrm>
            <a:off x="1185672" y="383036"/>
            <a:ext cx="306494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Rational Purify</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myslide28">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28</a:t>
            </a:r>
            <a:endParaRPr lang="en-US" sz="1200">
              <a:solidFill>
                <a:srgbClr val="000000"/>
              </a:solidFill>
              <a:latin typeface="Times New Roman"/>
            </a:endParaRPr>
          </a:p>
        </p:txBody>
      </p:sp>
      <p:sp>
        <p:nvSpPr>
          <p:cNvPr id="7" name="TextBox 6"/>
          <p:cNvSpPr txBox="1"/>
          <p:nvPr/>
        </p:nvSpPr>
        <p:spPr>
          <a:xfrm>
            <a:off x="804671" y="1524000"/>
            <a:ext cx="1112484" cy="307777"/>
          </a:xfrm>
          <a:prstGeom prst="rect">
            <a:avLst/>
          </a:prstGeom>
          <a:noFill/>
        </p:spPr>
        <p:txBody>
          <a:bodyPr vert="horz" wrap="none" lIns="0" tIns="0" rIns="0" bIns="0" rtlCol="0">
            <a:spAutoFit/>
          </a:bodyPr>
          <a:lstStyle/>
          <a:p>
            <a:pPr>
              <a:lnSpc>
                <a:spcPts val="2426"/>
              </a:lnSpc>
            </a:pPr>
            <a:r>
              <a:rPr lang="en-US" sz="2200" smtClean="0">
                <a:solidFill>
                  <a:srgbClr val="000000"/>
                </a:solidFill>
                <a:latin typeface="Times New Roman"/>
              </a:rPr>
              <a:t>Approach</a:t>
            </a:r>
            <a:endParaRPr lang="en-US" sz="2200">
              <a:solidFill>
                <a:srgbClr val="000000"/>
              </a:solidFill>
              <a:latin typeface="Times New Roman"/>
            </a:endParaRPr>
          </a:p>
        </p:txBody>
      </p:sp>
      <p:sp>
        <p:nvSpPr>
          <p:cNvPr id="8" name="TextBox 7"/>
          <p:cNvSpPr txBox="1"/>
          <p:nvPr/>
        </p:nvSpPr>
        <p:spPr>
          <a:xfrm>
            <a:off x="728472" y="2212907"/>
            <a:ext cx="99386" cy="282129"/>
          </a:xfrm>
          <a:prstGeom prst="rect">
            <a:avLst/>
          </a:prstGeom>
          <a:noFill/>
        </p:spPr>
        <p:txBody>
          <a:bodyPr vert="horz" wrap="none" lIns="0" tIns="0" rIns="0" bIns="0" rtlCol="0">
            <a:spAutoFit/>
          </a:bodyPr>
          <a:lstStyle/>
          <a:p>
            <a:pPr>
              <a:lnSpc>
                <a:spcPts val="2185"/>
              </a:lnSpc>
            </a:pPr>
            <a:r>
              <a:rPr lang="en-US" sz="2200" smtClean="0">
                <a:solidFill>
                  <a:srgbClr val="CC0000"/>
                </a:solidFill>
                <a:latin typeface="Times New Roman"/>
              </a:rPr>
              <a:t>•</a:t>
            </a:r>
            <a:endParaRPr lang="en-US" sz="2200">
              <a:solidFill>
                <a:srgbClr val="CC0000"/>
              </a:solidFill>
              <a:latin typeface="Times New Roman"/>
            </a:endParaRPr>
          </a:p>
        </p:txBody>
      </p:sp>
      <p:sp>
        <p:nvSpPr>
          <p:cNvPr id="9" name="TextBox 8"/>
          <p:cNvSpPr txBox="1"/>
          <p:nvPr/>
        </p:nvSpPr>
        <p:spPr>
          <a:xfrm>
            <a:off x="1185672" y="1920366"/>
            <a:ext cx="6254213" cy="551433"/>
          </a:xfrm>
          <a:prstGeom prst="rect">
            <a:avLst/>
          </a:prstGeom>
          <a:noFill/>
        </p:spPr>
        <p:txBody>
          <a:bodyPr vert="horz" wrap="none" lIns="0" tIns="0" rIns="0" bIns="0" rtlCol="0">
            <a:spAutoFit/>
          </a:bodyPr>
          <a:lstStyle/>
          <a:p>
            <a:pPr>
              <a:lnSpc>
                <a:spcPts val="2185"/>
              </a:lnSpc>
            </a:pPr>
            <a:r>
              <a:rPr lang="en-US" sz="2200" smtClean="0">
                <a:solidFill>
                  <a:srgbClr val="000000"/>
                </a:solidFill>
                <a:latin typeface="Times New Roman"/>
              </a:rPr>
              <a:t>To detect C/C++ program runtime errors, just run your</a:t>
            </a:r>
          </a:p>
          <a:p>
            <a:pPr>
              <a:lnSpc>
                <a:spcPts val="2100"/>
              </a:lnSpc>
            </a:pPr>
            <a:r>
              <a:rPr lang="en-US" sz="2200" smtClean="0">
                <a:solidFill>
                  <a:srgbClr val="000000"/>
                </a:solidFill>
                <a:latin typeface="Times New Roman"/>
              </a:rPr>
              <a:t>program with Purify. Purify will collect what you need.</a:t>
            </a:r>
            <a:endParaRPr lang="en-US" sz="2200">
              <a:solidFill>
                <a:srgbClr val="000000"/>
              </a:solidFill>
              <a:latin typeface="Times New Roman"/>
            </a:endParaRPr>
          </a:p>
        </p:txBody>
      </p:sp>
      <p:sp>
        <p:nvSpPr>
          <p:cNvPr id="10" name="TextBox 9"/>
          <p:cNvSpPr txBox="1"/>
          <p:nvPr/>
        </p:nvSpPr>
        <p:spPr>
          <a:xfrm>
            <a:off x="804664" y="2900238"/>
            <a:ext cx="7240765" cy="833562"/>
          </a:xfrm>
          <a:prstGeom prst="rect">
            <a:avLst/>
          </a:prstGeom>
          <a:noFill/>
        </p:spPr>
        <p:txBody>
          <a:bodyPr vert="horz" wrap="square" lIns="0" tIns="0" rIns="0" bIns="0" rtlCol="0">
            <a:spAutoFit/>
          </a:bodyPr>
          <a:lstStyle/>
          <a:p>
            <a:pPr>
              <a:lnSpc>
                <a:spcPts val="2185"/>
              </a:lnSpc>
            </a:pPr>
            <a:r>
              <a:rPr lang="en-US" sz="2200" dirty="0" smtClean="0">
                <a:solidFill>
                  <a:srgbClr val="000000"/>
                </a:solidFill>
                <a:latin typeface="Times New Roman"/>
              </a:rPr>
              <a:t>I’ll take the purify sample c file “</a:t>
            </a:r>
            <a:r>
              <a:rPr lang="en-US" sz="2200" i="1" dirty="0" smtClean="0">
                <a:solidFill>
                  <a:srgbClr val="000000"/>
                </a:solidFill>
                <a:latin typeface="Times New Roman"/>
              </a:rPr>
              <a:t>Hello.c</a:t>
            </a:r>
            <a:r>
              <a:rPr lang="en-US" sz="2200" dirty="0" smtClean="0">
                <a:solidFill>
                  <a:srgbClr val="000000"/>
                </a:solidFill>
                <a:latin typeface="Times New Roman"/>
              </a:rPr>
              <a:t>”  for example, to show</a:t>
            </a:r>
          </a:p>
          <a:p>
            <a:pPr>
              <a:lnSpc>
                <a:spcPts val="2166"/>
              </a:lnSpc>
            </a:pPr>
            <a:r>
              <a:rPr lang="en-US" sz="2200" dirty="0" smtClean="0">
                <a:solidFill>
                  <a:srgbClr val="000000"/>
                </a:solidFill>
                <a:latin typeface="Times New Roman"/>
              </a:rPr>
              <a:t>you how to detect C memory leaks, step by step, in the next</a:t>
            </a:r>
          </a:p>
          <a:p>
            <a:pPr>
              <a:lnSpc>
                <a:spcPts val="2100"/>
              </a:lnSpc>
            </a:pPr>
            <a:r>
              <a:rPr lang="en-US" sz="2200" dirty="0" smtClean="0">
                <a:solidFill>
                  <a:srgbClr val="000000"/>
                </a:solidFill>
                <a:latin typeface="Times New Roman"/>
              </a:rPr>
              <a:t>several slides.</a:t>
            </a:r>
            <a:endParaRPr lang="en-US" sz="2200" dirty="0">
              <a:solidFill>
                <a:srgbClr val="000000"/>
              </a:solidFill>
              <a:latin typeface="Times New Roman"/>
            </a:endParaRPr>
          </a:p>
        </p:txBody>
      </p:sp>
      <p:sp>
        <p:nvSpPr>
          <p:cNvPr id="11" name="TextBox 10"/>
          <p:cNvSpPr txBox="1"/>
          <p:nvPr/>
        </p:nvSpPr>
        <p:spPr>
          <a:xfrm>
            <a:off x="1185672" y="381000"/>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myslide2">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a:t>
            </a:r>
            <a:endParaRPr lang="en-US" sz="1200">
              <a:solidFill>
                <a:srgbClr val="000000"/>
              </a:solidFill>
              <a:latin typeface="Times New Roman"/>
            </a:endParaRPr>
          </a:p>
        </p:txBody>
      </p:sp>
      <p:sp>
        <p:nvSpPr>
          <p:cNvPr id="7" name="TextBox 6"/>
          <p:cNvSpPr txBox="1"/>
          <p:nvPr/>
        </p:nvSpPr>
        <p:spPr>
          <a:xfrm>
            <a:off x="1199108" y="381000"/>
            <a:ext cx="207749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Objectives</a:t>
            </a:r>
            <a:endParaRPr lang="en-US" sz="3600" b="1" dirty="0">
              <a:solidFill>
                <a:srgbClr val="333333"/>
              </a:solidFill>
              <a:latin typeface="Times New Roman"/>
            </a:endParaRPr>
          </a:p>
        </p:txBody>
      </p:sp>
      <p:sp>
        <p:nvSpPr>
          <p:cNvPr id="8" name="TextBox 7"/>
          <p:cNvSpPr txBox="1"/>
          <p:nvPr/>
        </p:nvSpPr>
        <p:spPr>
          <a:xfrm>
            <a:off x="804670" y="1600200"/>
            <a:ext cx="4909998" cy="307777"/>
          </a:xfrm>
          <a:prstGeom prst="rect">
            <a:avLst/>
          </a:prstGeom>
          <a:noFill/>
        </p:spPr>
        <p:txBody>
          <a:bodyPr vert="horz" wrap="none" lIns="0" tIns="0" rIns="0" bIns="0" rtlCol="0">
            <a:spAutoFit/>
          </a:bodyPr>
          <a:lstStyle/>
          <a:p>
            <a:pPr>
              <a:lnSpc>
                <a:spcPts val="2426"/>
              </a:lnSpc>
            </a:pPr>
            <a:r>
              <a:rPr lang="en-US" sz="2400" smtClean="0">
                <a:solidFill>
                  <a:srgbClr val="000000"/>
                </a:solidFill>
                <a:latin typeface="Times New Roman"/>
              </a:rPr>
              <a:t>Discuss unit testing contents, including:</a:t>
            </a:r>
            <a:endParaRPr lang="en-US" sz="2400">
              <a:solidFill>
                <a:srgbClr val="000000"/>
              </a:solidFill>
              <a:latin typeface="Times New Roman"/>
            </a:endParaRPr>
          </a:p>
        </p:txBody>
      </p:sp>
      <p:sp>
        <p:nvSpPr>
          <p:cNvPr id="9" name="TextBox 8"/>
          <p:cNvSpPr txBox="1"/>
          <p:nvPr/>
        </p:nvSpPr>
        <p:spPr>
          <a:xfrm>
            <a:off x="728471" y="2281478"/>
            <a:ext cx="107402" cy="1359346"/>
          </a:xfrm>
          <a:prstGeom prst="rect">
            <a:avLst/>
          </a:prstGeom>
          <a:noFill/>
        </p:spPr>
        <p:txBody>
          <a:bodyPr vert="horz" wrap="none" lIns="0" tIns="0" rIns="0" bIns="0" rtlCol="0">
            <a:spAutoFit/>
          </a:bodyPr>
          <a:lstStyle/>
          <a:p>
            <a:pPr>
              <a:lnSpc>
                <a:spcPts val="2185"/>
              </a:lnSpc>
            </a:pPr>
            <a:r>
              <a:rPr lang="en-US" sz="2400" smtClean="0">
                <a:solidFill>
                  <a:srgbClr val="CC0000"/>
                </a:solidFill>
                <a:latin typeface="Times New Roman"/>
              </a:rPr>
              <a:t>•</a:t>
            </a:r>
          </a:p>
          <a:p>
            <a:pPr>
              <a:lnSpc>
                <a:spcPts val="2814"/>
              </a:lnSpc>
            </a:pPr>
            <a:r>
              <a:rPr lang="en-US" sz="2400" smtClean="0">
                <a:solidFill>
                  <a:srgbClr val="CC0000"/>
                </a:solidFill>
                <a:latin typeface="Times New Roman"/>
              </a:rPr>
              <a:t>•</a:t>
            </a:r>
          </a:p>
          <a:p>
            <a:pPr>
              <a:lnSpc>
                <a:spcPts val="2814"/>
              </a:lnSpc>
            </a:pPr>
            <a:r>
              <a:rPr lang="en-US" sz="2400" smtClean="0">
                <a:solidFill>
                  <a:srgbClr val="CC0000"/>
                </a:solidFill>
                <a:latin typeface="Times New Roman"/>
              </a:rPr>
              <a:t>•</a:t>
            </a:r>
          </a:p>
          <a:p>
            <a:pPr>
              <a:lnSpc>
                <a:spcPts val="2808"/>
              </a:lnSpc>
            </a:pPr>
            <a:r>
              <a:rPr lang="en-US" sz="2400" smtClean="0">
                <a:solidFill>
                  <a:srgbClr val="CC0000"/>
                </a:solidFill>
                <a:latin typeface="Times New Roman"/>
              </a:rPr>
              <a:t>•</a:t>
            </a:r>
            <a:endParaRPr lang="en-US" sz="2400">
              <a:solidFill>
                <a:srgbClr val="CC0000"/>
              </a:solidFill>
              <a:latin typeface="Times New Roman"/>
            </a:endParaRPr>
          </a:p>
        </p:txBody>
      </p:sp>
      <p:sp>
        <p:nvSpPr>
          <p:cNvPr id="10" name="TextBox 9"/>
          <p:cNvSpPr txBox="1"/>
          <p:nvPr/>
        </p:nvSpPr>
        <p:spPr>
          <a:xfrm>
            <a:off x="1185671" y="2281478"/>
            <a:ext cx="5201745" cy="2436564"/>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381000" algn="l"/>
              </a:tabLst>
              <a:defRPr/>
            </a:pPr>
            <a:r>
              <a:rPr lang="en-US" sz="2400" dirty="0" smtClean="0">
                <a:solidFill>
                  <a:srgbClr val="000000"/>
                </a:solidFill>
                <a:latin typeface="Times New Roman"/>
              </a:rPr>
              <a:t>What is unit testing?</a:t>
            </a:r>
          </a:p>
          <a:p>
            <a:pPr marL="0" marR="0" lvl="0" indent="0" defTabSz="914400" eaLnBrk="1" fontAlgn="auto" latinLnBrk="0" hangingPunct="1">
              <a:lnSpc>
                <a:spcPts val="2814"/>
              </a:lnSpc>
              <a:buClrTx/>
              <a:buSzTx/>
              <a:buNone/>
              <a:tabLst>
                <a:tab pos="381000" algn="l"/>
              </a:tabLst>
              <a:defRPr/>
            </a:pPr>
            <a:r>
              <a:rPr lang="en-US" sz="2400" dirty="0" smtClean="0">
                <a:solidFill>
                  <a:srgbClr val="000000"/>
                </a:solidFill>
                <a:latin typeface="Times New Roman"/>
              </a:rPr>
              <a:t>Unit testing activities</a:t>
            </a:r>
          </a:p>
          <a:p>
            <a:pPr marL="0" marR="0" lvl="0" indent="0" defTabSz="914400" eaLnBrk="1" fontAlgn="auto" latinLnBrk="0" hangingPunct="1">
              <a:lnSpc>
                <a:spcPts val="2814"/>
              </a:lnSpc>
              <a:buClrTx/>
              <a:buSzTx/>
              <a:buNone/>
              <a:tabLst>
                <a:tab pos="381000" algn="l"/>
              </a:tabLst>
              <a:defRPr/>
            </a:pPr>
            <a:r>
              <a:rPr lang="en-US" sz="2400" dirty="0" smtClean="0">
                <a:solidFill>
                  <a:srgbClr val="000000"/>
                </a:solidFill>
                <a:latin typeface="Times New Roman"/>
              </a:rPr>
              <a:t>Design unit test cases</a:t>
            </a:r>
          </a:p>
          <a:p>
            <a:pPr marL="0" marR="0" lvl="0" indent="0" defTabSz="914400" eaLnBrk="1" fontAlgn="auto" latinLnBrk="0" hangingPunct="1">
              <a:lnSpc>
                <a:spcPts val="2808"/>
              </a:lnSpc>
              <a:buClrTx/>
              <a:buSzTx/>
              <a:buNone/>
              <a:tabLst>
                <a:tab pos="381000" algn="l"/>
              </a:tabLst>
              <a:defRPr/>
            </a:pPr>
            <a:r>
              <a:rPr lang="en-US" sz="2400" dirty="0" smtClean="0">
                <a:solidFill>
                  <a:srgbClr val="000000"/>
                </a:solidFill>
                <a:latin typeface="Times New Roman"/>
              </a:rPr>
              <a:t>Introduction to unit test tools</a:t>
            </a:r>
          </a:p>
          <a:p>
            <a:pPr marL="0" marR="0" lvl="0" indent="0" defTabSz="914400" eaLnBrk="1" fontAlgn="auto" latinLnBrk="0" hangingPunct="1">
              <a:lnSpc>
                <a:spcPts val="2814"/>
              </a:lnSpc>
              <a:buClrTx/>
              <a:buSzTx/>
              <a:buNone/>
              <a:tabLst>
                <a:tab pos="381000" algn="l"/>
              </a:tabLst>
              <a:defRPr/>
            </a:pPr>
            <a:r>
              <a:rPr lang="en-US" sz="2400" dirty="0" smtClean="0">
                <a:solidFill>
                  <a:srgbClr val="000000"/>
                </a:solidFill>
                <a:latin typeface="Times New Roman"/>
              </a:rPr>
              <a:t>	JUnit</a:t>
            </a:r>
          </a:p>
          <a:p>
            <a:pPr marL="0" marR="0" lvl="0" indent="0" defTabSz="914400" eaLnBrk="1" fontAlgn="auto" latinLnBrk="0" hangingPunct="1">
              <a:lnSpc>
                <a:spcPts val="2814"/>
              </a:lnSpc>
              <a:buClrTx/>
              <a:buSzTx/>
              <a:buNone/>
              <a:tabLst>
                <a:tab pos="381000" algn="l"/>
              </a:tabLst>
              <a:defRPr/>
            </a:pPr>
            <a:r>
              <a:rPr lang="en-US" sz="2400" dirty="0" smtClean="0">
                <a:solidFill>
                  <a:srgbClr val="000000"/>
                </a:solidFill>
                <a:latin typeface="Times New Roman"/>
              </a:rPr>
              <a:t>	IBM Rational Purify </a:t>
            </a:r>
            <a:r>
              <a:rPr lang="en-US" sz="2400" smtClean="0">
                <a:solidFill>
                  <a:srgbClr val="000000"/>
                </a:solidFill>
                <a:latin typeface="Times New Roman"/>
              </a:rPr>
              <a:t>and Purecoverage</a:t>
            </a:r>
          </a:p>
          <a:p>
            <a:pPr marL="0" marR="0" lvl="0" indent="0" defTabSz="914400" eaLnBrk="1" fontAlgn="auto" latinLnBrk="0" hangingPunct="1">
              <a:lnSpc>
                <a:spcPts val="2814"/>
              </a:lnSpc>
              <a:buClrTx/>
              <a:buSzTx/>
              <a:buNone/>
              <a:tabLst>
                <a:tab pos="381000" algn="l"/>
              </a:tabLst>
              <a:defRPr/>
            </a:pPr>
            <a:r>
              <a:rPr lang="en-US" sz="2400" smtClean="0">
                <a:solidFill>
                  <a:srgbClr val="000000"/>
                </a:solidFill>
                <a:latin typeface="Times New Roman"/>
              </a:rPr>
              <a:t>	Others tools for Unit Testing</a:t>
            </a:r>
            <a:endParaRPr lang="en-US" sz="2400"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myslide29">
    <p:spTree>
      <p:nvGrpSpPr>
        <p:cNvPr id="1" name=""/>
        <p:cNvGrpSpPr/>
        <p:nvPr/>
      </p:nvGrpSpPr>
      <p:grpSpPr>
        <a:xfrm>
          <a:off x="0" y="0"/>
          <a:ext cx="0" cy="0"/>
          <a:chOff x="0" y="0"/>
          <a:chExt cx="0" cy="0"/>
        </a:xfrm>
      </p:grpSpPr>
      <p:sp>
        <p:nvSpPr>
          <p:cNvPr id="5" name="Freeform 4"/>
          <p:cNvSpPr/>
          <p:nvPr/>
        </p:nvSpPr>
        <p:spPr>
          <a:xfrm>
            <a:off x="4953000" y="2895600"/>
            <a:ext cx="1295401" cy="304801"/>
          </a:xfrm>
          <a:custGeom>
            <a:avLst/>
            <a:gdLst/>
            <a:ahLst/>
            <a:cxnLst/>
            <a:rect l="0" t="0" r="0" b="0"/>
            <a:pathLst>
              <a:path w="1295401" h="304801">
                <a:moveTo>
                  <a:pt x="647700" y="0"/>
                </a:moveTo>
                <a:cubicBezTo>
                  <a:pt x="290321" y="0"/>
                  <a:pt x="0" y="68579"/>
                  <a:pt x="0" y="152400"/>
                </a:cubicBezTo>
                <a:cubicBezTo>
                  <a:pt x="0" y="236220"/>
                  <a:pt x="290321" y="304800"/>
                  <a:pt x="647700" y="304800"/>
                </a:cubicBezTo>
                <a:cubicBezTo>
                  <a:pt x="1005078" y="304800"/>
                  <a:pt x="1295400" y="236220"/>
                  <a:pt x="1295400" y="152400"/>
                </a:cubicBezTo>
                <a:cubicBezTo>
                  <a:pt x="1295400" y="68579"/>
                  <a:pt x="1005078" y="0"/>
                  <a:pt x="6477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419600" y="2895600"/>
            <a:ext cx="381001" cy="304801"/>
          </a:xfrm>
          <a:custGeom>
            <a:avLst/>
            <a:gdLst/>
            <a:ahLst/>
            <a:cxnLst/>
            <a:rect l="0" t="0" r="0" b="0"/>
            <a:pathLst>
              <a:path w="381001" h="304801">
                <a:moveTo>
                  <a:pt x="190500" y="0"/>
                </a:moveTo>
                <a:cubicBezTo>
                  <a:pt x="85344" y="0"/>
                  <a:pt x="0" y="68579"/>
                  <a:pt x="0" y="152400"/>
                </a:cubicBezTo>
                <a:cubicBezTo>
                  <a:pt x="0" y="236220"/>
                  <a:pt x="85344" y="304800"/>
                  <a:pt x="190500" y="304800"/>
                </a:cubicBezTo>
                <a:cubicBezTo>
                  <a:pt x="295655" y="304800"/>
                  <a:pt x="381000" y="236220"/>
                  <a:pt x="381000" y="152400"/>
                </a:cubicBezTo>
                <a:cubicBezTo>
                  <a:pt x="381000" y="68579"/>
                  <a:pt x="295655" y="0"/>
                  <a:pt x="1905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s_212D.tmp"/>
          <p:cNvPicPr>
            <a:picLocks/>
          </p:cNvPicPr>
          <p:nvPr/>
        </p:nvPicPr>
        <p:blipFill>
          <a:blip r:embed="rId2" cstate="print"/>
          <a:stretch>
            <a:fillRect/>
          </a:stretch>
        </p:blipFill>
        <p:spPr>
          <a:xfrm>
            <a:off x="1054100" y="2120900"/>
            <a:ext cx="4914900" cy="3517900"/>
          </a:xfrm>
          <a:prstGeom prst="rect">
            <a:avLst/>
          </a:prstGeom>
        </p:spPr>
      </p:pic>
      <p:sp>
        <p:nvSpPr>
          <p:cNvPr id="8" name="TextBox 7"/>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29</a:t>
            </a:r>
            <a:endParaRPr lang="en-US" sz="1200">
              <a:solidFill>
                <a:srgbClr val="000000"/>
              </a:solidFill>
              <a:latin typeface="Times New Roman"/>
            </a:endParaRPr>
          </a:p>
        </p:txBody>
      </p:sp>
      <p:sp>
        <p:nvSpPr>
          <p:cNvPr id="10" name="TextBox 9"/>
          <p:cNvSpPr txBox="1"/>
          <p:nvPr/>
        </p:nvSpPr>
        <p:spPr>
          <a:xfrm>
            <a:off x="804664" y="1240155"/>
            <a:ext cx="7424936" cy="564257"/>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Step 1. Browse to the sample file under your </a:t>
            </a:r>
            <a:r>
              <a:rPr lang="en-US" sz="1602" i="1" smtClean="0">
                <a:solidFill>
                  <a:srgbClr val="000000"/>
                </a:solidFill>
                <a:latin typeface="Times New Roman"/>
              </a:rPr>
              <a:t>“purify installdir\PurifyPlus\PurifySamples\hello.c</a:t>
            </a:r>
            <a:r>
              <a:rPr lang="en-US" smtClean="0">
                <a:solidFill>
                  <a:srgbClr val="000000"/>
                </a:solidFill>
                <a:latin typeface="Times New Roman"/>
              </a:rPr>
              <a:t>”, Click Run.</a:t>
            </a:r>
            <a:endParaRPr lang="en-US">
              <a:solidFill>
                <a:srgbClr val="000000"/>
              </a:solidFill>
              <a:latin typeface="Times New Roman"/>
            </a:endParaRPr>
          </a:p>
        </p:txBody>
      </p:sp>
      <p:sp>
        <p:nvSpPr>
          <p:cNvPr id="11" name="TextBox 10"/>
          <p:cNvSpPr txBox="1"/>
          <p:nvPr/>
        </p:nvSpPr>
        <p:spPr>
          <a:xfrm>
            <a:off x="1219200" y="381000"/>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yslide30">
    <p:spTree>
      <p:nvGrpSpPr>
        <p:cNvPr id="1" name=""/>
        <p:cNvGrpSpPr/>
        <p:nvPr/>
      </p:nvGrpSpPr>
      <p:grpSpPr>
        <a:xfrm>
          <a:off x="0" y="0"/>
          <a:ext cx="0" cy="0"/>
          <a:chOff x="0" y="0"/>
          <a:chExt cx="0" cy="0"/>
        </a:xfrm>
      </p:grpSpPr>
      <p:sp>
        <p:nvSpPr>
          <p:cNvPr id="5" name="Freeform 4"/>
          <p:cNvSpPr/>
          <p:nvPr/>
        </p:nvSpPr>
        <p:spPr>
          <a:xfrm>
            <a:off x="3505200" y="4572000"/>
            <a:ext cx="457201" cy="105156"/>
          </a:xfrm>
          <a:custGeom>
            <a:avLst/>
            <a:gdLst/>
            <a:ahLst/>
            <a:cxnLst/>
            <a:rect l="0" t="0" r="0" b="0"/>
            <a:pathLst>
              <a:path w="457201" h="105156">
                <a:moveTo>
                  <a:pt x="457200" y="0"/>
                </a:moveTo>
                <a:lnTo>
                  <a:pt x="457200" y="105155"/>
                </a:lnTo>
                <a:lnTo>
                  <a:pt x="0" y="105155"/>
                </a:lnTo>
                <a:lnTo>
                  <a:pt x="0" y="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429000" y="4495800"/>
            <a:ext cx="762001" cy="304801"/>
          </a:xfrm>
          <a:custGeom>
            <a:avLst/>
            <a:gdLst/>
            <a:ahLst/>
            <a:cxnLst/>
            <a:rect l="0" t="0" r="0" b="0"/>
            <a:pathLst>
              <a:path w="762001" h="304801">
                <a:moveTo>
                  <a:pt x="381000" y="0"/>
                </a:moveTo>
                <a:cubicBezTo>
                  <a:pt x="170688" y="0"/>
                  <a:pt x="0" y="68579"/>
                  <a:pt x="0" y="152400"/>
                </a:cubicBezTo>
                <a:cubicBezTo>
                  <a:pt x="0" y="236220"/>
                  <a:pt x="170688" y="304800"/>
                  <a:pt x="381000" y="304800"/>
                </a:cubicBezTo>
                <a:cubicBezTo>
                  <a:pt x="591311" y="304800"/>
                  <a:pt x="762000" y="236220"/>
                  <a:pt x="762000" y="152400"/>
                </a:cubicBezTo>
                <a:cubicBezTo>
                  <a:pt x="762000" y="68579"/>
                  <a:pt x="591311" y="0"/>
                  <a:pt x="3810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s_242B.tmp"/>
          <p:cNvPicPr>
            <a:picLocks/>
          </p:cNvPicPr>
          <p:nvPr/>
        </p:nvPicPr>
        <p:blipFill>
          <a:blip r:embed="rId2" cstate="print"/>
          <a:stretch>
            <a:fillRect/>
          </a:stretch>
        </p:blipFill>
        <p:spPr>
          <a:xfrm>
            <a:off x="1054100" y="1981200"/>
            <a:ext cx="5295900" cy="3848100"/>
          </a:xfrm>
          <a:prstGeom prst="rect">
            <a:avLst/>
          </a:prstGeom>
        </p:spPr>
      </p:pic>
      <p:sp>
        <p:nvSpPr>
          <p:cNvPr id="8" name="TextBox 7"/>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30</a:t>
            </a:r>
            <a:endParaRPr lang="en-US" sz="1200">
              <a:solidFill>
                <a:srgbClr val="000000"/>
              </a:solidFill>
              <a:latin typeface="Times New Roman"/>
            </a:endParaRPr>
          </a:p>
        </p:txBody>
      </p:sp>
      <p:sp>
        <p:nvSpPr>
          <p:cNvPr id="10" name="TextBox 9"/>
          <p:cNvSpPr txBox="1"/>
          <p:nvPr/>
        </p:nvSpPr>
        <p:spPr>
          <a:xfrm>
            <a:off x="804664" y="1193672"/>
            <a:ext cx="6037358" cy="3526606"/>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2794000" algn="l"/>
              </a:tabLst>
              <a:defRPr/>
            </a:pPr>
            <a:r>
              <a:rPr lang="en-US" smtClean="0">
                <a:solidFill>
                  <a:srgbClr val="000000"/>
                </a:solidFill>
                <a:latin typeface="Times New Roman"/>
              </a:rPr>
              <a:t>Step 2. Wait while purify instrument finishes your program, then</a:t>
            </a:r>
          </a:p>
          <a:p>
            <a:pPr marL="0" marR="0" lvl="0" indent="0" defTabSz="914400" eaLnBrk="1" fontAlgn="auto" latinLnBrk="0" hangingPunct="1">
              <a:lnSpc>
                <a:spcPts val="2106"/>
              </a:lnSpc>
              <a:buClrTx/>
              <a:buSzTx/>
              <a:buNone/>
              <a:tabLst>
                <a:tab pos="2794000" algn="l"/>
              </a:tabLst>
              <a:defRPr/>
            </a:pPr>
            <a:r>
              <a:rPr lang="en-US" smtClean="0">
                <a:solidFill>
                  <a:srgbClr val="000000"/>
                </a:solidFill>
                <a:latin typeface="Times New Roman"/>
              </a:rPr>
              <a:t>click the “OK” button of the tested program window.</a:t>
            </a: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2794000" algn="l"/>
              </a:tabLst>
              <a:defRPr/>
            </a:pPr>
            <a:endParaRPr lang="en-US" smtClean="0">
              <a:solidFill>
                <a:srgbClr val="000000"/>
              </a:solidFill>
              <a:latin typeface="Times New Roman"/>
            </a:endParaRPr>
          </a:p>
          <a:p>
            <a:pPr marL="0" marR="0" lvl="0" indent="0" defTabSz="914400" eaLnBrk="1" fontAlgn="auto" latinLnBrk="0" hangingPunct="1">
              <a:lnSpc>
                <a:spcPts val="1191"/>
              </a:lnSpc>
              <a:buClrTx/>
              <a:buSzTx/>
              <a:buNone/>
              <a:tabLst>
                <a:tab pos="2794000" algn="l"/>
              </a:tabLst>
              <a:defRPr/>
            </a:pPr>
            <a:r>
              <a:rPr lang="en-US" smtClean="0">
                <a:solidFill>
                  <a:srgbClr val="000000"/>
                </a:solidFill>
                <a:latin typeface="Times New Roman"/>
              </a:rPr>
              <a:t>	</a:t>
            </a:r>
            <a:r>
              <a:rPr lang="en-US" sz="798" b="1" smtClean="0">
                <a:solidFill>
                  <a:srgbClr val="000000"/>
                </a:solidFill>
                <a:latin typeface="Times New Roman"/>
              </a:rPr>
              <a:t>OK</a:t>
            </a:r>
            <a:endParaRPr lang="en-US" sz="798" b="1">
              <a:solidFill>
                <a:srgbClr val="000000"/>
              </a:solidFill>
              <a:latin typeface="Times New Roman"/>
            </a:endParaRPr>
          </a:p>
        </p:txBody>
      </p:sp>
      <p:sp>
        <p:nvSpPr>
          <p:cNvPr id="11" name="TextBox 10"/>
          <p:cNvSpPr txBox="1"/>
          <p:nvPr/>
        </p:nvSpPr>
        <p:spPr>
          <a:xfrm>
            <a:off x="1241078" y="383036"/>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myslide31">
    <p:spTree>
      <p:nvGrpSpPr>
        <p:cNvPr id="1" name=""/>
        <p:cNvGrpSpPr/>
        <p:nvPr/>
      </p:nvGrpSpPr>
      <p:grpSpPr>
        <a:xfrm>
          <a:off x="0" y="0"/>
          <a:ext cx="0" cy="0"/>
          <a:chOff x="0" y="0"/>
          <a:chExt cx="0" cy="0"/>
        </a:xfrm>
      </p:grpSpPr>
      <p:sp>
        <p:nvSpPr>
          <p:cNvPr id="5" name="Freeform 4"/>
          <p:cNvSpPr/>
          <p:nvPr/>
        </p:nvSpPr>
        <p:spPr>
          <a:xfrm>
            <a:off x="1619250" y="2979420"/>
            <a:ext cx="228601" cy="381001"/>
          </a:xfrm>
          <a:custGeom>
            <a:avLst/>
            <a:gdLst/>
            <a:ahLst/>
            <a:cxnLst/>
            <a:rect l="0" t="0" r="0" b="0"/>
            <a:pathLst>
              <a:path w="228601" h="381001">
                <a:moveTo>
                  <a:pt x="114300" y="0"/>
                </a:moveTo>
                <a:cubicBezTo>
                  <a:pt x="51054" y="0"/>
                  <a:pt x="0" y="85344"/>
                  <a:pt x="0" y="190500"/>
                </a:cubicBezTo>
                <a:cubicBezTo>
                  <a:pt x="0" y="295656"/>
                  <a:pt x="51054" y="381000"/>
                  <a:pt x="114300" y="381000"/>
                </a:cubicBezTo>
                <a:cubicBezTo>
                  <a:pt x="177545" y="381000"/>
                  <a:pt x="228600" y="295656"/>
                  <a:pt x="228600" y="190500"/>
                </a:cubicBezTo>
                <a:cubicBezTo>
                  <a:pt x="228600" y="85344"/>
                  <a:pt x="177545" y="0"/>
                  <a:pt x="1143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881377" y="2030729"/>
            <a:ext cx="3816097" cy="744476"/>
          </a:xfrm>
          <a:custGeom>
            <a:avLst/>
            <a:gdLst/>
            <a:ahLst/>
            <a:cxnLst/>
            <a:rect l="0" t="0" r="0" b="0"/>
            <a:pathLst>
              <a:path w="3816097" h="744476">
                <a:moveTo>
                  <a:pt x="0" y="744475"/>
                </a:moveTo>
                <a:lnTo>
                  <a:pt x="1943101" y="0"/>
                </a:lnTo>
                <a:lnTo>
                  <a:pt x="3816096" y="0"/>
                </a:lnTo>
              </a:path>
            </a:pathLst>
          </a:custGeom>
          <a:ln w="127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773673" y="1916429"/>
            <a:ext cx="2253997" cy="1367792"/>
          </a:xfrm>
          <a:custGeom>
            <a:avLst/>
            <a:gdLst/>
            <a:ahLst/>
            <a:cxnLst/>
            <a:rect l="0" t="0" r="0" b="0"/>
            <a:pathLst>
              <a:path w="2253997" h="1367792">
                <a:moveTo>
                  <a:pt x="2253996" y="0"/>
                </a:moveTo>
                <a:lnTo>
                  <a:pt x="2253996" y="1367791"/>
                </a:lnTo>
                <a:lnTo>
                  <a:pt x="0" y="1367791"/>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390650" y="3131820"/>
            <a:ext cx="4267201" cy="1752601"/>
          </a:xfrm>
          <a:custGeom>
            <a:avLst/>
            <a:gdLst/>
            <a:ahLst/>
            <a:cxnLst/>
            <a:rect l="0" t="0" r="0" b="0"/>
            <a:pathLst>
              <a:path w="4267201" h="1752601">
                <a:moveTo>
                  <a:pt x="2133600" y="0"/>
                </a:moveTo>
                <a:cubicBezTo>
                  <a:pt x="954785" y="0"/>
                  <a:pt x="0" y="392430"/>
                  <a:pt x="0" y="876300"/>
                </a:cubicBezTo>
                <a:cubicBezTo>
                  <a:pt x="0" y="1360932"/>
                  <a:pt x="954785" y="1752600"/>
                  <a:pt x="2133600" y="1752600"/>
                </a:cubicBezTo>
                <a:cubicBezTo>
                  <a:pt x="3311652" y="1752600"/>
                  <a:pt x="4267200" y="1360932"/>
                  <a:pt x="4267200" y="876300"/>
                </a:cubicBezTo>
                <a:cubicBezTo>
                  <a:pt x="4267200" y="392430"/>
                  <a:pt x="3311652" y="0"/>
                  <a:pt x="21336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594603" y="4211573"/>
            <a:ext cx="174500" cy="268225"/>
          </a:xfrm>
          <a:custGeom>
            <a:avLst/>
            <a:gdLst/>
            <a:ahLst/>
            <a:cxnLst/>
            <a:rect l="0" t="0" r="0" b="0"/>
            <a:pathLst>
              <a:path w="174500" h="268225">
                <a:moveTo>
                  <a:pt x="0" y="0"/>
                </a:moveTo>
                <a:lnTo>
                  <a:pt x="88393" y="268224"/>
                </a:lnTo>
                <a:lnTo>
                  <a:pt x="174499" y="268224"/>
                </a:lnTo>
              </a:path>
            </a:pathLst>
          </a:custGeom>
          <a:ln w="127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5845302" y="4365497"/>
            <a:ext cx="2039875" cy="719330"/>
          </a:xfrm>
          <a:custGeom>
            <a:avLst/>
            <a:gdLst/>
            <a:ahLst/>
            <a:cxnLst/>
            <a:rect l="0" t="0" r="0" b="0"/>
            <a:pathLst>
              <a:path w="2039875" h="719330">
                <a:moveTo>
                  <a:pt x="2039874" y="0"/>
                </a:moveTo>
                <a:lnTo>
                  <a:pt x="2039874" y="719329"/>
                </a:lnTo>
                <a:lnTo>
                  <a:pt x="0" y="719329"/>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ws_2802.tmp"/>
          <p:cNvPicPr>
            <a:picLocks/>
          </p:cNvPicPr>
          <p:nvPr/>
        </p:nvPicPr>
        <p:blipFill>
          <a:blip r:embed="rId2" cstate="print"/>
          <a:stretch>
            <a:fillRect/>
          </a:stretch>
        </p:blipFill>
        <p:spPr>
          <a:xfrm>
            <a:off x="317500" y="1981200"/>
            <a:ext cx="5194300" cy="3771900"/>
          </a:xfrm>
          <a:prstGeom prst="rect">
            <a:avLst/>
          </a:prstGeom>
        </p:spPr>
      </p:pic>
      <p:sp>
        <p:nvSpPr>
          <p:cNvPr id="12" name="TextBox 11"/>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31</a:t>
            </a:r>
            <a:endParaRPr lang="en-US" sz="1200">
              <a:solidFill>
                <a:srgbClr val="000000"/>
              </a:solidFill>
              <a:latin typeface="Times New Roman"/>
            </a:endParaRPr>
          </a:p>
        </p:txBody>
      </p:sp>
      <p:sp>
        <p:nvSpPr>
          <p:cNvPr id="14" name="TextBox 13"/>
          <p:cNvSpPr txBox="1"/>
          <p:nvPr/>
        </p:nvSpPr>
        <p:spPr>
          <a:xfrm>
            <a:off x="804664" y="1232535"/>
            <a:ext cx="6770893" cy="3808735"/>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5067300" algn="l"/>
                <a:tab pos="5130800" algn="l"/>
              </a:tabLst>
              <a:defRPr/>
            </a:pPr>
            <a:r>
              <a:rPr lang="en-US" smtClean="0">
                <a:solidFill>
                  <a:srgbClr val="000000"/>
                </a:solidFill>
                <a:latin typeface="Times New Roman"/>
              </a:rPr>
              <a:t>Step 3. Purify displays the result in the data browser window.</a:t>
            </a: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2346"/>
              </a:lnSpc>
              <a:buClrTx/>
              <a:buSzTx/>
              <a:buNone/>
              <a:tabLst>
                <a:tab pos="5067300" algn="l"/>
                <a:tab pos="5130800" algn="l"/>
              </a:tabLst>
              <a:defRPr/>
            </a:pPr>
            <a:r>
              <a:rPr lang="en-US" smtClean="0">
                <a:solidFill>
                  <a:srgbClr val="000000"/>
                </a:solidFill>
                <a:latin typeface="Times New Roman"/>
              </a:rPr>
              <a:t>	These colored</a:t>
            </a:r>
          </a:p>
          <a:p>
            <a:pPr marL="0" marR="0" lvl="0" indent="0" defTabSz="914400" eaLnBrk="1" fontAlgn="auto" latinLnBrk="0" hangingPunct="1">
              <a:lnSpc>
                <a:spcPts val="2160"/>
              </a:lnSpc>
              <a:buClrTx/>
              <a:buSzTx/>
              <a:buNone/>
              <a:tabLst>
                <a:tab pos="5067300" algn="l"/>
                <a:tab pos="5130800" algn="l"/>
              </a:tabLst>
              <a:defRPr/>
            </a:pPr>
            <a:r>
              <a:rPr lang="en-US" smtClean="0">
                <a:solidFill>
                  <a:srgbClr val="000000"/>
                </a:solidFill>
                <a:latin typeface="Times New Roman"/>
              </a:rPr>
              <a:t>	icons indicate</a:t>
            </a:r>
          </a:p>
          <a:p>
            <a:pPr marL="0" marR="0" lvl="0" indent="0" defTabSz="914400" eaLnBrk="1" fontAlgn="auto" latinLnBrk="0" hangingPunct="1">
              <a:lnSpc>
                <a:spcPts val="2166"/>
              </a:lnSpc>
              <a:buClrTx/>
              <a:buSzTx/>
              <a:buNone/>
              <a:tabLst>
                <a:tab pos="5067300" algn="l"/>
                <a:tab pos="5130800" algn="l"/>
              </a:tabLst>
              <a:defRPr/>
            </a:pPr>
            <a:r>
              <a:rPr lang="en-US" smtClean="0">
                <a:solidFill>
                  <a:srgbClr val="000000"/>
                </a:solidFill>
                <a:latin typeface="Times New Roman"/>
              </a:rPr>
              <a:t>	that there may</a:t>
            </a:r>
          </a:p>
          <a:p>
            <a:pPr marL="0" marR="0" lvl="0" indent="0" defTabSz="914400" eaLnBrk="1" fontAlgn="auto" latinLnBrk="0" hangingPunct="1">
              <a:lnSpc>
                <a:spcPts val="2160"/>
              </a:lnSpc>
              <a:buClrTx/>
              <a:buSzTx/>
              <a:buNone/>
              <a:tabLst>
                <a:tab pos="5067300" algn="l"/>
                <a:tab pos="5130800" algn="l"/>
              </a:tabLst>
              <a:defRPr/>
            </a:pPr>
            <a:r>
              <a:rPr lang="en-US" smtClean="0">
                <a:solidFill>
                  <a:srgbClr val="000000"/>
                </a:solidFill>
                <a:latin typeface="Times New Roman"/>
              </a:rPr>
              <a:t>	be runtime errors</a:t>
            </a:r>
          </a:p>
          <a:p>
            <a:pPr marL="0" marR="0" lvl="0" indent="0" defTabSz="914400" eaLnBrk="1" fontAlgn="auto" latinLnBrk="0" hangingPunct="1">
              <a:lnSpc>
                <a:spcPts val="2106"/>
              </a:lnSpc>
              <a:buClrTx/>
              <a:buSzTx/>
              <a:buNone/>
              <a:tabLst>
                <a:tab pos="5067300" algn="l"/>
                <a:tab pos="5130800" algn="l"/>
              </a:tabLst>
              <a:defRPr/>
            </a:pPr>
            <a:r>
              <a:rPr lang="en-US" smtClean="0">
                <a:solidFill>
                  <a:srgbClr val="000000"/>
                </a:solidFill>
                <a:latin typeface="Times New Roman"/>
              </a:rPr>
              <a:t>	in your program.</a:t>
            </a: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067300" algn="l"/>
                <a:tab pos="5130800" algn="l"/>
              </a:tabLst>
              <a:defRPr/>
            </a:pPr>
            <a:endParaRPr lang="en-US" smtClean="0">
              <a:solidFill>
                <a:srgbClr val="000000"/>
              </a:solidFill>
              <a:latin typeface="Times New Roman"/>
            </a:endParaRPr>
          </a:p>
          <a:p>
            <a:pPr marL="0" marR="0" lvl="0" indent="0" defTabSz="914400" eaLnBrk="1" fontAlgn="auto" latinLnBrk="0" hangingPunct="1">
              <a:lnSpc>
                <a:spcPts val="2370"/>
              </a:lnSpc>
              <a:buClrTx/>
              <a:buSzTx/>
              <a:buNone/>
              <a:tabLst>
                <a:tab pos="5067300" algn="l"/>
                <a:tab pos="5130800" algn="l"/>
              </a:tabLst>
              <a:defRPr/>
            </a:pPr>
            <a:r>
              <a:rPr lang="en-US" smtClean="0">
                <a:solidFill>
                  <a:srgbClr val="000000"/>
                </a:solidFill>
                <a:latin typeface="Times New Roman"/>
              </a:rPr>
              <a:t>		Memory leak</a:t>
            </a:r>
          </a:p>
          <a:p>
            <a:pPr marL="0" marR="0" lvl="0" indent="0" defTabSz="914400" eaLnBrk="1" fontAlgn="auto" latinLnBrk="0" hangingPunct="1">
              <a:lnSpc>
                <a:spcPts val="2100"/>
              </a:lnSpc>
              <a:buClrTx/>
              <a:buSzTx/>
              <a:buNone/>
              <a:tabLst>
                <a:tab pos="5067300" algn="l"/>
                <a:tab pos="5130800" algn="l"/>
              </a:tabLst>
              <a:defRPr/>
            </a:pPr>
            <a:r>
              <a:rPr lang="en-US" smtClean="0">
                <a:solidFill>
                  <a:srgbClr val="000000"/>
                </a:solidFill>
                <a:latin typeface="Times New Roman"/>
              </a:rPr>
              <a:t>		information</a:t>
            </a:r>
            <a:endParaRPr lang="en-US">
              <a:solidFill>
                <a:srgbClr val="000000"/>
              </a:solidFill>
              <a:latin typeface="Times New Roman"/>
            </a:endParaRPr>
          </a:p>
        </p:txBody>
      </p:sp>
      <p:sp>
        <p:nvSpPr>
          <p:cNvPr id="15" name="TextBox 14"/>
          <p:cNvSpPr txBox="1"/>
          <p:nvPr/>
        </p:nvSpPr>
        <p:spPr>
          <a:xfrm>
            <a:off x="1248317" y="383036"/>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myslide32">
    <p:spTree>
      <p:nvGrpSpPr>
        <p:cNvPr id="1" name=""/>
        <p:cNvGrpSpPr/>
        <p:nvPr/>
      </p:nvGrpSpPr>
      <p:grpSpPr>
        <a:xfrm>
          <a:off x="0" y="0"/>
          <a:ext cx="0" cy="0"/>
          <a:chOff x="0" y="0"/>
          <a:chExt cx="0" cy="0"/>
        </a:xfrm>
      </p:grpSpPr>
      <p:pic>
        <p:nvPicPr>
          <p:cNvPr id="5" name="Picture 4" descr="ws_2B9C.tmp"/>
          <p:cNvPicPr>
            <a:picLocks/>
          </p:cNvPicPr>
          <p:nvPr/>
        </p:nvPicPr>
        <p:blipFill>
          <a:blip r:embed="rId2" cstate="print"/>
          <a:stretch>
            <a:fillRect/>
          </a:stretch>
        </p:blipFill>
        <p:spPr>
          <a:xfrm>
            <a:off x="965200" y="1828800"/>
            <a:ext cx="6032500" cy="4102100"/>
          </a:xfrm>
          <a:prstGeom prst="rect">
            <a:avLst/>
          </a:prstGeom>
        </p:spPr>
      </p:pic>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32</a:t>
            </a:r>
            <a:endParaRPr lang="en-US" sz="1200">
              <a:solidFill>
                <a:srgbClr val="000000"/>
              </a:solidFill>
              <a:latin typeface="Times New Roman"/>
            </a:endParaRPr>
          </a:p>
        </p:txBody>
      </p:sp>
      <p:sp>
        <p:nvSpPr>
          <p:cNvPr id="8" name="TextBox 7"/>
          <p:cNvSpPr txBox="1"/>
          <p:nvPr/>
        </p:nvSpPr>
        <p:spPr>
          <a:xfrm>
            <a:off x="804664" y="1232535"/>
            <a:ext cx="4814395" cy="272510"/>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Step 4. Examine the suspect code to fix the defects.</a:t>
            </a:r>
            <a:endParaRPr lang="en-US">
              <a:solidFill>
                <a:srgbClr val="000000"/>
              </a:solidFill>
              <a:latin typeface="Times New Roman"/>
            </a:endParaRPr>
          </a:p>
        </p:txBody>
      </p:sp>
      <p:sp>
        <p:nvSpPr>
          <p:cNvPr id="9" name="TextBox 8"/>
          <p:cNvSpPr txBox="1"/>
          <p:nvPr/>
        </p:nvSpPr>
        <p:spPr>
          <a:xfrm>
            <a:off x="1219200" y="383036"/>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myslide33">
    <p:spTree>
      <p:nvGrpSpPr>
        <p:cNvPr id="1" name=""/>
        <p:cNvGrpSpPr/>
        <p:nvPr/>
      </p:nvGrpSpPr>
      <p:grpSpPr>
        <a:xfrm>
          <a:off x="0" y="0"/>
          <a:ext cx="0" cy="0"/>
          <a:chOff x="0" y="0"/>
          <a:chExt cx="0" cy="0"/>
        </a:xfrm>
      </p:grpSpPr>
      <p:pic>
        <p:nvPicPr>
          <p:cNvPr id="3" name="Picture 2" descr="ws_2E3D.tmp"/>
          <p:cNvPicPr>
            <a:picLocks/>
          </p:cNvPicPr>
          <p:nvPr/>
        </p:nvPicPr>
        <p:blipFill>
          <a:blip r:embed="rId2" cstate="print"/>
          <a:stretch>
            <a:fillRect/>
          </a:stretch>
        </p:blipFill>
        <p:spPr>
          <a:xfrm>
            <a:off x="241300" y="1117600"/>
            <a:ext cx="8001000" cy="5067300"/>
          </a:xfrm>
          <a:prstGeom prst="rect">
            <a:avLst/>
          </a:prstGeom>
        </p:spPr>
      </p:pic>
      <p:sp>
        <p:nvSpPr>
          <p:cNvPr id="4" name="TextBox 3"/>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33</a:t>
            </a:r>
            <a:endParaRPr lang="en-US" sz="1200">
              <a:solidFill>
                <a:srgbClr val="000000"/>
              </a:solidFill>
              <a:latin typeface="Times New Roman"/>
            </a:endParaRPr>
          </a:p>
        </p:txBody>
      </p:sp>
      <p:sp>
        <p:nvSpPr>
          <p:cNvPr id="6" name="TextBox 5"/>
          <p:cNvSpPr txBox="1"/>
          <p:nvPr/>
        </p:nvSpPr>
        <p:spPr>
          <a:xfrm>
            <a:off x="7017257" y="3638424"/>
            <a:ext cx="989117" cy="210827"/>
          </a:xfrm>
          <a:prstGeom prst="rect">
            <a:avLst/>
          </a:prstGeom>
          <a:noFill/>
        </p:spPr>
        <p:txBody>
          <a:bodyPr vert="horz" wrap="none" lIns="0" tIns="0" rIns="0" bIns="0" rtlCol="0">
            <a:spAutoFit/>
          </a:bodyPr>
          <a:lstStyle/>
          <a:p>
            <a:pPr>
              <a:lnSpc>
                <a:spcPts val="1697"/>
              </a:lnSpc>
            </a:pPr>
            <a:r>
              <a:rPr lang="en-US" sz="1398" smtClean="0">
                <a:solidFill>
                  <a:srgbClr val="000000"/>
                </a:solidFill>
                <a:latin typeface="Times New Roman"/>
              </a:rPr>
              <a:t>modifications</a:t>
            </a:r>
            <a:endParaRPr lang="en-US" sz="1398">
              <a:solidFill>
                <a:srgbClr val="000000"/>
              </a:solidFill>
              <a:latin typeface="Times New Roman"/>
            </a:endParaRPr>
          </a:p>
        </p:txBody>
      </p:sp>
      <p:sp>
        <p:nvSpPr>
          <p:cNvPr id="7" name="TextBox 6"/>
          <p:cNvSpPr txBox="1"/>
          <p:nvPr/>
        </p:nvSpPr>
        <p:spPr>
          <a:xfrm>
            <a:off x="1241078" y="383036"/>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myslide34">
    <p:spTree>
      <p:nvGrpSpPr>
        <p:cNvPr id="1" name=""/>
        <p:cNvGrpSpPr/>
        <p:nvPr/>
      </p:nvGrpSpPr>
      <p:grpSpPr>
        <a:xfrm>
          <a:off x="0" y="0"/>
          <a:ext cx="0" cy="0"/>
          <a:chOff x="0" y="0"/>
          <a:chExt cx="0" cy="0"/>
        </a:xfrm>
      </p:grpSpPr>
      <p:pic>
        <p:nvPicPr>
          <p:cNvPr id="5" name="Picture 4" descr="ws_30DC.tmp"/>
          <p:cNvPicPr>
            <a:picLocks/>
          </p:cNvPicPr>
          <p:nvPr/>
        </p:nvPicPr>
        <p:blipFill>
          <a:blip r:embed="rId2" cstate="print"/>
          <a:stretch>
            <a:fillRect/>
          </a:stretch>
        </p:blipFill>
        <p:spPr>
          <a:xfrm>
            <a:off x="1054100" y="2044700"/>
            <a:ext cx="5511800" cy="4000500"/>
          </a:xfrm>
          <a:prstGeom prst="rect">
            <a:avLst/>
          </a:prstGeom>
        </p:spPr>
      </p:pic>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34</a:t>
            </a:r>
            <a:endParaRPr lang="en-US" sz="1200">
              <a:solidFill>
                <a:srgbClr val="000000"/>
              </a:solidFill>
              <a:latin typeface="Times New Roman"/>
            </a:endParaRPr>
          </a:p>
        </p:txBody>
      </p:sp>
      <p:sp>
        <p:nvSpPr>
          <p:cNvPr id="8" name="TextBox 7"/>
          <p:cNvSpPr txBox="1"/>
          <p:nvPr/>
        </p:nvSpPr>
        <p:spPr>
          <a:xfrm>
            <a:off x="804664" y="1295400"/>
            <a:ext cx="7272536" cy="564257"/>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Step 5. This time repeat steps 1 to 4 to run the modified “better.c”. Wow~~~, the results look so nice!</a:t>
            </a:r>
            <a:endParaRPr lang="en-US">
              <a:solidFill>
                <a:srgbClr val="000000"/>
              </a:solidFill>
              <a:latin typeface="Times New Roman"/>
            </a:endParaRPr>
          </a:p>
        </p:txBody>
      </p:sp>
      <p:sp>
        <p:nvSpPr>
          <p:cNvPr id="9" name="TextBox 8"/>
          <p:cNvSpPr txBox="1"/>
          <p:nvPr/>
        </p:nvSpPr>
        <p:spPr>
          <a:xfrm>
            <a:off x="1241078" y="383036"/>
            <a:ext cx="5616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C/C++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myslide35">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35</a:t>
            </a:r>
            <a:endParaRPr lang="en-US" sz="1200">
              <a:solidFill>
                <a:srgbClr val="000000"/>
              </a:solidFill>
              <a:latin typeface="Times New Roman"/>
            </a:endParaRPr>
          </a:p>
        </p:txBody>
      </p:sp>
      <p:sp>
        <p:nvSpPr>
          <p:cNvPr id="7" name="TextBox 6"/>
          <p:cNvSpPr txBox="1"/>
          <p:nvPr/>
        </p:nvSpPr>
        <p:spPr>
          <a:xfrm>
            <a:off x="12576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8" name="TextBox 7"/>
          <p:cNvSpPr txBox="1"/>
          <p:nvPr/>
        </p:nvSpPr>
        <p:spPr>
          <a:xfrm>
            <a:off x="728472" y="1240028"/>
            <a:ext cx="7424928" cy="4142160"/>
          </a:xfrm>
          <a:prstGeom prst="rect">
            <a:avLst/>
          </a:prstGeom>
          <a:noFill/>
        </p:spPr>
        <p:txBody>
          <a:bodyPr vert="horz" wrap="square" lIns="0" tIns="0" rIns="0" bIns="0" rtlCol="0">
            <a:spAutoFit/>
          </a:bodyPr>
          <a:lstStyle/>
          <a:p>
            <a:pPr marL="0" marR="0" lvl="0" indent="0" defTabSz="914400" eaLnBrk="1" fontAlgn="auto" latinLnBrk="0" hangingPunct="1">
              <a:lnSpc>
                <a:spcPts val="2426"/>
              </a:lnSpc>
              <a:buClrTx/>
              <a:buSzTx/>
              <a:buNone/>
              <a:tabLst>
                <a:tab pos="76200" algn="l"/>
                <a:tab pos="457200" algn="l"/>
              </a:tabLst>
              <a:defRPr/>
            </a:pPr>
            <a:r>
              <a:rPr lang="en-US" sz="2000" smtClean="0"/>
              <a:t>	</a:t>
            </a:r>
            <a:r>
              <a:rPr lang="en-US" sz="2000" smtClean="0">
                <a:solidFill>
                  <a:srgbClr val="000000"/>
                </a:solidFill>
                <a:latin typeface="Times New Roman"/>
              </a:rPr>
              <a:t>To profile and analyze memory usage for a program,	follow these steps:</a:t>
            </a:r>
          </a:p>
          <a:p>
            <a:pPr marL="0" marR="0" lvl="0" indent="0" defTabSz="914400" eaLnBrk="1" fontAlgn="auto" latinLnBrk="0" hangingPunct="1">
              <a:lnSpc>
                <a:spcPts val="2821"/>
              </a:lnSpc>
              <a:buClrTx/>
              <a:buSzTx/>
              <a:buNone/>
              <a:tabLst>
                <a:tab pos="76200" algn="l"/>
                <a:tab pos="457200" algn="l"/>
              </a:tabLst>
              <a:defRPr/>
            </a:pPr>
            <a:r>
              <a:rPr lang="en-US" sz="2000" smtClean="0">
                <a:solidFill>
                  <a:srgbClr val="CC0000"/>
                </a:solidFill>
                <a:latin typeface="Times New Roman"/>
              </a:rPr>
              <a:t>1.  </a:t>
            </a:r>
            <a:r>
              <a:rPr lang="en-US" sz="2000" smtClean="0">
                <a:solidFill>
                  <a:srgbClr val="000000"/>
                </a:solidFill>
                <a:latin typeface="Times New Roman"/>
              </a:rPr>
              <a:t>Run your Java or .NET managed program with Purify.</a:t>
            </a:r>
          </a:p>
          <a:p>
            <a:pPr marL="0" marR="0" lvl="0" indent="0" defTabSz="914400" eaLnBrk="1" fontAlgn="auto" latinLnBrk="0" hangingPunct="1">
              <a:lnSpc>
                <a:spcPts val="2874"/>
              </a:lnSpc>
              <a:buClrTx/>
              <a:buSzTx/>
              <a:buNone/>
              <a:tabLst>
                <a:tab pos="76200" algn="l"/>
                <a:tab pos="457200" algn="l"/>
              </a:tabLst>
              <a:defRPr/>
            </a:pPr>
            <a:r>
              <a:rPr lang="en-US" sz="2000" smtClean="0">
                <a:solidFill>
                  <a:srgbClr val="CC0000"/>
                </a:solidFill>
                <a:latin typeface="Times New Roman"/>
              </a:rPr>
              <a:t>2.  </a:t>
            </a:r>
            <a:r>
              <a:rPr lang="en-US" sz="2000" smtClean="0">
                <a:solidFill>
                  <a:srgbClr val="000000"/>
                </a:solidFill>
                <a:latin typeface="Times New Roman"/>
              </a:rPr>
              <a:t>Wait until your program has finished initializing, then take a snapshot.</a:t>
            </a:r>
          </a:p>
          <a:p>
            <a:pPr marL="0" marR="0" lvl="0" indent="0" defTabSz="914400" eaLnBrk="1" fontAlgn="auto" latinLnBrk="0" hangingPunct="1">
              <a:lnSpc>
                <a:spcPts val="2874"/>
              </a:lnSpc>
              <a:buClrTx/>
              <a:buSzTx/>
              <a:buNone/>
              <a:tabLst>
                <a:tab pos="76200" algn="l"/>
                <a:tab pos="457200" algn="l"/>
              </a:tabLst>
              <a:defRPr/>
            </a:pPr>
            <a:r>
              <a:rPr lang="en-US" sz="2000" smtClean="0">
                <a:solidFill>
                  <a:srgbClr val="CC0000"/>
                </a:solidFill>
                <a:latin typeface="Times New Roman"/>
              </a:rPr>
              <a:t>3.  </a:t>
            </a:r>
            <a:r>
              <a:rPr lang="en-US" sz="2000" smtClean="0">
                <a:solidFill>
                  <a:srgbClr val="000000"/>
                </a:solidFill>
                <a:latin typeface="Times New Roman"/>
              </a:rPr>
              <a:t>Run code you suspect may be leaking, then take another snapshot.</a:t>
            </a:r>
          </a:p>
          <a:p>
            <a:pPr marL="0" marR="0" lvl="0" indent="0" defTabSz="914400" eaLnBrk="1" fontAlgn="auto" latinLnBrk="0" hangingPunct="1">
              <a:lnSpc>
                <a:spcPts val="2874"/>
              </a:lnSpc>
              <a:buClrTx/>
              <a:buSzTx/>
              <a:buNone/>
              <a:tabLst>
                <a:tab pos="76200" algn="l"/>
                <a:tab pos="457200" algn="l"/>
              </a:tabLst>
              <a:defRPr/>
            </a:pPr>
            <a:r>
              <a:rPr lang="en-US" sz="2000" smtClean="0">
                <a:solidFill>
                  <a:srgbClr val="CC0000"/>
                </a:solidFill>
                <a:latin typeface="Times New Roman"/>
              </a:rPr>
              <a:t>4.  </a:t>
            </a:r>
            <a:r>
              <a:rPr lang="en-US" sz="2000" smtClean="0">
                <a:solidFill>
                  <a:srgbClr val="000000"/>
                </a:solidFill>
                <a:latin typeface="Times New Roman"/>
              </a:rPr>
              <a:t>Compare the two snapshots to identify specific methods that</a:t>
            </a:r>
          </a:p>
          <a:p>
            <a:pPr marL="0" marR="0" lvl="0" indent="0" defTabSz="914400" eaLnBrk="1" fontAlgn="auto" latinLnBrk="0" hangingPunct="1">
              <a:lnSpc>
                <a:spcPts val="2106"/>
              </a:lnSpc>
              <a:buClrTx/>
              <a:buSzTx/>
              <a:buNone/>
              <a:tabLst>
                <a:tab pos="76200" algn="l"/>
                <a:tab pos="457200" algn="l"/>
              </a:tabLst>
              <a:defRPr/>
            </a:pPr>
            <a:r>
              <a:rPr lang="en-US" sz="2000" smtClean="0">
                <a:solidFill>
                  <a:srgbClr val="000000"/>
                </a:solidFill>
                <a:latin typeface="Times New Roman"/>
              </a:rPr>
              <a:t>		may be causing memory problems.</a:t>
            </a:r>
          </a:p>
          <a:p>
            <a:pPr marL="0" marR="0" lvl="0" indent="0" defTabSz="914400" eaLnBrk="1" fontAlgn="auto" latinLnBrk="0" hangingPunct="1">
              <a:lnSpc>
                <a:spcPts val="2868"/>
              </a:lnSpc>
              <a:buClrTx/>
              <a:buSzTx/>
              <a:buNone/>
              <a:tabLst>
                <a:tab pos="76200" algn="l"/>
                <a:tab pos="457200" algn="l"/>
              </a:tabLst>
              <a:defRPr/>
            </a:pPr>
            <a:r>
              <a:rPr lang="en-US" sz="2000" smtClean="0">
                <a:solidFill>
                  <a:srgbClr val="CC0000"/>
                </a:solidFill>
                <a:latin typeface="Times New Roman"/>
              </a:rPr>
              <a:t>5.  </a:t>
            </a:r>
            <a:r>
              <a:rPr lang="en-US" sz="2000" smtClean="0">
                <a:solidFill>
                  <a:srgbClr val="000000"/>
                </a:solidFill>
                <a:latin typeface="Times New Roman"/>
              </a:rPr>
              <a:t>Examine suspect methods for unneeded objects, or objects containing references to unneeded objects that should be garbage-collected</a:t>
            </a:r>
            <a:r>
              <a:rPr lang="en-US" smtClean="0">
                <a:solidFill>
                  <a:srgbClr val="000000"/>
                </a:solidFill>
                <a:latin typeface="Times New Roman"/>
              </a:rPr>
              <a:t>.</a:t>
            </a:r>
          </a:p>
          <a:p>
            <a:pPr marL="0" marR="0" lvl="0" indent="0" defTabSz="914400" eaLnBrk="1" fontAlgn="auto" latinLnBrk="0" hangingPunct="1">
              <a:lnSpc>
                <a:spcPts val="1000"/>
              </a:lnSpc>
              <a:buClrTx/>
              <a:buSzTx/>
              <a:buNone/>
              <a:tabLst>
                <a:tab pos="76200" algn="l"/>
                <a:tab pos="457200" algn="l"/>
              </a:tabLst>
              <a:defRPr/>
            </a:pPr>
            <a:endParaRPr lang="en-US" smtClean="0">
              <a:solidFill>
                <a:srgbClr val="000000"/>
              </a:solidFill>
              <a:latin typeface="Times New Roman"/>
            </a:endParaRPr>
          </a:p>
          <a:p>
            <a:pPr marL="0" marR="0" lvl="0" indent="0" defTabSz="914400" eaLnBrk="1" fontAlgn="auto" latinLnBrk="0" hangingPunct="1">
              <a:lnSpc>
                <a:spcPts val="2300"/>
              </a:lnSpc>
              <a:buClrTx/>
              <a:buSzTx/>
              <a:buNone/>
              <a:tabLst>
                <a:tab pos="76200" algn="l"/>
                <a:tab pos="457200" algn="l"/>
              </a:tabLst>
              <a:defRPr/>
            </a:pPr>
            <a:r>
              <a:rPr lang="en-US" smtClean="0">
                <a:solidFill>
                  <a:srgbClr val="000000"/>
                </a:solidFill>
                <a:latin typeface="Times New Roman"/>
              </a:rPr>
              <a:t>	</a:t>
            </a:r>
            <a:r>
              <a:rPr lang="en-US" sz="2000" smtClean="0">
                <a:solidFill>
                  <a:srgbClr val="000000"/>
                </a:solidFill>
                <a:latin typeface="Times New Roman"/>
              </a:rPr>
              <a:t>I’ll take the purify sample java file “</a:t>
            </a:r>
            <a:r>
              <a:rPr lang="en-US" sz="2000" i="1" smtClean="0">
                <a:solidFill>
                  <a:srgbClr val="000000"/>
                </a:solidFill>
                <a:latin typeface="Times New Roman"/>
              </a:rPr>
              <a:t>LeakSample.java</a:t>
            </a:r>
            <a:r>
              <a:rPr lang="en-US" sz="2000" smtClean="0">
                <a:solidFill>
                  <a:srgbClr val="000000"/>
                </a:solidFill>
                <a:latin typeface="Times New Roman"/>
              </a:rPr>
              <a:t>”  for</a:t>
            </a:r>
          </a:p>
          <a:p>
            <a:pPr marL="0" marR="0" lvl="0" indent="0" defTabSz="914400" eaLnBrk="1" fontAlgn="auto" latinLnBrk="0" hangingPunct="1">
              <a:lnSpc>
                <a:spcPts val="2160"/>
              </a:lnSpc>
              <a:buClrTx/>
              <a:buSzTx/>
              <a:buNone/>
              <a:tabLst>
                <a:tab pos="76200" algn="l"/>
                <a:tab pos="457200" algn="l"/>
              </a:tabLst>
              <a:defRPr/>
            </a:pPr>
            <a:r>
              <a:rPr lang="en-US" sz="2000" smtClean="0">
                <a:solidFill>
                  <a:srgbClr val="000000"/>
                </a:solidFill>
                <a:latin typeface="Times New Roman"/>
              </a:rPr>
              <a:t>	example, to show you how to detect java memory leaks, step by</a:t>
            </a:r>
          </a:p>
          <a:p>
            <a:pPr marL="0" marR="0" lvl="0" indent="0" defTabSz="914400" eaLnBrk="1" fontAlgn="auto" latinLnBrk="0" hangingPunct="1">
              <a:lnSpc>
                <a:spcPts val="2106"/>
              </a:lnSpc>
              <a:buClrTx/>
              <a:buSzTx/>
              <a:buNone/>
              <a:tabLst>
                <a:tab pos="76200" algn="l"/>
                <a:tab pos="457200" algn="l"/>
              </a:tabLst>
              <a:defRPr/>
            </a:pPr>
            <a:r>
              <a:rPr lang="en-US" sz="2000" smtClean="0">
                <a:solidFill>
                  <a:srgbClr val="000000"/>
                </a:solidFill>
                <a:latin typeface="Times New Roman"/>
              </a:rPr>
              <a:t>	step, in next several slides.</a:t>
            </a:r>
            <a:endParaRPr lang="en-US" sz="200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myslide36">
    <p:spTree>
      <p:nvGrpSpPr>
        <p:cNvPr id="1" name=""/>
        <p:cNvGrpSpPr/>
        <p:nvPr/>
      </p:nvGrpSpPr>
      <p:grpSpPr>
        <a:xfrm>
          <a:off x="0" y="0"/>
          <a:ext cx="0" cy="0"/>
          <a:chOff x="0" y="0"/>
          <a:chExt cx="0" cy="0"/>
        </a:xfrm>
      </p:grpSpPr>
      <p:pic>
        <p:nvPicPr>
          <p:cNvPr id="5" name="Picture 4" descr="ws_389B.tmp"/>
          <p:cNvPicPr>
            <a:picLocks/>
          </p:cNvPicPr>
          <p:nvPr/>
        </p:nvPicPr>
        <p:blipFill>
          <a:blip r:embed="rId2" cstate="print"/>
          <a:stretch>
            <a:fillRect/>
          </a:stretch>
        </p:blipFill>
        <p:spPr>
          <a:xfrm>
            <a:off x="965200" y="1765300"/>
            <a:ext cx="5575300" cy="3492500"/>
          </a:xfrm>
          <a:prstGeom prst="rect">
            <a:avLst/>
          </a:prstGeom>
        </p:spPr>
      </p:pic>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36</a:t>
            </a:r>
            <a:endParaRPr lang="en-US" sz="1200">
              <a:solidFill>
                <a:srgbClr val="000000"/>
              </a:solidFill>
              <a:latin typeface="Times New Roman"/>
            </a:endParaRPr>
          </a:p>
        </p:txBody>
      </p:sp>
      <p:sp>
        <p:nvSpPr>
          <p:cNvPr id="8" name="TextBox 7"/>
          <p:cNvSpPr txBox="1"/>
          <p:nvPr/>
        </p:nvSpPr>
        <p:spPr>
          <a:xfrm>
            <a:off x="1143000"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9" name="TextBox 8"/>
          <p:cNvSpPr txBox="1"/>
          <p:nvPr/>
        </p:nvSpPr>
        <p:spPr>
          <a:xfrm>
            <a:off x="804664" y="1219200"/>
            <a:ext cx="2700536" cy="282129"/>
          </a:xfrm>
          <a:prstGeom prst="rect">
            <a:avLst/>
          </a:prstGeom>
          <a:noFill/>
        </p:spPr>
        <p:txBody>
          <a:bodyPr vert="horz" wrap="square" lIns="0" tIns="0" rIns="0" bIns="0" rtlCol="0">
            <a:spAutoFit/>
          </a:bodyPr>
          <a:lstStyle/>
          <a:p>
            <a:pPr>
              <a:lnSpc>
                <a:spcPts val="2185"/>
              </a:lnSpc>
            </a:pPr>
            <a:r>
              <a:rPr lang="en-US" b="1" smtClean="0">
                <a:solidFill>
                  <a:srgbClr val="000000"/>
                </a:solidFill>
                <a:latin typeface="Times New Roman"/>
              </a:rPr>
              <a:t>Step 1. Run Purify</a:t>
            </a:r>
            <a:endParaRPr lang="en-US" b="1">
              <a:solidFill>
                <a:srgbClr val="000000"/>
              </a:solidFill>
              <a:latin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myslide37">
    <p:spTree>
      <p:nvGrpSpPr>
        <p:cNvPr id="1" name=""/>
        <p:cNvGrpSpPr/>
        <p:nvPr/>
      </p:nvGrpSpPr>
      <p:grpSpPr>
        <a:xfrm>
          <a:off x="0" y="0"/>
          <a:ext cx="0" cy="0"/>
          <a:chOff x="0" y="0"/>
          <a:chExt cx="0" cy="0"/>
        </a:xfrm>
      </p:grpSpPr>
      <p:sp>
        <p:nvSpPr>
          <p:cNvPr id="5" name="Freeform 4"/>
          <p:cNvSpPr/>
          <p:nvPr/>
        </p:nvSpPr>
        <p:spPr>
          <a:xfrm>
            <a:off x="3440429" y="2730245"/>
            <a:ext cx="533401" cy="304801"/>
          </a:xfrm>
          <a:custGeom>
            <a:avLst/>
            <a:gdLst/>
            <a:ahLst/>
            <a:cxnLst/>
            <a:rect l="0" t="0" r="0" b="0"/>
            <a:pathLst>
              <a:path w="533401" h="304801">
                <a:moveTo>
                  <a:pt x="266700" y="0"/>
                </a:moveTo>
                <a:cubicBezTo>
                  <a:pt x="118873" y="0"/>
                  <a:pt x="0" y="68581"/>
                  <a:pt x="0" y="152400"/>
                </a:cubicBezTo>
                <a:cubicBezTo>
                  <a:pt x="0" y="236982"/>
                  <a:pt x="118873" y="304800"/>
                  <a:pt x="266700" y="304800"/>
                </a:cubicBezTo>
                <a:cubicBezTo>
                  <a:pt x="413767" y="304800"/>
                  <a:pt x="533400" y="236982"/>
                  <a:pt x="533400" y="152400"/>
                </a:cubicBezTo>
                <a:cubicBezTo>
                  <a:pt x="533400" y="68581"/>
                  <a:pt x="413767" y="0"/>
                  <a:pt x="2667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202429" y="2730245"/>
            <a:ext cx="685801" cy="304801"/>
          </a:xfrm>
          <a:custGeom>
            <a:avLst/>
            <a:gdLst/>
            <a:ahLst/>
            <a:cxnLst/>
            <a:rect l="0" t="0" r="0" b="0"/>
            <a:pathLst>
              <a:path w="685801" h="304801">
                <a:moveTo>
                  <a:pt x="342900" y="0"/>
                </a:moveTo>
                <a:cubicBezTo>
                  <a:pt x="153162" y="0"/>
                  <a:pt x="0" y="68581"/>
                  <a:pt x="0" y="152400"/>
                </a:cubicBezTo>
                <a:cubicBezTo>
                  <a:pt x="0" y="236982"/>
                  <a:pt x="153162" y="304800"/>
                  <a:pt x="342900" y="304800"/>
                </a:cubicBezTo>
                <a:cubicBezTo>
                  <a:pt x="531876" y="304800"/>
                  <a:pt x="685800" y="236982"/>
                  <a:pt x="685800" y="152400"/>
                </a:cubicBezTo>
                <a:cubicBezTo>
                  <a:pt x="685800" y="68581"/>
                  <a:pt x="531876" y="0"/>
                  <a:pt x="3429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s_3B69.tmp"/>
          <p:cNvPicPr>
            <a:picLocks/>
          </p:cNvPicPr>
          <p:nvPr/>
        </p:nvPicPr>
        <p:blipFill>
          <a:blip r:embed="rId2" cstate="print"/>
          <a:stretch>
            <a:fillRect/>
          </a:stretch>
        </p:blipFill>
        <p:spPr>
          <a:xfrm>
            <a:off x="457200" y="2336800"/>
            <a:ext cx="7493000" cy="3543300"/>
          </a:xfrm>
          <a:prstGeom prst="rect">
            <a:avLst/>
          </a:prstGeom>
        </p:spPr>
      </p:pic>
      <p:sp>
        <p:nvSpPr>
          <p:cNvPr id="8" name="TextBox 7"/>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37</a:t>
            </a:r>
            <a:endParaRPr lang="en-US" sz="1200">
              <a:solidFill>
                <a:srgbClr val="000000"/>
              </a:solidFill>
              <a:latin typeface="Times New Roman"/>
            </a:endParaRPr>
          </a:p>
        </p:txBody>
      </p:sp>
      <p:sp>
        <p:nvSpPr>
          <p:cNvPr id="10" name="TextBox 9"/>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1" name="TextBox 10"/>
          <p:cNvSpPr txBox="1"/>
          <p:nvPr/>
        </p:nvSpPr>
        <p:spPr>
          <a:xfrm>
            <a:off x="804664" y="1240155"/>
            <a:ext cx="6118791" cy="833562"/>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Step 2.  Browse to the sample file under </a:t>
            </a:r>
            <a:r>
              <a:rPr lang="en-US" sz="1602" i="1" smtClean="0">
                <a:solidFill>
                  <a:srgbClr val="000000"/>
                </a:solidFill>
                <a:latin typeface="Times New Roman"/>
              </a:rPr>
              <a:t>“purify</a:t>
            </a:r>
          </a:p>
          <a:p>
            <a:pPr>
              <a:lnSpc>
                <a:spcPts val="2160"/>
              </a:lnSpc>
            </a:pPr>
            <a:r>
              <a:rPr lang="en-US" sz="1602" i="1" smtClean="0">
                <a:solidFill>
                  <a:srgbClr val="000000"/>
                </a:solidFill>
                <a:latin typeface="Times New Roman"/>
              </a:rPr>
              <a:t>installdir\PurifyPlus\PurifySamples\Java\LeakSample\LeakSample.class</a:t>
            </a:r>
            <a:r>
              <a:rPr lang="en-US" smtClean="0">
                <a:solidFill>
                  <a:srgbClr val="000000"/>
                </a:solidFill>
                <a:latin typeface="Times New Roman"/>
              </a:rPr>
              <a:t>”,</a:t>
            </a:r>
          </a:p>
          <a:p>
            <a:pPr>
              <a:lnSpc>
                <a:spcPts val="2106"/>
              </a:lnSpc>
            </a:pPr>
            <a:r>
              <a:rPr lang="en-US" smtClean="0">
                <a:solidFill>
                  <a:srgbClr val="000000"/>
                </a:solidFill>
                <a:latin typeface="Times New Roman"/>
              </a:rPr>
              <a:t>Click Run and the smaller window appears.</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myslide38">
    <p:spTree>
      <p:nvGrpSpPr>
        <p:cNvPr id="1" name=""/>
        <p:cNvGrpSpPr/>
        <p:nvPr/>
      </p:nvGrpSpPr>
      <p:grpSpPr>
        <a:xfrm>
          <a:off x="0" y="0"/>
          <a:ext cx="0" cy="0"/>
          <a:chOff x="0" y="0"/>
          <a:chExt cx="0" cy="0"/>
        </a:xfrm>
      </p:grpSpPr>
      <p:sp>
        <p:nvSpPr>
          <p:cNvPr id="5" name="Freeform 4"/>
          <p:cNvSpPr/>
          <p:nvPr/>
        </p:nvSpPr>
        <p:spPr>
          <a:xfrm>
            <a:off x="2895600" y="2857500"/>
            <a:ext cx="228601" cy="228601"/>
          </a:xfrm>
          <a:custGeom>
            <a:avLst/>
            <a:gdLst/>
            <a:ahLst/>
            <a:cxnLst/>
            <a:rect l="0" t="0" r="0" b="0"/>
            <a:pathLst>
              <a:path w="228601" h="228601">
                <a:moveTo>
                  <a:pt x="114300" y="0"/>
                </a:moveTo>
                <a:cubicBezTo>
                  <a:pt x="51054" y="0"/>
                  <a:pt x="0" y="51054"/>
                  <a:pt x="0" y="114300"/>
                </a:cubicBezTo>
                <a:cubicBezTo>
                  <a:pt x="0" y="177545"/>
                  <a:pt x="51054" y="228600"/>
                  <a:pt x="114300" y="228600"/>
                </a:cubicBezTo>
                <a:cubicBezTo>
                  <a:pt x="177545" y="228600"/>
                  <a:pt x="228600" y="177545"/>
                  <a:pt x="228600" y="114300"/>
                </a:cubicBezTo>
                <a:cubicBezTo>
                  <a:pt x="228600" y="51054"/>
                  <a:pt x="177545" y="0"/>
                  <a:pt x="1143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562600" y="4914900"/>
            <a:ext cx="1066801" cy="457201"/>
          </a:xfrm>
          <a:custGeom>
            <a:avLst/>
            <a:gdLst/>
            <a:ahLst/>
            <a:cxnLst/>
            <a:rect l="0" t="0" r="0" b="0"/>
            <a:pathLst>
              <a:path w="1066801" h="457201">
                <a:moveTo>
                  <a:pt x="533400" y="0"/>
                </a:moveTo>
                <a:cubicBezTo>
                  <a:pt x="238505" y="0"/>
                  <a:pt x="0" y="102108"/>
                  <a:pt x="0" y="228600"/>
                </a:cubicBezTo>
                <a:cubicBezTo>
                  <a:pt x="0" y="355091"/>
                  <a:pt x="238505" y="457200"/>
                  <a:pt x="533400" y="457200"/>
                </a:cubicBezTo>
                <a:cubicBezTo>
                  <a:pt x="828294" y="457200"/>
                  <a:pt x="1066800" y="355091"/>
                  <a:pt x="1066800" y="228600"/>
                </a:cubicBezTo>
                <a:cubicBezTo>
                  <a:pt x="1066800" y="102108"/>
                  <a:pt x="828294" y="0"/>
                  <a:pt x="5334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s_3EC4.tmp"/>
          <p:cNvPicPr>
            <a:picLocks/>
          </p:cNvPicPr>
          <p:nvPr/>
        </p:nvPicPr>
        <p:blipFill>
          <a:blip r:embed="rId2" cstate="print"/>
          <a:stretch>
            <a:fillRect/>
          </a:stretch>
        </p:blipFill>
        <p:spPr>
          <a:xfrm>
            <a:off x="1054100" y="2260600"/>
            <a:ext cx="5295900" cy="3721100"/>
          </a:xfrm>
          <a:prstGeom prst="rect">
            <a:avLst/>
          </a:prstGeom>
        </p:spPr>
      </p:pic>
      <p:sp>
        <p:nvSpPr>
          <p:cNvPr id="8" name="TextBox 7"/>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38</a:t>
            </a:r>
            <a:endParaRPr lang="en-US" sz="1200">
              <a:solidFill>
                <a:srgbClr val="000000"/>
              </a:solidFill>
              <a:latin typeface="Times New Roman"/>
            </a:endParaRPr>
          </a:p>
        </p:txBody>
      </p:sp>
      <p:sp>
        <p:nvSpPr>
          <p:cNvPr id="10" name="TextBox 9"/>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1" name="TextBox 10"/>
          <p:cNvSpPr txBox="1"/>
          <p:nvPr/>
        </p:nvSpPr>
        <p:spPr>
          <a:xfrm>
            <a:off x="804664" y="1265300"/>
            <a:ext cx="6079485" cy="833562"/>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Step 3. Wait until the tested program has finished initializing,</a:t>
            </a:r>
          </a:p>
          <a:p>
            <a:pPr>
              <a:lnSpc>
                <a:spcPts val="2202"/>
              </a:lnSpc>
            </a:pPr>
            <a:r>
              <a:rPr lang="en-US" smtClean="0">
                <a:solidFill>
                  <a:srgbClr val="000000"/>
                </a:solidFill>
                <a:latin typeface="Times New Roman"/>
              </a:rPr>
              <a:t>click the “Garbage Collect” button on the toolbar to take the first</a:t>
            </a:r>
          </a:p>
          <a:p>
            <a:pPr>
              <a:lnSpc>
                <a:spcPts val="2100"/>
              </a:lnSpc>
            </a:pPr>
            <a:r>
              <a:rPr lang="en-US" smtClean="0">
                <a:solidFill>
                  <a:srgbClr val="000000"/>
                </a:solidFill>
                <a:latin typeface="Times New Roman"/>
              </a:rPr>
              <a:t>snapshot of the memory.</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myslide3">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a:t>
            </a:r>
            <a:endParaRPr lang="en-US" sz="1200">
              <a:solidFill>
                <a:srgbClr val="000000"/>
              </a:solidFill>
              <a:latin typeface="Times New Roman"/>
            </a:endParaRPr>
          </a:p>
        </p:txBody>
      </p:sp>
      <p:sp>
        <p:nvSpPr>
          <p:cNvPr id="7" name="TextBox 6"/>
          <p:cNvSpPr txBox="1"/>
          <p:nvPr/>
        </p:nvSpPr>
        <p:spPr>
          <a:xfrm>
            <a:off x="804671" y="1230885"/>
            <a:ext cx="1093248" cy="290849"/>
          </a:xfrm>
          <a:prstGeom prst="rect">
            <a:avLst/>
          </a:prstGeom>
          <a:noFill/>
        </p:spPr>
        <p:txBody>
          <a:bodyPr vert="horz" wrap="none" lIns="0" tIns="0" rIns="0" bIns="0" rtlCol="0">
            <a:spAutoFit/>
          </a:bodyPr>
          <a:lstStyle/>
          <a:p>
            <a:pPr>
              <a:lnSpc>
                <a:spcPts val="2426"/>
              </a:lnSpc>
            </a:pPr>
            <a:r>
              <a:rPr lang="en-US" sz="1998" b="1" smtClean="0">
                <a:solidFill>
                  <a:srgbClr val="000000"/>
                </a:solidFill>
                <a:latin typeface="Times New Roman"/>
              </a:rPr>
              <a:t>Definition</a:t>
            </a:r>
            <a:endParaRPr lang="en-US" sz="1998" b="1">
              <a:solidFill>
                <a:srgbClr val="000000"/>
              </a:solidFill>
              <a:latin typeface="Times New Roman"/>
            </a:endParaRPr>
          </a:p>
        </p:txBody>
      </p:sp>
      <p:sp>
        <p:nvSpPr>
          <p:cNvPr id="8" name="TextBox 7"/>
          <p:cNvSpPr txBox="1"/>
          <p:nvPr/>
        </p:nvSpPr>
        <p:spPr>
          <a:xfrm>
            <a:off x="728472" y="1627251"/>
            <a:ext cx="80150" cy="4385816"/>
          </a:xfrm>
          <a:prstGeom prst="rect">
            <a:avLst/>
          </a:prstGeom>
          <a:noFill/>
        </p:spPr>
        <p:txBody>
          <a:bodyPr vert="horz" wrap="none" lIns="0" tIns="0" rIns="0" bIns="0" rtlCol="0">
            <a:spAutoFit/>
          </a:bodyPr>
          <a:lstStyle/>
          <a:p>
            <a:pPr>
              <a:lnSpc>
                <a:spcPts val="2185"/>
              </a:lnSpc>
            </a:pPr>
            <a:r>
              <a:rPr lang="en-US" b="1" smtClean="0">
                <a:solidFill>
                  <a:srgbClr val="CC0000"/>
                </a:solidFill>
                <a:latin typeface="Times New Roman"/>
              </a:rPr>
              <a:t>•</a:t>
            </a: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2914"/>
              </a:lnSpc>
            </a:pPr>
            <a:r>
              <a:rPr lang="en-US" b="1" smtClean="0">
                <a:solidFill>
                  <a:srgbClr val="CC0000"/>
                </a:solidFill>
                <a:latin typeface="Times New Roman"/>
              </a:rPr>
              <a:t>•</a:t>
            </a: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2938"/>
              </a:lnSpc>
            </a:pPr>
            <a:r>
              <a:rPr lang="en-US" b="1" smtClean="0">
                <a:solidFill>
                  <a:srgbClr val="CC0000"/>
                </a:solidFill>
                <a:latin typeface="Times New Roman"/>
              </a:rPr>
              <a:t>•</a:t>
            </a: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3134"/>
              </a:lnSpc>
            </a:pPr>
            <a:endParaRPr lang="en-US" b="1" smtClean="0">
              <a:solidFill>
                <a:srgbClr val="CC0000"/>
              </a:solidFill>
              <a:latin typeface="Times New Roman"/>
            </a:endParaRPr>
          </a:p>
          <a:p>
            <a:pPr>
              <a:lnSpc>
                <a:spcPts val="3134"/>
              </a:lnSpc>
            </a:pPr>
            <a:r>
              <a:rPr lang="en-US" b="1" smtClean="0">
                <a:solidFill>
                  <a:srgbClr val="CC0000"/>
                </a:solidFill>
                <a:latin typeface="Times New Roman"/>
              </a:rPr>
              <a:t>•</a:t>
            </a:r>
            <a:endParaRPr lang="en-US" b="1">
              <a:solidFill>
                <a:srgbClr val="CC0000"/>
              </a:solidFill>
              <a:latin typeface="Times New Roman"/>
            </a:endParaRPr>
          </a:p>
        </p:txBody>
      </p:sp>
      <p:sp>
        <p:nvSpPr>
          <p:cNvPr id="9" name="TextBox 8"/>
          <p:cNvSpPr txBox="1"/>
          <p:nvPr/>
        </p:nvSpPr>
        <p:spPr>
          <a:xfrm>
            <a:off x="1185673" y="1627251"/>
            <a:ext cx="7120128" cy="4565352"/>
          </a:xfrm>
          <a:prstGeom prst="rect">
            <a:avLst/>
          </a:prstGeom>
          <a:noFill/>
        </p:spPr>
        <p:txBody>
          <a:bodyPr vert="horz" wrap="square" lIns="0" tIns="0" rIns="0" bIns="0" rtlCol="0">
            <a:spAutoFit/>
          </a:bodyPr>
          <a:lstStyle/>
          <a:p>
            <a:pPr>
              <a:lnSpc>
                <a:spcPts val="2185"/>
              </a:lnSpc>
            </a:pPr>
            <a:r>
              <a:rPr lang="en-US" b="1" smtClean="0">
                <a:solidFill>
                  <a:srgbClr val="000000"/>
                </a:solidFill>
                <a:latin typeface="Times New Roman"/>
              </a:rPr>
              <a:t>A software unit is a separately testable element specified in</a:t>
            </a:r>
          </a:p>
          <a:p>
            <a:pPr>
              <a:lnSpc>
                <a:spcPts val="2100"/>
              </a:lnSpc>
            </a:pPr>
            <a:r>
              <a:rPr lang="en-US" b="1" smtClean="0">
                <a:solidFill>
                  <a:srgbClr val="000000"/>
                </a:solidFill>
                <a:latin typeface="Times New Roman"/>
              </a:rPr>
              <a:t>the design of a software component.</a:t>
            </a:r>
          </a:p>
          <a:p>
            <a:pPr>
              <a:lnSpc>
                <a:spcPts val="2814"/>
              </a:lnSpc>
            </a:pPr>
            <a:r>
              <a:rPr lang="en-US" b="1" smtClean="0">
                <a:solidFill>
                  <a:srgbClr val="000000"/>
                </a:solidFill>
                <a:latin typeface="Times New Roman"/>
              </a:rPr>
              <a:t>A unit might be:</a:t>
            </a:r>
          </a:p>
          <a:p>
            <a:pPr>
              <a:lnSpc>
                <a:spcPts val="2814"/>
              </a:lnSpc>
            </a:pPr>
            <a:r>
              <a:rPr lang="en-US" b="1" smtClean="0">
                <a:solidFill>
                  <a:srgbClr val="CC0000"/>
                </a:solidFill>
                <a:latin typeface="Times New Roman"/>
              </a:rPr>
              <a:t>1. </a:t>
            </a:r>
            <a:r>
              <a:rPr lang="en-US" b="1" smtClean="0">
                <a:solidFill>
                  <a:srgbClr val="000000"/>
                </a:solidFill>
                <a:latin typeface="Times New Roman"/>
              </a:rPr>
              <a:t>A procedure</a:t>
            </a:r>
          </a:p>
          <a:p>
            <a:pPr>
              <a:lnSpc>
                <a:spcPts val="2814"/>
              </a:lnSpc>
            </a:pPr>
            <a:r>
              <a:rPr lang="en-US" b="1" smtClean="0">
                <a:solidFill>
                  <a:srgbClr val="CC0000"/>
                </a:solidFill>
                <a:latin typeface="Times New Roman"/>
              </a:rPr>
              <a:t>2. </a:t>
            </a:r>
            <a:r>
              <a:rPr lang="en-US" b="1" smtClean="0">
                <a:solidFill>
                  <a:srgbClr val="000000"/>
                </a:solidFill>
                <a:latin typeface="Times New Roman"/>
              </a:rPr>
              <a:t>A menu</a:t>
            </a:r>
          </a:p>
          <a:p>
            <a:pPr>
              <a:lnSpc>
                <a:spcPts val="2808"/>
              </a:lnSpc>
            </a:pPr>
            <a:r>
              <a:rPr lang="en-US" b="1" smtClean="0">
                <a:solidFill>
                  <a:srgbClr val="CC0000"/>
                </a:solidFill>
                <a:latin typeface="Times New Roman"/>
              </a:rPr>
              <a:t>3. </a:t>
            </a:r>
            <a:r>
              <a:rPr lang="en-US" b="1" smtClean="0">
                <a:solidFill>
                  <a:srgbClr val="000000"/>
                </a:solidFill>
                <a:latin typeface="Times New Roman"/>
              </a:rPr>
              <a:t>A class</a:t>
            </a:r>
          </a:p>
          <a:p>
            <a:pPr>
              <a:lnSpc>
                <a:spcPts val="2814"/>
              </a:lnSpc>
            </a:pPr>
            <a:r>
              <a:rPr lang="en-US" b="1" smtClean="0">
                <a:solidFill>
                  <a:srgbClr val="CC0000"/>
                </a:solidFill>
                <a:latin typeface="Times New Roman"/>
              </a:rPr>
              <a:t>4. </a:t>
            </a:r>
            <a:r>
              <a:rPr lang="en-US" b="1" smtClean="0">
                <a:solidFill>
                  <a:srgbClr val="000000"/>
                </a:solidFill>
                <a:latin typeface="Times New Roman"/>
              </a:rPr>
              <a:t>A web page or</a:t>
            </a:r>
          </a:p>
          <a:p>
            <a:pPr>
              <a:lnSpc>
                <a:spcPts val="2814"/>
              </a:lnSpc>
            </a:pPr>
            <a:r>
              <a:rPr lang="en-US" b="1" smtClean="0">
                <a:solidFill>
                  <a:srgbClr val="CC0000"/>
                </a:solidFill>
                <a:latin typeface="Times New Roman"/>
              </a:rPr>
              <a:t>5. </a:t>
            </a:r>
            <a:r>
              <a:rPr lang="en-US" b="1" smtClean="0">
                <a:solidFill>
                  <a:srgbClr val="000000"/>
                </a:solidFill>
                <a:latin typeface="Times New Roman"/>
              </a:rPr>
              <a:t>A group of them</a:t>
            </a:r>
          </a:p>
          <a:p>
            <a:pPr>
              <a:lnSpc>
                <a:spcPts val="2874"/>
              </a:lnSpc>
            </a:pPr>
            <a:r>
              <a:rPr lang="en-US" b="1" smtClean="0">
                <a:solidFill>
                  <a:srgbClr val="000000"/>
                </a:solidFill>
                <a:latin typeface="Times New Roman"/>
              </a:rPr>
              <a:t>The most important characteristics of a unit is that it can be  separated from others whether it is one or a group of procedures, menus, classes, web pages, etc.</a:t>
            </a:r>
          </a:p>
          <a:p>
            <a:pPr>
              <a:lnSpc>
                <a:spcPts val="2868"/>
              </a:lnSpc>
            </a:pPr>
            <a:r>
              <a:rPr lang="en-US" b="1" smtClean="0">
                <a:solidFill>
                  <a:srgbClr val="000000"/>
                </a:solidFill>
                <a:latin typeface="Times New Roman"/>
              </a:rPr>
              <a:t>Unit testing is the testing of individual software units or groups of related units.</a:t>
            </a:r>
            <a:endParaRPr lang="en-US" b="1">
              <a:solidFill>
                <a:srgbClr val="000000"/>
              </a:solidFill>
              <a:latin typeface="Times New Roman"/>
            </a:endParaRPr>
          </a:p>
        </p:txBody>
      </p:sp>
      <p:sp>
        <p:nvSpPr>
          <p:cNvPr id="10" name="TextBox 9"/>
          <p:cNvSpPr txBox="1"/>
          <p:nvPr/>
        </p:nvSpPr>
        <p:spPr>
          <a:xfrm>
            <a:off x="1139223" y="383036"/>
            <a:ext cx="4270977"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What is Unit Testing?</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myslide39">
    <p:spTree>
      <p:nvGrpSpPr>
        <p:cNvPr id="1" name=""/>
        <p:cNvGrpSpPr/>
        <p:nvPr/>
      </p:nvGrpSpPr>
      <p:grpSpPr>
        <a:xfrm>
          <a:off x="0" y="0"/>
          <a:ext cx="0" cy="0"/>
          <a:chOff x="0" y="0"/>
          <a:chExt cx="0" cy="0"/>
        </a:xfrm>
      </p:grpSpPr>
      <p:sp>
        <p:nvSpPr>
          <p:cNvPr id="5" name="Freeform 4"/>
          <p:cNvSpPr/>
          <p:nvPr/>
        </p:nvSpPr>
        <p:spPr>
          <a:xfrm>
            <a:off x="1905000" y="3352800"/>
            <a:ext cx="914401" cy="152401"/>
          </a:xfrm>
          <a:custGeom>
            <a:avLst/>
            <a:gdLst/>
            <a:ahLst/>
            <a:cxnLst/>
            <a:rect l="0" t="0" r="0" b="0"/>
            <a:pathLst>
              <a:path w="914401" h="152401">
                <a:moveTo>
                  <a:pt x="457200" y="0"/>
                </a:moveTo>
                <a:cubicBezTo>
                  <a:pt x="204977" y="0"/>
                  <a:pt x="0" y="34290"/>
                  <a:pt x="0" y="76200"/>
                </a:cubicBezTo>
                <a:cubicBezTo>
                  <a:pt x="0" y="118109"/>
                  <a:pt x="204977" y="152400"/>
                  <a:pt x="457200" y="152400"/>
                </a:cubicBezTo>
                <a:cubicBezTo>
                  <a:pt x="709422" y="152400"/>
                  <a:pt x="914400" y="118109"/>
                  <a:pt x="914400" y="76200"/>
                </a:cubicBezTo>
                <a:cubicBezTo>
                  <a:pt x="914400" y="34290"/>
                  <a:pt x="709422" y="0"/>
                  <a:pt x="4572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600200" y="3581400"/>
            <a:ext cx="914401" cy="152401"/>
          </a:xfrm>
          <a:custGeom>
            <a:avLst/>
            <a:gdLst/>
            <a:ahLst/>
            <a:cxnLst/>
            <a:rect l="0" t="0" r="0" b="0"/>
            <a:pathLst>
              <a:path w="914401" h="152401">
                <a:moveTo>
                  <a:pt x="457200" y="0"/>
                </a:moveTo>
                <a:cubicBezTo>
                  <a:pt x="204977" y="0"/>
                  <a:pt x="0" y="34290"/>
                  <a:pt x="0" y="76200"/>
                </a:cubicBezTo>
                <a:cubicBezTo>
                  <a:pt x="0" y="118109"/>
                  <a:pt x="204977" y="152400"/>
                  <a:pt x="457200" y="152400"/>
                </a:cubicBezTo>
                <a:cubicBezTo>
                  <a:pt x="709422" y="152400"/>
                  <a:pt x="914400" y="118109"/>
                  <a:pt x="914400" y="76200"/>
                </a:cubicBezTo>
                <a:cubicBezTo>
                  <a:pt x="914400" y="34290"/>
                  <a:pt x="709422" y="0"/>
                  <a:pt x="4572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486400" y="4495800"/>
            <a:ext cx="914401" cy="1066801"/>
          </a:xfrm>
          <a:custGeom>
            <a:avLst/>
            <a:gdLst/>
            <a:ahLst/>
            <a:cxnLst/>
            <a:rect l="0" t="0" r="0" b="0"/>
            <a:pathLst>
              <a:path w="914401" h="1066801">
                <a:moveTo>
                  <a:pt x="457200" y="0"/>
                </a:moveTo>
                <a:cubicBezTo>
                  <a:pt x="204978" y="0"/>
                  <a:pt x="0" y="238505"/>
                  <a:pt x="0" y="533400"/>
                </a:cubicBezTo>
                <a:cubicBezTo>
                  <a:pt x="0" y="828294"/>
                  <a:pt x="204978" y="1066800"/>
                  <a:pt x="457200" y="1066800"/>
                </a:cubicBezTo>
                <a:cubicBezTo>
                  <a:pt x="709421" y="1066800"/>
                  <a:pt x="914400" y="828294"/>
                  <a:pt x="914400" y="533400"/>
                </a:cubicBezTo>
                <a:cubicBezTo>
                  <a:pt x="914400" y="238505"/>
                  <a:pt x="709421" y="0"/>
                  <a:pt x="4572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s_422F.tmp"/>
          <p:cNvPicPr>
            <a:picLocks/>
          </p:cNvPicPr>
          <p:nvPr/>
        </p:nvPicPr>
        <p:blipFill>
          <a:blip r:embed="rId2" cstate="print"/>
          <a:stretch>
            <a:fillRect/>
          </a:stretch>
        </p:blipFill>
        <p:spPr>
          <a:xfrm>
            <a:off x="1054100" y="2413000"/>
            <a:ext cx="5295900" cy="3848100"/>
          </a:xfrm>
          <a:prstGeom prst="rect">
            <a:avLst/>
          </a:prstGeom>
        </p:spPr>
      </p:pic>
      <p:sp>
        <p:nvSpPr>
          <p:cNvPr id="9" name="TextBox 8"/>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39</a:t>
            </a:r>
            <a:endParaRPr lang="en-US" sz="1200">
              <a:solidFill>
                <a:srgbClr val="000000"/>
              </a:solidFill>
              <a:latin typeface="Times New Roman"/>
            </a:endParaRPr>
          </a:p>
        </p:txBody>
      </p:sp>
      <p:sp>
        <p:nvSpPr>
          <p:cNvPr id="11" name="TextBox 10"/>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2" name="TextBox 11"/>
          <p:cNvSpPr txBox="1"/>
          <p:nvPr/>
        </p:nvSpPr>
        <p:spPr>
          <a:xfrm>
            <a:off x="804664" y="1240155"/>
            <a:ext cx="7272536" cy="846386"/>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Step 4. Choose “Leak Continuously” and Click the “start” button of the tested program. You will find the memory in use increase accordingly. The red dots are garbage collection points generated automatically by your java program.</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myslide40">
    <p:spTree>
      <p:nvGrpSpPr>
        <p:cNvPr id="1" name=""/>
        <p:cNvGrpSpPr/>
        <p:nvPr/>
      </p:nvGrpSpPr>
      <p:grpSpPr>
        <a:xfrm>
          <a:off x="0" y="0"/>
          <a:ext cx="0" cy="0"/>
          <a:chOff x="0" y="0"/>
          <a:chExt cx="0" cy="0"/>
        </a:xfrm>
      </p:grpSpPr>
      <p:sp>
        <p:nvSpPr>
          <p:cNvPr id="5" name="Freeform 4"/>
          <p:cNvSpPr/>
          <p:nvPr/>
        </p:nvSpPr>
        <p:spPr>
          <a:xfrm>
            <a:off x="1524000" y="2819400"/>
            <a:ext cx="990601" cy="152401"/>
          </a:xfrm>
          <a:custGeom>
            <a:avLst/>
            <a:gdLst/>
            <a:ahLst/>
            <a:cxnLst/>
            <a:rect l="0" t="0" r="0" b="0"/>
            <a:pathLst>
              <a:path w="990601" h="152401">
                <a:moveTo>
                  <a:pt x="495300" y="0"/>
                </a:moveTo>
                <a:cubicBezTo>
                  <a:pt x="221742" y="0"/>
                  <a:pt x="0" y="34289"/>
                  <a:pt x="0" y="76200"/>
                </a:cubicBezTo>
                <a:cubicBezTo>
                  <a:pt x="0" y="118110"/>
                  <a:pt x="221742" y="152400"/>
                  <a:pt x="495300" y="152400"/>
                </a:cubicBezTo>
                <a:cubicBezTo>
                  <a:pt x="768857" y="152400"/>
                  <a:pt x="990600" y="118110"/>
                  <a:pt x="990600" y="76200"/>
                </a:cubicBezTo>
                <a:cubicBezTo>
                  <a:pt x="990600" y="34289"/>
                  <a:pt x="768857" y="0"/>
                  <a:pt x="4953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s_454C.tmp"/>
          <p:cNvPicPr>
            <a:picLocks/>
          </p:cNvPicPr>
          <p:nvPr/>
        </p:nvPicPr>
        <p:blipFill>
          <a:blip r:embed="rId2" cstate="print"/>
          <a:stretch>
            <a:fillRect/>
          </a:stretch>
        </p:blipFill>
        <p:spPr>
          <a:xfrm>
            <a:off x="1054100" y="1828800"/>
            <a:ext cx="5283200" cy="37211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40</a:t>
            </a:r>
            <a:endParaRPr lang="en-US" sz="1200">
              <a:solidFill>
                <a:srgbClr val="000000"/>
              </a:solidFill>
              <a:latin typeface="Times New Roman"/>
            </a:endParaRPr>
          </a:p>
        </p:txBody>
      </p:sp>
      <p:sp>
        <p:nvSpPr>
          <p:cNvPr id="9" name="TextBox 8"/>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0" name="TextBox 9"/>
          <p:cNvSpPr txBox="1"/>
          <p:nvPr/>
        </p:nvSpPr>
        <p:spPr>
          <a:xfrm>
            <a:off x="804664" y="1232535"/>
            <a:ext cx="4994444" cy="272510"/>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Step 5. Click the “stop” button of the tested program.</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myslide41">
    <p:spTree>
      <p:nvGrpSpPr>
        <p:cNvPr id="1" name=""/>
        <p:cNvGrpSpPr/>
        <p:nvPr/>
      </p:nvGrpSpPr>
      <p:grpSpPr>
        <a:xfrm>
          <a:off x="0" y="0"/>
          <a:ext cx="0" cy="0"/>
          <a:chOff x="0" y="0"/>
          <a:chExt cx="0" cy="0"/>
        </a:xfrm>
      </p:grpSpPr>
      <p:sp>
        <p:nvSpPr>
          <p:cNvPr id="5" name="Freeform 4"/>
          <p:cNvSpPr/>
          <p:nvPr/>
        </p:nvSpPr>
        <p:spPr>
          <a:xfrm>
            <a:off x="4103370" y="5273802"/>
            <a:ext cx="3276600" cy="1"/>
          </a:xfrm>
          <a:custGeom>
            <a:avLst/>
            <a:gdLst/>
            <a:ahLst/>
            <a:cxnLst/>
            <a:rect l="0" t="0" r="0" b="0"/>
            <a:pathLst>
              <a:path w="3276600" h="1">
                <a:moveTo>
                  <a:pt x="0" y="0"/>
                </a:moveTo>
                <a:lnTo>
                  <a:pt x="3276599" y="0"/>
                </a:lnTo>
              </a:path>
            </a:pathLst>
          </a:custGeom>
          <a:ln w="254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5398770" y="4359402"/>
            <a:ext cx="2362200" cy="1"/>
          </a:xfrm>
          <a:custGeom>
            <a:avLst/>
            <a:gdLst/>
            <a:ahLst/>
            <a:cxnLst/>
            <a:rect l="0" t="0" r="0" b="0"/>
            <a:pathLst>
              <a:path w="2362200" h="1">
                <a:moveTo>
                  <a:pt x="0" y="0"/>
                </a:moveTo>
                <a:lnTo>
                  <a:pt x="2362199" y="0"/>
                </a:lnTo>
              </a:path>
            </a:pathLst>
          </a:custGeom>
          <a:ln w="254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descr="ws_4878.tmp"/>
          <p:cNvPicPr>
            <a:picLocks/>
          </p:cNvPicPr>
          <p:nvPr/>
        </p:nvPicPr>
        <p:blipFill>
          <a:blip r:embed="rId2" cstate="print"/>
          <a:stretch>
            <a:fillRect/>
          </a:stretch>
        </p:blipFill>
        <p:spPr>
          <a:xfrm>
            <a:off x="812800" y="2476500"/>
            <a:ext cx="5295900" cy="3721100"/>
          </a:xfrm>
          <a:prstGeom prst="rect">
            <a:avLst/>
          </a:prstGeom>
        </p:spPr>
      </p:pic>
      <p:pic>
        <p:nvPicPr>
          <p:cNvPr id="8" name="Picture 7" descr="ws_4888.tmp"/>
          <p:cNvPicPr>
            <a:picLocks/>
          </p:cNvPicPr>
          <p:nvPr/>
        </p:nvPicPr>
        <p:blipFill>
          <a:blip r:embed="rId3" cstate="print"/>
          <a:stretch>
            <a:fillRect/>
          </a:stretch>
        </p:blipFill>
        <p:spPr>
          <a:xfrm>
            <a:off x="6946900" y="4343400"/>
            <a:ext cx="114300" cy="406400"/>
          </a:xfrm>
          <a:prstGeom prst="rect">
            <a:avLst/>
          </a:prstGeom>
        </p:spPr>
      </p:pic>
      <p:pic>
        <p:nvPicPr>
          <p:cNvPr id="9" name="Picture 8" descr="ws_4899.tmp"/>
          <p:cNvPicPr>
            <a:picLocks/>
          </p:cNvPicPr>
          <p:nvPr/>
        </p:nvPicPr>
        <p:blipFill>
          <a:blip r:embed="rId4" cstate="print"/>
          <a:stretch>
            <a:fillRect/>
          </a:stretch>
        </p:blipFill>
        <p:spPr>
          <a:xfrm>
            <a:off x="6946900" y="4876800"/>
            <a:ext cx="114300" cy="406400"/>
          </a:xfrm>
          <a:prstGeom prst="rect">
            <a:avLst/>
          </a:prstGeom>
        </p:spPr>
      </p:pic>
      <p:sp>
        <p:nvSpPr>
          <p:cNvPr id="10" name="TextBox 9"/>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41</a:t>
            </a:r>
            <a:endParaRPr lang="en-US" sz="1200">
              <a:solidFill>
                <a:srgbClr val="000000"/>
              </a:solidFill>
              <a:latin typeface="Times New Roman"/>
            </a:endParaRPr>
          </a:p>
        </p:txBody>
      </p:sp>
      <p:sp>
        <p:nvSpPr>
          <p:cNvPr id="12" name="TextBox 11"/>
          <p:cNvSpPr txBox="1"/>
          <p:nvPr/>
        </p:nvSpPr>
        <p:spPr>
          <a:xfrm>
            <a:off x="12576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3" name="TextBox 12"/>
          <p:cNvSpPr txBox="1"/>
          <p:nvPr/>
        </p:nvSpPr>
        <p:spPr>
          <a:xfrm>
            <a:off x="804664" y="1240155"/>
            <a:ext cx="7196336" cy="3449662"/>
          </a:xfrm>
          <a:prstGeom prst="rect">
            <a:avLst/>
          </a:prstGeom>
          <a:noFill/>
        </p:spPr>
        <p:txBody>
          <a:bodyPr vert="horz" wrap="square" lIns="0" tIns="0" rIns="0" bIns="0" rtlCol="0">
            <a:spAutoFit/>
          </a:bodyPr>
          <a:lstStyle/>
          <a:p>
            <a:pPr marL="0" marR="0" lvl="0" indent="0" defTabSz="914400" eaLnBrk="1" fontAlgn="auto" latinLnBrk="0" hangingPunct="1">
              <a:lnSpc>
                <a:spcPts val="2185"/>
              </a:lnSpc>
              <a:buClrTx/>
              <a:buSzTx/>
              <a:buNone/>
              <a:tabLst>
                <a:tab pos="5676900" algn="l"/>
              </a:tabLst>
              <a:defRPr/>
            </a:pPr>
            <a:r>
              <a:rPr lang="en-US" smtClean="0">
                <a:solidFill>
                  <a:srgbClr val="000000"/>
                </a:solidFill>
                <a:latin typeface="Times New Roman"/>
              </a:rPr>
              <a:t>Step 6. Click the “Garbage Collect” button on the toolbar again to take the second snapshot. You will find there is a memory gap between the two snapshots. That means perhaps there is memory leak in your tested program.</a:t>
            </a: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676900" algn="l"/>
              </a:tabLst>
              <a:defRPr/>
            </a:pPr>
            <a:endParaRPr lang="en-US" smtClean="0">
              <a:solidFill>
                <a:srgbClr val="000000"/>
              </a:solidFill>
              <a:latin typeface="Times New Roman"/>
            </a:endParaRPr>
          </a:p>
          <a:p>
            <a:pPr marL="0" marR="0" lvl="0" indent="0" defTabSz="914400" eaLnBrk="1" fontAlgn="auto" latinLnBrk="0" hangingPunct="1">
              <a:lnSpc>
                <a:spcPts val="2340"/>
              </a:lnSpc>
              <a:buClrTx/>
              <a:buSzTx/>
              <a:buNone/>
              <a:tabLst>
                <a:tab pos="5676900" algn="l"/>
              </a:tabLst>
              <a:defRPr/>
            </a:pPr>
            <a:r>
              <a:rPr lang="en-US" smtClean="0">
                <a:solidFill>
                  <a:srgbClr val="000000"/>
                </a:solidFill>
                <a:latin typeface="Times New Roman"/>
              </a:rPr>
              <a:t>	</a:t>
            </a:r>
            <a:r>
              <a:rPr lang="en-US" sz="1398" smtClean="0">
                <a:solidFill>
                  <a:srgbClr val="000000"/>
                </a:solidFill>
                <a:latin typeface="Times New Roman"/>
              </a:rPr>
              <a:t>memory gap</a:t>
            </a:r>
            <a:endParaRPr lang="en-US" sz="1398">
              <a:solidFill>
                <a:srgbClr val="000000"/>
              </a:solidFill>
              <a:latin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myslide42">
    <p:spTree>
      <p:nvGrpSpPr>
        <p:cNvPr id="1" name=""/>
        <p:cNvGrpSpPr/>
        <p:nvPr/>
      </p:nvGrpSpPr>
      <p:grpSpPr>
        <a:xfrm>
          <a:off x="0" y="0"/>
          <a:ext cx="0" cy="0"/>
          <a:chOff x="0" y="0"/>
          <a:chExt cx="0" cy="0"/>
        </a:xfrm>
      </p:grpSpPr>
      <p:sp>
        <p:nvSpPr>
          <p:cNvPr id="5" name="Freeform 4"/>
          <p:cNvSpPr/>
          <p:nvPr/>
        </p:nvSpPr>
        <p:spPr>
          <a:xfrm>
            <a:off x="3276600" y="3886200"/>
            <a:ext cx="1371601" cy="228601"/>
          </a:xfrm>
          <a:custGeom>
            <a:avLst/>
            <a:gdLst/>
            <a:ahLst/>
            <a:cxnLst/>
            <a:rect l="0" t="0" r="0" b="0"/>
            <a:pathLst>
              <a:path w="1371601" h="228601">
                <a:moveTo>
                  <a:pt x="685800" y="0"/>
                </a:moveTo>
                <a:cubicBezTo>
                  <a:pt x="307085" y="0"/>
                  <a:pt x="0" y="51053"/>
                  <a:pt x="0" y="114300"/>
                </a:cubicBezTo>
                <a:cubicBezTo>
                  <a:pt x="0" y="177546"/>
                  <a:pt x="307085" y="228600"/>
                  <a:pt x="685800" y="228600"/>
                </a:cubicBezTo>
                <a:cubicBezTo>
                  <a:pt x="1064514" y="228600"/>
                  <a:pt x="1371600" y="177546"/>
                  <a:pt x="1371600" y="114300"/>
                </a:cubicBezTo>
                <a:cubicBezTo>
                  <a:pt x="1371600" y="51053"/>
                  <a:pt x="1064514" y="0"/>
                  <a:pt x="6858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s_4C42.tmp"/>
          <p:cNvPicPr>
            <a:picLocks/>
          </p:cNvPicPr>
          <p:nvPr/>
        </p:nvPicPr>
        <p:blipFill>
          <a:blip r:embed="rId2" cstate="print"/>
          <a:stretch>
            <a:fillRect/>
          </a:stretch>
        </p:blipFill>
        <p:spPr>
          <a:xfrm>
            <a:off x="1028700" y="2336800"/>
            <a:ext cx="5308600" cy="36957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42</a:t>
            </a:r>
            <a:endParaRPr lang="en-US" sz="1200">
              <a:solidFill>
                <a:srgbClr val="000000"/>
              </a:solidFill>
              <a:latin typeface="Times New Roman"/>
            </a:endParaRPr>
          </a:p>
        </p:txBody>
      </p:sp>
      <p:sp>
        <p:nvSpPr>
          <p:cNvPr id="9" name="TextBox 8"/>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0" name="TextBox 9"/>
          <p:cNvSpPr txBox="1"/>
          <p:nvPr/>
        </p:nvSpPr>
        <p:spPr>
          <a:xfrm>
            <a:off x="804664" y="1240155"/>
            <a:ext cx="6967736" cy="829971"/>
          </a:xfrm>
          <a:prstGeom prst="rect">
            <a:avLst/>
          </a:prstGeom>
          <a:noFill/>
        </p:spPr>
        <p:txBody>
          <a:bodyPr vert="horz" wrap="square" lIns="0" tIns="0" rIns="0" bIns="0" rtlCol="0">
            <a:spAutoFit/>
          </a:bodyPr>
          <a:lstStyle/>
          <a:p>
            <a:pPr>
              <a:lnSpc>
                <a:spcPts val="2185"/>
              </a:lnSpc>
            </a:pPr>
            <a:r>
              <a:rPr lang="en-US" b="1" smtClean="0">
                <a:solidFill>
                  <a:srgbClr val="000000"/>
                </a:solidFill>
                <a:latin typeface="Times New Roman"/>
              </a:rPr>
              <a:t>Step 7. Click the “Exit” button of the tested program and the “data browser window” opens with the method  ”LeakSample$Processor” highlighted.</a:t>
            </a:r>
            <a:endParaRPr lang="en-US" b="1">
              <a:solidFill>
                <a:srgbClr val="000000"/>
              </a:solidFill>
              <a:latin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myslide43">
    <p:spTree>
      <p:nvGrpSpPr>
        <p:cNvPr id="1" name=""/>
        <p:cNvGrpSpPr/>
        <p:nvPr/>
      </p:nvGrpSpPr>
      <p:grpSpPr>
        <a:xfrm>
          <a:off x="0" y="0"/>
          <a:ext cx="0" cy="0"/>
          <a:chOff x="0" y="0"/>
          <a:chExt cx="0" cy="0"/>
        </a:xfrm>
      </p:grpSpPr>
      <p:sp>
        <p:nvSpPr>
          <p:cNvPr id="5" name="Freeform 4"/>
          <p:cNvSpPr/>
          <p:nvPr/>
        </p:nvSpPr>
        <p:spPr>
          <a:xfrm>
            <a:off x="4038600" y="4114800"/>
            <a:ext cx="1447801" cy="152401"/>
          </a:xfrm>
          <a:custGeom>
            <a:avLst/>
            <a:gdLst/>
            <a:ahLst/>
            <a:cxnLst/>
            <a:rect l="0" t="0" r="0" b="0"/>
            <a:pathLst>
              <a:path w="1447801" h="152401">
                <a:moveTo>
                  <a:pt x="723900" y="0"/>
                </a:moveTo>
                <a:cubicBezTo>
                  <a:pt x="323850" y="0"/>
                  <a:pt x="0" y="34290"/>
                  <a:pt x="0" y="76200"/>
                </a:cubicBezTo>
                <a:cubicBezTo>
                  <a:pt x="0" y="118109"/>
                  <a:pt x="323850" y="152400"/>
                  <a:pt x="723900" y="152400"/>
                </a:cubicBezTo>
                <a:cubicBezTo>
                  <a:pt x="1123950" y="152400"/>
                  <a:pt x="1447800" y="118109"/>
                  <a:pt x="1447800" y="76200"/>
                </a:cubicBezTo>
                <a:cubicBezTo>
                  <a:pt x="1447800" y="34290"/>
                  <a:pt x="1123950" y="0"/>
                  <a:pt x="7239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s_4F20.tmp"/>
          <p:cNvPicPr>
            <a:picLocks/>
          </p:cNvPicPr>
          <p:nvPr/>
        </p:nvPicPr>
        <p:blipFill>
          <a:blip r:embed="rId2" cstate="print"/>
          <a:stretch>
            <a:fillRect/>
          </a:stretch>
        </p:blipFill>
        <p:spPr>
          <a:xfrm>
            <a:off x="1079500" y="1752600"/>
            <a:ext cx="6235700" cy="4419600"/>
          </a:xfrm>
          <a:prstGeom prst="rect">
            <a:avLst/>
          </a:prstGeom>
        </p:spPr>
      </p:pic>
      <p:sp>
        <p:nvSpPr>
          <p:cNvPr id="7" name="TextBox 6"/>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43</a:t>
            </a:r>
            <a:endParaRPr lang="en-US" sz="1200">
              <a:solidFill>
                <a:srgbClr val="000000"/>
              </a:solidFill>
              <a:latin typeface="Times New Roman"/>
            </a:endParaRPr>
          </a:p>
        </p:txBody>
      </p:sp>
      <p:sp>
        <p:nvSpPr>
          <p:cNvPr id="9" name="TextBox 8"/>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0" name="TextBox 9"/>
          <p:cNvSpPr txBox="1"/>
          <p:nvPr/>
        </p:nvSpPr>
        <p:spPr>
          <a:xfrm>
            <a:off x="804664" y="1240155"/>
            <a:ext cx="6967736" cy="282129"/>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Step 8. Right click on the ”LeakSample$Processor” and select Source File.</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myslide44">
    <p:spTree>
      <p:nvGrpSpPr>
        <p:cNvPr id="1" name=""/>
        <p:cNvGrpSpPr/>
        <p:nvPr/>
      </p:nvGrpSpPr>
      <p:grpSpPr>
        <a:xfrm>
          <a:off x="0" y="0"/>
          <a:ext cx="0" cy="0"/>
          <a:chOff x="0" y="0"/>
          <a:chExt cx="0" cy="0"/>
        </a:xfrm>
      </p:grpSpPr>
      <p:sp>
        <p:nvSpPr>
          <p:cNvPr id="5" name="Freeform 4"/>
          <p:cNvSpPr/>
          <p:nvPr/>
        </p:nvSpPr>
        <p:spPr>
          <a:xfrm>
            <a:off x="3036570" y="4200144"/>
            <a:ext cx="1066801" cy="228601"/>
          </a:xfrm>
          <a:custGeom>
            <a:avLst/>
            <a:gdLst/>
            <a:ahLst/>
            <a:cxnLst/>
            <a:rect l="0" t="0" r="0" b="0"/>
            <a:pathLst>
              <a:path w="1066801" h="228601">
                <a:moveTo>
                  <a:pt x="533400" y="0"/>
                </a:moveTo>
                <a:cubicBezTo>
                  <a:pt x="239268" y="0"/>
                  <a:pt x="0" y="51815"/>
                  <a:pt x="0" y="114300"/>
                </a:cubicBezTo>
                <a:cubicBezTo>
                  <a:pt x="0" y="177546"/>
                  <a:pt x="239268" y="228600"/>
                  <a:pt x="533400" y="228600"/>
                </a:cubicBezTo>
                <a:cubicBezTo>
                  <a:pt x="828294" y="228600"/>
                  <a:pt x="1066800" y="177546"/>
                  <a:pt x="1066800" y="114300"/>
                </a:cubicBezTo>
                <a:cubicBezTo>
                  <a:pt x="1066800" y="51815"/>
                  <a:pt x="828294" y="0"/>
                  <a:pt x="5334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036570" y="4581144"/>
            <a:ext cx="1143001" cy="228601"/>
          </a:xfrm>
          <a:custGeom>
            <a:avLst/>
            <a:gdLst/>
            <a:ahLst/>
            <a:cxnLst/>
            <a:rect l="0" t="0" r="0" b="0"/>
            <a:pathLst>
              <a:path w="1143001" h="228601">
                <a:moveTo>
                  <a:pt x="571500" y="0"/>
                </a:moveTo>
                <a:cubicBezTo>
                  <a:pt x="256032" y="0"/>
                  <a:pt x="0" y="51815"/>
                  <a:pt x="0" y="114300"/>
                </a:cubicBezTo>
                <a:cubicBezTo>
                  <a:pt x="0" y="177546"/>
                  <a:pt x="256032" y="228600"/>
                  <a:pt x="571500" y="228600"/>
                </a:cubicBezTo>
                <a:cubicBezTo>
                  <a:pt x="887730" y="228600"/>
                  <a:pt x="1143000" y="177546"/>
                  <a:pt x="1143000" y="114300"/>
                </a:cubicBezTo>
                <a:cubicBezTo>
                  <a:pt x="1143000" y="51815"/>
                  <a:pt x="887730" y="0"/>
                  <a:pt x="5715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255770" y="3971544"/>
            <a:ext cx="2133601" cy="381001"/>
          </a:xfrm>
          <a:custGeom>
            <a:avLst/>
            <a:gdLst/>
            <a:ahLst/>
            <a:cxnLst/>
            <a:rect l="0" t="0" r="0" b="0"/>
            <a:pathLst>
              <a:path w="2133601" h="381001">
                <a:moveTo>
                  <a:pt x="0" y="381000"/>
                </a:moveTo>
                <a:lnTo>
                  <a:pt x="1088135" y="0"/>
                </a:lnTo>
                <a:lnTo>
                  <a:pt x="2133600" y="0"/>
                </a:lnTo>
              </a:path>
            </a:pathLst>
          </a:custGeom>
          <a:ln w="127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6465570" y="3857244"/>
            <a:ext cx="1635252" cy="266701"/>
          </a:xfrm>
          <a:custGeom>
            <a:avLst/>
            <a:gdLst/>
            <a:ahLst/>
            <a:cxnLst/>
            <a:rect l="0" t="0" r="0" b="0"/>
            <a:pathLst>
              <a:path w="1635252" h="266701">
                <a:moveTo>
                  <a:pt x="1635251" y="0"/>
                </a:moveTo>
                <a:lnTo>
                  <a:pt x="1635251" y="266700"/>
                </a:lnTo>
                <a:lnTo>
                  <a:pt x="0" y="26670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s_521E.tmp"/>
          <p:cNvPicPr>
            <a:picLocks/>
          </p:cNvPicPr>
          <p:nvPr/>
        </p:nvPicPr>
        <p:blipFill>
          <a:blip r:embed="rId2" cstate="print"/>
          <a:stretch>
            <a:fillRect/>
          </a:stretch>
        </p:blipFill>
        <p:spPr>
          <a:xfrm>
            <a:off x="812800" y="2120900"/>
            <a:ext cx="5270500" cy="3695700"/>
          </a:xfrm>
          <a:prstGeom prst="rect">
            <a:avLst/>
          </a:prstGeom>
        </p:spPr>
      </p:pic>
      <p:sp>
        <p:nvSpPr>
          <p:cNvPr id="10" name="TextBox 9"/>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44</a:t>
            </a:r>
            <a:endParaRPr lang="en-US" sz="1200">
              <a:solidFill>
                <a:srgbClr val="000000"/>
              </a:solidFill>
              <a:latin typeface="Times New Roman"/>
            </a:endParaRPr>
          </a:p>
        </p:txBody>
      </p:sp>
      <p:sp>
        <p:nvSpPr>
          <p:cNvPr id="12" name="TextBox 11"/>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3" name="TextBox 12"/>
          <p:cNvSpPr txBox="1"/>
          <p:nvPr/>
        </p:nvSpPr>
        <p:spPr>
          <a:xfrm>
            <a:off x="804664" y="1240155"/>
            <a:ext cx="6951775" cy="2868991"/>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5753100" algn="l"/>
              </a:tabLst>
              <a:defRPr/>
            </a:pPr>
            <a:r>
              <a:rPr lang="en-US" b="1" smtClean="0">
                <a:solidFill>
                  <a:srgbClr val="000000"/>
                </a:solidFill>
                <a:latin typeface="Times New Roman"/>
              </a:rPr>
              <a:t>Step 9. The source file of ”LeakSample.java” is displayed for you</a:t>
            </a:r>
          </a:p>
          <a:p>
            <a:pPr marL="0" marR="0" lvl="0" indent="0" defTabSz="914400" eaLnBrk="1" fontAlgn="auto" latinLnBrk="0" hangingPunct="1">
              <a:lnSpc>
                <a:spcPts val="2100"/>
              </a:lnSpc>
              <a:buClrTx/>
              <a:buSzTx/>
              <a:buNone/>
              <a:tabLst>
                <a:tab pos="5753100" algn="l"/>
              </a:tabLst>
              <a:defRPr/>
            </a:pPr>
            <a:r>
              <a:rPr lang="en-US" b="1" smtClean="0">
                <a:solidFill>
                  <a:srgbClr val="000000"/>
                </a:solidFill>
                <a:latin typeface="Times New Roman"/>
              </a:rPr>
              <a:t>to examine suspect method and fix the defect.</a:t>
            </a: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1000"/>
              </a:lnSpc>
              <a:buClrTx/>
              <a:buSzTx/>
              <a:buNone/>
              <a:tabLst>
                <a:tab pos="5753100" algn="l"/>
              </a:tabLst>
              <a:defRPr/>
            </a:pPr>
            <a:endParaRPr lang="en-US" b="1" smtClean="0">
              <a:solidFill>
                <a:srgbClr val="000000"/>
              </a:solidFill>
              <a:latin typeface="Times New Roman"/>
            </a:endParaRPr>
          </a:p>
          <a:p>
            <a:pPr marL="0" marR="0" lvl="0" indent="0" defTabSz="914400" eaLnBrk="1" fontAlgn="auto" latinLnBrk="0" hangingPunct="1">
              <a:lnSpc>
                <a:spcPts val="2168"/>
              </a:lnSpc>
              <a:buClrTx/>
              <a:buSzTx/>
              <a:buNone/>
              <a:tabLst>
                <a:tab pos="5753100" algn="l"/>
              </a:tabLst>
              <a:defRPr/>
            </a:pPr>
            <a:r>
              <a:rPr lang="en-US" b="1" smtClean="0">
                <a:solidFill>
                  <a:srgbClr val="000000"/>
                </a:solidFill>
                <a:latin typeface="Times New Roman"/>
              </a:rPr>
              <a:t>	</a:t>
            </a:r>
            <a:r>
              <a:rPr lang="en-US" sz="1398" b="1" smtClean="0">
                <a:solidFill>
                  <a:srgbClr val="000000"/>
                </a:solidFill>
                <a:latin typeface="Times New Roman"/>
              </a:rPr>
              <a:t>Problem is here</a:t>
            </a:r>
            <a:endParaRPr lang="en-US" sz="1398" b="1">
              <a:solidFill>
                <a:srgbClr val="000000"/>
              </a:solidFill>
              <a:latin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myslide45">
    <p:spTree>
      <p:nvGrpSpPr>
        <p:cNvPr id="1" name=""/>
        <p:cNvGrpSpPr/>
        <p:nvPr/>
      </p:nvGrpSpPr>
      <p:grpSpPr>
        <a:xfrm>
          <a:off x="0" y="0"/>
          <a:ext cx="0" cy="0"/>
          <a:chOff x="0" y="0"/>
          <a:chExt cx="0" cy="0"/>
        </a:xfrm>
      </p:grpSpPr>
      <p:sp>
        <p:nvSpPr>
          <p:cNvPr id="5" name="Freeform 4"/>
          <p:cNvSpPr/>
          <p:nvPr/>
        </p:nvSpPr>
        <p:spPr>
          <a:xfrm>
            <a:off x="3701796" y="1598675"/>
            <a:ext cx="3389376" cy="628652"/>
          </a:xfrm>
          <a:custGeom>
            <a:avLst/>
            <a:gdLst/>
            <a:ahLst/>
            <a:cxnLst/>
            <a:rect l="0" t="0" r="0" b="0"/>
            <a:pathLst>
              <a:path w="3389376" h="628652">
                <a:moveTo>
                  <a:pt x="893825" y="0"/>
                </a:moveTo>
                <a:lnTo>
                  <a:pt x="893825" y="297942"/>
                </a:lnTo>
                <a:lnTo>
                  <a:pt x="0" y="628651"/>
                </a:lnTo>
                <a:lnTo>
                  <a:pt x="893825" y="425958"/>
                </a:lnTo>
                <a:lnTo>
                  <a:pt x="893825" y="511302"/>
                </a:lnTo>
                <a:lnTo>
                  <a:pt x="3389375" y="511302"/>
                </a:lnTo>
                <a:lnTo>
                  <a:pt x="3389375" y="0"/>
                </a:lnTo>
                <a:lnTo>
                  <a:pt x="1309877"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766822" y="2208276"/>
            <a:ext cx="914400" cy="228601"/>
          </a:xfrm>
          <a:custGeom>
            <a:avLst/>
            <a:gdLst/>
            <a:ahLst/>
            <a:cxnLst/>
            <a:rect l="0" t="0" r="0" b="0"/>
            <a:pathLst>
              <a:path w="914400" h="228601">
                <a:moveTo>
                  <a:pt x="457200" y="0"/>
                </a:moveTo>
                <a:cubicBezTo>
                  <a:pt x="204978" y="0"/>
                  <a:pt x="0" y="51053"/>
                  <a:pt x="0" y="114300"/>
                </a:cubicBezTo>
                <a:cubicBezTo>
                  <a:pt x="0" y="177546"/>
                  <a:pt x="204978" y="228600"/>
                  <a:pt x="457200" y="228600"/>
                </a:cubicBezTo>
                <a:cubicBezTo>
                  <a:pt x="710183" y="228600"/>
                  <a:pt x="914399" y="177546"/>
                  <a:pt x="914399" y="114300"/>
                </a:cubicBezTo>
                <a:cubicBezTo>
                  <a:pt x="914399" y="51053"/>
                  <a:pt x="710183" y="0"/>
                  <a:pt x="4572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528821" y="2970276"/>
            <a:ext cx="838201" cy="228601"/>
          </a:xfrm>
          <a:custGeom>
            <a:avLst/>
            <a:gdLst/>
            <a:ahLst/>
            <a:cxnLst/>
            <a:rect l="0" t="0" r="0" b="0"/>
            <a:pathLst>
              <a:path w="838201" h="228601">
                <a:moveTo>
                  <a:pt x="419100" y="0"/>
                </a:moveTo>
                <a:cubicBezTo>
                  <a:pt x="187452" y="0"/>
                  <a:pt x="0" y="51053"/>
                  <a:pt x="0" y="114300"/>
                </a:cubicBezTo>
                <a:cubicBezTo>
                  <a:pt x="0" y="177546"/>
                  <a:pt x="187452" y="228600"/>
                  <a:pt x="419100" y="228600"/>
                </a:cubicBezTo>
                <a:cubicBezTo>
                  <a:pt x="650749" y="228600"/>
                  <a:pt x="838200" y="177546"/>
                  <a:pt x="838200" y="114300"/>
                </a:cubicBezTo>
                <a:cubicBezTo>
                  <a:pt x="838200" y="51053"/>
                  <a:pt x="650749" y="0"/>
                  <a:pt x="419100" y="0"/>
                </a:cubicBez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s_55F5.tmp"/>
          <p:cNvPicPr>
            <a:picLocks/>
          </p:cNvPicPr>
          <p:nvPr/>
        </p:nvPicPr>
        <p:blipFill>
          <a:blip r:embed="rId2" cstate="print"/>
          <a:stretch>
            <a:fillRect/>
          </a:stretch>
        </p:blipFill>
        <p:spPr>
          <a:xfrm>
            <a:off x="25400" y="1181100"/>
            <a:ext cx="8445500" cy="5080000"/>
          </a:xfrm>
          <a:prstGeom prst="rect">
            <a:avLst/>
          </a:prstGeom>
        </p:spPr>
      </p:pic>
      <p:sp>
        <p:nvSpPr>
          <p:cNvPr id="9" name="TextBox 8"/>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45</a:t>
            </a:r>
            <a:endParaRPr lang="en-US" sz="1200">
              <a:solidFill>
                <a:srgbClr val="000000"/>
              </a:solidFill>
              <a:latin typeface="Times New Roman"/>
            </a:endParaRPr>
          </a:p>
        </p:txBody>
      </p:sp>
      <p:sp>
        <p:nvSpPr>
          <p:cNvPr id="11" name="TextBox 10"/>
          <p:cNvSpPr txBox="1"/>
          <p:nvPr/>
        </p:nvSpPr>
        <p:spPr>
          <a:xfrm>
            <a:off x="4692396" y="1577339"/>
            <a:ext cx="1886927" cy="551433"/>
          </a:xfrm>
          <a:prstGeom prst="rect">
            <a:avLst/>
          </a:prstGeom>
          <a:noFill/>
        </p:spPr>
        <p:txBody>
          <a:bodyPr vert="horz" wrap="none" lIns="0" tIns="0" rIns="0" bIns="0" rtlCol="0">
            <a:spAutoFit/>
          </a:bodyPr>
          <a:lstStyle/>
          <a:p>
            <a:pPr>
              <a:lnSpc>
                <a:spcPts val="2171"/>
              </a:lnSpc>
            </a:pPr>
            <a:r>
              <a:rPr lang="en-US" smtClean="0">
                <a:solidFill>
                  <a:srgbClr val="000000"/>
                </a:solidFill>
                <a:latin typeface="Tahoma"/>
              </a:rPr>
              <a:t>Modify to for (i=0;</a:t>
            </a:r>
          </a:p>
          <a:p>
            <a:pPr>
              <a:lnSpc>
                <a:spcPts val="2106"/>
              </a:lnSpc>
            </a:pPr>
            <a:r>
              <a:rPr lang="en-US" b="1" smtClean="0">
                <a:solidFill>
                  <a:srgbClr val="009A9A"/>
                </a:solidFill>
                <a:latin typeface="Tahoma"/>
              </a:rPr>
              <a:t>i&lt;cnt</a:t>
            </a:r>
            <a:r>
              <a:rPr lang="en-US" b="1" smtClean="0">
                <a:solidFill>
                  <a:srgbClr val="000000"/>
                </a:solidFill>
                <a:latin typeface="Tahoma"/>
              </a:rPr>
              <a:t>; </a:t>
            </a:r>
            <a:r>
              <a:rPr lang="en-US" smtClean="0">
                <a:solidFill>
                  <a:srgbClr val="000000"/>
                </a:solidFill>
                <a:latin typeface="Tahoma"/>
              </a:rPr>
              <a:t>i++)</a:t>
            </a:r>
            <a:endParaRPr lang="en-US">
              <a:solidFill>
                <a:srgbClr val="000000"/>
              </a:solidFill>
              <a:latin typeface="Tahoma"/>
            </a:endParaRPr>
          </a:p>
        </p:txBody>
      </p:sp>
      <p:sp>
        <p:nvSpPr>
          <p:cNvPr id="12" name="TextBox 11"/>
          <p:cNvSpPr txBox="1"/>
          <p:nvPr/>
        </p:nvSpPr>
        <p:spPr>
          <a:xfrm>
            <a:off x="1181422"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myslide46">
    <p:spTree>
      <p:nvGrpSpPr>
        <p:cNvPr id="1" name=""/>
        <p:cNvGrpSpPr/>
        <p:nvPr/>
      </p:nvGrpSpPr>
      <p:grpSpPr>
        <a:xfrm>
          <a:off x="0" y="0"/>
          <a:ext cx="0" cy="0"/>
          <a:chOff x="0" y="0"/>
          <a:chExt cx="0" cy="0"/>
        </a:xfrm>
      </p:grpSpPr>
      <p:sp>
        <p:nvSpPr>
          <p:cNvPr id="5" name="Freeform 4"/>
          <p:cNvSpPr/>
          <p:nvPr/>
        </p:nvSpPr>
        <p:spPr>
          <a:xfrm>
            <a:off x="3427476" y="3395471"/>
            <a:ext cx="3886201" cy="1219201"/>
          </a:xfrm>
          <a:custGeom>
            <a:avLst/>
            <a:gdLst/>
            <a:ahLst/>
            <a:cxnLst/>
            <a:rect l="0" t="0" r="0" b="0"/>
            <a:pathLst>
              <a:path w="3886201" h="1219201">
                <a:moveTo>
                  <a:pt x="0" y="1219200"/>
                </a:moveTo>
                <a:lnTo>
                  <a:pt x="3886200" y="0"/>
                </a:lnTo>
              </a:path>
            </a:pathLst>
          </a:custGeom>
          <a:ln w="254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5332476" y="3395471"/>
            <a:ext cx="1981201" cy="1219201"/>
          </a:xfrm>
          <a:custGeom>
            <a:avLst/>
            <a:gdLst/>
            <a:ahLst/>
            <a:cxnLst/>
            <a:rect l="0" t="0" r="0" b="0"/>
            <a:pathLst>
              <a:path w="1981201" h="1219201">
                <a:moveTo>
                  <a:pt x="0" y="1219200"/>
                </a:moveTo>
                <a:lnTo>
                  <a:pt x="1981200" y="0"/>
                </a:lnTo>
              </a:path>
            </a:pathLst>
          </a:custGeom>
          <a:ln w="254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descr="ws_58E3.tmp"/>
          <p:cNvPicPr>
            <a:picLocks/>
          </p:cNvPicPr>
          <p:nvPr/>
        </p:nvPicPr>
        <p:blipFill>
          <a:blip r:embed="rId2" cstate="print"/>
          <a:stretch>
            <a:fillRect/>
          </a:stretch>
        </p:blipFill>
        <p:spPr>
          <a:xfrm>
            <a:off x="673100" y="2197100"/>
            <a:ext cx="5283200" cy="3721100"/>
          </a:xfrm>
          <a:prstGeom prst="rect">
            <a:avLst/>
          </a:prstGeom>
        </p:spPr>
      </p:pic>
      <p:sp>
        <p:nvSpPr>
          <p:cNvPr id="8" name="TextBox 7"/>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46</a:t>
            </a:r>
            <a:endParaRPr lang="en-US" sz="1200">
              <a:solidFill>
                <a:srgbClr val="000000"/>
              </a:solidFill>
              <a:latin typeface="Times New Roman"/>
            </a:endParaRPr>
          </a:p>
        </p:txBody>
      </p:sp>
      <p:sp>
        <p:nvSpPr>
          <p:cNvPr id="10" name="TextBox 9"/>
          <p:cNvSpPr txBox="1"/>
          <p:nvPr/>
        </p:nvSpPr>
        <p:spPr>
          <a:xfrm>
            <a:off x="1219200" y="383036"/>
            <a:ext cx="5219378"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Detect Java Memory Leak</a:t>
            </a:r>
            <a:endParaRPr lang="en-US" sz="3600" b="1" dirty="0">
              <a:solidFill>
                <a:srgbClr val="333333"/>
              </a:solidFill>
              <a:latin typeface="Times New Roman"/>
            </a:endParaRPr>
          </a:p>
        </p:txBody>
      </p:sp>
      <p:sp>
        <p:nvSpPr>
          <p:cNvPr id="11" name="TextBox 10"/>
          <p:cNvSpPr txBox="1"/>
          <p:nvPr/>
        </p:nvSpPr>
        <p:spPr>
          <a:xfrm>
            <a:off x="804664" y="1240155"/>
            <a:ext cx="7041158" cy="2051844"/>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5816600" algn="l"/>
              </a:tabLst>
              <a:defRPr/>
            </a:pPr>
            <a:r>
              <a:rPr lang="en-US" smtClean="0">
                <a:solidFill>
                  <a:srgbClr val="000000"/>
                </a:solidFill>
                <a:latin typeface="Times New Roman"/>
              </a:rPr>
              <a:t>Step 10. This time repeat steps 1 to 9 to run the modified</a:t>
            </a:r>
          </a:p>
          <a:p>
            <a:pPr marL="0" marR="0" lvl="0" indent="0" defTabSz="914400" eaLnBrk="1" fontAlgn="auto" latinLnBrk="0" hangingPunct="1">
              <a:lnSpc>
                <a:spcPts val="2100"/>
              </a:lnSpc>
              <a:buClrTx/>
              <a:buSzTx/>
              <a:buNone/>
              <a:tabLst>
                <a:tab pos="5816600" algn="l"/>
              </a:tabLst>
              <a:defRPr/>
            </a:pPr>
            <a:r>
              <a:rPr lang="en-US" smtClean="0">
                <a:solidFill>
                  <a:srgbClr val="000000"/>
                </a:solidFill>
                <a:latin typeface="Times New Roman"/>
              </a:rPr>
              <a:t>“LeakSample.java”. You will see the memory gap doesn’t exist.</a:t>
            </a: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1000"/>
              </a:lnSpc>
              <a:buClrTx/>
              <a:buSzTx/>
              <a:buNone/>
              <a:tabLst>
                <a:tab pos="5816600" algn="l"/>
              </a:tabLst>
              <a:defRPr/>
            </a:pPr>
            <a:endParaRPr lang="en-US" smtClean="0">
              <a:solidFill>
                <a:srgbClr val="000000"/>
              </a:solidFill>
              <a:latin typeface="Times New Roman"/>
            </a:endParaRPr>
          </a:p>
          <a:p>
            <a:pPr marL="0" marR="0" lvl="0" indent="0" defTabSz="914400" eaLnBrk="1" fontAlgn="auto" latinLnBrk="0" hangingPunct="1">
              <a:lnSpc>
                <a:spcPts val="2682"/>
              </a:lnSpc>
              <a:buClrTx/>
              <a:buSzTx/>
              <a:buNone/>
              <a:tabLst>
                <a:tab pos="5816600" algn="l"/>
              </a:tabLst>
              <a:defRPr/>
            </a:pPr>
            <a:r>
              <a:rPr lang="en-US" smtClean="0">
                <a:solidFill>
                  <a:srgbClr val="000000"/>
                </a:solidFill>
                <a:latin typeface="Times New Roman"/>
              </a:rPr>
              <a:t>	</a:t>
            </a:r>
            <a:r>
              <a:rPr lang="en-US" sz="1398" smtClean="0">
                <a:solidFill>
                  <a:srgbClr val="000000"/>
                </a:solidFill>
                <a:latin typeface="Times New Roman"/>
              </a:rPr>
              <a:t>No memory gap</a:t>
            </a:r>
            <a:endParaRPr lang="en-US" sz="1398">
              <a:solidFill>
                <a:srgbClr val="000000"/>
              </a:solidFill>
              <a:latin typeface="Times New Roman"/>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myslide47">
    <p:spTree>
      <p:nvGrpSpPr>
        <p:cNvPr id="1" name=""/>
        <p:cNvGrpSpPr/>
        <p:nvPr/>
      </p:nvGrpSpPr>
      <p:grpSpPr>
        <a:xfrm>
          <a:off x="0" y="0"/>
          <a:ext cx="0" cy="0"/>
          <a:chOff x="0" y="0"/>
          <a:chExt cx="0" cy="0"/>
        </a:xfrm>
      </p:grpSpPr>
      <p:sp>
        <p:nvSpPr>
          <p:cNvPr id="5" name="Freeform 4"/>
          <p:cNvSpPr/>
          <p:nvPr/>
        </p:nvSpPr>
        <p:spPr>
          <a:xfrm>
            <a:off x="804672" y="2993897"/>
            <a:ext cx="2981707" cy="1"/>
          </a:xfrm>
          <a:custGeom>
            <a:avLst/>
            <a:gdLst/>
            <a:ahLst/>
            <a:cxnLst/>
            <a:rect l="0" t="0" r="0" b="0"/>
            <a:pathLst>
              <a:path w="2981707" h="1">
                <a:moveTo>
                  <a:pt x="0" y="0"/>
                </a:moveTo>
                <a:lnTo>
                  <a:pt x="2981706" y="0"/>
                </a:lnTo>
              </a:path>
            </a:pathLst>
          </a:custGeom>
          <a:ln w="0" cap="flat" cmpd="sng" algn="ctr">
            <a:solidFill>
              <a:srgbClr val="009A9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47</a:t>
            </a:r>
            <a:endParaRPr lang="en-US" sz="1200">
              <a:solidFill>
                <a:srgbClr val="000000"/>
              </a:solidFill>
              <a:latin typeface="Times New Roman"/>
            </a:endParaRPr>
          </a:p>
        </p:txBody>
      </p:sp>
      <p:sp>
        <p:nvSpPr>
          <p:cNvPr id="8" name="TextBox 7"/>
          <p:cNvSpPr txBox="1"/>
          <p:nvPr/>
        </p:nvSpPr>
        <p:spPr>
          <a:xfrm>
            <a:off x="1198278" y="383036"/>
            <a:ext cx="421192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Other Unit Test Tools</a:t>
            </a:r>
            <a:endParaRPr lang="en-US" sz="3600" b="1" dirty="0">
              <a:solidFill>
                <a:srgbClr val="333333"/>
              </a:solidFill>
              <a:latin typeface="Times New Roman"/>
            </a:endParaRPr>
          </a:p>
        </p:txBody>
      </p:sp>
      <p:sp>
        <p:nvSpPr>
          <p:cNvPr id="9" name="TextBox 8"/>
          <p:cNvSpPr txBox="1"/>
          <p:nvPr/>
        </p:nvSpPr>
        <p:spPr>
          <a:xfrm>
            <a:off x="804671" y="1230885"/>
            <a:ext cx="2151486" cy="290849"/>
          </a:xfrm>
          <a:prstGeom prst="rect">
            <a:avLst/>
          </a:prstGeom>
          <a:noFill/>
        </p:spPr>
        <p:txBody>
          <a:bodyPr vert="horz" wrap="none" lIns="0" tIns="0" rIns="0" bIns="0" rtlCol="0">
            <a:spAutoFit/>
          </a:bodyPr>
          <a:lstStyle/>
          <a:p>
            <a:pPr>
              <a:lnSpc>
                <a:spcPts val="2426"/>
              </a:lnSpc>
            </a:pPr>
            <a:r>
              <a:rPr lang="en-US" sz="1998" smtClean="0">
                <a:solidFill>
                  <a:srgbClr val="000000"/>
                </a:solidFill>
                <a:latin typeface="Times New Roman"/>
              </a:rPr>
              <a:t>Static Analysis Tools</a:t>
            </a:r>
            <a:endParaRPr lang="en-US" sz="1998">
              <a:solidFill>
                <a:srgbClr val="000000"/>
              </a:solidFill>
              <a:latin typeface="Times New Roman"/>
            </a:endParaRPr>
          </a:p>
        </p:txBody>
      </p:sp>
      <p:sp>
        <p:nvSpPr>
          <p:cNvPr id="10" name="TextBox 9"/>
          <p:cNvSpPr txBox="1"/>
          <p:nvPr/>
        </p:nvSpPr>
        <p:spPr>
          <a:xfrm>
            <a:off x="728472" y="1619630"/>
            <a:ext cx="80150" cy="605550"/>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endParaRPr lang="en-US">
              <a:solidFill>
                <a:srgbClr val="CC0000"/>
              </a:solidFill>
              <a:latin typeface="Times New Roman"/>
            </a:endParaRPr>
          </a:p>
        </p:txBody>
      </p:sp>
      <p:sp>
        <p:nvSpPr>
          <p:cNvPr id="11" name="TextBox 10"/>
          <p:cNvSpPr txBox="1"/>
          <p:nvPr/>
        </p:nvSpPr>
        <p:spPr>
          <a:xfrm>
            <a:off x="1185672" y="1619630"/>
            <a:ext cx="1760097" cy="605550"/>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PC-Lint for C/C++</a:t>
            </a:r>
          </a:p>
          <a:p>
            <a:pPr>
              <a:lnSpc>
                <a:spcPts val="2814"/>
              </a:lnSpc>
            </a:pPr>
            <a:r>
              <a:rPr lang="en-US" smtClean="0">
                <a:solidFill>
                  <a:srgbClr val="000000"/>
                </a:solidFill>
                <a:latin typeface="Times New Roman"/>
              </a:rPr>
              <a:t>Logiscope</a:t>
            </a:r>
            <a:endParaRPr lang="en-US">
              <a:solidFill>
                <a:srgbClr val="000000"/>
              </a:solidFill>
              <a:latin typeface="Times New Roman"/>
            </a:endParaRPr>
          </a:p>
        </p:txBody>
      </p:sp>
      <p:sp>
        <p:nvSpPr>
          <p:cNvPr id="12" name="TextBox 11"/>
          <p:cNvSpPr txBox="1"/>
          <p:nvPr/>
        </p:nvSpPr>
        <p:spPr>
          <a:xfrm>
            <a:off x="804671" y="2411985"/>
            <a:ext cx="5406929" cy="602729"/>
          </a:xfrm>
          <a:prstGeom prst="rect">
            <a:avLst/>
          </a:prstGeom>
          <a:noFill/>
        </p:spPr>
        <p:txBody>
          <a:bodyPr vert="horz" wrap="none" lIns="0" tIns="0" rIns="0" bIns="0" rtlCol="0">
            <a:spAutoFit/>
          </a:bodyPr>
          <a:lstStyle/>
          <a:p>
            <a:pPr>
              <a:lnSpc>
                <a:spcPts val="2426"/>
              </a:lnSpc>
            </a:pPr>
            <a:r>
              <a:rPr lang="en-US" sz="1998" smtClean="0">
                <a:solidFill>
                  <a:srgbClr val="000000"/>
                </a:solidFill>
                <a:latin typeface="Times New Roman"/>
              </a:rPr>
              <a:t>The series of XXUnit tools (all can be obtained from</a:t>
            </a:r>
          </a:p>
          <a:p>
            <a:pPr>
              <a:lnSpc>
                <a:spcPts val="2328"/>
              </a:lnSpc>
            </a:pPr>
            <a:r>
              <a:rPr lang="en-US" sz="1998" smtClean="0">
                <a:solidFill>
                  <a:srgbClr val="009A9A"/>
                </a:solidFill>
                <a:latin typeface="Times New Roman"/>
              </a:rPr>
              <a:t>http://sourceforge.net/</a:t>
            </a:r>
            <a:r>
              <a:rPr lang="en-US" sz="1998" smtClean="0">
                <a:solidFill>
                  <a:srgbClr val="000000"/>
                </a:solidFill>
                <a:latin typeface="Times New Roman"/>
              </a:rPr>
              <a:t>)</a:t>
            </a:r>
            <a:endParaRPr lang="en-US" sz="1998">
              <a:solidFill>
                <a:srgbClr val="000000"/>
              </a:solidFill>
              <a:latin typeface="Times New Roman"/>
            </a:endParaRPr>
          </a:p>
        </p:txBody>
      </p:sp>
      <p:sp>
        <p:nvSpPr>
          <p:cNvPr id="13" name="TextBox 12"/>
          <p:cNvSpPr txBox="1"/>
          <p:nvPr/>
        </p:nvSpPr>
        <p:spPr>
          <a:xfrm>
            <a:off x="728472" y="3096386"/>
            <a:ext cx="80150" cy="2041841"/>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p>
          <a:p>
            <a:pPr>
              <a:lnSpc>
                <a:spcPts val="2808"/>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08"/>
              </a:lnSpc>
            </a:pPr>
            <a:r>
              <a:rPr lang="en-US" smtClean="0">
                <a:solidFill>
                  <a:srgbClr val="CC0000"/>
                </a:solidFill>
                <a:latin typeface="Times New Roman"/>
              </a:rPr>
              <a:t>•</a:t>
            </a:r>
            <a:endParaRPr lang="en-US">
              <a:solidFill>
                <a:srgbClr val="CC0000"/>
              </a:solidFill>
              <a:latin typeface="Times New Roman"/>
            </a:endParaRPr>
          </a:p>
        </p:txBody>
      </p:sp>
      <p:sp>
        <p:nvSpPr>
          <p:cNvPr id="14" name="TextBox 13"/>
          <p:cNvSpPr txBox="1"/>
          <p:nvPr/>
        </p:nvSpPr>
        <p:spPr>
          <a:xfrm>
            <a:off x="1185672" y="3096386"/>
            <a:ext cx="2955937" cy="2041841"/>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C Unit testing Framework</a:t>
            </a:r>
          </a:p>
          <a:p>
            <a:pPr>
              <a:lnSpc>
                <a:spcPts val="2808"/>
              </a:lnSpc>
            </a:pPr>
            <a:r>
              <a:rPr lang="en-US" smtClean="0">
                <a:solidFill>
                  <a:srgbClr val="000000"/>
                </a:solidFill>
                <a:latin typeface="Times New Roman"/>
              </a:rPr>
              <a:t>NUnit for C#</a:t>
            </a:r>
          </a:p>
          <a:p>
            <a:pPr>
              <a:lnSpc>
                <a:spcPts val="2814"/>
              </a:lnSpc>
            </a:pPr>
            <a:r>
              <a:rPr lang="en-US" smtClean="0">
                <a:solidFill>
                  <a:srgbClr val="000000"/>
                </a:solidFill>
                <a:latin typeface="Times New Roman"/>
              </a:rPr>
              <a:t>DUnit for Delphi</a:t>
            </a:r>
          </a:p>
          <a:p>
            <a:pPr>
              <a:lnSpc>
                <a:spcPts val="2814"/>
              </a:lnSpc>
            </a:pPr>
            <a:r>
              <a:rPr lang="en-US" smtClean="0">
                <a:solidFill>
                  <a:srgbClr val="000000"/>
                </a:solidFill>
                <a:latin typeface="Times New Roman"/>
              </a:rPr>
              <a:t>XML Unit</a:t>
            </a:r>
          </a:p>
          <a:p>
            <a:pPr>
              <a:lnSpc>
                <a:spcPts val="2814"/>
              </a:lnSpc>
            </a:pPr>
            <a:r>
              <a:rPr lang="en-US" smtClean="0">
                <a:solidFill>
                  <a:srgbClr val="000000"/>
                </a:solidFill>
                <a:latin typeface="Times New Roman"/>
              </a:rPr>
              <a:t>JsUnit for client-side JavaScript</a:t>
            </a:r>
          </a:p>
          <a:p>
            <a:pPr>
              <a:lnSpc>
                <a:spcPts val="2808"/>
              </a:lnSpc>
            </a:pPr>
            <a:r>
              <a:rPr lang="en-US" smtClean="0">
                <a:solidFill>
                  <a:srgbClr val="000000"/>
                </a:solidFill>
                <a:latin typeface="Times New Roman"/>
              </a:rPr>
              <a:t>SimpleTest for PHP</a:t>
            </a:r>
            <a:endParaRPr lang="en-US">
              <a:solidFill>
                <a:srgbClr val="000000"/>
              </a:solidFill>
              <a:latin typeface="Times New Roman"/>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myslide48">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48</a:t>
            </a:r>
            <a:endParaRPr lang="en-US" sz="1200">
              <a:solidFill>
                <a:srgbClr val="000000"/>
              </a:solidFill>
              <a:latin typeface="Times New Roman"/>
            </a:endParaRPr>
          </a:p>
        </p:txBody>
      </p:sp>
      <p:sp>
        <p:nvSpPr>
          <p:cNvPr id="7" name="TextBox 6"/>
          <p:cNvSpPr txBox="1"/>
          <p:nvPr/>
        </p:nvSpPr>
        <p:spPr>
          <a:xfrm>
            <a:off x="804664" y="1232535"/>
            <a:ext cx="1904367" cy="265714"/>
          </a:xfrm>
          <a:prstGeom prst="rect">
            <a:avLst/>
          </a:prstGeom>
          <a:noFill/>
        </p:spPr>
        <p:txBody>
          <a:bodyPr vert="horz" wrap="none" lIns="0" tIns="0" rIns="0" bIns="0" rtlCol="0">
            <a:spAutoFit/>
          </a:bodyPr>
          <a:lstStyle/>
          <a:p>
            <a:pPr>
              <a:lnSpc>
                <a:spcPts val="2185"/>
              </a:lnSpc>
            </a:pPr>
            <a:r>
              <a:rPr lang="en-US" b="1" smtClean="0">
                <a:solidFill>
                  <a:srgbClr val="000000"/>
                </a:solidFill>
                <a:latin typeface="Times New Roman"/>
              </a:rPr>
              <a:t>Important contents</a:t>
            </a:r>
            <a:endParaRPr lang="en-US" b="1">
              <a:solidFill>
                <a:srgbClr val="000000"/>
              </a:solidFill>
              <a:latin typeface="Times New Roman"/>
            </a:endParaRPr>
          </a:p>
        </p:txBody>
      </p:sp>
      <p:sp>
        <p:nvSpPr>
          <p:cNvPr id="8" name="TextBox 7"/>
          <p:cNvSpPr txBox="1"/>
          <p:nvPr/>
        </p:nvSpPr>
        <p:spPr>
          <a:xfrm>
            <a:off x="728472" y="1596763"/>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9" name="TextBox 8"/>
          <p:cNvSpPr txBox="1"/>
          <p:nvPr/>
        </p:nvSpPr>
        <p:spPr>
          <a:xfrm>
            <a:off x="1185672" y="1596762"/>
            <a:ext cx="6967728" cy="4445897"/>
          </a:xfrm>
          <a:prstGeom prst="rect">
            <a:avLst/>
          </a:prstGeom>
          <a:noFill/>
        </p:spPr>
        <p:txBody>
          <a:bodyPr vert="horz" wrap="square" lIns="0" tIns="0" rIns="0" bIns="0" rtlCol="0">
            <a:spAutoFit/>
          </a:bodyPr>
          <a:lstStyle/>
          <a:p>
            <a:pPr marL="0" marR="0" lvl="0" indent="0" defTabSz="914400" eaLnBrk="1" fontAlgn="auto" latinLnBrk="0" hangingPunct="1">
              <a:lnSpc>
                <a:spcPts val="2185"/>
              </a:lnSpc>
              <a:spcBef>
                <a:spcPts val="600"/>
              </a:spcBef>
              <a:buClrTx/>
              <a:buSzTx/>
              <a:buNone/>
              <a:tabLst>
                <a:tab pos="381000" algn="l"/>
              </a:tabLst>
              <a:defRPr/>
            </a:pPr>
            <a:r>
              <a:rPr lang="en-US" sz="2000" b="1" smtClean="0">
                <a:solidFill>
                  <a:srgbClr val="000000"/>
                </a:solidFill>
                <a:latin typeface="Times New Roman"/>
              </a:rPr>
              <a:t>A unit test report summarizes the entire process of unit</a:t>
            </a:r>
          </a:p>
          <a:p>
            <a:pPr marL="0" marR="0" lvl="0" indent="0" defTabSz="914400" eaLnBrk="1" fontAlgn="auto" latinLnBrk="0" hangingPunct="1">
              <a:lnSpc>
                <a:spcPts val="2166"/>
              </a:lnSpc>
              <a:spcBef>
                <a:spcPts val="600"/>
              </a:spcBef>
              <a:buClrTx/>
              <a:buSzTx/>
              <a:buNone/>
              <a:tabLst>
                <a:tab pos="381000" algn="l"/>
              </a:tabLst>
              <a:defRPr/>
            </a:pPr>
            <a:r>
              <a:rPr lang="en-US" sz="2000" b="1" smtClean="0">
                <a:solidFill>
                  <a:srgbClr val="000000"/>
                </a:solidFill>
                <a:latin typeface="Times New Roman"/>
              </a:rPr>
              <a:t>testing and can provide a lot of useful information.  This</a:t>
            </a:r>
          </a:p>
          <a:p>
            <a:pPr marL="0" marR="0" lvl="0" indent="0" defTabSz="914400" eaLnBrk="1" fontAlgn="auto" latinLnBrk="0" hangingPunct="1">
              <a:lnSpc>
                <a:spcPts val="2100"/>
              </a:lnSpc>
              <a:spcBef>
                <a:spcPts val="600"/>
              </a:spcBef>
              <a:buClrTx/>
              <a:buSzTx/>
              <a:buNone/>
              <a:tabLst>
                <a:tab pos="381000" algn="l"/>
              </a:tabLst>
              <a:defRPr/>
            </a:pPr>
            <a:r>
              <a:rPr lang="en-US" sz="2000" b="1" smtClean="0">
                <a:solidFill>
                  <a:srgbClr val="000000"/>
                </a:solidFill>
                <a:latin typeface="Times New Roman"/>
              </a:rPr>
              <a:t>information can be used for process improvement, such as:</a:t>
            </a:r>
          </a:p>
          <a:p>
            <a:pPr marL="0" marR="0" lvl="0" indent="0" defTabSz="914400" eaLnBrk="1" fontAlgn="auto" latinLnBrk="0" hangingPunct="1">
              <a:lnSpc>
                <a:spcPts val="2814"/>
              </a:lnSpc>
              <a:spcBef>
                <a:spcPts val="600"/>
              </a:spcBef>
              <a:buClrTx/>
              <a:buSzTx/>
              <a:buNone/>
              <a:tabLst>
                <a:tab pos="381000" algn="l"/>
              </a:tabLst>
              <a:defRPr/>
            </a:pPr>
            <a:r>
              <a:rPr lang="en-US" sz="2000" b="1" smtClean="0">
                <a:solidFill>
                  <a:srgbClr val="000000"/>
                </a:solidFill>
                <a:latin typeface="Times New Roman"/>
              </a:rPr>
              <a:t>	Number of planned test cases</a:t>
            </a:r>
          </a:p>
          <a:p>
            <a:pPr marL="0" marR="0" lvl="0" indent="0" defTabSz="914400" eaLnBrk="1" fontAlgn="auto" latinLnBrk="0" hangingPunct="1">
              <a:lnSpc>
                <a:spcPts val="2814"/>
              </a:lnSpc>
              <a:spcBef>
                <a:spcPts val="600"/>
              </a:spcBef>
              <a:buClrTx/>
              <a:buSzTx/>
              <a:buNone/>
              <a:tabLst>
                <a:tab pos="381000" algn="l"/>
              </a:tabLst>
              <a:defRPr/>
            </a:pPr>
            <a:r>
              <a:rPr lang="en-US" sz="2000" b="1" smtClean="0">
                <a:solidFill>
                  <a:srgbClr val="000000"/>
                </a:solidFill>
                <a:latin typeface="Times New Roman"/>
              </a:rPr>
              <a:t>	Number of modified test cases</a:t>
            </a:r>
          </a:p>
          <a:p>
            <a:pPr marL="0" marR="0" lvl="0" indent="0" defTabSz="914400" eaLnBrk="1" fontAlgn="auto" latinLnBrk="0" hangingPunct="1">
              <a:lnSpc>
                <a:spcPts val="2814"/>
              </a:lnSpc>
              <a:spcBef>
                <a:spcPts val="600"/>
              </a:spcBef>
              <a:buClrTx/>
              <a:buSzTx/>
              <a:buNone/>
              <a:tabLst>
                <a:tab pos="381000" algn="l"/>
              </a:tabLst>
              <a:defRPr/>
            </a:pPr>
            <a:r>
              <a:rPr lang="en-US" sz="2000" b="1" smtClean="0">
                <a:solidFill>
                  <a:srgbClr val="000000"/>
                </a:solidFill>
                <a:latin typeface="Times New Roman"/>
              </a:rPr>
              <a:t>	Number of deleted test cases</a:t>
            </a:r>
          </a:p>
          <a:p>
            <a:pPr marL="0" marR="0" lvl="0" indent="0" defTabSz="914400" eaLnBrk="1" fontAlgn="auto" latinLnBrk="0" hangingPunct="1">
              <a:lnSpc>
                <a:spcPts val="2808"/>
              </a:lnSpc>
              <a:spcBef>
                <a:spcPts val="600"/>
              </a:spcBef>
              <a:buClrTx/>
              <a:buSzTx/>
              <a:buNone/>
              <a:tabLst>
                <a:tab pos="381000" algn="l"/>
              </a:tabLst>
              <a:defRPr/>
            </a:pPr>
            <a:r>
              <a:rPr lang="en-US" sz="2000" b="1" smtClean="0">
                <a:solidFill>
                  <a:srgbClr val="000000"/>
                </a:solidFill>
                <a:latin typeface="Times New Roman"/>
              </a:rPr>
              <a:t>	Number of executed test cases</a:t>
            </a:r>
          </a:p>
          <a:p>
            <a:pPr marL="0" marR="0" lvl="0" indent="0" defTabSz="914400" eaLnBrk="1" fontAlgn="auto" latinLnBrk="0" hangingPunct="1">
              <a:lnSpc>
                <a:spcPts val="2814"/>
              </a:lnSpc>
              <a:spcBef>
                <a:spcPts val="600"/>
              </a:spcBef>
              <a:buClrTx/>
              <a:buSzTx/>
              <a:buNone/>
              <a:tabLst>
                <a:tab pos="381000" algn="l"/>
              </a:tabLst>
              <a:defRPr/>
            </a:pPr>
            <a:r>
              <a:rPr lang="en-US" sz="2000" b="1" smtClean="0">
                <a:solidFill>
                  <a:srgbClr val="000000"/>
                </a:solidFill>
                <a:latin typeface="Times New Roman"/>
              </a:rPr>
              <a:t>	Number of unexecuted test cases and the reasons</a:t>
            </a:r>
          </a:p>
          <a:p>
            <a:pPr marL="0" marR="0" lvl="0" indent="0" defTabSz="914400" eaLnBrk="1" fontAlgn="auto" latinLnBrk="0" hangingPunct="1">
              <a:lnSpc>
                <a:spcPts val="2814"/>
              </a:lnSpc>
              <a:spcBef>
                <a:spcPts val="600"/>
              </a:spcBef>
              <a:buClrTx/>
              <a:buSzTx/>
              <a:buNone/>
              <a:tabLst>
                <a:tab pos="381000" algn="l"/>
              </a:tabLst>
              <a:defRPr/>
            </a:pPr>
            <a:r>
              <a:rPr lang="en-US" sz="2000" b="1" smtClean="0">
                <a:solidFill>
                  <a:srgbClr val="000000"/>
                </a:solidFill>
                <a:latin typeface="Times New Roman"/>
              </a:rPr>
              <a:t>	Number of found defects based on severity</a:t>
            </a:r>
          </a:p>
          <a:p>
            <a:pPr marL="0" marR="0" lvl="0" indent="0" defTabSz="914400" eaLnBrk="1" fontAlgn="auto" latinLnBrk="0" hangingPunct="1">
              <a:lnSpc>
                <a:spcPts val="2814"/>
              </a:lnSpc>
              <a:spcBef>
                <a:spcPts val="600"/>
              </a:spcBef>
              <a:buClrTx/>
              <a:buSzTx/>
              <a:buNone/>
              <a:tabLst>
                <a:tab pos="381000" algn="l"/>
              </a:tabLst>
              <a:defRPr/>
            </a:pPr>
            <a:r>
              <a:rPr lang="en-US" sz="2000" b="1" smtClean="0">
                <a:solidFill>
                  <a:srgbClr val="000000"/>
                </a:solidFill>
                <a:latin typeface="Times New Roman"/>
              </a:rPr>
              <a:t>	Number of suspended defects</a:t>
            </a:r>
          </a:p>
          <a:p>
            <a:pPr marL="0" marR="0" lvl="0" indent="0" defTabSz="914400" eaLnBrk="1" fontAlgn="auto" latinLnBrk="0" hangingPunct="1">
              <a:lnSpc>
                <a:spcPts val="2808"/>
              </a:lnSpc>
              <a:spcBef>
                <a:spcPts val="600"/>
              </a:spcBef>
              <a:buClrTx/>
              <a:buSzTx/>
              <a:buNone/>
              <a:tabLst>
                <a:tab pos="381000" algn="l"/>
              </a:tabLst>
              <a:defRPr/>
            </a:pPr>
            <a:r>
              <a:rPr lang="en-US" sz="2000" b="1" smtClean="0">
                <a:solidFill>
                  <a:srgbClr val="000000"/>
                </a:solidFill>
                <a:latin typeface="Times New Roman"/>
              </a:rPr>
              <a:t>	Evaluation of the tested unit and improvement suggestions</a:t>
            </a:r>
            <a:endParaRPr lang="en-US" sz="2000" b="1">
              <a:solidFill>
                <a:srgbClr val="000000"/>
              </a:solidFill>
              <a:latin typeface="Times New Roman"/>
            </a:endParaRPr>
          </a:p>
        </p:txBody>
      </p:sp>
      <p:sp>
        <p:nvSpPr>
          <p:cNvPr id="10" name="TextBox 9"/>
          <p:cNvSpPr txBox="1"/>
          <p:nvPr/>
        </p:nvSpPr>
        <p:spPr>
          <a:xfrm>
            <a:off x="1212272" y="383036"/>
            <a:ext cx="3283528" cy="531364"/>
          </a:xfrm>
          <a:prstGeom prst="rect">
            <a:avLst/>
          </a:prstGeom>
          <a:noFill/>
        </p:spPr>
        <p:txBody>
          <a:bodyPr vert="horz" wrap="none" lIns="0" tIns="0" rIns="0" bIns="0" rtlCol="0">
            <a:spAutoFit/>
          </a:bodyPr>
          <a:lstStyle/>
          <a:p>
            <a:pPr>
              <a:lnSpc>
                <a:spcPts val="4370"/>
              </a:lnSpc>
            </a:pPr>
            <a:r>
              <a:rPr lang="en-US" sz="3600" b="1" smtClean="0">
                <a:solidFill>
                  <a:srgbClr val="333333"/>
                </a:solidFill>
                <a:latin typeface="Times New Roman"/>
              </a:rPr>
              <a:t>Unit Test Report</a:t>
            </a:r>
            <a:endParaRPr lang="en-US" sz="3600" b="1">
              <a:solidFill>
                <a:srgbClr val="333333"/>
              </a:solidFill>
              <a:latin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myslide4">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a:t>
            </a:r>
            <a:endParaRPr lang="en-US" sz="1200">
              <a:solidFill>
                <a:srgbClr val="000000"/>
              </a:solidFill>
              <a:latin typeface="Times New Roman"/>
            </a:endParaRPr>
          </a:p>
        </p:txBody>
      </p:sp>
      <p:sp>
        <p:nvSpPr>
          <p:cNvPr id="7" name="TextBox 6"/>
          <p:cNvSpPr txBox="1"/>
          <p:nvPr/>
        </p:nvSpPr>
        <p:spPr>
          <a:xfrm>
            <a:off x="804665" y="1219200"/>
            <a:ext cx="7348736" cy="564257"/>
          </a:xfrm>
          <a:prstGeom prst="rect">
            <a:avLst/>
          </a:prstGeom>
          <a:noFill/>
        </p:spPr>
        <p:txBody>
          <a:bodyPr vert="horz" wrap="square" lIns="0" tIns="0" rIns="0" bIns="0" rtlCol="0">
            <a:spAutoFit/>
          </a:bodyPr>
          <a:lstStyle/>
          <a:p>
            <a:pPr>
              <a:lnSpc>
                <a:spcPts val="2185"/>
              </a:lnSpc>
            </a:pPr>
            <a:r>
              <a:rPr lang="en-US" smtClean="0">
                <a:solidFill>
                  <a:srgbClr val="000000"/>
                </a:solidFill>
                <a:latin typeface="Times New Roman"/>
              </a:rPr>
              <a:t>According to </a:t>
            </a:r>
            <a:r>
              <a:rPr lang="en-US" b="1" smtClean="0">
                <a:solidFill>
                  <a:srgbClr val="000000"/>
                </a:solidFill>
                <a:latin typeface="Times New Roman"/>
              </a:rPr>
              <a:t>IEEE Std. 1008–1987 for Software Unit Testing</a:t>
            </a:r>
            <a:r>
              <a:rPr lang="en-US" smtClean="0">
                <a:solidFill>
                  <a:srgbClr val="000000"/>
                </a:solidFill>
                <a:latin typeface="Times New Roman"/>
              </a:rPr>
              <a:t>, the main unit test activities include the following:</a:t>
            </a:r>
            <a:endParaRPr lang="en-US">
              <a:solidFill>
                <a:srgbClr val="000000"/>
              </a:solidFill>
              <a:latin typeface="Times New Roman"/>
            </a:endParaRPr>
          </a:p>
        </p:txBody>
      </p:sp>
      <p:sp>
        <p:nvSpPr>
          <p:cNvPr id="8" name="TextBox 7"/>
          <p:cNvSpPr txBox="1"/>
          <p:nvPr/>
        </p:nvSpPr>
        <p:spPr>
          <a:xfrm>
            <a:off x="728472" y="1864232"/>
            <a:ext cx="80150" cy="2759986"/>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08"/>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p>
          <a:p>
            <a:pPr>
              <a:lnSpc>
                <a:spcPts val="2808"/>
              </a:lnSpc>
            </a:pPr>
            <a:r>
              <a:rPr lang="en-US" smtClean="0">
                <a:solidFill>
                  <a:srgbClr val="CC0000"/>
                </a:solidFill>
                <a:latin typeface="Times New Roman"/>
              </a:rPr>
              <a:t>•</a:t>
            </a:r>
          </a:p>
          <a:p>
            <a:pPr>
              <a:lnSpc>
                <a:spcPts val="2814"/>
              </a:lnSpc>
            </a:pPr>
            <a:r>
              <a:rPr lang="en-US" smtClean="0">
                <a:solidFill>
                  <a:srgbClr val="CC0000"/>
                </a:solidFill>
                <a:latin typeface="Times New Roman"/>
              </a:rPr>
              <a:t>•</a:t>
            </a:r>
            <a:endParaRPr lang="en-US">
              <a:solidFill>
                <a:srgbClr val="CC0000"/>
              </a:solidFill>
              <a:latin typeface="Times New Roman"/>
            </a:endParaRPr>
          </a:p>
        </p:txBody>
      </p:sp>
      <p:sp>
        <p:nvSpPr>
          <p:cNvPr id="9" name="TextBox 8"/>
          <p:cNvSpPr txBox="1"/>
          <p:nvPr/>
        </p:nvSpPr>
        <p:spPr>
          <a:xfrm>
            <a:off x="1185672" y="1864232"/>
            <a:ext cx="4950201" cy="2795637"/>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Plan the General Approach, Resources, and Schedule</a:t>
            </a:r>
          </a:p>
          <a:p>
            <a:pPr>
              <a:lnSpc>
                <a:spcPts val="2814"/>
              </a:lnSpc>
            </a:pPr>
            <a:r>
              <a:rPr lang="en-US" smtClean="0">
                <a:solidFill>
                  <a:srgbClr val="000000"/>
                </a:solidFill>
                <a:latin typeface="Times New Roman"/>
              </a:rPr>
              <a:t>Determine Features to be Tested</a:t>
            </a:r>
          </a:p>
          <a:p>
            <a:pPr>
              <a:lnSpc>
                <a:spcPts val="2808"/>
              </a:lnSpc>
            </a:pPr>
            <a:r>
              <a:rPr lang="en-US" smtClean="0">
                <a:solidFill>
                  <a:srgbClr val="000000"/>
                </a:solidFill>
                <a:latin typeface="Times New Roman"/>
              </a:rPr>
              <a:t>Refine the General Plan</a:t>
            </a:r>
          </a:p>
          <a:p>
            <a:pPr>
              <a:lnSpc>
                <a:spcPts val="2814"/>
              </a:lnSpc>
            </a:pPr>
            <a:r>
              <a:rPr lang="en-US" smtClean="0">
                <a:solidFill>
                  <a:srgbClr val="000000"/>
                </a:solidFill>
                <a:latin typeface="Times New Roman"/>
              </a:rPr>
              <a:t>Design the Set of Tests</a:t>
            </a:r>
          </a:p>
          <a:p>
            <a:pPr>
              <a:lnSpc>
                <a:spcPts val="2814"/>
              </a:lnSpc>
            </a:pPr>
            <a:r>
              <a:rPr lang="en-US" smtClean="0">
                <a:solidFill>
                  <a:srgbClr val="000000"/>
                </a:solidFill>
                <a:latin typeface="Times New Roman"/>
              </a:rPr>
              <a:t>Implement the Refined Plan and Design</a:t>
            </a:r>
          </a:p>
          <a:p>
            <a:pPr>
              <a:lnSpc>
                <a:spcPts val="2814"/>
              </a:lnSpc>
            </a:pPr>
            <a:r>
              <a:rPr lang="en-US" smtClean="0">
                <a:solidFill>
                  <a:srgbClr val="000000"/>
                </a:solidFill>
                <a:latin typeface="Times New Roman"/>
              </a:rPr>
              <a:t>Execute the Test Procedures</a:t>
            </a:r>
          </a:p>
          <a:p>
            <a:pPr>
              <a:lnSpc>
                <a:spcPts val="2808"/>
              </a:lnSpc>
            </a:pPr>
            <a:r>
              <a:rPr lang="en-US" smtClean="0">
                <a:solidFill>
                  <a:srgbClr val="000000"/>
                </a:solidFill>
                <a:latin typeface="Times New Roman"/>
              </a:rPr>
              <a:t>Check for Termination</a:t>
            </a:r>
          </a:p>
          <a:p>
            <a:pPr>
              <a:lnSpc>
                <a:spcPts val="2814"/>
              </a:lnSpc>
            </a:pPr>
            <a:r>
              <a:rPr lang="en-US" smtClean="0">
                <a:solidFill>
                  <a:srgbClr val="000000"/>
                </a:solidFill>
                <a:latin typeface="Times New Roman"/>
              </a:rPr>
              <a:t>Evaluate the Test Effort and Unit</a:t>
            </a:r>
            <a:endParaRPr lang="en-US">
              <a:solidFill>
                <a:srgbClr val="000000"/>
              </a:solidFill>
              <a:latin typeface="Times New Roman"/>
            </a:endParaRPr>
          </a:p>
        </p:txBody>
      </p:sp>
      <p:sp>
        <p:nvSpPr>
          <p:cNvPr id="10" name="TextBox 9"/>
          <p:cNvSpPr txBox="1"/>
          <p:nvPr/>
        </p:nvSpPr>
        <p:spPr>
          <a:xfrm>
            <a:off x="804671" y="4790187"/>
            <a:ext cx="1550809" cy="290849"/>
          </a:xfrm>
          <a:prstGeom prst="rect">
            <a:avLst/>
          </a:prstGeom>
          <a:noFill/>
        </p:spPr>
        <p:txBody>
          <a:bodyPr vert="horz" wrap="none" lIns="0" tIns="0" rIns="0" bIns="0" rtlCol="0">
            <a:spAutoFit/>
          </a:bodyPr>
          <a:lstStyle/>
          <a:p>
            <a:pPr>
              <a:lnSpc>
                <a:spcPts val="2426"/>
              </a:lnSpc>
            </a:pPr>
            <a:r>
              <a:rPr lang="en-US" sz="1998" b="1" smtClean="0">
                <a:solidFill>
                  <a:srgbClr val="000000"/>
                </a:solidFill>
                <a:latin typeface="Times New Roman"/>
              </a:rPr>
              <a:t>Plan Unit Test</a:t>
            </a:r>
            <a:endParaRPr lang="en-US" sz="1998" b="1">
              <a:solidFill>
                <a:srgbClr val="000000"/>
              </a:solidFill>
              <a:latin typeface="Times New Roman"/>
            </a:endParaRPr>
          </a:p>
        </p:txBody>
      </p:sp>
      <p:sp>
        <p:nvSpPr>
          <p:cNvPr id="11" name="TextBox 10"/>
          <p:cNvSpPr txBox="1"/>
          <p:nvPr/>
        </p:nvSpPr>
        <p:spPr>
          <a:xfrm>
            <a:off x="728472" y="5186553"/>
            <a:ext cx="80150" cy="265714"/>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endParaRPr lang="en-US">
              <a:solidFill>
                <a:srgbClr val="CC0000"/>
              </a:solidFill>
              <a:latin typeface="Times New Roman"/>
            </a:endParaRPr>
          </a:p>
        </p:txBody>
      </p:sp>
      <p:sp>
        <p:nvSpPr>
          <p:cNvPr id="12" name="TextBox 11"/>
          <p:cNvSpPr txBox="1"/>
          <p:nvPr/>
        </p:nvSpPr>
        <p:spPr>
          <a:xfrm>
            <a:off x="1185672" y="5186553"/>
            <a:ext cx="6213752" cy="282129"/>
          </a:xfrm>
          <a:prstGeom prst="rect">
            <a:avLst/>
          </a:prstGeom>
          <a:noFill/>
        </p:spPr>
        <p:txBody>
          <a:bodyPr vert="horz" wrap="none" lIns="0" tIns="0" rIns="0" bIns="0" rtlCol="0">
            <a:spAutoFit/>
          </a:bodyPr>
          <a:lstStyle/>
          <a:p>
            <a:pPr>
              <a:lnSpc>
                <a:spcPts val="2185"/>
              </a:lnSpc>
            </a:pPr>
            <a:r>
              <a:rPr lang="en-US" smtClean="0">
                <a:solidFill>
                  <a:srgbClr val="000000"/>
                </a:solidFill>
                <a:latin typeface="Times New Roman"/>
              </a:rPr>
              <a:t>You may adopt your unit test plan based on the Test Plan Template.</a:t>
            </a:r>
            <a:endParaRPr lang="en-US">
              <a:solidFill>
                <a:srgbClr val="000000"/>
              </a:solidFill>
              <a:latin typeface="Times New Roman"/>
            </a:endParaRPr>
          </a:p>
        </p:txBody>
      </p:sp>
      <p:sp>
        <p:nvSpPr>
          <p:cNvPr id="13" name="TextBox 12"/>
          <p:cNvSpPr txBox="1"/>
          <p:nvPr/>
        </p:nvSpPr>
        <p:spPr>
          <a:xfrm>
            <a:off x="1233264" y="383036"/>
            <a:ext cx="3719736"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Unit Test Activities</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myslide49">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49</a:t>
            </a:r>
            <a:endParaRPr lang="en-US" sz="1200">
              <a:solidFill>
                <a:srgbClr val="000000"/>
              </a:solidFill>
              <a:latin typeface="Times New Roman"/>
            </a:endParaRPr>
          </a:p>
        </p:txBody>
      </p:sp>
      <p:sp>
        <p:nvSpPr>
          <p:cNvPr id="7" name="TextBox 6"/>
          <p:cNvSpPr txBox="1"/>
          <p:nvPr/>
        </p:nvSpPr>
        <p:spPr>
          <a:xfrm>
            <a:off x="804671" y="1230885"/>
            <a:ext cx="3271729" cy="290849"/>
          </a:xfrm>
          <a:prstGeom prst="rect">
            <a:avLst/>
          </a:prstGeom>
          <a:noFill/>
        </p:spPr>
        <p:txBody>
          <a:bodyPr vert="horz" wrap="none" lIns="0" tIns="0" rIns="0" bIns="0" rtlCol="0">
            <a:spAutoFit/>
          </a:bodyPr>
          <a:lstStyle/>
          <a:p>
            <a:pPr>
              <a:lnSpc>
                <a:spcPts val="2426"/>
              </a:lnSpc>
            </a:pPr>
            <a:r>
              <a:rPr lang="en-US" sz="1998" b="1" smtClean="0">
                <a:solidFill>
                  <a:srgbClr val="000000"/>
                </a:solidFill>
                <a:latin typeface="Times New Roman"/>
              </a:rPr>
              <a:t>The following may be helpful:</a:t>
            </a:r>
            <a:endParaRPr lang="en-US" sz="1998" b="1">
              <a:solidFill>
                <a:srgbClr val="000000"/>
              </a:solidFill>
              <a:latin typeface="Times New Roman"/>
            </a:endParaRPr>
          </a:p>
        </p:txBody>
      </p:sp>
      <p:sp>
        <p:nvSpPr>
          <p:cNvPr id="8" name="TextBox 7"/>
          <p:cNvSpPr txBox="1"/>
          <p:nvPr/>
        </p:nvSpPr>
        <p:spPr>
          <a:xfrm>
            <a:off x="728472" y="1619630"/>
            <a:ext cx="80150" cy="4042389"/>
          </a:xfrm>
          <a:prstGeom prst="rect">
            <a:avLst/>
          </a:prstGeom>
          <a:noFill/>
        </p:spPr>
        <p:txBody>
          <a:bodyPr vert="horz" wrap="none" lIns="0" tIns="0" rIns="0" bIns="0" rtlCol="0">
            <a:spAutoFit/>
          </a:bodyPr>
          <a:lstStyle/>
          <a:p>
            <a:pPr>
              <a:lnSpc>
                <a:spcPts val="2185"/>
              </a:lnSpc>
            </a:pPr>
            <a:r>
              <a:rPr lang="en-US" b="1" smtClean="0">
                <a:solidFill>
                  <a:srgbClr val="CC0000"/>
                </a:solidFill>
                <a:latin typeface="Times New Roman"/>
              </a:rPr>
              <a:t>•</a:t>
            </a:r>
          </a:p>
          <a:p>
            <a:pPr>
              <a:lnSpc>
                <a:spcPts val="2874"/>
              </a:lnSpc>
            </a:pPr>
            <a:r>
              <a:rPr lang="en-US" b="1" smtClean="0">
                <a:solidFill>
                  <a:srgbClr val="CC0000"/>
                </a:solidFill>
                <a:latin typeface="Times New Roman"/>
              </a:rPr>
              <a:t>•</a:t>
            </a: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2914"/>
              </a:lnSpc>
            </a:pPr>
            <a:r>
              <a:rPr lang="en-US" b="1" smtClean="0">
                <a:solidFill>
                  <a:srgbClr val="CC0000"/>
                </a:solidFill>
                <a:latin typeface="Times New Roman"/>
              </a:rPr>
              <a:t>•</a:t>
            </a:r>
          </a:p>
          <a:p>
            <a:pPr>
              <a:lnSpc>
                <a:spcPts val="2814"/>
              </a:lnSpc>
            </a:pPr>
            <a:r>
              <a:rPr lang="en-US" b="1" smtClean="0">
                <a:solidFill>
                  <a:srgbClr val="CC0000"/>
                </a:solidFill>
                <a:latin typeface="Times New Roman"/>
              </a:rPr>
              <a:t>•</a:t>
            </a:r>
          </a:p>
          <a:p>
            <a:pPr>
              <a:lnSpc>
                <a:spcPts val="2808"/>
              </a:lnSpc>
            </a:pPr>
            <a:r>
              <a:rPr lang="en-US" b="1" smtClean="0">
                <a:solidFill>
                  <a:srgbClr val="CC0000"/>
                </a:solidFill>
                <a:latin typeface="Times New Roman"/>
              </a:rPr>
              <a:t>•</a:t>
            </a:r>
          </a:p>
          <a:p>
            <a:pPr>
              <a:lnSpc>
                <a:spcPts val="2814"/>
              </a:lnSpc>
            </a:pPr>
            <a:r>
              <a:rPr lang="en-US" b="1" smtClean="0">
                <a:solidFill>
                  <a:srgbClr val="CC0000"/>
                </a:solidFill>
                <a:latin typeface="Times New Roman"/>
              </a:rPr>
              <a:t>•</a:t>
            </a:r>
          </a:p>
          <a:p>
            <a:pPr>
              <a:lnSpc>
                <a:spcPts val="2874"/>
              </a:lnSpc>
            </a:pPr>
            <a:r>
              <a:rPr lang="en-US" b="1" smtClean="0">
                <a:solidFill>
                  <a:srgbClr val="CC0000"/>
                </a:solidFill>
                <a:latin typeface="Times New Roman"/>
              </a:rPr>
              <a:t>•</a:t>
            </a:r>
          </a:p>
          <a:p>
            <a:pPr>
              <a:lnSpc>
                <a:spcPts val="1000"/>
              </a:lnSpc>
            </a:pPr>
            <a:endParaRPr lang="en-US" b="1" smtClean="0">
              <a:solidFill>
                <a:srgbClr val="CC0000"/>
              </a:solidFill>
              <a:latin typeface="Times New Roman"/>
            </a:endParaRPr>
          </a:p>
          <a:p>
            <a:pPr>
              <a:lnSpc>
                <a:spcPts val="1000"/>
              </a:lnSpc>
            </a:pPr>
            <a:endParaRPr lang="en-US" b="1" smtClean="0">
              <a:solidFill>
                <a:srgbClr val="CC0000"/>
              </a:solidFill>
              <a:latin typeface="Times New Roman"/>
            </a:endParaRPr>
          </a:p>
          <a:p>
            <a:pPr>
              <a:lnSpc>
                <a:spcPts val="2914"/>
              </a:lnSpc>
            </a:pPr>
            <a:r>
              <a:rPr lang="en-US" b="1" smtClean="0">
                <a:solidFill>
                  <a:srgbClr val="CC0000"/>
                </a:solidFill>
                <a:latin typeface="Times New Roman"/>
              </a:rPr>
              <a:t>•</a:t>
            </a:r>
          </a:p>
          <a:p>
            <a:pPr>
              <a:lnSpc>
                <a:spcPts val="2814"/>
              </a:lnSpc>
            </a:pPr>
            <a:r>
              <a:rPr lang="en-US" b="1" smtClean="0">
                <a:solidFill>
                  <a:srgbClr val="CC0000"/>
                </a:solidFill>
                <a:latin typeface="Times New Roman"/>
              </a:rPr>
              <a:t>•</a:t>
            </a:r>
          </a:p>
          <a:p>
            <a:pPr>
              <a:lnSpc>
                <a:spcPts val="2814"/>
              </a:lnSpc>
            </a:pPr>
            <a:r>
              <a:rPr lang="en-US" b="1" smtClean="0">
                <a:solidFill>
                  <a:srgbClr val="CC0000"/>
                </a:solidFill>
                <a:latin typeface="Times New Roman"/>
              </a:rPr>
              <a:t>•</a:t>
            </a:r>
            <a:endParaRPr lang="en-US" b="1">
              <a:solidFill>
                <a:srgbClr val="CC0000"/>
              </a:solidFill>
              <a:latin typeface="Times New Roman"/>
            </a:endParaRPr>
          </a:p>
        </p:txBody>
      </p:sp>
      <p:sp>
        <p:nvSpPr>
          <p:cNvPr id="9" name="TextBox 8"/>
          <p:cNvSpPr txBox="1"/>
          <p:nvPr/>
        </p:nvSpPr>
        <p:spPr>
          <a:xfrm>
            <a:off x="1185672" y="1619630"/>
            <a:ext cx="7196328" cy="3911327"/>
          </a:xfrm>
          <a:prstGeom prst="rect">
            <a:avLst/>
          </a:prstGeom>
          <a:noFill/>
        </p:spPr>
        <p:txBody>
          <a:bodyPr vert="horz" wrap="square" lIns="0" tIns="0" rIns="0" bIns="0" rtlCol="0">
            <a:spAutoFit/>
          </a:bodyPr>
          <a:lstStyle/>
          <a:p>
            <a:pPr>
              <a:lnSpc>
                <a:spcPts val="2185"/>
              </a:lnSpc>
            </a:pPr>
            <a:r>
              <a:rPr lang="en-US" b="1" smtClean="0">
                <a:solidFill>
                  <a:srgbClr val="000000"/>
                </a:solidFill>
                <a:latin typeface="Times New Roman"/>
              </a:rPr>
              <a:t>Perform code review before unit test.</a:t>
            </a:r>
          </a:p>
          <a:p>
            <a:pPr>
              <a:lnSpc>
                <a:spcPts val="2874"/>
              </a:lnSpc>
            </a:pPr>
            <a:r>
              <a:rPr lang="en-US" b="1" smtClean="0">
                <a:solidFill>
                  <a:srgbClr val="000000"/>
                </a:solidFill>
                <a:latin typeface="Times New Roman"/>
              </a:rPr>
              <a:t>Assign the programmer who implemented the unit to perform unit tests.</a:t>
            </a:r>
          </a:p>
          <a:p>
            <a:pPr>
              <a:lnSpc>
                <a:spcPts val="2814"/>
              </a:lnSpc>
            </a:pPr>
            <a:r>
              <a:rPr lang="en-US" b="1" smtClean="0">
                <a:solidFill>
                  <a:srgbClr val="000000"/>
                </a:solidFill>
                <a:latin typeface="Times New Roman"/>
              </a:rPr>
              <a:t>Modify unit test cases after finishing coding.</a:t>
            </a:r>
          </a:p>
          <a:p>
            <a:pPr>
              <a:lnSpc>
                <a:spcPts val="2814"/>
              </a:lnSpc>
            </a:pPr>
            <a:r>
              <a:rPr lang="en-US" b="1" smtClean="0">
                <a:solidFill>
                  <a:srgbClr val="000000"/>
                </a:solidFill>
                <a:latin typeface="Times New Roman"/>
              </a:rPr>
              <a:t>Remember to test runtime problems.</a:t>
            </a:r>
          </a:p>
          <a:p>
            <a:pPr>
              <a:lnSpc>
                <a:spcPts val="2808"/>
              </a:lnSpc>
            </a:pPr>
            <a:r>
              <a:rPr lang="en-US" b="1" smtClean="0">
                <a:solidFill>
                  <a:srgbClr val="000000"/>
                </a:solidFill>
                <a:latin typeface="Times New Roman"/>
              </a:rPr>
              <a:t>Keep your test program as simple as possible.</a:t>
            </a:r>
          </a:p>
          <a:p>
            <a:pPr>
              <a:lnSpc>
                <a:spcPts val="2814"/>
              </a:lnSpc>
            </a:pPr>
            <a:r>
              <a:rPr lang="en-US" b="1" smtClean="0">
                <a:solidFill>
                  <a:srgbClr val="000000"/>
                </a:solidFill>
                <a:latin typeface="Times New Roman"/>
              </a:rPr>
              <a:t>Develop test programming conversions.</a:t>
            </a:r>
          </a:p>
          <a:p>
            <a:pPr>
              <a:lnSpc>
                <a:spcPts val="2874"/>
              </a:lnSpc>
            </a:pPr>
            <a:r>
              <a:rPr lang="en-US" b="1" smtClean="0">
                <a:solidFill>
                  <a:srgbClr val="000000"/>
                </a:solidFill>
                <a:latin typeface="Times New Roman"/>
              </a:rPr>
              <a:t>Simplify the defect tracking process when the programmer performs unit tests.</a:t>
            </a:r>
          </a:p>
          <a:p>
            <a:pPr>
              <a:lnSpc>
                <a:spcPts val="2814"/>
              </a:lnSpc>
            </a:pPr>
            <a:r>
              <a:rPr lang="en-US" b="1" smtClean="0">
                <a:solidFill>
                  <a:srgbClr val="000000"/>
                </a:solidFill>
                <a:latin typeface="Times New Roman"/>
              </a:rPr>
              <a:t>Ensure the defects get fixed without side-effects.</a:t>
            </a:r>
          </a:p>
          <a:p>
            <a:pPr>
              <a:lnSpc>
                <a:spcPts val="2814"/>
              </a:lnSpc>
            </a:pPr>
            <a:r>
              <a:rPr lang="en-US" b="1" smtClean="0">
                <a:solidFill>
                  <a:srgbClr val="000000"/>
                </a:solidFill>
                <a:latin typeface="Times New Roman"/>
              </a:rPr>
              <a:t>Report unit test defects.</a:t>
            </a:r>
          </a:p>
          <a:p>
            <a:pPr>
              <a:lnSpc>
                <a:spcPts val="2814"/>
              </a:lnSpc>
            </a:pPr>
            <a:r>
              <a:rPr lang="en-US" b="1" smtClean="0">
                <a:solidFill>
                  <a:srgbClr val="000000"/>
                </a:solidFill>
                <a:latin typeface="Times New Roman"/>
              </a:rPr>
              <a:t>Store unit defect reports.</a:t>
            </a:r>
            <a:endParaRPr lang="en-US" b="1">
              <a:solidFill>
                <a:srgbClr val="000000"/>
              </a:solidFill>
              <a:latin typeface="Times New Roman"/>
            </a:endParaRPr>
          </a:p>
        </p:txBody>
      </p:sp>
      <p:sp>
        <p:nvSpPr>
          <p:cNvPr id="10" name="TextBox 9"/>
          <p:cNvSpPr txBox="1"/>
          <p:nvPr/>
        </p:nvSpPr>
        <p:spPr>
          <a:xfrm>
            <a:off x="1273076" y="383036"/>
            <a:ext cx="2308324"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Suggestions</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myslide50">
    <p:spTree>
      <p:nvGrpSpPr>
        <p:cNvPr id="1" name=""/>
        <p:cNvGrpSpPr/>
        <p:nvPr/>
      </p:nvGrpSpPr>
      <p:grpSpPr>
        <a:xfrm>
          <a:off x="0" y="0"/>
          <a:ext cx="0" cy="0"/>
          <a:chOff x="0" y="0"/>
          <a:chExt cx="0" cy="0"/>
        </a:xfrm>
      </p:grpSpPr>
      <p:sp>
        <p:nvSpPr>
          <p:cNvPr id="5" name="TextBox 4"/>
          <p:cNvSpPr txBox="1"/>
          <p:nvPr/>
        </p:nvSpPr>
        <p:spPr>
          <a:xfrm>
            <a:off x="8846819" y="6647686"/>
            <a:ext cx="157094"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50</a:t>
            </a:r>
            <a:endParaRPr lang="en-US" sz="1200">
              <a:solidFill>
                <a:srgbClr val="000000"/>
              </a:solidFill>
              <a:latin typeface="Times New Roman"/>
            </a:endParaRPr>
          </a:p>
        </p:txBody>
      </p:sp>
      <p:sp>
        <p:nvSpPr>
          <p:cNvPr id="7" name="TextBox 6"/>
          <p:cNvSpPr txBox="1"/>
          <p:nvPr/>
        </p:nvSpPr>
        <p:spPr>
          <a:xfrm>
            <a:off x="1251148" y="383036"/>
            <a:ext cx="194925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Summary</a:t>
            </a:r>
            <a:endParaRPr lang="en-US" sz="3600" b="1" dirty="0">
              <a:solidFill>
                <a:srgbClr val="333333"/>
              </a:solidFill>
              <a:latin typeface="Times New Roman"/>
            </a:endParaRPr>
          </a:p>
        </p:txBody>
      </p:sp>
      <p:sp>
        <p:nvSpPr>
          <p:cNvPr id="8" name="TextBox 7"/>
          <p:cNvSpPr txBox="1"/>
          <p:nvPr/>
        </p:nvSpPr>
        <p:spPr>
          <a:xfrm>
            <a:off x="685812" y="1240029"/>
            <a:ext cx="7162788" cy="4283224"/>
          </a:xfrm>
          <a:prstGeom prst="rect">
            <a:avLst/>
          </a:prstGeom>
          <a:noFill/>
        </p:spPr>
        <p:txBody>
          <a:bodyPr vert="horz" wrap="square" lIns="0" tIns="0" rIns="0" bIns="0" rtlCol="0">
            <a:spAutoFit/>
          </a:bodyPr>
          <a:lstStyle/>
          <a:p>
            <a:pPr marL="0" marR="0" lvl="0" indent="0" defTabSz="914400" eaLnBrk="1" fontAlgn="auto" latinLnBrk="0" hangingPunct="1">
              <a:lnSpc>
                <a:spcPts val="2426"/>
              </a:lnSpc>
              <a:buClrTx/>
              <a:buSzTx/>
              <a:buNone/>
              <a:tabLst>
                <a:tab pos="114300" algn="l"/>
              </a:tabLst>
              <a:defRPr/>
            </a:pPr>
            <a:r>
              <a:rPr lang="en-US" sz="1998" b="1" smtClean="0">
                <a:solidFill>
                  <a:srgbClr val="000000"/>
                </a:solidFill>
                <a:latin typeface="Times New Roman"/>
              </a:rPr>
              <a:t>Unit testing is the process of testing a unit of software. It is often performed by the programmer who developed it.</a:t>
            </a:r>
          </a:p>
          <a:p>
            <a:pPr marL="0" marR="0" lvl="0" indent="0" defTabSz="914400" eaLnBrk="1" fontAlgn="auto" latinLnBrk="0" hangingPunct="1">
              <a:lnSpc>
                <a:spcPts val="1000"/>
              </a:lnSpc>
              <a:buClrTx/>
              <a:buSzTx/>
              <a:buNone/>
              <a:tabLst>
                <a:tab pos="114300" algn="l"/>
              </a:tabLst>
              <a:defRPr/>
            </a:pPr>
            <a:endParaRPr lang="en-US" sz="1998" b="1" smtClean="0">
              <a:solidFill>
                <a:srgbClr val="000000"/>
              </a:solidFill>
              <a:latin typeface="Times New Roman"/>
            </a:endParaRPr>
          </a:p>
          <a:p>
            <a:pPr marL="0" marR="0" lvl="0" indent="0" defTabSz="914400" eaLnBrk="1" fontAlgn="auto" latinLnBrk="0" hangingPunct="1">
              <a:lnSpc>
                <a:spcPts val="2600"/>
              </a:lnSpc>
              <a:buClrTx/>
              <a:buSzTx/>
              <a:buNone/>
              <a:tabLst>
                <a:tab pos="114300" algn="l"/>
              </a:tabLst>
              <a:defRPr/>
            </a:pPr>
            <a:r>
              <a:rPr lang="en-US" sz="1998" b="1" smtClean="0">
                <a:solidFill>
                  <a:srgbClr val="000000"/>
                </a:solidFill>
                <a:latin typeface="Times New Roman"/>
              </a:rPr>
              <a:t>The main unit test activities include:</a:t>
            </a:r>
          </a:p>
          <a:p>
            <a:pPr marL="0" marR="0" lvl="0" indent="0" defTabSz="914400" eaLnBrk="1" fontAlgn="auto" latinLnBrk="0" hangingPunct="1">
              <a:lnSpc>
                <a:spcPts val="3126"/>
              </a:lnSpc>
              <a:buClrTx/>
              <a:buSzTx/>
              <a:buNone/>
              <a:tabLst>
                <a:tab pos="114300" algn="l"/>
              </a:tabLst>
              <a:defRPr/>
            </a:pPr>
            <a:r>
              <a:rPr lang="en-US" sz="1998" b="1" smtClean="0">
                <a:solidFill>
                  <a:srgbClr val="000000"/>
                </a:solidFill>
                <a:latin typeface="Times New Roman"/>
              </a:rPr>
              <a:t>	</a:t>
            </a:r>
            <a:r>
              <a:rPr lang="en-US" sz="1998" b="1" smtClean="0">
                <a:solidFill>
                  <a:srgbClr val="CC0000"/>
                </a:solidFill>
                <a:latin typeface="Times New Roman"/>
              </a:rPr>
              <a:t>• </a:t>
            </a:r>
            <a:r>
              <a:rPr lang="en-US" sz="1998" b="1" smtClean="0">
                <a:solidFill>
                  <a:srgbClr val="000000"/>
                </a:solidFill>
                <a:latin typeface="Times New Roman"/>
              </a:rPr>
              <a:t>Plan for unit tests</a:t>
            </a:r>
          </a:p>
          <a:p>
            <a:pPr marL="0" marR="0" lvl="0" indent="0" defTabSz="914400" eaLnBrk="1" fontAlgn="auto" latinLnBrk="0" hangingPunct="1">
              <a:lnSpc>
                <a:spcPts val="3126"/>
              </a:lnSpc>
              <a:buClrTx/>
              <a:buSzTx/>
              <a:buNone/>
              <a:tabLst>
                <a:tab pos="114300" algn="l"/>
              </a:tabLst>
              <a:defRPr/>
            </a:pPr>
            <a:r>
              <a:rPr lang="en-US" sz="1998" b="1" smtClean="0">
                <a:solidFill>
                  <a:srgbClr val="000000"/>
                </a:solidFill>
                <a:latin typeface="Times New Roman"/>
              </a:rPr>
              <a:t>	</a:t>
            </a:r>
            <a:r>
              <a:rPr lang="en-US" sz="1998" b="1" smtClean="0">
                <a:solidFill>
                  <a:srgbClr val="CC0000"/>
                </a:solidFill>
                <a:latin typeface="Times New Roman"/>
              </a:rPr>
              <a:t>• </a:t>
            </a:r>
            <a:r>
              <a:rPr lang="en-US" sz="1998" b="1" smtClean="0">
                <a:solidFill>
                  <a:srgbClr val="000000"/>
                </a:solidFill>
                <a:latin typeface="Times New Roman"/>
              </a:rPr>
              <a:t>Design unit test cases</a:t>
            </a:r>
          </a:p>
          <a:p>
            <a:pPr marL="0" marR="0" lvl="0" indent="0" defTabSz="914400" eaLnBrk="1" fontAlgn="auto" latinLnBrk="0" hangingPunct="1">
              <a:lnSpc>
                <a:spcPts val="3126"/>
              </a:lnSpc>
              <a:buClrTx/>
              <a:buSzTx/>
              <a:buNone/>
              <a:tabLst>
                <a:tab pos="114300" algn="l"/>
              </a:tabLst>
              <a:defRPr/>
            </a:pPr>
            <a:r>
              <a:rPr lang="en-US" sz="1998" b="1" smtClean="0">
                <a:solidFill>
                  <a:srgbClr val="000000"/>
                </a:solidFill>
                <a:latin typeface="Times New Roman"/>
              </a:rPr>
              <a:t>	</a:t>
            </a:r>
            <a:r>
              <a:rPr lang="en-US" sz="1998" b="1" smtClean="0">
                <a:solidFill>
                  <a:srgbClr val="CC0000"/>
                </a:solidFill>
                <a:latin typeface="Times New Roman"/>
              </a:rPr>
              <a:t>• </a:t>
            </a:r>
            <a:r>
              <a:rPr lang="en-US" sz="1998" b="1" smtClean="0">
                <a:solidFill>
                  <a:srgbClr val="000000"/>
                </a:solidFill>
                <a:latin typeface="Times New Roman"/>
              </a:rPr>
              <a:t>Build unit test environment</a:t>
            </a:r>
          </a:p>
          <a:p>
            <a:pPr marL="0" marR="0" lvl="0" indent="0" defTabSz="914400" eaLnBrk="1" fontAlgn="auto" latinLnBrk="0" hangingPunct="1">
              <a:lnSpc>
                <a:spcPts val="3126"/>
              </a:lnSpc>
              <a:buClrTx/>
              <a:buSzTx/>
              <a:buNone/>
              <a:tabLst>
                <a:tab pos="114300" algn="l"/>
              </a:tabLst>
              <a:defRPr/>
            </a:pPr>
            <a:r>
              <a:rPr lang="en-US" sz="1998" b="1" smtClean="0">
                <a:solidFill>
                  <a:srgbClr val="000000"/>
                </a:solidFill>
                <a:latin typeface="Times New Roman"/>
              </a:rPr>
              <a:t>	</a:t>
            </a:r>
            <a:r>
              <a:rPr lang="en-US" sz="1998" b="1" smtClean="0">
                <a:solidFill>
                  <a:srgbClr val="CC0000"/>
                </a:solidFill>
                <a:latin typeface="Times New Roman"/>
              </a:rPr>
              <a:t>• </a:t>
            </a:r>
            <a:r>
              <a:rPr lang="en-US" sz="1998" b="1" smtClean="0">
                <a:solidFill>
                  <a:srgbClr val="000000"/>
                </a:solidFill>
                <a:latin typeface="Times New Roman"/>
              </a:rPr>
              <a:t>Execute unit test</a:t>
            </a:r>
          </a:p>
          <a:p>
            <a:pPr marL="0" marR="0" lvl="0" indent="0" defTabSz="914400" eaLnBrk="1" fontAlgn="auto" latinLnBrk="0" hangingPunct="1">
              <a:lnSpc>
                <a:spcPts val="3120"/>
              </a:lnSpc>
              <a:buClrTx/>
              <a:buSzTx/>
              <a:buNone/>
              <a:tabLst>
                <a:tab pos="114300" algn="l"/>
              </a:tabLst>
              <a:defRPr/>
            </a:pPr>
            <a:r>
              <a:rPr lang="en-US" sz="1998" b="1" smtClean="0">
                <a:solidFill>
                  <a:srgbClr val="000000"/>
                </a:solidFill>
                <a:latin typeface="Times New Roman"/>
              </a:rPr>
              <a:t>	</a:t>
            </a:r>
            <a:r>
              <a:rPr lang="en-US" sz="1998" b="1" smtClean="0">
                <a:solidFill>
                  <a:srgbClr val="CC0000"/>
                </a:solidFill>
                <a:latin typeface="Times New Roman"/>
              </a:rPr>
              <a:t>• </a:t>
            </a:r>
            <a:r>
              <a:rPr lang="en-US" sz="1998" b="1" smtClean="0">
                <a:solidFill>
                  <a:srgbClr val="000000"/>
                </a:solidFill>
                <a:latin typeface="Times New Roman"/>
              </a:rPr>
              <a:t>Report unit test</a:t>
            </a:r>
          </a:p>
          <a:p>
            <a:pPr marL="0" marR="0" lvl="0" indent="0" defTabSz="914400" eaLnBrk="1" fontAlgn="auto" latinLnBrk="0" hangingPunct="1">
              <a:lnSpc>
                <a:spcPts val="1000"/>
              </a:lnSpc>
              <a:buClrTx/>
              <a:buSzTx/>
              <a:buNone/>
              <a:tabLst>
                <a:tab pos="114300" algn="l"/>
              </a:tabLst>
              <a:defRPr/>
            </a:pPr>
            <a:endParaRPr lang="en-US" sz="1998" b="1" smtClean="0">
              <a:solidFill>
                <a:srgbClr val="000000"/>
              </a:solidFill>
              <a:latin typeface="Times New Roman"/>
            </a:endParaRPr>
          </a:p>
          <a:p>
            <a:pPr marL="0" marR="0" lvl="0" indent="0" defTabSz="914400" eaLnBrk="1" fontAlgn="auto" latinLnBrk="0" hangingPunct="1">
              <a:lnSpc>
                <a:spcPts val="2600"/>
              </a:lnSpc>
              <a:buClrTx/>
              <a:buSzTx/>
              <a:buNone/>
              <a:tabLst>
                <a:tab pos="114300" algn="l"/>
              </a:tabLst>
              <a:defRPr/>
            </a:pPr>
            <a:r>
              <a:rPr lang="en-US" sz="1998" b="1" smtClean="0">
                <a:solidFill>
                  <a:srgbClr val="000000"/>
                </a:solidFill>
                <a:latin typeface="Times New Roman"/>
              </a:rPr>
              <a:t>Unit test tools can be very helpful.</a:t>
            </a:r>
          </a:p>
          <a:p>
            <a:pPr marL="0" marR="0" lvl="0" indent="0" defTabSz="914400" eaLnBrk="1" fontAlgn="auto" latinLnBrk="0" hangingPunct="1">
              <a:lnSpc>
                <a:spcPts val="1000"/>
              </a:lnSpc>
              <a:buClrTx/>
              <a:buSzTx/>
              <a:buNone/>
              <a:tabLst>
                <a:tab pos="114300" algn="l"/>
              </a:tabLst>
              <a:defRPr/>
            </a:pPr>
            <a:endParaRPr lang="en-US" sz="1998" b="1" smtClean="0">
              <a:solidFill>
                <a:srgbClr val="000000"/>
              </a:solidFill>
              <a:latin typeface="Times New Roman"/>
            </a:endParaRPr>
          </a:p>
          <a:p>
            <a:pPr marL="0" marR="0" lvl="0" indent="0" defTabSz="914400" eaLnBrk="1" fontAlgn="auto" latinLnBrk="0" hangingPunct="1">
              <a:lnSpc>
                <a:spcPts val="2672"/>
              </a:lnSpc>
              <a:buClrTx/>
              <a:buSzTx/>
              <a:buNone/>
              <a:tabLst>
                <a:tab pos="114300" algn="l"/>
              </a:tabLst>
              <a:defRPr/>
            </a:pPr>
            <a:r>
              <a:rPr lang="en-US" sz="1998" b="1" smtClean="0">
                <a:solidFill>
                  <a:srgbClr val="000000"/>
                </a:solidFill>
                <a:latin typeface="Times New Roman"/>
              </a:rPr>
              <a:t>Static analysis tools and some dynamic test tools can be used in unit tests.</a:t>
            </a:r>
            <a:endParaRPr lang="en-US" sz="1998" b="1">
              <a:solidFill>
                <a:srgbClr val="000000"/>
              </a:solidFill>
              <a:latin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myslide5">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5</a:t>
            </a:r>
            <a:endParaRPr lang="en-US" sz="1200">
              <a:solidFill>
                <a:srgbClr val="000000"/>
              </a:solidFill>
              <a:latin typeface="Times New Roman"/>
            </a:endParaRPr>
          </a:p>
        </p:txBody>
      </p:sp>
      <p:sp>
        <p:nvSpPr>
          <p:cNvPr id="7" name="TextBox 6"/>
          <p:cNvSpPr txBox="1"/>
          <p:nvPr/>
        </p:nvSpPr>
        <p:spPr>
          <a:xfrm>
            <a:off x="804671" y="1230885"/>
            <a:ext cx="2480551" cy="290849"/>
          </a:xfrm>
          <a:prstGeom prst="rect">
            <a:avLst/>
          </a:prstGeom>
          <a:noFill/>
        </p:spPr>
        <p:txBody>
          <a:bodyPr vert="horz" wrap="none" lIns="0" tIns="0" rIns="0" bIns="0" rtlCol="0">
            <a:spAutoFit/>
          </a:bodyPr>
          <a:lstStyle/>
          <a:p>
            <a:pPr>
              <a:lnSpc>
                <a:spcPts val="2426"/>
              </a:lnSpc>
            </a:pPr>
            <a:r>
              <a:rPr lang="en-US" sz="1998" b="1" smtClean="0">
                <a:solidFill>
                  <a:srgbClr val="000000"/>
                </a:solidFill>
                <a:latin typeface="Times New Roman"/>
              </a:rPr>
              <a:t>Design Unit Test Cases</a:t>
            </a:r>
            <a:endParaRPr lang="en-US" sz="1998" b="1">
              <a:solidFill>
                <a:srgbClr val="000000"/>
              </a:solidFill>
              <a:latin typeface="Times New Roman"/>
            </a:endParaRPr>
          </a:p>
        </p:txBody>
      </p:sp>
      <p:sp>
        <p:nvSpPr>
          <p:cNvPr id="8" name="TextBox 7"/>
          <p:cNvSpPr txBox="1"/>
          <p:nvPr/>
        </p:nvSpPr>
        <p:spPr>
          <a:xfrm>
            <a:off x="728472" y="1627251"/>
            <a:ext cx="80150" cy="1147365"/>
          </a:xfrm>
          <a:prstGeom prst="rect">
            <a:avLst/>
          </a:prstGeom>
          <a:noFill/>
        </p:spPr>
        <p:txBody>
          <a:bodyPr vert="horz" wrap="none" lIns="0" tIns="0" rIns="0" bIns="0" rtlCol="0">
            <a:spAutoFit/>
          </a:bodyPr>
          <a:lstStyle/>
          <a:p>
            <a:pPr>
              <a:lnSpc>
                <a:spcPts val="2185"/>
              </a:lnSpc>
            </a:pPr>
            <a:r>
              <a:rPr lang="en-US" smtClean="0">
                <a:solidFill>
                  <a:srgbClr val="CC0000"/>
                </a:solidFill>
                <a:latin typeface="Times New Roman"/>
              </a:rPr>
              <a:t>•</a:t>
            </a:r>
          </a:p>
          <a:p>
            <a:pPr>
              <a:lnSpc>
                <a:spcPts val="1000"/>
              </a:lnSpc>
            </a:pPr>
            <a:endParaRPr lang="en-US" smtClean="0">
              <a:solidFill>
                <a:srgbClr val="CC0000"/>
              </a:solidFill>
              <a:latin typeface="Times New Roman"/>
            </a:endParaRPr>
          </a:p>
          <a:p>
            <a:pPr>
              <a:lnSpc>
                <a:spcPts val="1000"/>
              </a:lnSpc>
            </a:pPr>
            <a:endParaRPr lang="en-US" smtClean="0">
              <a:solidFill>
                <a:srgbClr val="CC0000"/>
              </a:solidFill>
              <a:latin typeface="Times New Roman"/>
            </a:endParaRPr>
          </a:p>
          <a:p>
            <a:pPr>
              <a:lnSpc>
                <a:spcPts val="1000"/>
              </a:lnSpc>
            </a:pPr>
            <a:endParaRPr lang="en-US" smtClean="0">
              <a:solidFill>
                <a:srgbClr val="CC0000"/>
              </a:solidFill>
              <a:latin typeface="Times New Roman"/>
            </a:endParaRPr>
          </a:p>
          <a:p>
            <a:pPr>
              <a:lnSpc>
                <a:spcPts val="1000"/>
              </a:lnSpc>
            </a:pPr>
            <a:endParaRPr lang="en-US" smtClean="0">
              <a:solidFill>
                <a:srgbClr val="CC0000"/>
              </a:solidFill>
              <a:latin typeface="Times New Roman"/>
            </a:endParaRPr>
          </a:p>
          <a:p>
            <a:pPr>
              <a:lnSpc>
                <a:spcPts val="3080"/>
              </a:lnSpc>
            </a:pPr>
            <a:r>
              <a:rPr lang="en-US" smtClean="0">
                <a:solidFill>
                  <a:srgbClr val="CC0000"/>
                </a:solidFill>
                <a:latin typeface="Times New Roman"/>
              </a:rPr>
              <a:t>•</a:t>
            </a:r>
            <a:endParaRPr lang="en-US">
              <a:solidFill>
                <a:srgbClr val="CC0000"/>
              </a:solidFill>
              <a:latin typeface="Times New Roman"/>
            </a:endParaRPr>
          </a:p>
        </p:txBody>
      </p:sp>
      <p:sp>
        <p:nvSpPr>
          <p:cNvPr id="9" name="TextBox 8"/>
          <p:cNvSpPr txBox="1"/>
          <p:nvPr/>
        </p:nvSpPr>
        <p:spPr>
          <a:xfrm>
            <a:off x="1185672" y="1627251"/>
            <a:ext cx="6967728" cy="4296048"/>
          </a:xfrm>
          <a:prstGeom prst="rect">
            <a:avLst/>
          </a:prstGeom>
          <a:noFill/>
        </p:spPr>
        <p:txBody>
          <a:bodyPr vert="horz" wrap="square" lIns="0" tIns="0" rIns="0" bIns="0" rtlCol="0">
            <a:spAutoFit/>
          </a:bodyPr>
          <a:lstStyle/>
          <a:p>
            <a:pPr marL="0" marR="0" lvl="0" indent="0" defTabSz="914400" eaLnBrk="1" fontAlgn="auto" latinLnBrk="0" hangingPunct="1">
              <a:lnSpc>
                <a:spcPts val="2185"/>
              </a:lnSpc>
              <a:buClrTx/>
              <a:buSzTx/>
              <a:buNone/>
              <a:tabLst>
                <a:tab pos="381000" algn="l"/>
                <a:tab pos="685800" algn="l"/>
              </a:tabLst>
              <a:defRPr/>
            </a:pPr>
            <a:r>
              <a:rPr lang="en-US" sz="2000" smtClean="0">
                <a:solidFill>
                  <a:srgbClr val="000000"/>
                </a:solidFill>
                <a:latin typeface="Times New Roman"/>
              </a:rPr>
              <a:t>A unit test is used to test the unit based on its logic and structure. It is often performed by the programmers who have developed the unit.</a:t>
            </a:r>
          </a:p>
          <a:p>
            <a:pPr marL="0" marR="0" lvl="0" indent="0" defTabSz="914400" eaLnBrk="1" fontAlgn="auto" latinLnBrk="0" hangingPunct="1">
              <a:lnSpc>
                <a:spcPts val="2814"/>
              </a:lnSpc>
              <a:buClrTx/>
              <a:buSzTx/>
              <a:buNone/>
              <a:tabLst>
                <a:tab pos="381000" algn="l"/>
                <a:tab pos="685800" algn="l"/>
              </a:tabLst>
              <a:defRPr/>
            </a:pPr>
            <a:r>
              <a:rPr lang="en-US" sz="2000" smtClean="0">
                <a:solidFill>
                  <a:srgbClr val="000000"/>
                </a:solidFill>
                <a:latin typeface="Times New Roman"/>
              </a:rPr>
              <a:t>In order to design unit test cases, you may:</a:t>
            </a:r>
          </a:p>
          <a:p>
            <a:pPr marL="0" marR="0" lvl="0" indent="0" defTabSz="914400" eaLnBrk="1" fontAlgn="auto" latinLnBrk="0" hangingPunct="1">
              <a:lnSpc>
                <a:spcPts val="2808"/>
              </a:lnSpc>
              <a:buClrTx/>
              <a:buSzTx/>
              <a:buNone/>
              <a:tabLst>
                <a:tab pos="381000" algn="l"/>
                <a:tab pos="685800" algn="l"/>
              </a:tabLst>
              <a:defRPr/>
            </a:pPr>
            <a:r>
              <a:rPr lang="en-US" sz="2000" smtClean="0">
                <a:solidFill>
                  <a:srgbClr val="CC0000"/>
                </a:solidFill>
                <a:latin typeface="Times New Roman"/>
              </a:rPr>
              <a:t>1. </a:t>
            </a:r>
            <a:r>
              <a:rPr lang="en-US" sz="2000" smtClean="0">
                <a:solidFill>
                  <a:srgbClr val="000000"/>
                </a:solidFill>
                <a:latin typeface="Times New Roman"/>
              </a:rPr>
              <a:t>Determine the test units according to the software design.</a:t>
            </a:r>
          </a:p>
          <a:p>
            <a:pPr marL="0" marR="0" lvl="0" indent="0" defTabSz="914400" eaLnBrk="1" fontAlgn="auto" latinLnBrk="0" hangingPunct="1">
              <a:lnSpc>
                <a:spcPts val="2874"/>
              </a:lnSpc>
              <a:buClrTx/>
              <a:buSzTx/>
              <a:buNone/>
              <a:tabLst>
                <a:tab pos="381000" algn="l"/>
                <a:tab pos="685800" algn="l"/>
              </a:tabLst>
              <a:defRPr/>
            </a:pPr>
            <a:r>
              <a:rPr lang="en-US" sz="2000" smtClean="0">
                <a:solidFill>
                  <a:srgbClr val="CC0000"/>
                </a:solidFill>
                <a:latin typeface="Times New Roman"/>
              </a:rPr>
              <a:t>2. </a:t>
            </a:r>
            <a:r>
              <a:rPr lang="en-US" sz="2000" smtClean="0">
                <a:solidFill>
                  <a:srgbClr val="000000"/>
                </a:solidFill>
                <a:latin typeface="Times New Roman"/>
              </a:rPr>
              <a:t>Unit test cases are used for testing items of the unit, such as:</a:t>
            </a:r>
          </a:p>
          <a:p>
            <a:pPr marL="0" marR="0" lvl="0" indent="0" defTabSz="914400" eaLnBrk="1" fontAlgn="auto" latinLnBrk="0" hangingPunct="1">
              <a:lnSpc>
                <a:spcPts val="2808"/>
              </a:lnSpc>
              <a:buClrTx/>
              <a:buSzTx/>
              <a:buNone/>
              <a:tabLst>
                <a:tab pos="381000" algn="l"/>
                <a:tab pos="685800" algn="l"/>
              </a:tabLst>
              <a:defRPr/>
            </a:pPr>
            <a:r>
              <a:rPr lang="en-US" sz="2000" smtClean="0">
                <a:solidFill>
                  <a:srgbClr val="000000"/>
                </a:solidFill>
                <a:latin typeface="Times New Roman"/>
              </a:rPr>
              <a:t>		The interface</a:t>
            </a:r>
          </a:p>
          <a:p>
            <a:pPr marL="0" marR="0" lvl="0" indent="0" defTabSz="914400" eaLnBrk="1" fontAlgn="auto" latinLnBrk="0" hangingPunct="1">
              <a:lnSpc>
                <a:spcPts val="2814"/>
              </a:lnSpc>
              <a:buClrTx/>
              <a:buSzTx/>
              <a:buNone/>
              <a:tabLst>
                <a:tab pos="381000" algn="l"/>
                <a:tab pos="685800" algn="l"/>
              </a:tabLst>
              <a:defRPr/>
            </a:pPr>
            <a:r>
              <a:rPr lang="en-US" sz="2000" smtClean="0">
                <a:solidFill>
                  <a:srgbClr val="000000"/>
                </a:solidFill>
                <a:latin typeface="Times New Roman"/>
              </a:rPr>
              <a:t>		The local data structure</a:t>
            </a:r>
          </a:p>
          <a:p>
            <a:pPr marL="0" marR="0" lvl="0" indent="0" defTabSz="914400" eaLnBrk="1" fontAlgn="auto" latinLnBrk="0" hangingPunct="1">
              <a:lnSpc>
                <a:spcPts val="2814"/>
              </a:lnSpc>
              <a:buClrTx/>
              <a:buSzTx/>
              <a:buNone/>
              <a:tabLst>
                <a:tab pos="381000" algn="l"/>
                <a:tab pos="685800" algn="l"/>
              </a:tabLst>
              <a:defRPr/>
            </a:pPr>
            <a:r>
              <a:rPr lang="en-US" sz="2000" smtClean="0">
                <a:solidFill>
                  <a:srgbClr val="000000"/>
                </a:solidFill>
                <a:latin typeface="Times New Roman"/>
              </a:rPr>
              <a:t>		The logic structure: basis paths, decisions and loops</a:t>
            </a:r>
          </a:p>
          <a:p>
            <a:pPr marL="0" marR="0" lvl="0" indent="0" defTabSz="914400" eaLnBrk="1" fontAlgn="auto" latinLnBrk="0" hangingPunct="1">
              <a:lnSpc>
                <a:spcPts val="2814"/>
              </a:lnSpc>
              <a:buClrTx/>
              <a:buSzTx/>
              <a:buNone/>
              <a:tabLst>
                <a:tab pos="381000" algn="l"/>
                <a:tab pos="685800" algn="l"/>
              </a:tabLst>
              <a:defRPr/>
            </a:pPr>
            <a:r>
              <a:rPr lang="en-US" sz="2000" smtClean="0">
                <a:solidFill>
                  <a:srgbClr val="000000"/>
                </a:solidFill>
                <a:latin typeface="Times New Roman"/>
              </a:rPr>
              <a:t>		The error handling</a:t>
            </a:r>
          </a:p>
          <a:p>
            <a:pPr marL="0" marR="0" lvl="0" indent="0" defTabSz="914400" eaLnBrk="1" fontAlgn="auto" latinLnBrk="0" hangingPunct="1">
              <a:lnSpc>
                <a:spcPts val="2868"/>
              </a:lnSpc>
              <a:buClrTx/>
              <a:buSzTx/>
              <a:buNone/>
              <a:tabLst>
                <a:tab pos="381000" algn="l"/>
                <a:tab pos="685800" algn="l"/>
              </a:tabLst>
              <a:defRPr/>
            </a:pPr>
            <a:r>
              <a:rPr lang="en-US" sz="2000" smtClean="0">
                <a:solidFill>
                  <a:srgbClr val="000000"/>
                </a:solidFill>
                <a:latin typeface="Times New Roman"/>
              </a:rPr>
              <a:t>		Don’t forget the runtime characteristics such as memory</a:t>
            </a:r>
          </a:p>
          <a:p>
            <a:pPr marL="0" marR="0" lvl="0" indent="0" defTabSz="914400" eaLnBrk="1" fontAlgn="auto" latinLnBrk="0" hangingPunct="1">
              <a:lnSpc>
                <a:spcPts val="2166"/>
              </a:lnSpc>
              <a:buClrTx/>
              <a:buSzTx/>
              <a:buNone/>
              <a:tabLst>
                <a:tab pos="381000" algn="l"/>
                <a:tab pos="685800" algn="l"/>
              </a:tabLst>
              <a:defRPr/>
            </a:pPr>
            <a:r>
              <a:rPr lang="en-US" sz="2000" smtClean="0">
                <a:solidFill>
                  <a:srgbClr val="000000"/>
                </a:solidFill>
                <a:latin typeface="Times New Roman"/>
              </a:rPr>
              <a:t>		allocation, dynamic binding, runtime type information</a:t>
            </a:r>
          </a:p>
          <a:p>
            <a:pPr marL="0" marR="0" lvl="0" indent="0" defTabSz="914400" eaLnBrk="1" fontAlgn="auto" latinLnBrk="0" hangingPunct="1">
              <a:lnSpc>
                <a:spcPts val="2100"/>
              </a:lnSpc>
              <a:buClrTx/>
              <a:buSzTx/>
              <a:buNone/>
              <a:tabLst>
                <a:tab pos="381000" algn="l"/>
                <a:tab pos="685800" algn="l"/>
              </a:tabLst>
              <a:defRPr/>
            </a:pPr>
            <a:r>
              <a:rPr lang="en-US" sz="2000" smtClean="0">
                <a:solidFill>
                  <a:srgbClr val="000000"/>
                </a:solidFill>
                <a:latin typeface="Times New Roman"/>
              </a:rPr>
              <a:t>		etc. These are often ignored by the unit testers.</a:t>
            </a:r>
            <a:endParaRPr lang="en-US" sz="2000">
              <a:solidFill>
                <a:srgbClr val="000000"/>
              </a:solidFill>
              <a:latin typeface="Times New Roman"/>
            </a:endParaRPr>
          </a:p>
        </p:txBody>
      </p:sp>
      <p:sp>
        <p:nvSpPr>
          <p:cNvPr id="10" name="TextBox 9"/>
          <p:cNvSpPr txBox="1"/>
          <p:nvPr/>
        </p:nvSpPr>
        <p:spPr>
          <a:xfrm>
            <a:off x="1164890" y="383036"/>
            <a:ext cx="447616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Design Unit Test Cases</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myslide6">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6</a:t>
            </a:r>
            <a:endParaRPr lang="en-US" sz="1200">
              <a:solidFill>
                <a:srgbClr val="000000"/>
              </a:solidFill>
              <a:latin typeface="Times New Roman"/>
            </a:endParaRPr>
          </a:p>
        </p:txBody>
      </p:sp>
      <p:sp>
        <p:nvSpPr>
          <p:cNvPr id="7" name="TextBox 6"/>
          <p:cNvSpPr txBox="1"/>
          <p:nvPr/>
        </p:nvSpPr>
        <p:spPr>
          <a:xfrm>
            <a:off x="728472" y="1447800"/>
            <a:ext cx="6924973" cy="4062651"/>
          </a:xfrm>
          <a:prstGeom prst="rect">
            <a:avLst/>
          </a:prstGeom>
          <a:noFill/>
        </p:spPr>
        <p:txBody>
          <a:bodyPr vert="horz" wrap="square" lIns="0" tIns="0" rIns="0" bIns="0" rtlCol="0">
            <a:spAutoFit/>
          </a:bodyPr>
          <a:lstStyle/>
          <a:p>
            <a:pPr marL="0" marR="0" lvl="0" indent="0" defTabSz="914400" eaLnBrk="1" fontAlgn="auto" latinLnBrk="0" hangingPunct="1">
              <a:lnSpc>
                <a:spcPct val="150000"/>
              </a:lnSpc>
              <a:buClrTx/>
              <a:buSzTx/>
              <a:buNone/>
              <a:tabLst>
                <a:tab pos="76200" algn="l"/>
                <a:tab pos="457200" algn="l"/>
              </a:tabLst>
              <a:defRPr/>
            </a:pPr>
            <a:r>
              <a:rPr lang="en-US" sz="2200" b="1" smtClean="0"/>
              <a:t>	</a:t>
            </a:r>
            <a:r>
              <a:rPr lang="en-US" sz="2200" b="1" smtClean="0">
                <a:solidFill>
                  <a:srgbClr val="000000"/>
                </a:solidFill>
                <a:latin typeface="Times New Roman"/>
              </a:rPr>
              <a:t>Design Unit Test Cases</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CC0000"/>
                </a:solidFill>
                <a:latin typeface="Times New Roman"/>
              </a:rPr>
              <a:t>3.  </a:t>
            </a:r>
            <a:r>
              <a:rPr lang="en-US" sz="2200" smtClean="0">
                <a:solidFill>
                  <a:srgbClr val="000000"/>
                </a:solidFill>
                <a:latin typeface="Times New Roman"/>
              </a:rPr>
              <a:t>Applying testing techniques to design test cases. The most</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000000"/>
                </a:solidFill>
                <a:latin typeface="Times New Roman"/>
              </a:rPr>
              <a:t>		often used unit testing technique is white-box testing, but</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000000"/>
                </a:solidFill>
                <a:latin typeface="Times New Roman"/>
              </a:rPr>
              <a:t>		it doesn’t mean other techniques can not be applied. The</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000000"/>
                </a:solidFill>
                <a:latin typeface="Times New Roman"/>
              </a:rPr>
              <a:t>		point is that the selected techniques should satisfy your</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000000"/>
                </a:solidFill>
                <a:latin typeface="Times New Roman"/>
              </a:rPr>
              <a:t>		test requirements.</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CC0000"/>
                </a:solidFill>
                <a:latin typeface="Times New Roman"/>
              </a:rPr>
              <a:t>4.  </a:t>
            </a:r>
            <a:r>
              <a:rPr lang="en-US" sz="2200" smtClean="0">
                <a:solidFill>
                  <a:srgbClr val="000000"/>
                </a:solidFill>
                <a:latin typeface="Times New Roman"/>
              </a:rPr>
              <a:t>Implement the unit test cases either in documentation or</a:t>
            </a:r>
          </a:p>
          <a:p>
            <a:pPr marL="0" marR="0" lvl="0" indent="0" defTabSz="914400" eaLnBrk="1" fontAlgn="auto" latinLnBrk="0" hangingPunct="1">
              <a:lnSpc>
                <a:spcPct val="150000"/>
              </a:lnSpc>
              <a:buClrTx/>
              <a:buSzTx/>
              <a:buNone/>
              <a:tabLst>
                <a:tab pos="76200" algn="l"/>
                <a:tab pos="457200" algn="l"/>
              </a:tabLst>
              <a:defRPr/>
            </a:pPr>
            <a:r>
              <a:rPr lang="en-US" sz="2200" smtClean="0">
                <a:solidFill>
                  <a:srgbClr val="000000"/>
                </a:solidFill>
                <a:latin typeface="Times New Roman"/>
              </a:rPr>
              <a:t>		in test programs.</a:t>
            </a:r>
            <a:endParaRPr lang="en-US" sz="2200">
              <a:solidFill>
                <a:srgbClr val="000000"/>
              </a:solidFill>
              <a:latin typeface="Times New Roman"/>
            </a:endParaRPr>
          </a:p>
        </p:txBody>
      </p:sp>
      <p:sp>
        <p:nvSpPr>
          <p:cNvPr id="8" name="TextBox 7"/>
          <p:cNvSpPr txBox="1"/>
          <p:nvPr/>
        </p:nvSpPr>
        <p:spPr>
          <a:xfrm>
            <a:off x="1219200" y="383036"/>
            <a:ext cx="447616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Design Unit Test Cases</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myslide7">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7</a:t>
            </a:r>
            <a:endParaRPr lang="en-US" sz="1200">
              <a:solidFill>
                <a:srgbClr val="000000"/>
              </a:solidFill>
              <a:latin typeface="Times New Roman"/>
            </a:endParaRPr>
          </a:p>
        </p:txBody>
      </p:sp>
      <p:sp>
        <p:nvSpPr>
          <p:cNvPr id="7" name="TextBox 6"/>
          <p:cNvSpPr txBox="1"/>
          <p:nvPr/>
        </p:nvSpPr>
        <p:spPr>
          <a:xfrm>
            <a:off x="804671" y="1447800"/>
            <a:ext cx="3792898" cy="307777"/>
          </a:xfrm>
          <a:prstGeom prst="rect">
            <a:avLst/>
          </a:prstGeom>
          <a:noFill/>
        </p:spPr>
        <p:txBody>
          <a:bodyPr vert="horz" wrap="none" lIns="0" tIns="0" rIns="0" bIns="0" rtlCol="0">
            <a:spAutoFit/>
          </a:bodyPr>
          <a:lstStyle/>
          <a:p>
            <a:pPr>
              <a:lnSpc>
                <a:spcPts val="2426"/>
              </a:lnSpc>
            </a:pPr>
            <a:r>
              <a:rPr lang="en-US" sz="2000" b="1" smtClean="0">
                <a:solidFill>
                  <a:srgbClr val="000000"/>
                </a:solidFill>
                <a:latin typeface="Times New Roman"/>
              </a:rPr>
              <a:t>Elements in unit test environments</a:t>
            </a:r>
            <a:endParaRPr lang="en-US" sz="2000" b="1">
              <a:solidFill>
                <a:srgbClr val="000000"/>
              </a:solidFill>
              <a:latin typeface="Times New Roman"/>
            </a:endParaRPr>
          </a:p>
        </p:txBody>
      </p:sp>
      <p:sp>
        <p:nvSpPr>
          <p:cNvPr id="8" name="TextBox 7"/>
          <p:cNvSpPr txBox="1"/>
          <p:nvPr/>
        </p:nvSpPr>
        <p:spPr>
          <a:xfrm>
            <a:off x="728472" y="1899394"/>
            <a:ext cx="89768" cy="1372171"/>
          </a:xfrm>
          <a:prstGeom prst="rect">
            <a:avLst/>
          </a:prstGeom>
          <a:noFill/>
        </p:spPr>
        <p:txBody>
          <a:bodyPr vert="horz" wrap="none" lIns="0" tIns="0" rIns="0" bIns="0" rtlCol="0">
            <a:spAutoFit/>
          </a:bodyPr>
          <a:lstStyle/>
          <a:p>
            <a:pPr>
              <a:lnSpc>
                <a:spcPts val="2185"/>
              </a:lnSpc>
            </a:pPr>
            <a:r>
              <a:rPr lang="en-US" sz="2000" smtClean="0">
                <a:solidFill>
                  <a:srgbClr val="CC0000"/>
                </a:solidFill>
                <a:latin typeface="Times New Roman"/>
              </a:rPr>
              <a:t>•</a:t>
            </a:r>
          </a:p>
          <a:p>
            <a:pPr>
              <a:lnSpc>
                <a:spcPts val="2814"/>
              </a:lnSpc>
            </a:pPr>
            <a:r>
              <a:rPr lang="en-US" sz="2000" smtClean="0">
                <a:solidFill>
                  <a:srgbClr val="CC0000"/>
                </a:solidFill>
                <a:latin typeface="Times New Roman"/>
              </a:rPr>
              <a:t>•</a:t>
            </a:r>
          </a:p>
          <a:p>
            <a:pPr>
              <a:lnSpc>
                <a:spcPts val="2814"/>
              </a:lnSpc>
            </a:pPr>
            <a:r>
              <a:rPr lang="en-US" sz="2000" smtClean="0">
                <a:solidFill>
                  <a:srgbClr val="CC0000"/>
                </a:solidFill>
                <a:latin typeface="Times New Roman"/>
              </a:rPr>
              <a:t>•</a:t>
            </a:r>
          </a:p>
          <a:p>
            <a:pPr>
              <a:lnSpc>
                <a:spcPts val="2868"/>
              </a:lnSpc>
            </a:pPr>
            <a:r>
              <a:rPr lang="en-US" sz="2000" smtClean="0">
                <a:solidFill>
                  <a:srgbClr val="CC0000"/>
                </a:solidFill>
                <a:latin typeface="Times New Roman"/>
              </a:rPr>
              <a:t>•</a:t>
            </a:r>
            <a:endParaRPr lang="en-US" sz="2000">
              <a:solidFill>
                <a:srgbClr val="CC0000"/>
              </a:solidFill>
              <a:latin typeface="Times New Roman"/>
            </a:endParaRPr>
          </a:p>
        </p:txBody>
      </p:sp>
      <p:sp>
        <p:nvSpPr>
          <p:cNvPr id="9" name="TextBox 8"/>
          <p:cNvSpPr txBox="1"/>
          <p:nvPr/>
        </p:nvSpPr>
        <p:spPr>
          <a:xfrm>
            <a:off x="1185673" y="1899394"/>
            <a:ext cx="7120128" cy="3231654"/>
          </a:xfrm>
          <a:prstGeom prst="rect">
            <a:avLst/>
          </a:prstGeom>
          <a:noFill/>
        </p:spPr>
        <p:txBody>
          <a:bodyPr vert="horz" wrap="square" lIns="0" tIns="0" rIns="0" bIns="0" rtlCol="0">
            <a:spAutoFit/>
          </a:bodyPr>
          <a:lstStyle/>
          <a:p>
            <a:pPr marL="0" marR="0" lvl="0" indent="0" defTabSz="914400" eaLnBrk="1" fontAlgn="auto" latinLnBrk="0" hangingPunct="1">
              <a:lnSpc>
                <a:spcPts val="2185"/>
              </a:lnSpc>
              <a:buClrTx/>
              <a:buSzTx/>
              <a:buNone/>
              <a:tabLst>
                <a:tab pos="381000" algn="l"/>
              </a:tabLst>
              <a:defRPr/>
            </a:pPr>
            <a:r>
              <a:rPr lang="en-US" sz="2000" dirty="0" smtClean="0">
                <a:solidFill>
                  <a:srgbClr val="000000"/>
                </a:solidFill>
                <a:latin typeface="Times New Roman"/>
              </a:rPr>
              <a:t>Hardware and software to perform unit tests</a:t>
            </a:r>
          </a:p>
          <a:p>
            <a:pPr marL="0" marR="0" lvl="0" indent="0" defTabSz="914400" eaLnBrk="1" fontAlgn="auto" latinLnBrk="0" hangingPunct="1">
              <a:lnSpc>
                <a:spcPts val="2814"/>
              </a:lnSpc>
              <a:buClrTx/>
              <a:buSzTx/>
              <a:buNone/>
              <a:tabLst>
                <a:tab pos="381000" algn="l"/>
              </a:tabLst>
              <a:defRPr/>
            </a:pPr>
            <a:r>
              <a:rPr lang="en-US" sz="2000" dirty="0" smtClean="0">
                <a:solidFill>
                  <a:srgbClr val="000000"/>
                </a:solidFill>
                <a:latin typeface="Times New Roman"/>
              </a:rPr>
              <a:t>Units to be tested</a:t>
            </a:r>
          </a:p>
          <a:p>
            <a:pPr marL="0" marR="0" lvl="0" indent="0" defTabSz="914400" eaLnBrk="1" fontAlgn="auto" latinLnBrk="0" hangingPunct="1">
              <a:lnSpc>
                <a:spcPts val="2814"/>
              </a:lnSpc>
              <a:buClrTx/>
              <a:buSzTx/>
              <a:buNone/>
              <a:tabLst>
                <a:tab pos="381000" algn="l"/>
              </a:tabLst>
              <a:defRPr/>
            </a:pPr>
            <a:r>
              <a:rPr lang="en-US" sz="2000" dirty="0" smtClean="0">
                <a:solidFill>
                  <a:srgbClr val="000000"/>
                </a:solidFill>
                <a:latin typeface="Times New Roman"/>
              </a:rPr>
              <a:t>Unit test cases</a:t>
            </a:r>
          </a:p>
          <a:p>
            <a:pPr marL="0" marR="0" lvl="0" indent="0" defTabSz="914400" eaLnBrk="1" fontAlgn="auto" latinLnBrk="0" hangingPunct="1">
              <a:lnSpc>
                <a:spcPts val="2868"/>
              </a:lnSpc>
              <a:buClrTx/>
              <a:buSzTx/>
              <a:buNone/>
              <a:tabLst>
                <a:tab pos="381000" algn="l"/>
              </a:tabLst>
              <a:defRPr/>
            </a:pPr>
            <a:r>
              <a:rPr lang="en-US" sz="2000" dirty="0" smtClean="0">
                <a:solidFill>
                  <a:srgbClr val="000000"/>
                </a:solidFill>
                <a:latin typeface="Times New Roman"/>
              </a:rPr>
              <a:t>Since a unit is a part of the whole system, it may </a:t>
            </a:r>
            <a:r>
              <a:rPr lang="en-US" sz="2000" smtClean="0">
                <a:solidFill>
                  <a:srgbClr val="000000"/>
                </a:solidFill>
                <a:latin typeface="Times New Roman"/>
              </a:rPr>
              <a:t>not run alone</a:t>
            </a:r>
            <a:r>
              <a:rPr lang="en-US" sz="2000" dirty="0" smtClean="0">
                <a:solidFill>
                  <a:srgbClr val="000000"/>
                </a:solidFill>
                <a:latin typeface="Times New Roman"/>
              </a:rPr>
              <a:t>. The following code will be developed in order </a:t>
            </a:r>
            <a:r>
              <a:rPr lang="en-US" sz="2000" smtClean="0">
                <a:solidFill>
                  <a:srgbClr val="000000"/>
                </a:solidFill>
                <a:latin typeface="Times New Roman"/>
              </a:rPr>
              <a:t>to run the </a:t>
            </a:r>
            <a:r>
              <a:rPr lang="en-US" sz="2000" dirty="0" smtClean="0">
                <a:solidFill>
                  <a:srgbClr val="000000"/>
                </a:solidFill>
                <a:latin typeface="Times New Roman"/>
              </a:rPr>
              <a:t>test code:</a:t>
            </a:r>
          </a:p>
          <a:p>
            <a:pPr marL="0" marR="0" lvl="0" indent="0" defTabSz="914400" eaLnBrk="1" fontAlgn="auto" latinLnBrk="0" hangingPunct="1">
              <a:lnSpc>
                <a:spcPts val="2874"/>
              </a:lnSpc>
              <a:buClrTx/>
              <a:buSzTx/>
              <a:buNone/>
              <a:tabLst>
                <a:tab pos="381000" algn="l"/>
              </a:tabLst>
              <a:defRPr/>
            </a:pPr>
            <a:r>
              <a:rPr lang="en-US" sz="2000" dirty="0" smtClean="0">
                <a:solidFill>
                  <a:srgbClr val="000000"/>
                </a:solidFill>
                <a:latin typeface="Times New Roman"/>
              </a:rPr>
              <a:t>	Driver is a piece of code emulating a calling function</a:t>
            </a:r>
            <a:r>
              <a:rPr lang="en-US" sz="2000" smtClean="0">
                <a:solidFill>
                  <a:srgbClr val="000000"/>
                </a:solidFill>
                <a:latin typeface="Times New Roman"/>
              </a:rPr>
              <a:t>. It can 		replace </a:t>
            </a:r>
            <a:r>
              <a:rPr lang="en-US" sz="2000" dirty="0" smtClean="0">
                <a:solidFill>
                  <a:srgbClr val="000000"/>
                </a:solidFill>
                <a:latin typeface="Times New Roman"/>
              </a:rPr>
              <a:t>the calling unit of the tested unit.</a:t>
            </a:r>
          </a:p>
          <a:p>
            <a:pPr marL="0" marR="0" lvl="0" indent="0" defTabSz="914400" eaLnBrk="1" fontAlgn="auto" latinLnBrk="0" hangingPunct="1">
              <a:lnSpc>
                <a:spcPts val="2874"/>
              </a:lnSpc>
              <a:buClrTx/>
              <a:buSzTx/>
              <a:buNone/>
              <a:tabLst>
                <a:tab pos="381000" algn="l"/>
              </a:tabLst>
              <a:defRPr/>
            </a:pPr>
            <a:r>
              <a:rPr lang="en-US" sz="2000" dirty="0" smtClean="0">
                <a:solidFill>
                  <a:srgbClr val="000000"/>
                </a:solidFill>
                <a:latin typeface="Times New Roman"/>
              </a:rPr>
              <a:t>	Stub is a piece of code emulating a called function. </a:t>
            </a:r>
            <a:r>
              <a:rPr lang="en-US" sz="2000" smtClean="0">
                <a:solidFill>
                  <a:srgbClr val="000000"/>
                </a:solidFill>
                <a:latin typeface="Times New Roman"/>
              </a:rPr>
              <a:t>It can			replace </a:t>
            </a:r>
            <a:r>
              <a:rPr lang="en-US" sz="2000" dirty="0" smtClean="0">
                <a:solidFill>
                  <a:srgbClr val="000000"/>
                </a:solidFill>
                <a:latin typeface="Times New Roman"/>
              </a:rPr>
              <a:t>the called unit of the tested unit.</a:t>
            </a:r>
            <a:endParaRPr lang="en-US" sz="2000" dirty="0">
              <a:solidFill>
                <a:srgbClr val="000000"/>
              </a:solidFill>
              <a:latin typeface="Times New Roman"/>
            </a:endParaRPr>
          </a:p>
        </p:txBody>
      </p:sp>
      <p:sp>
        <p:nvSpPr>
          <p:cNvPr id="10" name="TextBox 9"/>
          <p:cNvSpPr txBox="1"/>
          <p:nvPr/>
        </p:nvSpPr>
        <p:spPr>
          <a:xfrm>
            <a:off x="1214341" y="383036"/>
            <a:ext cx="5698932" cy="531364"/>
          </a:xfrm>
          <a:prstGeom prst="rect">
            <a:avLst/>
          </a:prstGeom>
          <a:noFill/>
        </p:spPr>
        <p:txBody>
          <a:bodyPr vert="horz" wrap="none" lIns="0" tIns="0" rIns="0" bIns="0" rtlCol="0">
            <a:spAutoFit/>
          </a:bodyPr>
          <a:lstStyle/>
          <a:p>
            <a:pPr>
              <a:lnSpc>
                <a:spcPts val="4370"/>
              </a:lnSpc>
            </a:pPr>
            <a:r>
              <a:rPr lang="en-US" sz="3600" b="1" dirty="0" smtClean="0">
                <a:solidFill>
                  <a:srgbClr val="333333"/>
                </a:solidFill>
                <a:latin typeface="Times New Roman"/>
              </a:rPr>
              <a:t>Build Unit Test Environment</a:t>
            </a:r>
            <a:endParaRPr lang="en-US" sz="3600" b="1" dirty="0">
              <a:solidFill>
                <a:srgbClr val="333333"/>
              </a:solidFill>
              <a:latin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myslide8">
    <p:spTree>
      <p:nvGrpSpPr>
        <p:cNvPr id="1" name=""/>
        <p:cNvGrpSpPr/>
        <p:nvPr/>
      </p:nvGrpSpPr>
      <p:grpSpPr>
        <a:xfrm>
          <a:off x="0" y="0"/>
          <a:ext cx="0" cy="0"/>
          <a:chOff x="0" y="0"/>
          <a:chExt cx="0" cy="0"/>
        </a:xfrm>
      </p:grpSpPr>
      <p:sp>
        <p:nvSpPr>
          <p:cNvPr id="5" name="TextBox 4"/>
          <p:cNvSpPr txBox="1"/>
          <p:nvPr/>
        </p:nvSpPr>
        <p:spPr>
          <a:xfrm>
            <a:off x="8943593" y="6647686"/>
            <a:ext cx="78548" cy="184922"/>
          </a:xfrm>
          <a:prstGeom prst="rect">
            <a:avLst/>
          </a:prstGeom>
          <a:noFill/>
        </p:spPr>
        <p:txBody>
          <a:bodyPr vert="horz" wrap="none" lIns="0" tIns="0" rIns="0" bIns="0" rtlCol="0">
            <a:spAutoFit/>
          </a:bodyPr>
          <a:lstStyle/>
          <a:p>
            <a:pPr>
              <a:lnSpc>
                <a:spcPts val="1457"/>
              </a:lnSpc>
            </a:pPr>
            <a:r>
              <a:rPr lang="en-US" sz="1200" smtClean="0">
                <a:solidFill>
                  <a:srgbClr val="000000"/>
                </a:solidFill>
                <a:latin typeface="Times New Roman"/>
              </a:rPr>
              <a:t>8</a:t>
            </a:r>
            <a:endParaRPr lang="en-US" sz="1200">
              <a:solidFill>
                <a:srgbClr val="000000"/>
              </a:solidFill>
              <a:latin typeface="Times New Roman"/>
            </a:endParaRPr>
          </a:p>
        </p:txBody>
      </p:sp>
      <p:sp>
        <p:nvSpPr>
          <p:cNvPr id="7" name="TextBox 6"/>
          <p:cNvSpPr txBox="1"/>
          <p:nvPr/>
        </p:nvSpPr>
        <p:spPr>
          <a:xfrm>
            <a:off x="804671" y="1382607"/>
            <a:ext cx="1093441" cy="307777"/>
          </a:xfrm>
          <a:prstGeom prst="rect">
            <a:avLst/>
          </a:prstGeom>
          <a:noFill/>
        </p:spPr>
        <p:txBody>
          <a:bodyPr vert="horz" wrap="none" lIns="0" tIns="0" rIns="0" bIns="0" rtlCol="0">
            <a:spAutoFit/>
          </a:bodyPr>
          <a:lstStyle/>
          <a:p>
            <a:pPr>
              <a:lnSpc>
                <a:spcPts val="2426"/>
              </a:lnSpc>
            </a:pPr>
            <a:r>
              <a:rPr lang="en-US" sz="2000" b="1" smtClean="0">
                <a:solidFill>
                  <a:srgbClr val="000000"/>
                </a:solidFill>
                <a:latin typeface="Times New Roman"/>
              </a:rPr>
              <a:t>Approach</a:t>
            </a:r>
            <a:endParaRPr lang="en-US" sz="2000" b="1">
              <a:solidFill>
                <a:srgbClr val="000000"/>
              </a:solidFill>
              <a:latin typeface="Times New Roman"/>
            </a:endParaRPr>
          </a:p>
        </p:txBody>
      </p:sp>
      <p:sp>
        <p:nvSpPr>
          <p:cNvPr id="8" name="TextBox 7"/>
          <p:cNvSpPr txBox="1"/>
          <p:nvPr/>
        </p:nvSpPr>
        <p:spPr>
          <a:xfrm>
            <a:off x="728472" y="1778973"/>
            <a:ext cx="89768" cy="282129"/>
          </a:xfrm>
          <a:prstGeom prst="rect">
            <a:avLst/>
          </a:prstGeom>
          <a:noFill/>
        </p:spPr>
        <p:txBody>
          <a:bodyPr vert="horz" wrap="none" lIns="0" tIns="0" rIns="0" bIns="0" rtlCol="0">
            <a:spAutoFit/>
          </a:bodyPr>
          <a:lstStyle/>
          <a:p>
            <a:pPr>
              <a:lnSpc>
                <a:spcPts val="2185"/>
              </a:lnSpc>
            </a:pPr>
            <a:r>
              <a:rPr lang="en-US" sz="2000" smtClean="0">
                <a:solidFill>
                  <a:srgbClr val="CC0000"/>
                </a:solidFill>
                <a:latin typeface="Times New Roman"/>
              </a:rPr>
              <a:t>•</a:t>
            </a:r>
            <a:endParaRPr lang="en-US" sz="2000">
              <a:solidFill>
                <a:srgbClr val="CC0000"/>
              </a:solidFill>
              <a:latin typeface="Times New Roman"/>
            </a:endParaRPr>
          </a:p>
        </p:txBody>
      </p:sp>
      <p:sp>
        <p:nvSpPr>
          <p:cNvPr id="9" name="TextBox 8"/>
          <p:cNvSpPr txBox="1"/>
          <p:nvPr/>
        </p:nvSpPr>
        <p:spPr>
          <a:xfrm>
            <a:off x="1185672" y="1778973"/>
            <a:ext cx="6891528" cy="846386"/>
          </a:xfrm>
          <a:prstGeom prst="rect">
            <a:avLst/>
          </a:prstGeom>
          <a:noFill/>
        </p:spPr>
        <p:txBody>
          <a:bodyPr vert="horz" wrap="square" lIns="0" tIns="0" rIns="0" bIns="0" rtlCol="0">
            <a:spAutoFit/>
          </a:bodyPr>
          <a:lstStyle/>
          <a:p>
            <a:pPr>
              <a:lnSpc>
                <a:spcPts val="2185"/>
              </a:lnSpc>
            </a:pPr>
            <a:r>
              <a:rPr lang="en-US" sz="2000" smtClean="0">
                <a:solidFill>
                  <a:srgbClr val="000000"/>
                </a:solidFill>
                <a:latin typeface="Times New Roman"/>
              </a:rPr>
              <a:t>After completion of the unit test environment, you can run the unit test, step by step, according to the test case specification manually, with the help of unit test tools, or a combination of both.</a:t>
            </a:r>
            <a:endParaRPr lang="en-US" sz="2000">
              <a:solidFill>
                <a:srgbClr val="000000"/>
              </a:solidFill>
              <a:latin typeface="Times New Roman"/>
            </a:endParaRPr>
          </a:p>
        </p:txBody>
      </p:sp>
      <p:sp>
        <p:nvSpPr>
          <p:cNvPr id="10" name="TextBox 9"/>
          <p:cNvSpPr txBox="1"/>
          <p:nvPr/>
        </p:nvSpPr>
        <p:spPr>
          <a:xfrm>
            <a:off x="804671" y="3020907"/>
            <a:ext cx="4767331" cy="307777"/>
          </a:xfrm>
          <a:prstGeom prst="rect">
            <a:avLst/>
          </a:prstGeom>
          <a:noFill/>
        </p:spPr>
        <p:txBody>
          <a:bodyPr vert="horz" wrap="none" lIns="0" tIns="0" rIns="0" bIns="0" rtlCol="0">
            <a:spAutoFit/>
          </a:bodyPr>
          <a:lstStyle/>
          <a:p>
            <a:pPr>
              <a:lnSpc>
                <a:spcPts val="2426"/>
              </a:lnSpc>
            </a:pPr>
            <a:r>
              <a:rPr lang="en-US" sz="2000" smtClean="0">
                <a:solidFill>
                  <a:srgbClr val="000000"/>
                </a:solidFill>
                <a:latin typeface="Times New Roman"/>
              </a:rPr>
              <a:t>Introduction to some often used unit test tools:</a:t>
            </a:r>
            <a:endParaRPr lang="en-US" sz="2000">
              <a:solidFill>
                <a:srgbClr val="000000"/>
              </a:solidFill>
              <a:latin typeface="Times New Roman"/>
            </a:endParaRPr>
          </a:p>
        </p:txBody>
      </p:sp>
      <p:sp>
        <p:nvSpPr>
          <p:cNvPr id="11" name="TextBox 10"/>
          <p:cNvSpPr txBox="1"/>
          <p:nvPr/>
        </p:nvSpPr>
        <p:spPr>
          <a:xfrm>
            <a:off x="728464" y="3409652"/>
            <a:ext cx="89768" cy="1359346"/>
          </a:xfrm>
          <a:prstGeom prst="rect">
            <a:avLst/>
          </a:prstGeom>
          <a:noFill/>
        </p:spPr>
        <p:txBody>
          <a:bodyPr vert="horz" wrap="none" lIns="0" tIns="0" rIns="0" bIns="0" rtlCol="0">
            <a:spAutoFit/>
          </a:bodyPr>
          <a:lstStyle/>
          <a:p>
            <a:pPr>
              <a:lnSpc>
                <a:spcPts val="2185"/>
              </a:lnSpc>
            </a:pPr>
            <a:r>
              <a:rPr lang="en-US" sz="2000" smtClean="0">
                <a:solidFill>
                  <a:srgbClr val="CC0000"/>
                </a:solidFill>
                <a:latin typeface="Times New Roman"/>
              </a:rPr>
              <a:t>•</a:t>
            </a:r>
          </a:p>
          <a:p>
            <a:pPr>
              <a:lnSpc>
                <a:spcPts val="1000"/>
              </a:lnSpc>
            </a:pPr>
            <a:endParaRPr lang="en-US" sz="2000" smtClean="0">
              <a:solidFill>
                <a:srgbClr val="CC0000"/>
              </a:solidFill>
              <a:latin typeface="Times New Roman"/>
            </a:endParaRPr>
          </a:p>
          <a:p>
            <a:pPr>
              <a:lnSpc>
                <a:spcPts val="1000"/>
              </a:lnSpc>
            </a:pPr>
            <a:endParaRPr lang="en-US" sz="2000" smtClean="0">
              <a:solidFill>
                <a:srgbClr val="CC0000"/>
              </a:solidFill>
              <a:latin typeface="Times New Roman"/>
            </a:endParaRPr>
          </a:p>
          <a:p>
            <a:pPr>
              <a:lnSpc>
                <a:spcPts val="1000"/>
              </a:lnSpc>
            </a:pPr>
            <a:endParaRPr lang="en-US" sz="2000" smtClean="0">
              <a:solidFill>
                <a:srgbClr val="CC0000"/>
              </a:solidFill>
              <a:latin typeface="Times New Roman"/>
            </a:endParaRPr>
          </a:p>
          <a:p>
            <a:pPr>
              <a:lnSpc>
                <a:spcPts val="2628"/>
              </a:lnSpc>
            </a:pPr>
            <a:r>
              <a:rPr lang="en-US" sz="2000" smtClean="0">
                <a:solidFill>
                  <a:srgbClr val="CC0000"/>
                </a:solidFill>
                <a:latin typeface="Times New Roman"/>
              </a:rPr>
              <a:t>•</a:t>
            </a:r>
          </a:p>
          <a:p>
            <a:pPr>
              <a:lnSpc>
                <a:spcPts val="2808"/>
              </a:lnSpc>
            </a:pPr>
            <a:r>
              <a:rPr lang="en-US" sz="2000" smtClean="0">
                <a:solidFill>
                  <a:srgbClr val="CC0000"/>
                </a:solidFill>
                <a:latin typeface="Times New Roman"/>
              </a:rPr>
              <a:t>•</a:t>
            </a:r>
            <a:endParaRPr lang="en-US" sz="2000">
              <a:solidFill>
                <a:srgbClr val="CC0000"/>
              </a:solidFill>
              <a:latin typeface="Times New Roman"/>
            </a:endParaRPr>
          </a:p>
        </p:txBody>
      </p:sp>
      <p:sp>
        <p:nvSpPr>
          <p:cNvPr id="12" name="TextBox 11"/>
          <p:cNvSpPr txBox="1"/>
          <p:nvPr/>
        </p:nvSpPr>
        <p:spPr>
          <a:xfrm>
            <a:off x="1185664" y="3409652"/>
            <a:ext cx="5943935" cy="2000548"/>
          </a:xfrm>
          <a:prstGeom prst="rect">
            <a:avLst/>
          </a:prstGeom>
          <a:noFill/>
        </p:spPr>
        <p:txBody>
          <a:bodyPr vert="horz" wrap="none" lIns="0" tIns="0" rIns="0" bIns="0" rtlCol="0">
            <a:spAutoFit/>
          </a:bodyPr>
          <a:lstStyle/>
          <a:p>
            <a:pPr marL="0" marR="0" lvl="0" indent="0" defTabSz="914400" eaLnBrk="1" fontAlgn="auto" latinLnBrk="0" hangingPunct="1">
              <a:lnSpc>
                <a:spcPts val="2185"/>
              </a:lnSpc>
              <a:buClrTx/>
              <a:buSzTx/>
              <a:buNone/>
              <a:tabLst>
                <a:tab pos="381000" algn="l"/>
              </a:tabLst>
              <a:defRPr/>
            </a:pPr>
            <a:r>
              <a:rPr lang="en-US" sz="2000" smtClean="0">
                <a:solidFill>
                  <a:srgbClr val="000000"/>
                </a:solidFill>
                <a:latin typeface="Times New Roman"/>
              </a:rPr>
              <a:t>JUnit Framework</a:t>
            </a:r>
          </a:p>
          <a:p>
            <a:pPr marL="0" marR="0" lvl="0" indent="0" defTabSz="914400" eaLnBrk="1" fontAlgn="auto" latinLnBrk="0" hangingPunct="1">
              <a:lnSpc>
                <a:spcPts val="2814"/>
              </a:lnSpc>
              <a:buClrTx/>
              <a:buSzTx/>
              <a:buNone/>
              <a:tabLst>
                <a:tab pos="381000" algn="l"/>
              </a:tabLst>
              <a:defRPr/>
            </a:pPr>
            <a:r>
              <a:rPr lang="en-US" sz="2000" smtClean="0">
                <a:solidFill>
                  <a:srgbClr val="000000"/>
                </a:solidFill>
                <a:latin typeface="Times New Roman"/>
              </a:rPr>
              <a:t>	Get from http://sourceforge.net/projects/Junit/</a:t>
            </a:r>
          </a:p>
          <a:p>
            <a:pPr marL="0" marR="0" lvl="0" indent="0" defTabSz="914400" eaLnBrk="1" fontAlgn="auto" latinLnBrk="0" hangingPunct="1">
              <a:lnSpc>
                <a:spcPts val="2814"/>
              </a:lnSpc>
              <a:buClrTx/>
              <a:buSzTx/>
              <a:buNone/>
              <a:tabLst>
                <a:tab pos="381000" algn="l"/>
              </a:tabLst>
              <a:defRPr/>
            </a:pPr>
            <a:r>
              <a:rPr lang="en-US" sz="2000" smtClean="0">
                <a:solidFill>
                  <a:srgbClr val="000000"/>
                </a:solidFill>
                <a:latin typeface="Times New Roman"/>
              </a:rPr>
              <a:t>IBM Rational Purecoverage</a:t>
            </a:r>
          </a:p>
          <a:p>
            <a:pPr marL="0" marR="0" lvl="0" indent="0" defTabSz="914400" eaLnBrk="1" fontAlgn="auto" latinLnBrk="0" hangingPunct="1">
              <a:lnSpc>
                <a:spcPts val="2808"/>
              </a:lnSpc>
              <a:buClrTx/>
              <a:buSzTx/>
              <a:buNone/>
              <a:tabLst>
                <a:tab pos="381000" algn="l"/>
              </a:tabLst>
              <a:defRPr/>
            </a:pPr>
            <a:r>
              <a:rPr lang="en-US" sz="2000" smtClean="0">
                <a:solidFill>
                  <a:srgbClr val="000000"/>
                </a:solidFill>
                <a:latin typeface="Times New Roman"/>
              </a:rPr>
              <a:t>IBM Rational Purify</a:t>
            </a:r>
          </a:p>
          <a:p>
            <a:pPr marL="0" marR="0" lvl="0" indent="0" defTabSz="914400" eaLnBrk="1" fontAlgn="auto" latinLnBrk="0" hangingPunct="1">
              <a:lnSpc>
                <a:spcPts val="2874"/>
              </a:lnSpc>
              <a:buClrTx/>
              <a:buSzTx/>
              <a:buNone/>
              <a:tabLst>
                <a:tab pos="381000" algn="l"/>
              </a:tabLst>
              <a:defRPr/>
            </a:pPr>
            <a:r>
              <a:rPr lang="en-US" sz="2000" smtClean="0">
                <a:solidFill>
                  <a:srgbClr val="000000"/>
                </a:solidFill>
                <a:latin typeface="Times New Roman"/>
              </a:rPr>
              <a:t>	Get the trial version from IBM website at </a:t>
            </a:r>
            <a:r>
              <a:rPr lang="en-US" sz="2000" smtClean="0">
                <a:solidFill>
                  <a:srgbClr val="009A9A"/>
                </a:solidFill>
                <a:latin typeface="Times New Roman"/>
              </a:rPr>
              <a:t>http://www-</a:t>
            </a:r>
          </a:p>
          <a:p>
            <a:pPr marL="0" marR="0" lvl="0" indent="0" defTabSz="914400" eaLnBrk="1" fontAlgn="auto" latinLnBrk="0" hangingPunct="1">
              <a:lnSpc>
                <a:spcPts val="2100"/>
              </a:lnSpc>
              <a:buClrTx/>
              <a:buSzTx/>
              <a:buNone/>
              <a:tabLst>
                <a:tab pos="381000" algn="l"/>
              </a:tabLst>
              <a:defRPr/>
            </a:pPr>
            <a:r>
              <a:rPr lang="en-US" sz="2000" smtClean="0">
                <a:solidFill>
                  <a:srgbClr val="009A9A"/>
                </a:solidFill>
                <a:latin typeface="Times New Roman"/>
              </a:rPr>
              <a:t>	306.ibm.com/software/sw-atoz/indexR.html</a:t>
            </a:r>
            <a:endParaRPr lang="en-US" sz="2000">
              <a:solidFill>
                <a:srgbClr val="009A9A"/>
              </a:solidFill>
              <a:latin typeface="Times New Roman"/>
            </a:endParaRPr>
          </a:p>
        </p:txBody>
      </p:sp>
      <p:sp>
        <p:nvSpPr>
          <p:cNvPr id="13" name="TextBox 12"/>
          <p:cNvSpPr txBox="1"/>
          <p:nvPr/>
        </p:nvSpPr>
        <p:spPr>
          <a:xfrm>
            <a:off x="1185672" y="383036"/>
            <a:ext cx="3642600" cy="531364"/>
          </a:xfrm>
          <a:prstGeom prst="rect">
            <a:avLst/>
          </a:prstGeom>
          <a:noFill/>
        </p:spPr>
        <p:txBody>
          <a:bodyPr vert="horz" wrap="none" lIns="0" tIns="0" rIns="0" bIns="0" rtlCol="0">
            <a:spAutoFit/>
          </a:bodyPr>
          <a:lstStyle/>
          <a:p>
            <a:pPr>
              <a:lnSpc>
                <a:spcPts val="4370"/>
              </a:lnSpc>
            </a:pPr>
            <a:r>
              <a:rPr lang="en-US" sz="3600" b="1" smtClean="0">
                <a:solidFill>
                  <a:srgbClr val="333333"/>
                </a:solidFill>
                <a:latin typeface="Times New Roman"/>
              </a:rPr>
              <a:t>Execute Unit Tests</a:t>
            </a:r>
            <a:endParaRPr lang="en-US" sz="3600" b="1">
              <a:solidFill>
                <a:srgbClr val="333333"/>
              </a:solidFill>
              <a:latin typeface="Times New Roman"/>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8703c82b894e0957c99eca2d053d6c2545b89a"/>
</p:tagLst>
</file>

<file path=ppt/theme/theme1.xml><?xml version="1.0" encoding="utf-8"?>
<a:theme xmlns:a="http://schemas.openxmlformats.org/drawingml/2006/main" name="Theme4">
  <a:themeElements>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55</TotalTime>
  <Words>1897</Words>
  <Application>Microsoft Office PowerPoint</Application>
  <PresentationFormat>On-screen Show (4:3)</PresentationFormat>
  <Paragraphs>644</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Theme4</vt:lpstr>
      <vt:lpstr>Unit Testing</vt:lpstr>
      <vt:lpstr>Lecture review</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mannd</dc:creator>
  <cp:lastModifiedBy>mannd</cp:lastModifiedBy>
  <cp:revision>12</cp:revision>
  <dcterms:created xsi:type="dcterms:W3CDTF">2012-12-11T01:51:42Z</dcterms:created>
  <dcterms:modified xsi:type="dcterms:W3CDTF">2013-04-05T04:49:17Z</dcterms:modified>
</cp:coreProperties>
</file>