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417" r:id="rId3"/>
    <p:sldId id="418" r:id="rId4"/>
    <p:sldId id="419" r:id="rId5"/>
    <p:sldId id="420" r:id="rId6"/>
    <p:sldId id="476" r:id="rId7"/>
    <p:sldId id="477" r:id="rId8"/>
    <p:sldId id="478" r:id="rId9"/>
    <p:sldId id="459" r:id="rId10"/>
    <p:sldId id="481" r:id="rId11"/>
    <p:sldId id="482" r:id="rId12"/>
    <p:sldId id="464" r:id="rId13"/>
    <p:sldId id="484" r:id="rId14"/>
    <p:sldId id="465" r:id="rId15"/>
    <p:sldId id="488" r:id="rId16"/>
    <p:sldId id="489" r:id="rId17"/>
    <p:sldId id="467" r:id="rId18"/>
    <p:sldId id="472" r:id="rId19"/>
    <p:sldId id="474" r:id="rId20"/>
    <p:sldId id="475" r:id="rId21"/>
    <p:sldId id="473"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5"/>
    <a:srgbClr val="CC0066"/>
    <a:srgbClr val="0164A5"/>
    <a:srgbClr val="0000FF"/>
    <a:srgbClr val="FFCF01"/>
    <a:srgbClr val="1104BC"/>
    <a:srgbClr val="660033"/>
    <a:srgbClr val="006666"/>
    <a:srgbClr val="01004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tế</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được</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hợp</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nguồn</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tin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cậy</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ID3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đẩy</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đủ</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chính</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xác</a:t>
          </a:r>
          <a:endPar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tế</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được</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hợp</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nguồn</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tin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cậy</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ID3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đẩy</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đủ</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chính</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xác</a:t>
          </a:r>
          <a:endPar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03/04/2021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21</a:t>
            </a:fld>
            <a:endParaRPr lang="en-US"/>
          </a:p>
        </p:txBody>
      </p:sp>
    </p:spTree>
    <p:extLst>
      <p:ext uri="{BB962C8B-B14F-4D97-AF65-F5344CB8AC3E}">
        <p14:creationId xmlns:p14="http://schemas.microsoft.com/office/powerpoint/2010/main" val="3957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5</a:t>
            </a:fld>
            <a:endParaRPr lang="en-US"/>
          </a:p>
        </p:txBody>
      </p:sp>
    </p:spTree>
    <p:extLst>
      <p:ext uri="{BB962C8B-B14F-4D97-AF65-F5344CB8AC3E}">
        <p14:creationId xmlns:p14="http://schemas.microsoft.com/office/powerpoint/2010/main" val="83997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9</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12</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14</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1673341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358213" y="6409231"/>
            <a:ext cx="6517275"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t>THỰC</a:t>
            </a:r>
            <a:r>
              <a:rPr lang="en-US" sz="1100" baseline="0"/>
              <a:t> HIỆN: PHẠM MINH TUẤN, VÕ ĐÌNH HIẾU, NGUYỄN ANH </a:t>
            </a:r>
            <a:r>
              <a:rPr lang="en-US" sz="1100" baseline="0" smtClean="0"/>
              <a:t>QUÂN, PHẠM THỊ THANH THÚY</a:t>
            </a:r>
            <a:endParaRPr lang="en-US" sz="11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ss.mtsoftware.v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8.png"/><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65627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dirty="0"/>
              <a:t>Hướng dẫn</a:t>
            </a:r>
            <a:r>
              <a:rPr lang="en-US" sz="2000" dirty="0"/>
              <a:t>	</a:t>
            </a:r>
            <a:r>
              <a:rPr lang="vi-VN" sz="2000"/>
              <a:t>: </a:t>
            </a:r>
            <a:r>
              <a:rPr lang="vi-VN" sz="2000" smtClean="0"/>
              <a:t>TS</a:t>
            </a:r>
            <a:r>
              <a:rPr lang="vi-VN" sz="2000"/>
              <a:t>. </a:t>
            </a:r>
            <a:r>
              <a:rPr lang="vi-VN" sz="2000" smtClean="0"/>
              <a:t>Lê </a:t>
            </a:r>
            <a:r>
              <a:rPr lang="en-US" sz="2000" smtClean="0"/>
              <a:t>Thanh Long</a:t>
            </a:r>
            <a:endParaRPr lang="vi-VN" sz="2000" smtClean="0"/>
          </a:p>
          <a:p>
            <a:pPr algn="l">
              <a:spcAft>
                <a:spcPts val="300"/>
              </a:spcAft>
              <a:tabLst>
                <a:tab pos="1371600" algn="l"/>
              </a:tabLst>
            </a:pPr>
            <a:r>
              <a:rPr lang="vi-VN" sz="2000" smtClean="0"/>
              <a:t>Thực hiện</a:t>
            </a:r>
            <a:r>
              <a:rPr lang="en-US" sz="2000" smtClean="0"/>
              <a:t>	</a:t>
            </a:r>
            <a:r>
              <a:rPr lang="vi-VN" sz="2000" smtClean="0"/>
              <a:t>: Phạm Minh Tuấn</a:t>
            </a:r>
          </a:p>
          <a:p>
            <a:pPr algn="l">
              <a:spcAft>
                <a:spcPts val="300"/>
              </a:spcAft>
              <a:tabLst>
                <a:tab pos="1371600" algn="l"/>
              </a:tabLst>
            </a:pPr>
            <a:r>
              <a:rPr lang="vi-VN" sz="2000" dirty="0"/>
              <a:t>	  Võ Đình Hiếu</a:t>
            </a:r>
          </a:p>
          <a:p>
            <a:pPr algn="l">
              <a:spcAft>
                <a:spcPts val="300"/>
              </a:spcAft>
              <a:tabLst>
                <a:tab pos="1371600" algn="l"/>
              </a:tabLst>
            </a:pPr>
            <a:r>
              <a:rPr lang="vi-VN" sz="2000" dirty="0"/>
              <a:t>	  Nguyễn Anh Quân </a:t>
            </a:r>
            <a:endParaRPr lang="en-US" sz="2000" dirty="0"/>
          </a:p>
          <a:p>
            <a:pPr algn="l">
              <a:spcAft>
                <a:spcPts val="300"/>
              </a:spcAft>
              <a:tabLst>
                <a:tab pos="1371600" algn="l"/>
              </a:tabLst>
            </a:pPr>
            <a:r>
              <a:rPr lang="en-US" sz="2000" dirty="0"/>
              <a:t>	  </a:t>
            </a:r>
            <a:r>
              <a:rPr lang="en-US" sz="2000" err="1"/>
              <a:t>Phạm</a:t>
            </a:r>
            <a:r>
              <a:rPr lang="en-US" sz="2000"/>
              <a:t> </a:t>
            </a:r>
            <a:r>
              <a:rPr lang="en-US" sz="2000" smtClean="0"/>
              <a:t>Thị Thanh </a:t>
            </a:r>
            <a:r>
              <a:rPr lang="en-US" sz="2000" dirty="0" err="1"/>
              <a:t>Thúy</a:t>
            </a:r>
            <a:endParaRPr lang="vi-VN" sz="2000" dirty="0"/>
          </a:p>
          <a:p>
            <a:pPr algn="l">
              <a:spcAft>
                <a:spcPts val="300"/>
              </a:spcAft>
              <a:tabLst>
                <a:tab pos="1371600" algn="l"/>
              </a:tabLst>
            </a:pPr>
            <a:r>
              <a:rPr lang="vi-VN" sz="2000" dirty="0"/>
              <a:t>Lớp học</a:t>
            </a:r>
            <a:r>
              <a:rPr lang="en-US" sz="2000" dirty="0"/>
              <a:t>	</a:t>
            </a:r>
            <a:r>
              <a:rPr lang="vi-VN" sz="2000"/>
              <a:t>: </a:t>
            </a:r>
            <a:r>
              <a:rPr lang="vi-VN" sz="2000" smtClean="0"/>
              <a:t>K22MCS</a:t>
            </a:r>
            <a:r>
              <a:rPr lang="en-US" sz="2000" smtClean="0"/>
              <a:t> (Khoa học máy tính)</a:t>
            </a:r>
            <a:r>
              <a:rPr lang="vi-VN" sz="2000" smtClean="0"/>
              <a:t> </a:t>
            </a:r>
            <a:endParaRPr lang="vi-VN" sz="2000" dirty="0"/>
          </a:p>
        </p:txBody>
      </p:sp>
      <p:sp>
        <p:nvSpPr>
          <p:cNvPr id="11" name="Title 3"/>
          <p:cNvSpPr txBox="1">
            <a:spLocks/>
          </p:cNvSpPr>
          <p:nvPr>
            <p:custDataLst>
              <p:tags r:id="rId4"/>
            </p:custDataLst>
          </p:nvPr>
        </p:nvSpPr>
        <p:spPr>
          <a:xfrm>
            <a:off x="4416725" y="2314088"/>
            <a:ext cx="6961516" cy="1093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vi-VN" sz="3800">
                <a:solidFill>
                  <a:srgbClr val="FFCF01"/>
                </a:solidFill>
              </a:rPr>
              <a:t>HỖ TRỢ CHUẨN ĐOÁN</a:t>
            </a:r>
          </a:p>
          <a:p>
            <a:pPr algn="l"/>
            <a:r>
              <a:rPr lang="vi-VN" sz="3800">
                <a:solidFill>
                  <a:srgbClr val="FFCF01"/>
                </a:solidFill>
              </a:rPr>
              <a:t>BỆNH TIỂU ĐƯỜNG</a:t>
            </a:r>
            <a:endParaRPr lang="en-US" sz="3800" dirty="0">
              <a:solidFill>
                <a:srgbClr val="FFCF01"/>
              </a:solidFill>
            </a:endParaRP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a:solidFill>
                  <a:schemeClr val="accent6">
                    <a:lumMod val="20000"/>
                    <a:lumOff val="80000"/>
                  </a:schemeClr>
                </a:solidFill>
              </a:rPr>
              <a:t>BÀI TIỂU LUẬN MÔN </a:t>
            </a:r>
            <a:r>
              <a:rPr lang="en-US" sz="2000" smtClean="0">
                <a:solidFill>
                  <a:schemeClr val="accent6">
                    <a:lumMod val="20000"/>
                    <a:lumOff val="80000"/>
                  </a:schemeClr>
                </a:solidFill>
              </a:rPr>
              <a:t>CƠ SỞ DỮ LIỆU NÂNG CAO</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NGUỒN DỮ LIỆU</a:t>
            </a:r>
          </a:p>
        </p:txBody>
      </p:sp>
      <p:sp>
        <p:nvSpPr>
          <p:cNvPr id="3" name="Content Placeholder 2"/>
          <p:cNvSpPr>
            <a:spLocks noGrp="1"/>
          </p:cNvSpPr>
          <p:nvPr>
            <p:ph idx="1"/>
          </p:nvPr>
        </p:nvSpPr>
        <p:spPr/>
        <p:txBody>
          <a:bodyPr>
            <a:normAutofit/>
          </a:bodyPr>
          <a:lstStyle/>
          <a:p>
            <a:r>
              <a:rPr lang="en-US" sz="3200">
                <a:solidFill>
                  <a:srgbClr val="0065A5"/>
                </a:solidFill>
              </a:rPr>
              <a:t>Dữ liệu được tổng hợp</a:t>
            </a:r>
            <a:r>
              <a:rPr lang="vi-VN" sz="3200">
                <a:solidFill>
                  <a:srgbClr val="0065A5"/>
                </a:solidFill>
              </a:rPr>
              <a:t> từ các bệnh nhân </a:t>
            </a:r>
            <a:r>
              <a:rPr lang="en-US" sz="3200">
                <a:solidFill>
                  <a:srgbClr val="0065A5"/>
                </a:solidFill>
              </a:rPr>
              <a:t>bị </a:t>
            </a:r>
            <a:r>
              <a:rPr lang="vi-VN" sz="3200">
                <a:solidFill>
                  <a:srgbClr val="0065A5"/>
                </a:solidFill>
              </a:rPr>
              <a:t>bệnh tiểu đường </a:t>
            </a:r>
            <a:r>
              <a:rPr lang="en-US" sz="3200">
                <a:solidFill>
                  <a:srgbClr val="0065A5"/>
                </a:solidFill>
              </a:rPr>
              <a:t>ở </a:t>
            </a:r>
            <a:r>
              <a:rPr lang="vi-VN" sz="3200">
                <a:solidFill>
                  <a:srgbClr val="0065A5"/>
                </a:solidFill>
              </a:rPr>
              <a:t>Bệnh viện ở Sylhet, Bangladesh</a:t>
            </a:r>
            <a:r>
              <a:rPr lang="en-US" sz="3200">
                <a:solidFill>
                  <a:srgbClr val="0065A5"/>
                </a:solidFill>
              </a:rPr>
              <a:t> của 4 bác sĩ:</a:t>
            </a:r>
          </a:p>
          <a:p>
            <a:pPr marL="914400" lvl="1" indent="-457200">
              <a:buFont typeface="+mj-lt"/>
              <a:buAutoNum type="arabicPeriod"/>
            </a:pPr>
            <a:r>
              <a:rPr lang="vi-VN" sz="3000">
                <a:solidFill>
                  <a:srgbClr val="0065A5"/>
                </a:solidFill>
              </a:rPr>
              <a:t>M M Faniqul Islam, Đại học Queen Mary của London, Vương quốc Anh, m.islam</a:t>
            </a:r>
            <a:r>
              <a:rPr lang="en-US" sz="3000">
                <a:solidFill>
                  <a:srgbClr val="0065A5"/>
                </a:solidFill>
              </a:rPr>
              <a:t>@</a:t>
            </a:r>
            <a:r>
              <a:rPr lang="vi-VN" sz="3000">
                <a:solidFill>
                  <a:srgbClr val="0065A5"/>
                </a:solidFill>
              </a:rPr>
              <a:t>smd17.qmul.ac.uk</a:t>
            </a:r>
          </a:p>
          <a:p>
            <a:pPr marL="914400" lvl="1" indent="-457200">
              <a:buFont typeface="+mj-lt"/>
              <a:buAutoNum type="arabicPeriod"/>
            </a:pPr>
            <a:r>
              <a:rPr lang="vi-VN" sz="3000">
                <a:solidFill>
                  <a:srgbClr val="0065A5"/>
                </a:solidFill>
              </a:rPr>
              <a:t>Rahatara Ferdousi, Đại học Metropolitan Sylhet, Bangladesh, rahatara</a:t>
            </a:r>
            <a:r>
              <a:rPr lang="en-US" sz="3000">
                <a:solidFill>
                  <a:srgbClr val="0065A5"/>
                </a:solidFill>
              </a:rPr>
              <a:t>@</a:t>
            </a:r>
            <a:r>
              <a:rPr lang="vi-VN" sz="3000">
                <a:solidFill>
                  <a:srgbClr val="0065A5"/>
                </a:solidFill>
              </a:rPr>
              <a:t>metrouni.edu.bd</a:t>
            </a:r>
          </a:p>
          <a:p>
            <a:pPr marL="914400" lvl="1" indent="-457200">
              <a:buFont typeface="+mj-lt"/>
              <a:buAutoNum type="arabicPeriod"/>
            </a:pPr>
            <a:r>
              <a:rPr lang="vi-VN" sz="3000">
                <a:solidFill>
                  <a:srgbClr val="0065A5"/>
                </a:solidFill>
              </a:rPr>
              <a:t>Sadikur Rahman, and Humayra, Đại học Metropolitan Sylhet, Bangladesh, rahmansadik004</a:t>
            </a:r>
            <a:r>
              <a:rPr lang="en-US" sz="3000">
                <a:solidFill>
                  <a:srgbClr val="0065A5"/>
                </a:solidFill>
              </a:rPr>
              <a:t>@</a:t>
            </a:r>
            <a:r>
              <a:rPr lang="vi-VN" sz="3000">
                <a:solidFill>
                  <a:srgbClr val="0065A5"/>
                </a:solidFill>
              </a:rPr>
              <a:t>gmail.com</a:t>
            </a:r>
          </a:p>
          <a:p>
            <a:pPr marL="914400" lvl="1" indent="-457200">
              <a:buFont typeface="+mj-lt"/>
              <a:buAutoNum type="arabicPeriod"/>
            </a:pPr>
            <a:r>
              <a:rPr lang="vi-VN" sz="3000">
                <a:solidFill>
                  <a:srgbClr val="0065A5"/>
                </a:solidFill>
              </a:rPr>
              <a:t>Yasmin Bushra, Đại học Thủ đô Sylhet, Bangladesh, humayrabushra234</a:t>
            </a:r>
            <a:r>
              <a:rPr lang="en-US" sz="3000">
                <a:solidFill>
                  <a:srgbClr val="0065A5"/>
                </a:solidFill>
              </a:rPr>
              <a:t>@</a:t>
            </a:r>
            <a:r>
              <a:rPr lang="vi-VN" sz="3000">
                <a:solidFill>
                  <a:srgbClr val="0065A5"/>
                </a:solidFill>
              </a:rPr>
              <a:t>gmail.com</a:t>
            </a:r>
          </a:p>
          <a:p>
            <a:endParaRPr lang="vi-VN"/>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DỮ LIỆU</a:t>
            </a:r>
          </a:p>
        </p:txBody>
      </p:sp>
      <p:sp>
        <p:nvSpPr>
          <p:cNvPr id="3" name="Content Placeholder 2"/>
          <p:cNvSpPr>
            <a:spLocks noGrp="1"/>
          </p:cNvSpPr>
          <p:nvPr>
            <p:ph idx="1"/>
          </p:nvPr>
        </p:nvSpPr>
        <p:spPr>
          <a:xfrm>
            <a:off x="609600" y="1090246"/>
            <a:ext cx="4999892" cy="5087815"/>
          </a:xfrm>
        </p:spPr>
        <p:txBody>
          <a:bodyPr>
            <a:normAutofit/>
          </a:bodyPr>
          <a:lstStyle/>
          <a:p>
            <a:r>
              <a:rPr lang="vi-VN" sz="3200" dirty="0">
                <a:solidFill>
                  <a:srgbClr val="0065A5"/>
                </a:solidFill>
              </a:rPr>
              <a:t>Đặc điểm dữ liệu: Đa biến </a:t>
            </a:r>
          </a:p>
          <a:p>
            <a:r>
              <a:rPr lang="vi-VN" sz="3200" dirty="0">
                <a:solidFill>
                  <a:srgbClr val="0065A5"/>
                </a:solidFill>
              </a:rPr>
              <a:t>Số lượng bản ghi: 52</a:t>
            </a:r>
            <a:r>
              <a:rPr lang="en-US" sz="3200" dirty="0">
                <a:solidFill>
                  <a:srgbClr val="0065A5"/>
                </a:solidFill>
              </a:rPr>
              <a:t>9</a:t>
            </a:r>
            <a:r>
              <a:rPr lang="vi-VN" sz="3200" dirty="0">
                <a:solidFill>
                  <a:srgbClr val="0065A5"/>
                </a:solidFill>
              </a:rPr>
              <a:t> </a:t>
            </a:r>
          </a:p>
          <a:p>
            <a:r>
              <a:rPr lang="vi-VN" sz="3200" dirty="0">
                <a:solidFill>
                  <a:srgbClr val="0065A5"/>
                </a:solidFill>
              </a:rPr>
              <a:t>Số thuộc tính: 17</a:t>
            </a:r>
            <a:endParaRPr lang="en-US" sz="3200" dirty="0">
              <a:solidFill>
                <a:srgbClr val="0065A5"/>
              </a:solidFill>
            </a:endParaRPr>
          </a:p>
          <a:p>
            <a:r>
              <a:rPr lang="en-US" sz="3200" dirty="0" err="1">
                <a:solidFill>
                  <a:srgbClr val="0065A5"/>
                </a:solidFill>
              </a:rPr>
              <a:t>Ngày</a:t>
            </a:r>
            <a:r>
              <a:rPr lang="en-US" sz="3200" dirty="0">
                <a:solidFill>
                  <a:srgbClr val="0065A5"/>
                </a:solidFill>
              </a:rPr>
              <a:t> </a:t>
            </a:r>
            <a:r>
              <a:rPr lang="en-US" sz="3200" dirty="0" err="1">
                <a:solidFill>
                  <a:srgbClr val="0065A5"/>
                </a:solidFill>
              </a:rPr>
              <a:t>cập</a:t>
            </a:r>
            <a:r>
              <a:rPr lang="en-US" sz="3200" dirty="0">
                <a:solidFill>
                  <a:srgbClr val="0065A5"/>
                </a:solidFill>
              </a:rPr>
              <a:t> </a:t>
            </a:r>
            <a:r>
              <a:rPr lang="en-US" sz="3200" dirty="0" err="1">
                <a:solidFill>
                  <a:srgbClr val="0065A5"/>
                </a:solidFill>
              </a:rPr>
              <a:t>nhật</a:t>
            </a:r>
            <a:r>
              <a:rPr lang="en-US" sz="3200" dirty="0">
                <a:solidFill>
                  <a:srgbClr val="0065A5"/>
                </a:solidFill>
              </a:rPr>
              <a:t>: 12/07/2020</a:t>
            </a:r>
            <a:endParaRPr lang="vi-VN"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38754774"/>
              </p:ext>
            </p:extLst>
          </p:nvPr>
        </p:nvGraphicFramePr>
        <p:xfrm>
          <a:off x="5609492" y="1090252"/>
          <a:ext cx="5164016" cy="5087808"/>
        </p:xfrm>
        <a:graphic>
          <a:graphicData uri="http://schemas.openxmlformats.org/drawingml/2006/table">
            <a:tbl>
              <a:tblPr>
                <a:tableStyleId>{5DA37D80-6434-44D0-A028-1B22A696006F}</a:tableStyleId>
              </a:tblPr>
              <a:tblGrid>
                <a:gridCol w="448408">
                  <a:extLst>
                    <a:ext uri="{9D8B030D-6E8A-4147-A177-3AD203B41FA5}">
                      <a16:colId xmlns:a16="http://schemas.microsoft.com/office/drawing/2014/main" val="1666362796"/>
                    </a:ext>
                  </a:extLst>
                </a:gridCol>
                <a:gridCol w="1832335">
                  <a:extLst>
                    <a:ext uri="{9D8B030D-6E8A-4147-A177-3AD203B41FA5}">
                      <a16:colId xmlns:a16="http://schemas.microsoft.com/office/drawing/2014/main" val="4020262923"/>
                    </a:ext>
                  </a:extLst>
                </a:gridCol>
                <a:gridCol w="1121790">
                  <a:extLst>
                    <a:ext uri="{9D8B030D-6E8A-4147-A177-3AD203B41FA5}">
                      <a16:colId xmlns:a16="http://schemas.microsoft.com/office/drawing/2014/main" val="2328951841"/>
                    </a:ext>
                  </a:extLst>
                </a:gridCol>
                <a:gridCol w="1761483">
                  <a:extLst>
                    <a:ext uri="{9D8B030D-6E8A-4147-A177-3AD203B41FA5}">
                      <a16:colId xmlns:a16="http://schemas.microsoft.com/office/drawing/2014/main" val="2441565789"/>
                    </a:ext>
                  </a:extLst>
                </a:gridCol>
              </a:tblGrid>
              <a:tr h="282656">
                <a:tc>
                  <a:txBody>
                    <a:bodyPr/>
                    <a:lstStyle/>
                    <a:p>
                      <a:pPr algn="ctr"/>
                      <a:r>
                        <a:rPr lang="en-US" sz="1200" b="1">
                          <a:solidFill>
                            <a:schemeClr val="bg1"/>
                          </a:solidFill>
                        </a:rPr>
                        <a:t>No</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l"/>
                      <a:r>
                        <a:rPr lang="en-US" sz="1200" b="1">
                          <a:solidFill>
                            <a:schemeClr val="bg1"/>
                          </a:solidFill>
                          <a:latin typeface="Times New Roman" panose="02020603050405020304" pitchFamily="18" charset="0"/>
                          <a:cs typeface="Times New Roman" panose="02020603050405020304" pitchFamily="18" charset="0"/>
                        </a:rPr>
                        <a:t>Tên</a:t>
                      </a:r>
                      <a:r>
                        <a:rPr lang="en-US" sz="1200" b="1" baseline="0">
                          <a:solidFill>
                            <a:schemeClr val="bg1"/>
                          </a:solidFill>
                          <a:latin typeface="Times New Roman" panose="02020603050405020304" pitchFamily="18" charset="0"/>
                          <a:cs typeface="Times New Roman" panose="02020603050405020304" pitchFamily="18" charset="0"/>
                        </a:rPr>
                        <a:t> biến</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a:solidFill>
                            <a:schemeClr val="bg1"/>
                          </a:solidFill>
                          <a:latin typeface="Times New Roman" panose="02020603050405020304" pitchFamily="18" charset="0"/>
                          <a:cs typeface="Times New Roman" panose="02020603050405020304" pitchFamily="18" charset="0"/>
                        </a:rPr>
                        <a:t>Kiểu</a:t>
                      </a:r>
                    </a:p>
                  </a:txBody>
                  <a:tcPr anchor="ctr">
                    <a:solidFill>
                      <a:srgbClr val="0065A5"/>
                    </a:solidFill>
                  </a:tcPr>
                </a:tc>
                <a:tc>
                  <a:txBody>
                    <a:bodyPr/>
                    <a:lstStyle/>
                    <a:p>
                      <a:pPr algn="ctr"/>
                      <a:r>
                        <a:rPr lang="en-US" sz="1200" b="1">
                          <a:solidFill>
                            <a:schemeClr val="bg1"/>
                          </a:solidFill>
                          <a:latin typeface="Times New Roman" panose="02020603050405020304" pitchFamily="18" charset="0"/>
                          <a:cs typeface="Times New Roman" panose="02020603050405020304" pitchFamily="18" charset="0"/>
                        </a:rPr>
                        <a:t>Giá</a:t>
                      </a:r>
                      <a:r>
                        <a:rPr lang="en-US" sz="1200" b="1" baseline="0">
                          <a:solidFill>
                            <a:schemeClr val="bg1"/>
                          </a:solidFill>
                          <a:latin typeface="Times New Roman" panose="02020603050405020304" pitchFamily="18" charset="0"/>
                          <a:cs typeface="Times New Roman" panose="02020603050405020304" pitchFamily="18" charset="0"/>
                        </a:rPr>
                        <a:t> trị</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extLst>
                  <a:ext uri="{0D108BD9-81ED-4DB2-BD59-A6C34878D82A}">
                    <a16:rowId xmlns:a16="http://schemas.microsoft.com/office/drawing/2014/main" val="473153519"/>
                  </a:ext>
                </a:extLst>
              </a:tr>
              <a:tr h="282656">
                <a:tc>
                  <a:txBody>
                    <a:bodyPr/>
                    <a:lstStyle/>
                    <a:p>
                      <a:pPr algn="ctr"/>
                      <a:r>
                        <a:rPr lang="en-US" sz="1200"/>
                        <a:t>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Age</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Numeric</a:t>
                      </a: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16-90</a:t>
                      </a:r>
                    </a:p>
                  </a:txBody>
                  <a:tcPr marT="27432" marB="27432" anchor="ctr"/>
                </a:tc>
                <a:extLst>
                  <a:ext uri="{0D108BD9-81ED-4DB2-BD59-A6C34878D82A}">
                    <a16:rowId xmlns:a16="http://schemas.microsoft.com/office/drawing/2014/main" val="1817010456"/>
                  </a:ext>
                </a:extLst>
              </a:tr>
              <a:tr h="282656">
                <a:tc>
                  <a:txBody>
                    <a:bodyPr/>
                    <a:lstStyle/>
                    <a:p>
                      <a:pPr algn="ctr"/>
                      <a:r>
                        <a:rPr lang="en-US" sz="1200"/>
                        <a:t>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Gender</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Norminal</a:t>
                      </a: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Male, Female</a:t>
                      </a:r>
                    </a:p>
                  </a:txBody>
                  <a:tcPr marT="27432" marB="27432" anchor="ctr"/>
                </a:tc>
                <a:extLst>
                  <a:ext uri="{0D108BD9-81ED-4DB2-BD59-A6C34878D82A}">
                    <a16:rowId xmlns:a16="http://schemas.microsoft.com/office/drawing/2014/main" val="3765428252"/>
                  </a:ext>
                </a:extLst>
              </a:tr>
              <a:tr h="282656">
                <a:tc>
                  <a:txBody>
                    <a:bodyPr/>
                    <a:lstStyle/>
                    <a:p>
                      <a:pPr algn="ctr"/>
                      <a:r>
                        <a:rPr lang="en-US" sz="1200"/>
                        <a:t>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Polyuria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277754897"/>
                  </a:ext>
                </a:extLst>
              </a:tr>
              <a:tr h="282656">
                <a:tc>
                  <a:txBody>
                    <a:bodyPr/>
                    <a:lstStyle/>
                    <a:p>
                      <a:pPr algn="ctr"/>
                      <a:r>
                        <a:rPr lang="en-US" sz="1200"/>
                        <a:t>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Polydipsia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527566720"/>
                  </a:ext>
                </a:extLst>
              </a:tr>
              <a:tr h="282656">
                <a:tc>
                  <a:txBody>
                    <a:bodyPr/>
                    <a:lstStyle/>
                    <a:p>
                      <a:pPr algn="ctr"/>
                      <a:r>
                        <a:rPr lang="en-US" sz="1200"/>
                        <a:t>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Sudden Weight Loss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31708699"/>
                  </a:ext>
                </a:extLst>
              </a:tr>
              <a:tr h="282656">
                <a:tc>
                  <a:txBody>
                    <a:bodyPr/>
                    <a:lstStyle/>
                    <a:p>
                      <a:pPr algn="ctr"/>
                      <a:r>
                        <a:rPr lang="en-US" sz="1200"/>
                        <a:t>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Weakness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160851623"/>
                  </a:ext>
                </a:extLst>
              </a:tr>
              <a:tr h="282656">
                <a:tc>
                  <a:txBody>
                    <a:bodyPr/>
                    <a:lstStyle/>
                    <a:p>
                      <a:pPr algn="ctr"/>
                      <a:r>
                        <a:rPr lang="en-US" sz="1200"/>
                        <a:t>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Polyphagia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8586834"/>
                  </a:ext>
                </a:extLst>
              </a:tr>
              <a:tr h="282656">
                <a:tc>
                  <a:txBody>
                    <a:bodyPr/>
                    <a:lstStyle/>
                    <a:p>
                      <a:pPr algn="ctr"/>
                      <a:r>
                        <a:rPr lang="en-US" sz="1200"/>
                        <a:t>8</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Genital Thrush</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414541676"/>
                  </a:ext>
                </a:extLst>
              </a:tr>
              <a:tr h="282656">
                <a:tc>
                  <a:txBody>
                    <a:bodyPr/>
                    <a:lstStyle/>
                    <a:p>
                      <a:pPr algn="ctr"/>
                      <a:r>
                        <a:rPr lang="en-US" sz="1200"/>
                        <a:t>9</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Visual Blurring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706408777"/>
                  </a:ext>
                </a:extLst>
              </a:tr>
              <a:tr h="282656">
                <a:tc>
                  <a:txBody>
                    <a:bodyPr/>
                    <a:lstStyle/>
                    <a:p>
                      <a:pPr algn="ctr"/>
                      <a:r>
                        <a:rPr lang="en-US" sz="1200"/>
                        <a:t>10</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Itching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659365018"/>
                  </a:ext>
                </a:extLst>
              </a:tr>
              <a:tr h="282656">
                <a:tc>
                  <a:txBody>
                    <a:bodyPr/>
                    <a:lstStyle/>
                    <a:p>
                      <a:pPr algn="ctr"/>
                      <a:r>
                        <a:rPr lang="en-US" sz="1200"/>
                        <a:t>11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Irritability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132723385"/>
                  </a:ext>
                </a:extLst>
              </a:tr>
              <a:tr h="282656">
                <a:tc>
                  <a:txBody>
                    <a:bodyPr/>
                    <a:lstStyle/>
                    <a:p>
                      <a:pPr algn="ctr"/>
                      <a:r>
                        <a:rPr lang="en-US" sz="1200"/>
                        <a:t>12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Delayed Healing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2929757"/>
                  </a:ext>
                </a:extLst>
              </a:tr>
              <a:tr h="282656">
                <a:tc>
                  <a:txBody>
                    <a:bodyPr/>
                    <a:lstStyle/>
                    <a:p>
                      <a:pPr algn="ctr"/>
                      <a:r>
                        <a:rPr lang="en-US" sz="1200"/>
                        <a:t>13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Partial Paresis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50189263"/>
                  </a:ext>
                </a:extLst>
              </a:tr>
              <a:tr h="282656">
                <a:tc>
                  <a:txBody>
                    <a:bodyPr/>
                    <a:lstStyle/>
                    <a:p>
                      <a:pPr algn="ctr"/>
                      <a:r>
                        <a:rPr lang="en-US" sz="1200"/>
                        <a:t>14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Muscle Stiffness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9906275"/>
                  </a:ext>
                </a:extLst>
              </a:tr>
              <a:tr h="282656">
                <a:tc>
                  <a:txBody>
                    <a:bodyPr/>
                    <a:lstStyle/>
                    <a:p>
                      <a:pPr algn="ctr"/>
                      <a:r>
                        <a:rPr lang="en-US" sz="1200"/>
                        <a:t>15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Alopecia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74309342"/>
                  </a:ext>
                </a:extLst>
              </a:tr>
              <a:tr h="282656">
                <a:tc>
                  <a:txBody>
                    <a:bodyPr/>
                    <a:lstStyle/>
                    <a:p>
                      <a:pPr algn="ctr"/>
                      <a:r>
                        <a:rPr lang="en-US" sz="1200"/>
                        <a:t>16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Obesity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38046979"/>
                  </a:ext>
                </a:extLst>
              </a:tr>
              <a:tr h="282656">
                <a:tc>
                  <a:txBody>
                    <a:bodyPr/>
                    <a:lstStyle/>
                    <a:p>
                      <a:pPr algn="ctr"/>
                      <a:r>
                        <a:rPr lang="en-US" sz="1200"/>
                        <a:t>17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Class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dirty="0">
                          <a:solidFill>
                            <a:schemeClr val="tx1"/>
                          </a:solidFill>
                          <a:latin typeface="Times New Roman" panose="02020603050405020304" pitchFamily="18" charset="0"/>
                          <a:ea typeface="+mn-ea"/>
                          <a:cs typeface="Times New Roman" panose="02020603050405020304" pitchFamily="18" charset="0"/>
                        </a:rPr>
                        <a:t>Positive, Negative</a:t>
                      </a:r>
                    </a:p>
                  </a:txBody>
                  <a:tcPr marT="27432" marB="27432" anchor="ctr"/>
                </a:tc>
                <a:extLst>
                  <a:ext uri="{0D108BD9-81ED-4DB2-BD59-A6C34878D82A}">
                    <a16:rowId xmlns:a16="http://schemas.microsoft.com/office/drawing/2014/main" val="3481860310"/>
                  </a:ext>
                </a:extLst>
              </a:tr>
            </a:tbl>
          </a:graphicData>
        </a:graphic>
      </p:graphicFrame>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CHƯƠNG TRÌNH THỰC TẾ</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3: </a:t>
            </a: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WEBSITE CHUẨN ĐOÁN BỆNH TIỂU ĐƯỜNG</a:t>
            </a:r>
          </a:p>
        </p:txBody>
      </p:sp>
      <p:sp>
        <p:nvSpPr>
          <p:cNvPr id="3" name="Content Placeholder 2"/>
          <p:cNvSpPr>
            <a:spLocks noGrp="1"/>
          </p:cNvSpPr>
          <p:nvPr>
            <p:ph idx="1"/>
          </p:nvPr>
        </p:nvSpPr>
        <p:spPr>
          <a:xfrm>
            <a:off x="609600" y="1090246"/>
            <a:ext cx="10972800" cy="1562567"/>
          </a:xfrm>
        </p:spPr>
        <p:txBody>
          <a:bodyPr>
            <a:normAutofit/>
          </a:bodyPr>
          <a:lstStyle/>
          <a:p>
            <a:r>
              <a:rPr lang="en-US" dirty="0" err="1"/>
              <a:t>Được</a:t>
            </a:r>
            <a:r>
              <a:rPr lang="en-US" dirty="0"/>
              <a:t> </a:t>
            </a:r>
            <a:r>
              <a:rPr lang="en-US" dirty="0" err="1"/>
              <a:t>phát</a:t>
            </a:r>
            <a:r>
              <a:rPr lang="en-US" dirty="0"/>
              <a:t> </a:t>
            </a:r>
            <a:r>
              <a:rPr lang="en-US" dirty="0" err="1"/>
              <a:t>triển</a:t>
            </a:r>
            <a:r>
              <a:rPr lang="en-US" dirty="0"/>
              <a:t> </a:t>
            </a:r>
            <a:r>
              <a:rPr lang="en-US" dirty="0" err="1"/>
              <a:t>bằng</a:t>
            </a:r>
            <a:r>
              <a:rPr lang="en-US" dirty="0"/>
              <a:t> ASP.NET, </a:t>
            </a:r>
            <a:r>
              <a:rPr lang="en-US" dirty="0" err="1"/>
              <a:t>trên</a:t>
            </a:r>
            <a:r>
              <a:rPr lang="en-US" dirty="0"/>
              <a:t> </a:t>
            </a:r>
            <a:r>
              <a:rPr lang="en-US" dirty="0" err="1"/>
              <a:t>nền</a:t>
            </a:r>
            <a:r>
              <a:rPr lang="en-US" dirty="0"/>
              <a:t> .NET Framework 4.0</a:t>
            </a:r>
          </a:p>
          <a:p>
            <a:r>
              <a:rPr lang="en-US" dirty="0" err="1"/>
              <a:t>Để</a:t>
            </a:r>
            <a:r>
              <a:rPr lang="en-US" dirty="0"/>
              <a:t> </a:t>
            </a:r>
            <a:r>
              <a:rPr lang="en-US" dirty="0" err="1"/>
              <a:t>truy</a:t>
            </a:r>
            <a:r>
              <a:rPr lang="en-US" dirty="0"/>
              <a:t> </a:t>
            </a:r>
            <a:r>
              <a:rPr lang="en-US" dirty="0" err="1"/>
              <a:t>cập</a:t>
            </a:r>
            <a:r>
              <a:rPr lang="en-US" dirty="0"/>
              <a:t> </a:t>
            </a:r>
            <a:r>
              <a:rPr lang="en-US" dirty="0" err="1"/>
              <a:t>thì</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hoặc</a:t>
            </a:r>
            <a:r>
              <a:rPr lang="en-US" dirty="0"/>
              <a:t> </a:t>
            </a:r>
            <a:r>
              <a:rPr lang="en-US" dirty="0" err="1"/>
              <a:t>điện</a:t>
            </a:r>
            <a:r>
              <a:rPr lang="en-US" dirty="0"/>
              <a:t> </a:t>
            </a:r>
            <a:r>
              <a:rPr lang="en-US" dirty="0" err="1"/>
              <a:t>thoại</a:t>
            </a:r>
            <a:r>
              <a:rPr lang="en-US" dirty="0"/>
              <a:t> </a:t>
            </a:r>
            <a:r>
              <a:rPr lang="en-US" dirty="0" err="1"/>
              <a:t>dùng</a:t>
            </a:r>
            <a:r>
              <a:rPr lang="en-US" dirty="0"/>
              <a:t> </a:t>
            </a:r>
            <a:r>
              <a:rPr lang="en-US" dirty="0" err="1"/>
              <a:t>trình</a:t>
            </a:r>
            <a:r>
              <a:rPr lang="en-US" dirty="0"/>
              <a:t> </a:t>
            </a:r>
            <a:r>
              <a:rPr lang="en-US" dirty="0" err="1"/>
              <a:t>duyệt</a:t>
            </a:r>
            <a:r>
              <a:rPr lang="en-US" dirty="0"/>
              <a:t> internet </a:t>
            </a:r>
            <a:r>
              <a:rPr lang="en-US" dirty="0" err="1"/>
              <a:t>để</a:t>
            </a:r>
            <a:r>
              <a:rPr lang="en-US" dirty="0"/>
              <a:t> </a:t>
            </a:r>
            <a:r>
              <a:rPr lang="en-US" dirty="0" err="1"/>
              <a:t>mở</a:t>
            </a:r>
            <a:r>
              <a:rPr lang="en-US" dirty="0"/>
              <a:t> </a:t>
            </a:r>
            <a:r>
              <a:rPr lang="en-US" dirty="0" err="1"/>
              <a:t>liên</a:t>
            </a:r>
            <a:r>
              <a:rPr lang="en-US" dirty="0"/>
              <a:t> </a:t>
            </a:r>
            <a:r>
              <a:rPr lang="en-US" dirty="0" err="1"/>
              <a:t>kết</a:t>
            </a:r>
            <a:r>
              <a:rPr lang="en-US" dirty="0"/>
              <a:t> </a:t>
            </a:r>
            <a:r>
              <a:rPr lang="en-US" dirty="0" err="1"/>
              <a:t>sau</a:t>
            </a:r>
            <a:r>
              <a:rPr lang="en-US" dirty="0"/>
              <a:t>: </a:t>
            </a:r>
            <a:r>
              <a:rPr lang="en-US" dirty="0">
                <a:hlinkClick r:id="rId2"/>
              </a:rPr>
              <a:t>http://adb.mtsoftware.vn</a:t>
            </a:r>
            <a:endParaRPr lang="en-US" dirty="0"/>
          </a:p>
          <a:p>
            <a:pPr marL="0" indent="0">
              <a:buNone/>
            </a:pPr>
            <a:endParaRPr lang="en-US" dirty="0"/>
          </a:p>
        </p:txBody>
      </p:sp>
      <p:pic>
        <p:nvPicPr>
          <p:cNvPr id="6" name="Picture 5"/>
          <p:cNvPicPr/>
          <p:nvPr/>
        </p:nvPicPr>
        <p:blipFill>
          <a:blip r:embed="rId3"/>
          <a:stretch>
            <a:fillRect/>
          </a:stretch>
        </p:blipFill>
        <p:spPr>
          <a:xfrm>
            <a:off x="939902" y="2652813"/>
            <a:ext cx="10541857" cy="2669685"/>
          </a:xfrm>
          <a:prstGeom prst="rect">
            <a:avLst/>
          </a:prstGeom>
        </p:spPr>
      </p:pic>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TRANG CHỦ</a:t>
            </a:r>
            <a:endParaRPr lang="en-US" dirty="0"/>
          </a:p>
        </p:txBody>
      </p:sp>
      <p:sp>
        <p:nvSpPr>
          <p:cNvPr id="12" name="Content Placeholder 2"/>
          <p:cNvSpPr>
            <a:spLocks noGrp="1"/>
          </p:cNvSpPr>
          <p:nvPr>
            <p:ph idx="1"/>
          </p:nvPr>
        </p:nvSpPr>
        <p:spPr>
          <a:xfrm>
            <a:off x="609598" y="1090246"/>
            <a:ext cx="5276088" cy="5087815"/>
          </a:xfrm>
        </p:spPr>
        <p:txBody>
          <a:bodyPr/>
          <a:lstStyle/>
          <a:p>
            <a:r>
              <a:rPr lang="en-US">
                <a:solidFill>
                  <a:srgbClr val="0065A5"/>
                </a:solidFill>
              </a:rPr>
              <a:t>Giao diện để cho người dùng nhập thông tin, chọn các triệu chứng mình gặp phải để kiểm tra xem bị bệnh hay không?</a:t>
            </a:r>
          </a:p>
          <a:p>
            <a:r>
              <a:rPr lang="en-US">
                <a:solidFill>
                  <a:srgbClr val="0065A5"/>
                </a:solidFill>
              </a:rPr>
              <a:t>Bước 1: Nhập Họ tên, Giới tính, </a:t>
            </a:r>
            <a:r>
              <a:rPr lang="en-US" smtClean="0">
                <a:solidFill>
                  <a:srgbClr val="0065A5"/>
                </a:solidFill>
              </a:rPr>
              <a:t>Khoảng tuổi </a:t>
            </a:r>
            <a:r>
              <a:rPr lang="en-US">
                <a:solidFill>
                  <a:srgbClr val="0065A5"/>
                </a:solidFill>
              </a:rPr>
              <a:t>và chọn các triệu chứng</a:t>
            </a:r>
          </a:p>
          <a:p>
            <a:r>
              <a:rPr lang="en-US">
                <a:solidFill>
                  <a:srgbClr val="0065A5"/>
                </a:solidFill>
              </a:rPr>
              <a:t>Bước 2: Bấm nút Kiểm tra để xem kết </a:t>
            </a:r>
            <a:r>
              <a:rPr lang="en-US" smtClean="0">
                <a:solidFill>
                  <a:srgbClr val="0065A5"/>
                </a:solidFill>
              </a:rPr>
              <a:t>quả</a:t>
            </a:r>
          </a:p>
          <a:p>
            <a:r>
              <a:rPr lang="en-US" smtClean="0"/>
              <a:t>Bấm </a:t>
            </a:r>
            <a:r>
              <a:rPr lang="en-US"/>
              <a:t>nút </a:t>
            </a:r>
            <a:r>
              <a:rPr lang="en-US" smtClean="0"/>
              <a:t>Làm lại nếu muốn thực hiện lại</a:t>
            </a:r>
            <a:endParaRPr lang="en-US"/>
          </a:p>
          <a:p>
            <a:endParaRPr lang="en-US">
              <a:solidFill>
                <a:srgbClr val="0065A5"/>
              </a:solidFill>
            </a:endParaRPr>
          </a:p>
        </p:txBody>
      </p:sp>
      <p:pic>
        <p:nvPicPr>
          <p:cNvPr id="4" name="Picture 3"/>
          <p:cNvPicPr>
            <a:picLocks noChangeAspect="1"/>
          </p:cNvPicPr>
          <p:nvPr/>
        </p:nvPicPr>
        <p:blipFill>
          <a:blip r:embed="rId5"/>
          <a:stretch>
            <a:fillRect/>
          </a:stretch>
        </p:blipFill>
        <p:spPr>
          <a:xfrm>
            <a:off x="6128356" y="1090245"/>
            <a:ext cx="4645152" cy="5087816"/>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KHÔNG MẮC BỆNH</a:t>
            </a:r>
          </a:p>
        </p:txBody>
      </p:sp>
      <p:sp>
        <p:nvSpPr>
          <p:cNvPr id="3" name="Content Placeholder 2"/>
          <p:cNvSpPr>
            <a:spLocks noGrp="1"/>
          </p:cNvSpPr>
          <p:nvPr>
            <p:ph idx="1"/>
          </p:nvPr>
        </p:nvSpPr>
        <p:spPr>
          <a:xfrm>
            <a:off x="609600" y="1090246"/>
            <a:ext cx="5170098" cy="1523558"/>
          </a:xfrm>
        </p:spPr>
        <p:txBody>
          <a:bodyPr>
            <a:normAutofit/>
          </a:bodyPr>
          <a:lstStyle/>
          <a:p>
            <a:r>
              <a:rPr lang="en-US">
                <a:effectLst/>
              </a:rPr>
              <a:t>Nếu không mắc bệnh, ứng dụng sẽ trả về kết quả như bên dưới (hình bên phải):</a:t>
            </a:r>
          </a:p>
          <a:p>
            <a:endParaRPr lang="en-US">
              <a:effectLst/>
            </a:endParaRPr>
          </a:p>
        </p:txBody>
      </p:sp>
      <p:sp>
        <p:nvSpPr>
          <p:cNvPr id="5" name="Rounded Rectangle 4"/>
          <p:cNvSpPr/>
          <p:nvPr/>
        </p:nvSpPr>
        <p:spPr>
          <a:xfrm>
            <a:off x="923027" y="2441275"/>
            <a:ext cx="4684143" cy="2924355"/>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en-US" sz="2800">
                <a:solidFill>
                  <a:srgbClr val="00B050"/>
                </a:solidFill>
                <a:latin typeface="Times New Roman" panose="02020603050405020304" pitchFamily="18" charset="0"/>
                <a:cs typeface="Times New Roman" panose="02020603050405020304" pitchFamily="18" charset="0"/>
              </a:rPr>
              <a:t>Xin chào: Nguyễn Văn </a:t>
            </a:r>
            <a:r>
              <a:rPr lang="en-US" sz="2800" smtClean="0">
                <a:solidFill>
                  <a:srgbClr val="00B050"/>
                </a:solidFill>
                <a:latin typeface="Times New Roman" panose="02020603050405020304" pitchFamily="18" charset="0"/>
                <a:cs typeface="Times New Roman" panose="02020603050405020304" pitchFamily="18" charset="0"/>
              </a:rPr>
              <a:t>A. </a:t>
            </a:r>
            <a:r>
              <a:rPr lang="en-US" sz="2800">
                <a:solidFill>
                  <a:srgbClr val="00B050"/>
                </a:solidFill>
                <a:latin typeface="Times New Roman" panose="02020603050405020304" pitchFamily="18" charset="0"/>
                <a:cs typeface="Times New Roman" panose="02020603050405020304" pitchFamily="18" charset="0"/>
              </a:rPr>
              <a:t>Với các thông số bạn chọn và dựa vào dữ liệu tổng hợp </a:t>
            </a:r>
            <a:r>
              <a:rPr lang="en-US" sz="2800" smtClean="0">
                <a:solidFill>
                  <a:srgbClr val="00B050"/>
                </a:solidFill>
                <a:latin typeface="Times New Roman" panose="02020603050405020304" pitchFamily="18" charset="0"/>
                <a:cs typeface="Times New Roman" panose="02020603050405020304" pitchFamily="18" charset="0"/>
              </a:rPr>
              <a:t>của chúng </a:t>
            </a:r>
            <a:r>
              <a:rPr lang="en-US" sz="2800">
                <a:solidFill>
                  <a:srgbClr val="00B050"/>
                </a:solidFill>
                <a:latin typeface="Times New Roman" panose="02020603050405020304" pitchFamily="18" charset="0"/>
                <a:cs typeface="Times New Roman" panose="02020603050405020304" pitchFamily="18" charset="0"/>
              </a:rPr>
              <a:t>tôi. Xin chúc mừng, tình trạng của bạn không liên quan đến Bệnh tiểu đường tuýt 1</a:t>
            </a:r>
          </a:p>
        </p:txBody>
      </p:sp>
      <p:pic>
        <p:nvPicPr>
          <p:cNvPr id="4" name="Picture 3"/>
          <p:cNvPicPr>
            <a:picLocks noChangeAspect="1"/>
          </p:cNvPicPr>
          <p:nvPr/>
        </p:nvPicPr>
        <p:blipFill>
          <a:blip r:embed="rId2"/>
          <a:stretch>
            <a:fillRect/>
          </a:stretch>
        </p:blipFill>
        <p:spPr>
          <a:xfrm>
            <a:off x="6098874" y="1090246"/>
            <a:ext cx="4674633" cy="5077641"/>
          </a:xfrm>
          <a:prstGeom prst="rect">
            <a:avLst/>
          </a:prstGeom>
        </p:spPr>
      </p:pic>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MẮC BỆNH</a:t>
            </a:r>
          </a:p>
        </p:txBody>
      </p:sp>
      <p:sp>
        <p:nvSpPr>
          <p:cNvPr id="3" name="Content Placeholder 2"/>
          <p:cNvSpPr>
            <a:spLocks noGrp="1"/>
          </p:cNvSpPr>
          <p:nvPr>
            <p:ph idx="1"/>
          </p:nvPr>
        </p:nvSpPr>
        <p:spPr>
          <a:xfrm>
            <a:off x="609600" y="1090246"/>
            <a:ext cx="5276088" cy="1523558"/>
          </a:xfrm>
        </p:spPr>
        <p:txBody>
          <a:bodyPr>
            <a:normAutofit/>
          </a:bodyPr>
          <a:lstStyle/>
          <a:p>
            <a:r>
              <a:rPr lang="en-US">
                <a:effectLst/>
              </a:rPr>
              <a:t>Nếu người dùng mắc bệnh, ứng dụng sẽ trả về kết quả như bên </a:t>
            </a:r>
            <a:r>
              <a:rPr lang="en-US" smtClean="0">
                <a:effectLst/>
              </a:rPr>
              <a:t>dưới (hình </a:t>
            </a:r>
            <a:r>
              <a:rPr lang="en-US">
                <a:effectLst/>
              </a:rPr>
              <a:t>bên phải):</a:t>
            </a:r>
          </a:p>
          <a:p>
            <a:endParaRPr lang="en-US">
              <a:effectLst/>
            </a:endParaRPr>
          </a:p>
        </p:txBody>
      </p:sp>
      <p:sp>
        <p:nvSpPr>
          <p:cNvPr id="5" name="Rounded Rectangle 4"/>
          <p:cNvSpPr/>
          <p:nvPr/>
        </p:nvSpPr>
        <p:spPr>
          <a:xfrm>
            <a:off x="933180" y="2415397"/>
            <a:ext cx="4829265" cy="2639682"/>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vi-VN" sz="2800">
                <a:solidFill>
                  <a:srgbClr val="C00000"/>
                </a:solidFill>
                <a:latin typeface="Times New Roman" panose="02020603050405020304" pitchFamily="18" charset="0"/>
                <a:cs typeface="Times New Roman" panose="02020603050405020304" pitchFamily="18" charset="0"/>
              </a:rPr>
              <a:t>Xin chào: Nguyễn Văn </a:t>
            </a:r>
            <a:r>
              <a:rPr lang="vi-VN" sz="2800" smtClean="0">
                <a:solidFill>
                  <a:srgbClr val="C00000"/>
                </a:solidFill>
                <a:latin typeface="Times New Roman" panose="02020603050405020304" pitchFamily="18" charset="0"/>
                <a:cs typeface="Times New Roman" panose="02020603050405020304" pitchFamily="18" charset="0"/>
              </a:rPr>
              <a:t>A. </a:t>
            </a:r>
            <a:r>
              <a:rPr lang="vi-VN" sz="2800">
                <a:solidFill>
                  <a:srgbClr val="C00000"/>
                </a:solidFill>
                <a:latin typeface="Times New Roman" panose="02020603050405020304" pitchFamily="18" charset="0"/>
                <a:cs typeface="Times New Roman" panose="02020603050405020304" pitchFamily="18" charset="0"/>
              </a:rPr>
              <a:t>Với các thông số bạn chọn và dựa vào dữ liệu tổng hợp của chúng tôi. Xin chia buồn, bạn đã Dương tính với Bệnh tiểu đường tuýt 1</a:t>
            </a:r>
            <a:endParaRPr lang="en-US" sz="280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133381" y="1090246"/>
            <a:ext cx="4640127" cy="5146585"/>
          </a:xfrm>
          <a:prstGeom prst="rect">
            <a:avLst/>
          </a:prstGeom>
        </p:spPr>
      </p:pic>
    </p:spTree>
    <p:extLst>
      <p:ext uri="{BB962C8B-B14F-4D97-AF65-F5344CB8AC3E}">
        <p14:creationId xmlns:p14="http://schemas.microsoft.com/office/powerpoint/2010/main" val="522898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TRANG GIỚI THIỆU</a:t>
            </a:r>
            <a:endParaRPr lang="en-US" dirty="0"/>
          </a:p>
        </p:txBody>
      </p:sp>
      <p:sp>
        <p:nvSpPr>
          <p:cNvPr id="5" name="Content Placeholder 2"/>
          <p:cNvSpPr>
            <a:spLocks noGrp="1"/>
          </p:cNvSpPr>
          <p:nvPr>
            <p:ph idx="1"/>
          </p:nvPr>
        </p:nvSpPr>
        <p:spPr>
          <a:xfrm>
            <a:off x="609600" y="1090246"/>
            <a:ext cx="5273615" cy="5087815"/>
          </a:xfrm>
        </p:spPr>
        <p:txBody>
          <a:bodyPr/>
          <a:lstStyle/>
          <a:p>
            <a:r>
              <a:rPr lang="en-US" smtClean="0">
                <a:solidFill>
                  <a:srgbClr val="0065A5"/>
                </a:solidFill>
              </a:rPr>
              <a:t>Giới </a:t>
            </a:r>
            <a:r>
              <a:rPr lang="en-US">
                <a:solidFill>
                  <a:srgbClr val="0065A5"/>
                </a:solidFill>
              </a:rPr>
              <a:t>thiệu khái quát về mức độ nguy hiểm của Bệnh tiểu đường</a:t>
            </a:r>
          </a:p>
          <a:p>
            <a:r>
              <a:rPr lang="en-US">
                <a:solidFill>
                  <a:srgbClr val="0065A5"/>
                </a:solidFill>
              </a:rPr>
              <a:t>Giới thiệu về dữ liệu, thông tin về nguồn gốc, diễn giải các trường thông tin trong dữ liệu</a:t>
            </a:r>
          </a:p>
          <a:p>
            <a:r>
              <a:rPr lang="en-US">
                <a:solidFill>
                  <a:srgbClr val="0065A5"/>
                </a:solidFill>
              </a:rPr>
              <a:t>Thông tin về nhóm tác giả thực hiện tiểu luận</a:t>
            </a:r>
          </a:p>
        </p:txBody>
      </p:sp>
      <p:pic>
        <p:nvPicPr>
          <p:cNvPr id="7" name="Picture 6"/>
          <p:cNvPicPr>
            <a:picLocks noChangeAspect="1"/>
          </p:cNvPicPr>
          <p:nvPr/>
        </p:nvPicPr>
        <p:blipFill>
          <a:blip r:embed="rId5"/>
          <a:stretch>
            <a:fillRect/>
          </a:stretch>
        </p:blipFill>
        <p:spPr>
          <a:xfrm>
            <a:off x="6047117" y="1090246"/>
            <a:ext cx="4726391" cy="5134602"/>
          </a:xfrm>
          <a:prstGeom prst="rect">
            <a:avLst/>
          </a:prstGeom>
        </p:spPr>
      </p:pic>
    </p:spTree>
    <p:custDataLst>
      <p:tags r:id="rId1"/>
    </p:custDataLst>
    <p:extLst>
      <p:ext uri="{BB962C8B-B14F-4D97-AF65-F5344CB8AC3E}">
        <p14:creationId xmlns:p14="http://schemas.microsoft.com/office/powerpoint/2010/main" val="1801695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KẾT LUẬN &amp; HƯỚNG PHÁT TRIỂN</a:t>
            </a:r>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KẾT LUẬN</a:t>
            </a:r>
          </a:p>
        </p:txBody>
      </p:sp>
      <p:graphicFrame>
        <p:nvGraphicFramePr>
          <p:cNvPr id="5" name="Diagram 4"/>
          <p:cNvGraphicFramePr/>
          <p:nvPr>
            <p:extLst>
              <p:ext uri="{D42A27DB-BD31-4B8C-83A1-F6EECF244321}">
                <p14:modId xmlns:p14="http://schemas.microsoft.com/office/powerpoint/2010/main" val="4070219012"/>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kiến thức môn CSDL nâng cao vào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Mức độ nguy hiểm và sự hiểu biết về bệnh tiểu đường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Ôn tập kiến thức các môn học liên quan</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HƯỚNG PHÁT TRIỂN</a:t>
            </a:r>
          </a:p>
        </p:txBody>
      </p:sp>
      <p:graphicFrame>
        <p:nvGraphicFramePr>
          <p:cNvPr id="2" name="Diagram 1"/>
          <p:cNvGraphicFramePr/>
          <p:nvPr>
            <p:extLst>
              <p:ext uri="{D42A27DB-BD31-4B8C-83A1-F6EECF244321}">
                <p14:modId xmlns:p14="http://schemas.microsoft.com/office/powerpoint/2010/main" val="29007502"/>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a:t>XIN CHÂN THÀNH CẢM ƠN</a:t>
            </a:r>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quát</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quyết</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định</a:t>
              </a:r>
              <a:endPar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422400">
                <a:lnSpc>
                  <a:spcPct val="90000"/>
                </a:lnSpc>
                <a:spcBef>
                  <a:spcPct val="0"/>
                </a:spcBef>
                <a:spcAft>
                  <a:spcPct val="15000"/>
                </a:spcAft>
                <a:buChar char="••"/>
              </a:pP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kern="1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ID3</a:t>
              </a:r>
              <a:endPar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tiểu</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đường</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nguồn</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defTabSz="1422400">
                <a:lnSpc>
                  <a:spcPct val="90000"/>
                </a:lnSpc>
                <a:spcBef>
                  <a:spcPct val="0"/>
                </a:spcBef>
                <a:spcAft>
                  <a:spcPct val="15000"/>
                </a:spcAft>
                <a:buChar char="••"/>
              </a:pP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ID3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chuẩn</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đoán</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a:t>
              </a:r>
              <a:endPar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trình thực tế</a:t>
              </a: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KHÁI QUÁT VỀ CÂY QUYẾT ĐỊNH</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 </a:t>
            </a: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a:t>GIỚI THIỆU CÂY QUYẾT ĐỊNH</a:t>
            </a:r>
            <a:endParaRPr lang="en-US" dirty="0"/>
          </a:p>
        </p:txBody>
      </p:sp>
      <p:sp>
        <p:nvSpPr>
          <p:cNvPr id="5" name="Freeform 4"/>
          <p:cNvSpPr/>
          <p:nvPr/>
        </p:nvSpPr>
        <p:spPr>
          <a:xfrm>
            <a:off x="1212490" y="4601798"/>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3</a:t>
            </a:r>
          </a:p>
        </p:txBody>
      </p:sp>
      <p:sp>
        <p:nvSpPr>
          <p:cNvPr id="6" name="Freeform 5"/>
          <p:cNvSpPr/>
          <p:nvPr/>
        </p:nvSpPr>
        <p:spPr>
          <a:xfrm>
            <a:off x="1212490" y="2874876"/>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2</a:t>
            </a:r>
          </a:p>
        </p:txBody>
      </p:sp>
      <p:sp>
        <p:nvSpPr>
          <p:cNvPr id="7" name="Freeform 6"/>
          <p:cNvSpPr/>
          <p:nvPr/>
        </p:nvSpPr>
        <p:spPr>
          <a:xfrm>
            <a:off x="1212490" y="1147955"/>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w="9525">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1</a:t>
            </a:r>
          </a:p>
        </p:txBody>
      </p:sp>
      <p:sp>
        <p:nvSpPr>
          <p:cNvPr id="8" name="Freeform 7"/>
          <p:cNvSpPr/>
          <p:nvPr/>
        </p:nvSpPr>
        <p:spPr>
          <a:xfrm>
            <a:off x="6948531" y="1271825"/>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gốc</a:t>
            </a:r>
          </a:p>
        </p:txBody>
      </p:sp>
      <p:sp>
        <p:nvSpPr>
          <p:cNvPr id="10" name="Freeform 9"/>
          <p:cNvSpPr/>
          <p:nvPr/>
        </p:nvSpPr>
        <p:spPr>
          <a:xfrm>
            <a:off x="5625099"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trong</a:t>
            </a:r>
          </a:p>
        </p:txBody>
      </p:sp>
      <p:sp>
        <p:nvSpPr>
          <p:cNvPr id="12" name="Freeform 11"/>
          <p:cNvSpPr/>
          <p:nvPr/>
        </p:nvSpPr>
        <p:spPr>
          <a:xfrm>
            <a:off x="4301666"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grpSp>
        <p:nvGrpSpPr>
          <p:cNvPr id="18" name="Group 17"/>
          <p:cNvGrpSpPr/>
          <p:nvPr/>
        </p:nvGrpSpPr>
        <p:grpSpPr>
          <a:xfrm>
            <a:off x="5346391" y="4244704"/>
            <a:ext cx="2646865" cy="495479"/>
            <a:chOff x="5346391" y="4244704"/>
            <a:chExt cx="2646865" cy="495479"/>
          </a:xfrm>
        </p:grpSpPr>
        <p:sp>
          <p:nvSpPr>
            <p:cNvPr id="11" name="Freeform 10"/>
            <p:cNvSpPr/>
            <p:nvPr/>
          </p:nvSpPr>
          <p:spPr>
            <a:xfrm>
              <a:off x="5346391" y="424470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3" name="Freeform 12"/>
            <p:cNvSpPr/>
            <p:nvPr/>
          </p:nvSpPr>
          <p:spPr>
            <a:xfrm>
              <a:off x="6669824" y="424470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4" name="Freeform 13"/>
          <p:cNvSpPr/>
          <p:nvPr/>
        </p:nvSpPr>
        <p:spPr>
          <a:xfrm>
            <a:off x="6948531"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grpSp>
        <p:nvGrpSpPr>
          <p:cNvPr id="17" name="Group 16"/>
          <p:cNvGrpSpPr/>
          <p:nvPr/>
        </p:nvGrpSpPr>
        <p:grpSpPr>
          <a:xfrm>
            <a:off x="6669824" y="2510524"/>
            <a:ext cx="2646865" cy="495479"/>
            <a:chOff x="6669824" y="2510524"/>
            <a:chExt cx="2646865" cy="495479"/>
          </a:xfrm>
        </p:grpSpPr>
        <p:sp>
          <p:nvSpPr>
            <p:cNvPr id="9" name="Freeform 8"/>
            <p:cNvSpPr/>
            <p:nvPr/>
          </p:nvSpPr>
          <p:spPr>
            <a:xfrm>
              <a:off x="6669824" y="251052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5" name="Freeform 14"/>
            <p:cNvSpPr/>
            <p:nvPr/>
          </p:nvSpPr>
          <p:spPr>
            <a:xfrm>
              <a:off x="7993257" y="251052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6" name="Freeform 15"/>
          <p:cNvSpPr/>
          <p:nvPr/>
        </p:nvSpPr>
        <p:spPr>
          <a:xfrm>
            <a:off x="8271964"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spTree>
    <p:custDataLst>
      <p:tags r:id="rId1"/>
    </p:custDataLst>
    <p:extLst>
      <p:ext uri="{BB962C8B-B14F-4D97-AF65-F5344CB8AC3E}">
        <p14:creationId xmlns:p14="http://schemas.microsoft.com/office/powerpoint/2010/main" val="13762030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1000"/>
                                        <p:tgtEl>
                                          <p:spTgt spid="17"/>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1000"/>
                                        <p:tgtEl>
                                          <p:spTgt spid="10"/>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1000"/>
                                        <p:tgtEl>
                                          <p:spTgt spid="16"/>
                                        </p:tgtEl>
                                      </p:cBhvr>
                                    </p:animEffect>
                                  </p:childTnLst>
                                </p:cTn>
                              </p:par>
                            </p:childTnLst>
                          </p:cTn>
                        </p:par>
                        <p:par>
                          <p:cTn id="20" fill="hold">
                            <p:stCondLst>
                              <p:cond delay="4000"/>
                            </p:stCondLst>
                            <p:childTnLst>
                              <p:par>
                                <p:cTn id="21" presetID="16" presetClass="entr" presetSubtype="2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1000"/>
                                        <p:tgtEl>
                                          <p:spTgt spid="18"/>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1000"/>
                                        <p:tgtEl>
                                          <p:spTgt spid="12"/>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1000"/>
                                        <p:tgtEl>
                                          <p:spTgt spid="14"/>
                                        </p:tgtEl>
                                      </p:cBhvr>
                                    </p:animEffec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800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par>
                          <p:cTn id="44" fill="hold">
                            <p:stCondLst>
                              <p:cond delay="9000"/>
                            </p:stCondLst>
                            <p:childTnLst>
                              <p:par>
                                <p:cTn id="45" presetID="42"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CÂY QUYẾT ĐỊNH</a:t>
            </a:r>
          </a:p>
        </p:txBody>
      </p:sp>
      <p:sp>
        <p:nvSpPr>
          <p:cNvPr id="24" name="Isosceles Triangle 23"/>
          <p:cNvSpPr/>
          <p:nvPr/>
        </p:nvSpPr>
        <p:spPr>
          <a:xfrm>
            <a:off x="1216058" y="1189391"/>
            <a:ext cx="2641076" cy="4645801"/>
          </a:xfrm>
          <a:prstGeom prst="triangle">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500">
                <a:latin typeface="Times New Roman" panose="02020603050405020304" pitchFamily="18" charset="0"/>
                <a:cs typeface="Times New Roman" panose="02020603050405020304" pitchFamily="18" charset="0"/>
              </a:rPr>
              <a:t>Cây quyết định</a:t>
            </a:r>
          </a:p>
        </p:txBody>
      </p:sp>
      <p:sp>
        <p:nvSpPr>
          <p:cNvPr id="25" name="Rounded Rectangle 24"/>
          <p:cNvSpPr/>
          <p:nvPr/>
        </p:nvSpPr>
        <p:spPr>
          <a:xfrm>
            <a:off x="4149365" y="1472196"/>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hồi quy (Regression tree): ước lượng các hàm giá có giá trị là số thực. (ví dụ: ước tính giá một ngôi nhà hoặc khoảng thời gian một bệnh nhân nằm viện). </a:t>
            </a:r>
          </a:p>
        </p:txBody>
      </p:sp>
      <p:sp>
        <p:nvSpPr>
          <p:cNvPr id="26" name="Rounded Rectangle 25"/>
          <p:cNvSpPr/>
          <p:nvPr/>
        </p:nvSpPr>
        <p:spPr>
          <a:xfrm>
            <a:off x="4149365" y="3597940"/>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phân loại (Classification tree): nếu y là một biến phân loại như: giới tính (nam hay nữ), kết quả của</a:t>
            </a:r>
            <a:r>
              <a:rPr lang="en-US"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 trận đấu (thắng hay thua).</a:t>
            </a:r>
            <a:endPar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28" name="Straight Arrow Connector 27"/>
          <p:cNvCxnSpPr>
            <a:stCxn id="24" idx="5"/>
            <a:endCxn id="25" idx="1"/>
          </p:cNvCxnSpPr>
          <p:nvPr/>
        </p:nvCxnSpPr>
        <p:spPr>
          <a:xfrm flipV="1">
            <a:off x="3196865" y="2381076"/>
            <a:ext cx="952500" cy="11312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a:stCxn id="24" idx="5"/>
            <a:endCxn id="26" idx="1"/>
          </p:cNvCxnSpPr>
          <p:nvPr/>
        </p:nvCxnSpPr>
        <p:spPr>
          <a:xfrm>
            <a:off x="3196865" y="3512292"/>
            <a:ext cx="952500" cy="9945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1000"/>
                                        <p:tgtEl>
                                          <p:spTgt spid="24"/>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1000"/>
                                        <p:tgtEl>
                                          <p:spTgt spid="28"/>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1000"/>
                                        <p:tgtEl>
                                          <p:spTgt spid="25"/>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inVertical)">
                                      <p:cBhvr>
                                        <p:cTn id="19" dur="1000"/>
                                        <p:tgtEl>
                                          <p:spTgt spid="30"/>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TIÊU CHÍ CHỌN THUỘC TÍNH PHÂN LỚP</a:t>
            </a:r>
          </a:p>
        </p:txBody>
      </p:sp>
      <p:sp>
        <p:nvSpPr>
          <p:cNvPr id="3" name="Content Placeholder 2"/>
          <p:cNvSpPr>
            <a:spLocks noGrp="1"/>
          </p:cNvSpPr>
          <p:nvPr>
            <p:ph idx="1"/>
          </p:nvPr>
        </p:nvSpPr>
        <p:spPr/>
        <p:txBody>
          <a:bodyPr/>
          <a:lstStyle/>
          <a:p>
            <a:r>
              <a:rPr lang="vi-VN">
                <a:solidFill>
                  <a:srgbClr val="0065A5"/>
                </a:solidFill>
              </a:rPr>
              <a:t>Đại lượng Entropy</a:t>
            </a:r>
            <a:r>
              <a:rPr lang="en-US">
                <a:solidFill>
                  <a:srgbClr val="0065A5"/>
                </a:solidFill>
              </a:rPr>
              <a:t>, áp dụng công thức sau:</a:t>
            </a:r>
          </a:p>
          <a:p>
            <a:pPr marL="0" indent="0">
              <a:buNone/>
            </a:pPr>
            <a:endParaRPr lang="en-US">
              <a:solidFill>
                <a:srgbClr val="0065A5"/>
              </a:solidFill>
            </a:endParaRPr>
          </a:p>
          <a:p>
            <a:pPr marL="0" indent="0">
              <a:buNone/>
            </a:pPr>
            <a:endParaRPr lang="en-US">
              <a:solidFill>
                <a:srgbClr val="0065A5"/>
              </a:solidFill>
            </a:endParaRPr>
          </a:p>
          <a:p>
            <a:endParaRPr lang="en-US">
              <a:solidFill>
                <a:srgbClr val="0065A5"/>
              </a:solidFill>
            </a:endParaRPr>
          </a:p>
          <a:p>
            <a:r>
              <a:rPr lang="vi-VN">
                <a:solidFill>
                  <a:srgbClr val="0065A5"/>
                </a:solidFill>
              </a:rPr>
              <a:t>Độ lợi thông tin Information Gain</a:t>
            </a:r>
            <a:r>
              <a:rPr lang="en-US">
                <a:solidFill>
                  <a:srgbClr val="0065A5"/>
                </a:solidFill>
              </a:rPr>
              <a:t>, áp dụng 3 công thức như bên dưới:</a:t>
            </a:r>
            <a:r>
              <a:rPr lang="vi-VN">
                <a:solidFill>
                  <a:srgbClr val="0065A5"/>
                </a:solidFill>
              </a:rPr>
              <a:t> </a:t>
            </a:r>
            <a:endParaRPr lang="en-US">
              <a:solidFill>
                <a:srgbClr val="0065A5"/>
              </a:solidFill>
            </a:endParaRPr>
          </a:p>
          <a:p>
            <a:endParaRPr lang="en-US">
              <a:solidFill>
                <a:srgbClr val="0065A5"/>
              </a:solidFill>
            </a:endParaRPr>
          </a:p>
        </p:txBody>
      </p:sp>
      <mc:AlternateContent xmlns:mc="http://schemas.openxmlformats.org/markup-compatibility/2006" xmlns:a14="http://schemas.microsoft.com/office/drawing/2010/main">
        <mc:Choice Requires="a14">
          <p:sp>
            <p:nvSpPr>
              <p:cNvPr id="4" name="TextBox 3"/>
              <p:cNvSpPr txBox="1"/>
              <p:nvPr/>
            </p:nvSpPr>
            <p:spPr>
              <a:xfrm>
                <a:off x="882977" y="1622351"/>
                <a:ext cx="4175186" cy="114525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𝐸𝑛𝑡𝑟𝑜𝑝𝑦</m:t>
                      </m:r>
                      <m:d>
                        <m:dPr>
                          <m:ctrlPr>
                            <a:rPr lang="en-US" sz="2400" i="1">
                              <a:latin typeface="Cambria Math" panose="02040503050406030204" pitchFamily="18" charset="0"/>
                            </a:rPr>
                          </m:ctrlPr>
                        </m:dPr>
                        <m:e>
                          <m:r>
                            <a:rPr lang="en-US" sz="2400" i="1">
                              <a:latin typeface="Cambria Math" panose="02040503050406030204" pitchFamily="18" charset="0"/>
                            </a:rPr>
                            <m:t>𝑈</m:t>
                          </m:r>
                        </m:e>
                      </m:d>
                      <m:r>
                        <a:rPr lang="en-US" sz="2400" i="1">
                          <a:latin typeface="Cambria Math" panose="02040503050406030204" pitchFamily="18" charset="0"/>
                        </a:rPr>
                        <m:t>=</m:t>
                      </m:r>
                      <m:r>
                        <a:rPr lang="en-US" sz="2400" b="1" i="1">
                          <a:latin typeface="Cambria Math" panose="02040503050406030204" pitchFamily="18" charset="0"/>
                        </a:rPr>
                        <m:t>−</m:t>
                      </m:r>
                      <m:nary>
                        <m:naryPr>
                          <m:chr m:val="∑"/>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2 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e>
                          </m:func>
                        </m:e>
                      </m:nary>
                    </m:oMath>
                  </m:oMathPara>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2977" y="1622351"/>
                <a:ext cx="4175186" cy="11452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82977" y="4086649"/>
                <a:ext cx="2895804" cy="9648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𝑐</m:t>
                          </m:r>
                          <m:r>
                            <a:rPr lang="en-US" sz="1600" i="1">
                              <a:latin typeface="Cambria Math" panose="02040503050406030204" pitchFamily="18" charset="0"/>
                            </a:rPr>
                            <m:t>=1</m:t>
                          </m:r>
                        </m:sub>
                        <m:sup>
                          <m:r>
                            <a:rPr lang="en-US" sz="1600" i="1">
                              <a:latin typeface="Cambria Math" panose="02040503050406030204" pitchFamily="18" charset="0"/>
                            </a:rPr>
                            <m:t>𝑐</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2 </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e>
                          </m:func>
                        </m:e>
                      </m:nary>
                    </m:oMath>
                  </m:oMathPara>
                </a14:m>
                <a:endParaRPr lang="en-US" sz="1600"/>
              </a:p>
            </p:txBody>
          </p:sp>
        </mc:Choice>
        <mc:Fallback>
          <p:sp>
            <p:nvSpPr>
              <p:cNvPr id="5" name="TextBox 4"/>
              <p:cNvSpPr txBox="1">
                <a:spLocks noRot="1" noChangeAspect="1" noMove="1" noResize="1" noEditPoints="1" noAdjustHandles="1" noChangeArrowheads="1" noChangeShapeType="1" noTextEdit="1"/>
              </p:cNvSpPr>
              <p:nvPr/>
            </p:nvSpPr>
            <p:spPr>
              <a:xfrm>
                <a:off x="882977" y="4086649"/>
                <a:ext cx="2895804" cy="9648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064969" y="4091870"/>
                <a:ext cx="3517649" cy="9900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𝑀</m:t>
                                      </m:r>
                                    </m:e>
                                    <m:sub>
                                      <m:r>
                                        <a:rPr lang="en-US" sz="1600" i="1">
                                          <a:latin typeface="Cambria Math" panose="02040503050406030204" pitchFamily="18" charset="0"/>
                                        </a:rPr>
                                        <m:t>𝑘</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m:t>
                              </m:r>
                              <m:r>
                                <a:rPr lang="en-US" sz="1600" i="1">
                                  <a:latin typeface="Cambria Math" panose="02040503050406030204" pitchFamily="18" charset="0"/>
                                </a:rPr>
                                <m:t>𝐻</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𝑆</m:t>
                                  </m:r>
                                </m:e>
                                <m:sub>
                                  <m:r>
                                    <a:rPr lang="en-US" sz="1600" i="1">
                                      <a:latin typeface="Cambria Math" panose="02040503050406030204" pitchFamily="18" charset="0"/>
                                    </a:rPr>
                                    <m:t>𝑘</m:t>
                                  </m:r>
                                </m:sub>
                              </m:sSub>
                              <m:r>
                                <a:rPr lang="en-US" sz="1600" i="1">
                                  <a:latin typeface="Cambria Math" panose="02040503050406030204" pitchFamily="18" charset="0"/>
                                </a:rPr>
                                <m:t>)</m:t>
                              </m:r>
                            </m:e>
                          </m:func>
                        </m:e>
                      </m:nary>
                    </m:oMath>
                  </m:oMathPara>
                </a14:m>
                <a:endParaRPr lang="en-US" sz="1600"/>
              </a:p>
            </p:txBody>
          </p:sp>
        </mc:Choice>
        <mc:Fallback>
          <p:sp>
            <p:nvSpPr>
              <p:cNvPr id="6" name="TextBox 5"/>
              <p:cNvSpPr txBox="1">
                <a:spLocks noRot="1" noChangeAspect="1" noMove="1" noResize="1" noEditPoints="1" noAdjustHandles="1" noChangeArrowheads="1" noChangeShapeType="1" noTextEdit="1"/>
              </p:cNvSpPr>
              <p:nvPr/>
            </p:nvSpPr>
            <p:spPr>
              <a:xfrm>
                <a:off x="4064969" y="4091870"/>
                <a:ext cx="3517649" cy="9900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42539" y="4404519"/>
                <a:ext cx="299887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1"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7842539" y="4404519"/>
                <a:ext cx="2998875" cy="369332"/>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882977" y="3717317"/>
            <a:ext cx="957313" cy="369332"/>
          </a:xfrm>
          <a:prstGeom prst="rect">
            <a:avLst/>
          </a:prstGeom>
          <a:noFill/>
        </p:spPr>
        <p:txBody>
          <a:bodyPr wrap="none" rtlCol="0">
            <a:spAutoFit/>
          </a:bodyPr>
          <a:lstStyle/>
          <a:p>
            <a:r>
              <a:rPr lang="en-US" b="1">
                <a:solidFill>
                  <a:srgbClr val="0065A5"/>
                </a:solidFill>
                <a:latin typeface="Times New Roman" panose="02020603050405020304" pitchFamily="18" charset="0"/>
                <a:cs typeface="Times New Roman" panose="02020603050405020304" pitchFamily="18" charset="0"/>
              </a:rPr>
              <a:t>Bước 1:</a:t>
            </a:r>
          </a:p>
        </p:txBody>
      </p:sp>
      <p:sp>
        <p:nvSpPr>
          <p:cNvPr id="9" name="TextBox 8"/>
          <p:cNvSpPr txBox="1"/>
          <p:nvPr/>
        </p:nvSpPr>
        <p:spPr>
          <a:xfrm>
            <a:off x="4064970" y="3703366"/>
            <a:ext cx="957313" cy="369332"/>
          </a:xfrm>
          <a:prstGeom prst="rect">
            <a:avLst/>
          </a:prstGeom>
          <a:noFill/>
        </p:spPr>
        <p:txBody>
          <a:bodyPr wrap="none" rtlCol="0">
            <a:spAutoFit/>
          </a:bodyPr>
          <a:lstStyle/>
          <a:p>
            <a:r>
              <a:rPr lang="en-US" b="1">
                <a:solidFill>
                  <a:srgbClr val="0164A5"/>
                </a:solidFill>
                <a:latin typeface="Times New Roman" panose="02020603050405020304" pitchFamily="18" charset="0"/>
                <a:cs typeface="Times New Roman" panose="02020603050405020304" pitchFamily="18" charset="0"/>
              </a:rPr>
              <a:t>Bước 2:</a:t>
            </a:r>
          </a:p>
        </p:txBody>
      </p:sp>
      <p:sp>
        <p:nvSpPr>
          <p:cNvPr id="10" name="TextBox 9"/>
          <p:cNvSpPr txBox="1"/>
          <p:nvPr/>
        </p:nvSpPr>
        <p:spPr>
          <a:xfrm>
            <a:off x="7842539" y="3717317"/>
            <a:ext cx="957313" cy="369332"/>
          </a:xfrm>
          <a:prstGeom prst="rect">
            <a:avLst/>
          </a:prstGeom>
          <a:noFill/>
        </p:spPr>
        <p:txBody>
          <a:bodyPr wrap="none" rtlCol="0">
            <a:spAutoFit/>
          </a:bodyPr>
          <a:lstStyle/>
          <a:p>
            <a:r>
              <a:rPr lang="en-US" b="1">
                <a:solidFill>
                  <a:srgbClr val="0065A5"/>
                </a:solidFill>
                <a:latin typeface="Times New Roman" panose="02020603050405020304" pitchFamily="18" charset="0"/>
                <a:cs typeface="Times New Roman" panose="02020603050405020304" pitchFamily="18" charset="0"/>
              </a:rPr>
              <a:t>Bước 3:</a:t>
            </a:r>
          </a:p>
        </p:txBody>
      </p:sp>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THUẬT TOÁN ID3</a:t>
            </a:r>
          </a:p>
        </p:txBody>
      </p:sp>
      <p:sp>
        <p:nvSpPr>
          <p:cNvPr id="3" name="Content Placeholder 2"/>
          <p:cNvSpPr>
            <a:spLocks noGrp="1"/>
          </p:cNvSpPr>
          <p:nvPr>
            <p:ph idx="1"/>
          </p:nvPr>
        </p:nvSpPr>
        <p:spPr/>
        <p:txBody>
          <a:bodyPr/>
          <a:lstStyle/>
          <a:p>
            <a:r>
              <a:rPr lang="vi-VN" dirty="0">
                <a:solidFill>
                  <a:srgbClr val="0065A5"/>
                </a:solidFill>
              </a:rPr>
              <a:t>Nhiệm vụ là </a:t>
            </a:r>
            <a:r>
              <a:rPr lang="en-US" dirty="0" err="1">
                <a:solidFill>
                  <a:srgbClr val="0065A5"/>
                </a:solidFill>
              </a:rPr>
              <a:t>duyệt</a:t>
            </a:r>
            <a:r>
              <a:rPr lang="vi-VN" dirty="0">
                <a:solidFill>
                  <a:srgbClr val="0065A5"/>
                </a:solidFill>
              </a:rPr>
              <a:t> cây quyết định từ một tập các dữ liệu huấn luyện bằng cách xét từng thuộc tính của tập dữ liệu huấn luyện để tìm ra thuộc tính có độ lợi thông tin cao nhất và phân nhánh cho thuộc tính đó. </a:t>
            </a:r>
            <a:endParaRPr lang="en-US" dirty="0">
              <a:solidFill>
                <a:srgbClr val="0065A5"/>
              </a:solidFill>
            </a:endParaRPr>
          </a:p>
          <a:p>
            <a:r>
              <a:rPr lang="en-US" dirty="0"/>
              <a:t>ID3</a:t>
            </a:r>
            <a:r>
              <a:rPr lang="en-US" dirty="0">
                <a:solidFill>
                  <a:srgbClr val="0065A5"/>
                </a:solidFill>
              </a:rPr>
              <a:t> </a:t>
            </a:r>
            <a:r>
              <a:rPr lang="en-US" dirty="0" err="1">
                <a:solidFill>
                  <a:srgbClr val="0065A5"/>
                </a:solidFill>
              </a:rPr>
              <a:t>dùng</a:t>
            </a:r>
            <a:r>
              <a:rPr lang="en-US" dirty="0">
                <a:solidFill>
                  <a:srgbClr val="0065A5"/>
                </a:solidFill>
              </a:rPr>
              <a:t> </a:t>
            </a:r>
            <a:r>
              <a:rPr lang="vi-VN" dirty="0">
                <a:solidFill>
                  <a:srgbClr val="0065A5"/>
                </a:solidFill>
              </a:rPr>
              <a:t>Information Gain</a:t>
            </a:r>
            <a:r>
              <a:rPr lang="en-US" dirty="0">
                <a:solidFill>
                  <a:srgbClr val="0065A5"/>
                </a:solidFill>
              </a:rPr>
              <a:t> </a:t>
            </a:r>
            <a:r>
              <a:rPr lang="en-US" dirty="0" err="1">
                <a:solidFill>
                  <a:srgbClr val="0065A5"/>
                </a:solidFill>
              </a:rPr>
              <a:t>làm</a:t>
            </a:r>
            <a:r>
              <a:rPr lang="en-US" dirty="0">
                <a:solidFill>
                  <a:srgbClr val="0065A5"/>
                </a:solidFill>
              </a:rPr>
              <a:t> </a:t>
            </a:r>
            <a:r>
              <a:rPr lang="en-US" dirty="0" err="1">
                <a:solidFill>
                  <a:srgbClr val="0065A5"/>
                </a:solidFill>
              </a:rPr>
              <a:t>độ</a:t>
            </a:r>
            <a:r>
              <a:rPr lang="en-US" dirty="0">
                <a:solidFill>
                  <a:srgbClr val="0065A5"/>
                </a:solidFill>
              </a:rPr>
              <a:t> </a:t>
            </a:r>
            <a:r>
              <a:rPr lang="en-US" dirty="0" err="1">
                <a:solidFill>
                  <a:srgbClr val="0065A5"/>
                </a:solidFill>
              </a:rPr>
              <a:t>đo</a:t>
            </a:r>
            <a:r>
              <a:rPr lang="en-US" dirty="0">
                <a:solidFill>
                  <a:srgbClr val="0065A5"/>
                </a:solidFill>
              </a:rPr>
              <a:t> </a:t>
            </a:r>
            <a:r>
              <a:rPr lang="en-US" dirty="0" err="1">
                <a:solidFill>
                  <a:srgbClr val="0065A5"/>
                </a:solidFill>
              </a:rPr>
              <a:t>lựa</a:t>
            </a:r>
            <a:r>
              <a:rPr lang="en-US" dirty="0">
                <a:solidFill>
                  <a:srgbClr val="0065A5"/>
                </a:solidFill>
              </a:rPr>
              <a:t> </a:t>
            </a:r>
            <a:r>
              <a:rPr lang="en-US" dirty="0" err="1">
                <a:solidFill>
                  <a:srgbClr val="0065A5"/>
                </a:solidFill>
              </a:rPr>
              <a:t>chọn</a:t>
            </a:r>
            <a:r>
              <a:rPr lang="en-US" dirty="0">
                <a:solidFill>
                  <a:srgbClr val="0065A5"/>
                </a:solidFill>
              </a:rPr>
              <a:t> </a:t>
            </a:r>
            <a:r>
              <a:rPr lang="en-US" dirty="0" err="1">
                <a:solidFill>
                  <a:srgbClr val="0065A5"/>
                </a:solidFill>
              </a:rPr>
              <a:t>thuộc</a:t>
            </a:r>
            <a:r>
              <a:rPr lang="en-US" dirty="0">
                <a:solidFill>
                  <a:srgbClr val="0065A5"/>
                </a:solidFill>
              </a:rPr>
              <a:t> </a:t>
            </a:r>
            <a:r>
              <a:rPr lang="en-US" dirty="0" err="1">
                <a:solidFill>
                  <a:srgbClr val="0065A5"/>
                </a:solidFill>
              </a:rPr>
              <a:t>tính</a:t>
            </a:r>
            <a:r>
              <a:rPr lang="en-US" dirty="0">
                <a:solidFill>
                  <a:srgbClr val="0065A5"/>
                </a:solidFill>
              </a:rPr>
              <a:t> </a:t>
            </a:r>
            <a:r>
              <a:rPr lang="en-US" dirty="0" err="1">
                <a:solidFill>
                  <a:srgbClr val="0065A5"/>
                </a:solidFill>
              </a:rPr>
              <a:t>tốt</a:t>
            </a:r>
            <a:r>
              <a:rPr lang="en-US" dirty="0">
                <a:solidFill>
                  <a:srgbClr val="0065A5"/>
                </a:solidFill>
              </a:rPr>
              <a:t> </a:t>
            </a:r>
            <a:r>
              <a:rPr lang="en-US" dirty="0" err="1">
                <a:solidFill>
                  <a:srgbClr val="0065A5"/>
                </a:solidFill>
              </a:rPr>
              <a:t>nhất</a:t>
            </a:r>
            <a:r>
              <a:rPr lang="en-US" dirty="0">
                <a:solidFill>
                  <a:srgbClr val="0065A5"/>
                </a:solidFill>
              </a:rPr>
              <a:t>.</a:t>
            </a:r>
          </a:p>
          <a:p>
            <a:r>
              <a:rPr lang="vi-VN" dirty="0">
                <a:solidFill>
                  <a:srgbClr val="0065A5"/>
                </a:solidFill>
              </a:rPr>
              <a:t>Đầu vào: Một tập hợp các mẫu huấn luyện. Mỗi mẫu huấn luyện bao gồm các thuộc tính mô tả một tình huống, hay một đối tượng nào đó, và một giá trị phân loại của nó. </a:t>
            </a:r>
          </a:p>
          <a:p>
            <a:r>
              <a:rPr lang="vi-VN" dirty="0">
                <a:solidFill>
                  <a:srgbClr val="0065A5"/>
                </a:solidFill>
              </a:rPr>
              <a:t>Đầu ra: Cây quyết định có khả năng phân loại đúng đắn các mẫu huấn luyện trong tập dữ liệu rèn luyện, và phân loại đúng cho cả các bộ chưa gặp trong tương lai. </a:t>
            </a:r>
          </a:p>
          <a:p>
            <a:endParaRPr lang="en-US" dirty="0"/>
          </a:p>
        </p:txBody>
      </p:sp>
    </p:spTree>
    <p:extLst>
      <p:ext uri="{BB962C8B-B14F-4D97-AF65-F5344CB8AC3E}">
        <p14:creationId xmlns:p14="http://schemas.microsoft.com/office/powerpoint/2010/main" val="18125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DỮ LIỆU BỆNH TIỂU ĐƯỜNG</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2: </a:t>
            </a: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PPSNARRATIONPROPS" val="C:\Users\PC\Desktop\MP3\20141026_100152.mp3"/>
  <p:tag name="PPSNARRATION" val="11,1756632384,C:\Users\PC\Desktop\BAIGIANG_pptx\Media.ppcx"/>
  <p:tag name="ISPRING_SLIDE_INDENT_LEVEL" val="0"/>
  <p:tag name="ISPRING_CUSTOM_TIMING_USED" val="1"/>
  <p:tag name="GENSWF_ADVANCE_TIME" val="40.774"/>
  <p:tag name="TIMING" val="|0.001|0.5|5"/>
  <p:tag name="ISPRING_SLIDE_ID_2" val="{126FD00E-848B-4D0E-99B5-A8B6FB78D79D}"/>
  <p:tag name="GENSWF_SLIDE_TITLE" val="Chốt kiến thức về vị trí địa lí"/>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B39FFCFE-9322-418B-B8AC-669CD5A31F47}&quot;/&gt;&lt;isInvalidForFieldText val=&quot;0&quot;/&gt;&lt;Image&gt;&lt;filename val=&quot;C:\Users\PC\Desktop\BAIGIANG\dialy\data\asimages\{B39FFCFE-9322-418B-B8AC-669CD5A31F47}_13.png&quot;/&gt;&lt;left val=&quot;33&quot;/&gt;&lt;top val=&quot;9&quot;/&gt;&lt;width val=&quot;815&quot;/&gt;&lt;height val=&quot;76&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6988</TotalTime>
  <Words>1253</Words>
  <Application>Microsoft Office PowerPoint</Application>
  <PresentationFormat>Widescreen</PresentationFormat>
  <Paragraphs>185</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Gulim</vt:lpstr>
      <vt:lpstr>Times New Roman</vt:lpstr>
      <vt:lpstr>Office Theme</vt:lpstr>
      <vt:lpstr>TRƯỜNG ĐẠI HỌC DUY TÂN – KHOA SAU ĐẠI HỌC</vt:lpstr>
      <vt:lpstr>MỞ ĐẦU</vt:lpstr>
      <vt:lpstr>BỐ CỤC CỦA TIỂU LUẬN</vt:lpstr>
      <vt:lpstr>KHÁI QUÁT VỀ CÂY QUYẾT ĐỊNH</vt:lpstr>
      <vt:lpstr>GIỚI THIỆU CÂY QUYẾT ĐỊNH</vt:lpstr>
      <vt:lpstr>CÁC KIỂU CÂY QUYẾT ĐỊNH</vt:lpstr>
      <vt:lpstr>TIÊU CHÍ CHỌN THUỘC TÍNH PHÂN LỚP</vt:lpstr>
      <vt:lpstr>THUẬT TOÁN ID3</vt:lpstr>
      <vt:lpstr>DỮ LIỆU BỆNH TIỂU ĐƯỜNG</vt:lpstr>
      <vt:lpstr>NGUỒN DỮ LIỆU</vt:lpstr>
      <vt:lpstr>CÁC THUỘC TÍNH DỮ LIỆU</vt:lpstr>
      <vt:lpstr>CHƯƠNG TRÌNH THỰC TẾ</vt:lpstr>
      <vt:lpstr>WEBSITE CHUẨN ĐOÁN BỆNH TIỂU ĐƯỜNG</vt:lpstr>
      <vt:lpstr>TRANG CHỦ</vt:lpstr>
      <vt:lpstr>KẾT QUẢ KHÔNG MẮC BỆNH</vt:lpstr>
      <vt:lpstr>KẾT QUẢ MẮC BỆNH</vt:lpstr>
      <vt:lpstr>TRANG GIỚI THIỆU</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2177</cp:revision>
  <dcterms:created xsi:type="dcterms:W3CDTF">2014-10-19T16:05:52Z</dcterms:created>
  <dcterms:modified xsi:type="dcterms:W3CDTF">2021-04-03T11:45:09Z</dcterms:modified>
</cp:coreProperties>
</file>