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70" r:id="rId13"/>
    <p:sldId id="271" r:id="rId14"/>
    <p:sldId id="273"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EE353-392E-B120-6273-4B61654320F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F2E4BCF-C002-10FC-9911-F10F60579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EC46FDF-5B39-2E1D-E5F6-9E27A6FCB43C}"/>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A7F2C2FD-BCC1-13EC-A44B-9314DC5A41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AD9034D-FDAE-4608-FB7A-57482F83F314}"/>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113188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E679F-BB2F-7E0D-9471-7343DA656AF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A2F491D-09F4-54ED-2A3A-811F090A46A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E906C2-6807-9DFD-BF86-605B37203C2A}"/>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9D094A24-B41A-F5BC-6B80-C5EE6EC767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7DDE2A8-C627-1B33-FE5D-C9D9A918DFD7}"/>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52208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385866-94B5-5E21-8915-B03BAA437E8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7CF985C-8765-A01D-D520-1C5A775525A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09A99E6-67EF-6711-90A6-22A61B9A1073}"/>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60C63AA3-8F4E-BB7E-ADE4-E922F09809B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E8EBAC-7CDB-974E-BA6C-6A14D95A55A3}"/>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333977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8060E-06BC-D83D-8C66-677CB7DBB8E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CEAC7F-732A-1665-78F9-FE9F3BF7A80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1029A9-EE25-1D62-49AD-0D9E63D10DD9}"/>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3833A74E-30DF-9182-C809-C2DF9048B4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DDB6356-0D74-9471-FD97-6DB21A6D3F33}"/>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227570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570C7-52C4-88DC-799D-E925C7FB9B5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95B2777-D15C-01DA-F083-80A3E165A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605D7B6-65DC-C0C8-5D1F-19DA7270BC76}"/>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56308285-85AC-EC50-AEE8-2514304CECF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872A88-4FC4-6E9D-2A26-0AFFE932CDF6}"/>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17720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4F50A-FB75-2FB7-2344-5C1ACE8311E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764D210-C72B-C26C-9812-68A96EB13FA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FC359BC-78A8-D49F-79DF-B06E12E7357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45B5FBA-49B8-956C-0E8F-C2BDA0748BAE}"/>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6" name="Espaço Reservado para Rodapé 5">
            <a:extLst>
              <a:ext uri="{FF2B5EF4-FFF2-40B4-BE49-F238E27FC236}">
                <a16:creationId xmlns:a16="http://schemas.microsoft.com/office/drawing/2014/main" id="{64CA6CFE-C929-2EDF-ED33-EB1FEC7F44B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88A601F-AD53-599A-E5D4-C46261FD6F4B}"/>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237882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E83EE-755F-5032-C6F7-35028064AFB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2EF8ADA-9847-D1A9-8C75-7349EA69E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9923C67-B9D8-A0BD-38EC-F1921B42F246}"/>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8CA1CF-CFB8-75DB-0C04-03C1DA580F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6D1CA86-D17F-7838-B1EF-E2F165D1814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83C700B-30E9-6D20-6FE6-8C1809205BB9}"/>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8" name="Espaço Reservado para Rodapé 7">
            <a:extLst>
              <a:ext uri="{FF2B5EF4-FFF2-40B4-BE49-F238E27FC236}">
                <a16:creationId xmlns:a16="http://schemas.microsoft.com/office/drawing/2014/main" id="{F469C9F7-45C2-141B-37F2-9B948C45428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C3BDD7E-2813-DB94-6086-905225663694}"/>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397697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87496-0BA2-7A2D-E2DD-91E02F82BCF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C9CAAA2-88BF-FC54-D7F8-12887ACEFD66}"/>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4" name="Espaço Reservado para Rodapé 3">
            <a:extLst>
              <a:ext uri="{FF2B5EF4-FFF2-40B4-BE49-F238E27FC236}">
                <a16:creationId xmlns:a16="http://schemas.microsoft.com/office/drawing/2014/main" id="{BAC96402-C62E-19B3-4488-025985B34E4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0303189-DE7B-7C1C-4683-AF952947A1C2}"/>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266121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7F24BA7-D90C-524F-90C4-0123B6CFB9FA}"/>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3" name="Espaço Reservado para Rodapé 2">
            <a:extLst>
              <a:ext uri="{FF2B5EF4-FFF2-40B4-BE49-F238E27FC236}">
                <a16:creationId xmlns:a16="http://schemas.microsoft.com/office/drawing/2014/main" id="{1FCB40A9-F9A5-EADC-3ED4-79CC9BBC4D2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5F91719-B2A0-F2D4-24EB-BC49D7B9E432}"/>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166878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8AE3D-33E9-94E8-935B-10B7D0BED7F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4B61340-3C1C-24AE-7BF1-08FD43985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B73ACFD-3F9B-744E-1332-6C230ACCD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A3DC6AF-84E5-1723-FBF6-EBC947D4B897}"/>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6" name="Espaço Reservado para Rodapé 5">
            <a:extLst>
              <a:ext uri="{FF2B5EF4-FFF2-40B4-BE49-F238E27FC236}">
                <a16:creationId xmlns:a16="http://schemas.microsoft.com/office/drawing/2014/main" id="{F6B49320-68E6-E4B5-56DC-F451B83409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95DD3FB-4A5E-8FD4-B2C8-CB4B6F8F2F72}"/>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391373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2B5B1-665D-1D8A-4782-DD858580B46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7B51938-5145-7EA0-D1F5-5EC3FEEC2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6A29339-334D-E794-31BF-501F05666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FEEF013-E4BD-D4EA-CF45-3C06E73A9071}"/>
              </a:ext>
            </a:extLst>
          </p:cNvPr>
          <p:cNvSpPr>
            <a:spLocks noGrp="1"/>
          </p:cNvSpPr>
          <p:nvPr>
            <p:ph type="dt" sz="half" idx="10"/>
          </p:nvPr>
        </p:nvSpPr>
        <p:spPr/>
        <p:txBody>
          <a:bodyPr/>
          <a:lstStyle/>
          <a:p>
            <a:fld id="{BCCFA617-013C-C040-80C5-A5CA9F02CC53}" type="datetimeFigureOut">
              <a:rPr lang="pt-BR" smtClean="0"/>
              <a:t>23/06/2023</a:t>
            </a:fld>
            <a:endParaRPr lang="pt-BR"/>
          </a:p>
        </p:txBody>
      </p:sp>
      <p:sp>
        <p:nvSpPr>
          <p:cNvPr id="6" name="Espaço Reservado para Rodapé 5">
            <a:extLst>
              <a:ext uri="{FF2B5EF4-FFF2-40B4-BE49-F238E27FC236}">
                <a16:creationId xmlns:a16="http://schemas.microsoft.com/office/drawing/2014/main" id="{EF40C0C7-9586-AA02-6E1E-ACE3F48B6E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448FF4-83FC-FE64-DBFD-AADC1ABE6C64}"/>
              </a:ext>
            </a:extLst>
          </p:cNvPr>
          <p:cNvSpPr>
            <a:spLocks noGrp="1"/>
          </p:cNvSpPr>
          <p:nvPr>
            <p:ph type="sldNum" sz="quarter" idx="12"/>
          </p:nvPr>
        </p:nvSpPr>
        <p:spPr/>
        <p:txBody>
          <a:bodyPr/>
          <a:lstStyle/>
          <a:p>
            <a:fld id="{291A834E-E6E2-A846-AE1F-4E384F37BBCA}" type="slidenum">
              <a:rPr lang="pt-BR" smtClean="0"/>
              <a:t>‹nº›</a:t>
            </a:fld>
            <a:endParaRPr lang="pt-BR"/>
          </a:p>
        </p:txBody>
      </p:sp>
    </p:spTree>
    <p:extLst>
      <p:ext uri="{BB962C8B-B14F-4D97-AF65-F5344CB8AC3E}">
        <p14:creationId xmlns:p14="http://schemas.microsoft.com/office/powerpoint/2010/main" val="40815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D89ABA-0779-D862-50AD-1FB06F6C3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4802E09-EA80-183C-2C64-FED15EB18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B2E1180-3B62-E27F-5AF5-5DF0DFF07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FA617-013C-C040-80C5-A5CA9F02CC53}" type="datetimeFigureOut">
              <a:rPr lang="pt-BR" smtClean="0"/>
              <a:t>23/06/2023</a:t>
            </a:fld>
            <a:endParaRPr lang="pt-BR"/>
          </a:p>
        </p:txBody>
      </p:sp>
      <p:sp>
        <p:nvSpPr>
          <p:cNvPr id="5" name="Espaço Reservado para Rodapé 4">
            <a:extLst>
              <a:ext uri="{FF2B5EF4-FFF2-40B4-BE49-F238E27FC236}">
                <a16:creationId xmlns:a16="http://schemas.microsoft.com/office/drawing/2014/main" id="{801B2DE4-F4E8-CDBA-0D42-2C37CE713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B3C2332-62DB-8013-49F7-92E1A3410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834E-E6E2-A846-AE1F-4E384F37BBCA}" type="slidenum">
              <a:rPr lang="pt-BR" smtClean="0"/>
              <a:t>‹nº›</a:t>
            </a:fld>
            <a:endParaRPr lang="pt-BR"/>
          </a:p>
        </p:txBody>
      </p:sp>
    </p:spTree>
    <p:extLst>
      <p:ext uri="{BB962C8B-B14F-4D97-AF65-F5344CB8AC3E}">
        <p14:creationId xmlns:p14="http://schemas.microsoft.com/office/powerpoint/2010/main" val="364725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EDDE5D02-6C96-F31D-1CC6-2A065231F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7195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E492C77-EE43-5E72-6EFC-C07D59BE2FCC}"/>
              </a:ext>
            </a:extLst>
          </p:cNvPr>
          <p:cNvSpPr txBox="1"/>
          <p:nvPr/>
        </p:nvSpPr>
        <p:spPr>
          <a:xfrm>
            <a:off x="1145988" y="1228397"/>
            <a:ext cx="9900024" cy="4401205"/>
          </a:xfrm>
          <a:prstGeom prst="rect">
            <a:avLst/>
          </a:prstGeom>
          <a:noFill/>
        </p:spPr>
        <p:txBody>
          <a:bodyPr wrap="square" rtlCol="0">
            <a:spAutoFit/>
          </a:bodyPr>
          <a:lstStyle/>
          <a:p>
            <a:pPr algn="ctr"/>
            <a:r>
              <a:rPr lang="pt-BR" sz="2800" b="1" dirty="0">
                <a:effectLst/>
              </a:rPr>
              <a:t>As três últimas trombetas – os três ais</a:t>
            </a:r>
            <a:r>
              <a:rPr lang="pt-BR" sz="2800" dirty="0"/>
              <a:t> </a:t>
            </a:r>
            <a:br>
              <a:rPr lang="pt-BR" sz="2800" dirty="0"/>
            </a:br>
            <a:br>
              <a:rPr lang="pt-BR" sz="2800" dirty="0"/>
            </a:br>
            <a:r>
              <a:rPr lang="pt-BR" sz="2800" dirty="0">
                <a:effectLst/>
              </a:rPr>
              <a:t>Apocalipse 8:13 introduz as últimas três trombetas, também chamadas de ais. </a:t>
            </a:r>
            <a:r>
              <a:rPr lang="pt-BR" sz="2800" dirty="0">
                <a:solidFill>
                  <a:srgbClr val="FF0000"/>
                </a:solidFill>
                <a:effectLst/>
              </a:rPr>
              <a:t>Com estes ais ou maldições, Deus permite um aumento das manifestações demoníacas e trevas morais e espirituais sobre a terra</a:t>
            </a:r>
            <a:r>
              <a:rPr lang="pt-BR" sz="2800" dirty="0">
                <a:effectLst/>
              </a:rPr>
              <a:t>. A longa descrição da quinta e sexta trombetas são intrigantes e a identificação dos fatos históricos não são simples de ser interpretados. Parece que elas nos falam dos tormentos espirituais daqueles que resistem à voz divina que clama por arrependimento.</a:t>
            </a:r>
            <a:endParaRPr lang="pt-BR" sz="2800" dirty="0"/>
          </a:p>
        </p:txBody>
      </p:sp>
    </p:spTree>
    <p:extLst>
      <p:ext uri="{BB962C8B-B14F-4D97-AF65-F5344CB8AC3E}">
        <p14:creationId xmlns:p14="http://schemas.microsoft.com/office/powerpoint/2010/main" val="685199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1953175-8E2D-2629-00F1-679BAD02933F}"/>
              </a:ext>
            </a:extLst>
          </p:cNvPr>
          <p:cNvSpPr txBox="1"/>
          <p:nvPr/>
        </p:nvSpPr>
        <p:spPr>
          <a:xfrm>
            <a:off x="959223" y="612844"/>
            <a:ext cx="10273554" cy="6001643"/>
          </a:xfrm>
          <a:prstGeom prst="rect">
            <a:avLst/>
          </a:prstGeom>
          <a:noFill/>
        </p:spPr>
        <p:txBody>
          <a:bodyPr wrap="square" rtlCol="0">
            <a:spAutoFit/>
          </a:bodyPr>
          <a:lstStyle/>
          <a:p>
            <a:pPr algn="ctr"/>
            <a:r>
              <a:rPr lang="pt-BR" sz="2400" b="1" dirty="0">
                <a:effectLst/>
              </a:rPr>
              <a:t>O que acontece quando o anjo toca a quinta trombeta? </a:t>
            </a:r>
            <a:r>
              <a:rPr lang="pt-BR" sz="2400" b="1" dirty="0">
                <a:solidFill>
                  <a:srgbClr val="FF0000"/>
                </a:solidFill>
                <a:effectLst/>
              </a:rPr>
              <a:t>Apocalipse 9:1-2.</a:t>
            </a:r>
            <a:br>
              <a:rPr lang="pt-BR" sz="2400" dirty="0">
                <a:solidFill>
                  <a:srgbClr val="FF0000"/>
                </a:solidFill>
              </a:rPr>
            </a:br>
            <a:r>
              <a:rPr lang="pt-BR" sz="2400" b="1" dirty="0">
                <a:effectLst/>
              </a:rPr>
              <a:t>"</a:t>
            </a:r>
            <a:r>
              <a:rPr lang="pt-BR" sz="2400" dirty="0">
                <a:effectLst/>
              </a:rPr>
              <a:t>O quinto anjo tocou a trombeta, e vi uma estrela caída do céu na terra. E foi-lhe dada a chave do poço do abismo. Ela abriu o poço do abismo, e subiu fumaça do poço como fumaça de grande fornalha, e, com a fumaceira saída do poço, escureceu-se o sol e o ar.“</a:t>
            </a:r>
          </a:p>
          <a:p>
            <a:pPr algn="ctr"/>
            <a:br>
              <a:rPr lang="pt-BR" sz="2400" dirty="0"/>
            </a:br>
            <a:r>
              <a:rPr lang="pt-BR" sz="2400" dirty="0">
                <a:solidFill>
                  <a:srgbClr val="FF3636"/>
                </a:solidFill>
                <a:effectLst/>
              </a:rPr>
              <a:t>Para muitos estudiosos, a quinta trombeta apresenta o surgimento e o progresso do Islamismo na Arábia a partir do século VII da era cristã.</a:t>
            </a:r>
            <a:br>
              <a:rPr lang="pt-BR" sz="2400" dirty="0"/>
            </a:br>
            <a:r>
              <a:rPr lang="pt-BR" sz="2400" dirty="0">
                <a:effectLst/>
              </a:rPr>
              <a:t>Os muçulmanos acreditam que Maomé recebeu ensinamentos de Alá (</a:t>
            </a:r>
            <a:r>
              <a:rPr lang="pt-BR" sz="2400" dirty="0" err="1">
                <a:effectLst/>
              </a:rPr>
              <a:t>Allah</a:t>
            </a:r>
            <a:r>
              <a:rPr lang="pt-BR" sz="2400" dirty="0">
                <a:effectLst/>
              </a:rPr>
              <a:t>, a palavra árabe para Deus) por intermédio do anjo Gabriel, através de revelações que ocorreram entre os anos 610 e 632 d.C. Maomé recitou essas revelações aos seus companheiros, e posteriormente foram registradas e deram origem ao livro sagrado do Alcorão. Maomé seria, para alguns estudiosos do Apocalipse, essa “estrela caída” da quinta trombeta (Apocalipse 9:1). Após sua morte, em 632 a.D., os árabes foram comparados às espessas nuvens de gafanhotos invadindo o mundo na tentativa de disseminar a religião muçulmana.</a:t>
            </a:r>
            <a:endParaRPr lang="pt-BR" sz="2400" dirty="0"/>
          </a:p>
        </p:txBody>
      </p:sp>
    </p:spTree>
    <p:extLst>
      <p:ext uri="{BB962C8B-B14F-4D97-AF65-F5344CB8AC3E}">
        <p14:creationId xmlns:p14="http://schemas.microsoft.com/office/powerpoint/2010/main" val="267273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DE92D0F-E48C-56CC-FD7E-D47A00650C30}"/>
              </a:ext>
            </a:extLst>
          </p:cNvPr>
          <p:cNvSpPr txBox="1"/>
          <p:nvPr/>
        </p:nvSpPr>
        <p:spPr>
          <a:xfrm>
            <a:off x="759010" y="388471"/>
            <a:ext cx="10799484" cy="6370975"/>
          </a:xfrm>
          <a:prstGeom prst="rect">
            <a:avLst/>
          </a:prstGeom>
          <a:noFill/>
        </p:spPr>
        <p:txBody>
          <a:bodyPr wrap="square" rtlCol="0">
            <a:spAutoFit/>
          </a:bodyPr>
          <a:lstStyle/>
          <a:p>
            <a:pPr algn="ctr"/>
            <a:r>
              <a:rPr lang="pt-BR" sz="2400" b="1" dirty="0">
                <a:effectLst/>
              </a:rPr>
              <a:t>O que acontece quando o anjo toca a sexta trombeta? </a:t>
            </a:r>
            <a:r>
              <a:rPr lang="pt-BR" sz="2400" b="1" dirty="0">
                <a:solidFill>
                  <a:srgbClr val="FF0000"/>
                </a:solidFill>
                <a:effectLst/>
              </a:rPr>
              <a:t>Apocalipse 9:13-15</a:t>
            </a:r>
            <a:br>
              <a:rPr lang="pt-BR" sz="2400" dirty="0"/>
            </a:br>
            <a:r>
              <a:rPr lang="pt-BR" sz="2400" b="1" dirty="0">
                <a:effectLst/>
              </a:rPr>
              <a:t>"</a:t>
            </a:r>
            <a:r>
              <a:rPr lang="pt-BR" sz="2400" dirty="0">
                <a:effectLst/>
              </a:rPr>
              <a:t>O sexto anjo tocou a trombeta, e ouvi uma voz procedente dos quatro ângulos do altar de ouro que se encontra na presença de Deus, dizendo ao sexto anjo, o mesmo que tem a trombeta: Solta os quatro anjos que se encontram atados junto ao grande rio Eufrates. Foram, então, soltos os quatro anjos que se achavam preparados para a hora, o dia, o mês e o ano, para que matassem a terça parte dos homens."</a:t>
            </a:r>
            <a:r>
              <a:rPr lang="pt-BR" sz="2400" dirty="0"/>
              <a:t> </a:t>
            </a:r>
            <a:br>
              <a:rPr lang="pt-BR" sz="2400" dirty="0"/>
            </a:br>
            <a:br>
              <a:rPr lang="pt-BR" sz="2400" dirty="0"/>
            </a:br>
            <a:r>
              <a:rPr lang="pt-BR" sz="2400" dirty="0">
                <a:effectLst/>
              </a:rPr>
              <a:t>Quando o anjo toca a sexta trombeta, quatro anjos que se encontravam atados junto ao rio Eufrates são soltos. </a:t>
            </a:r>
            <a:r>
              <a:rPr lang="pt-BR" sz="2400" dirty="0">
                <a:solidFill>
                  <a:srgbClr val="FF3636"/>
                </a:solidFill>
                <a:effectLst/>
              </a:rPr>
              <a:t>Alguns têm entendido estes quatro anjos como se aplicando aos quatro sultanatos principais: Alepo, </a:t>
            </a:r>
            <a:r>
              <a:rPr lang="pt-BR" sz="2400" dirty="0" err="1">
                <a:solidFill>
                  <a:srgbClr val="FF3636"/>
                </a:solidFill>
                <a:effectLst/>
              </a:rPr>
              <a:t>Icônio</a:t>
            </a:r>
            <a:r>
              <a:rPr lang="pt-BR" sz="2400" dirty="0">
                <a:solidFill>
                  <a:srgbClr val="FF3636"/>
                </a:solidFill>
                <a:effectLst/>
              </a:rPr>
              <a:t>, Damasco e Bagdá, que compreendiam o Império Otomano e estavam situados na região do Eufrates. Eles deveriam ser libertos por um período de tempo específico.</a:t>
            </a:r>
            <a:r>
              <a:rPr lang="pt-BR" sz="2400" dirty="0"/>
              <a:t> </a:t>
            </a:r>
            <a:br>
              <a:rPr lang="pt-BR" sz="2400" dirty="0"/>
            </a:br>
            <a:br>
              <a:rPr lang="pt-BR" sz="2400" dirty="0"/>
            </a:br>
            <a:r>
              <a:rPr lang="pt-BR" sz="2400" dirty="0">
                <a:effectLst/>
              </a:rPr>
              <a:t>Esse período profético se cumpre na história exatamente a partir do dia 27 de julho de 1449, quando Constantino XII reconheceu a supremacia turco-otomana, ao submeter sua eleição ao consentimento do sultão, até 11 de agosto de 1840, quando é abatido o poderio otomano. Este é o segundo ai, faltando apenas agora o terceiro.</a:t>
            </a:r>
            <a:endParaRPr lang="pt-BR" sz="2400" dirty="0"/>
          </a:p>
        </p:txBody>
      </p:sp>
    </p:spTree>
    <p:extLst>
      <p:ext uri="{BB962C8B-B14F-4D97-AF65-F5344CB8AC3E}">
        <p14:creationId xmlns:p14="http://schemas.microsoft.com/office/powerpoint/2010/main" val="208137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1C349A7-FD01-2B61-8FA5-10BF29CFF033}"/>
              </a:ext>
            </a:extLst>
          </p:cNvPr>
          <p:cNvSpPr txBox="1"/>
          <p:nvPr/>
        </p:nvSpPr>
        <p:spPr>
          <a:xfrm>
            <a:off x="516964" y="366623"/>
            <a:ext cx="11158071" cy="6124754"/>
          </a:xfrm>
          <a:prstGeom prst="rect">
            <a:avLst/>
          </a:prstGeom>
          <a:noFill/>
        </p:spPr>
        <p:txBody>
          <a:bodyPr wrap="square" rtlCol="0">
            <a:spAutoFit/>
          </a:bodyPr>
          <a:lstStyle/>
          <a:p>
            <a:pPr algn="ctr"/>
            <a:r>
              <a:rPr lang="pt-BR" sz="2800" b="1" dirty="0">
                <a:effectLst/>
              </a:rPr>
              <a:t>O que acontece quando o anjo toca a sétima trombeta? </a:t>
            </a:r>
            <a:r>
              <a:rPr lang="pt-BR" sz="2800" b="1" dirty="0">
                <a:solidFill>
                  <a:srgbClr val="FF0000"/>
                </a:solidFill>
                <a:effectLst/>
              </a:rPr>
              <a:t>Apocalipse 11:15.</a:t>
            </a:r>
            <a:br>
              <a:rPr lang="pt-BR" sz="2800" dirty="0"/>
            </a:br>
            <a:r>
              <a:rPr lang="pt-BR" sz="2800" b="1" dirty="0">
                <a:effectLst/>
              </a:rPr>
              <a:t>"</a:t>
            </a:r>
            <a:r>
              <a:rPr lang="pt-BR" sz="2800" dirty="0">
                <a:effectLst/>
              </a:rPr>
              <a:t>O sétimo anjo tocou a trombeta, e houve no céu grandes vozes, dizendo: O reino do mundo se tornou de nosso Senhor e do seu Cristo, e ele reinará pelos séculos dos séculos."</a:t>
            </a:r>
            <a:r>
              <a:rPr lang="pt-BR" sz="2800" dirty="0"/>
              <a:t> </a:t>
            </a:r>
            <a:br>
              <a:rPr lang="pt-BR" sz="2800" dirty="0"/>
            </a:br>
            <a:br>
              <a:rPr lang="pt-BR" sz="2800" dirty="0"/>
            </a:br>
            <a:r>
              <a:rPr lang="pt-BR" sz="2800" dirty="0">
                <a:effectLst/>
              </a:rPr>
              <a:t>O toque da sétima trombeta</a:t>
            </a:r>
            <a:r>
              <a:rPr lang="pt-BR" sz="2800" dirty="0">
                <a:solidFill>
                  <a:srgbClr val="FF0000"/>
                </a:solidFill>
                <a:effectLst/>
              </a:rPr>
              <a:t> é a Segunda Vinda de Jesus em glória e majestade, ao som de trombetas e com todos os anjos do céu (1 Tessalonicenses 4:16; Mateus 25:31).</a:t>
            </a:r>
            <a:r>
              <a:rPr lang="pt-BR" sz="2800" dirty="0">
                <a:solidFill>
                  <a:srgbClr val="FF0000"/>
                </a:solidFill>
              </a:rPr>
              <a:t> </a:t>
            </a:r>
            <a:br>
              <a:rPr lang="pt-BR" sz="2800" dirty="0"/>
            </a:br>
            <a:br>
              <a:rPr lang="pt-BR" sz="2800" dirty="0"/>
            </a:br>
            <a:r>
              <a:rPr lang="pt-BR" sz="2800" dirty="0">
                <a:effectLst/>
              </a:rPr>
              <a:t>Os eventos atuais de nosso planeta nos mostram que estamos no limiar do reino. A porta da graça que ainda está aberta, logo se fechará. As vozes que se unem no anúncio do evangelho eterno logo silenciarão. Quando a sétima trombeta for tocada, qual será sua condição? Está sua vida nas mãos de Deus? Você já entregou seu coração a Jesus?</a:t>
            </a:r>
            <a:endParaRPr lang="pt-BR" sz="2800" dirty="0"/>
          </a:p>
        </p:txBody>
      </p:sp>
    </p:spTree>
    <p:extLst>
      <p:ext uri="{BB962C8B-B14F-4D97-AF65-F5344CB8AC3E}">
        <p14:creationId xmlns:p14="http://schemas.microsoft.com/office/powerpoint/2010/main" val="373036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5B7776F-39DA-6CBB-9752-762404ABBBD0}"/>
              </a:ext>
            </a:extLst>
          </p:cNvPr>
          <p:cNvSpPr txBox="1"/>
          <p:nvPr/>
        </p:nvSpPr>
        <p:spPr>
          <a:xfrm>
            <a:off x="2014070" y="1181213"/>
            <a:ext cx="8163860" cy="4154984"/>
          </a:xfrm>
          <a:prstGeom prst="rect">
            <a:avLst/>
          </a:prstGeom>
          <a:noFill/>
        </p:spPr>
        <p:txBody>
          <a:bodyPr wrap="square" rtlCol="0">
            <a:spAutoFit/>
          </a:bodyPr>
          <a:lstStyle/>
          <a:p>
            <a:pPr algn="ctr"/>
            <a:r>
              <a:rPr lang="pt-BR" sz="2400" b="1" dirty="0">
                <a:effectLst/>
              </a:rPr>
              <a:t>Conclusão</a:t>
            </a:r>
            <a:r>
              <a:rPr lang="pt-BR" sz="2400" dirty="0"/>
              <a:t> </a:t>
            </a:r>
            <a:br>
              <a:rPr lang="pt-BR" sz="2400" dirty="0"/>
            </a:br>
            <a:br>
              <a:rPr lang="pt-BR" sz="2400" dirty="0"/>
            </a:br>
            <a:r>
              <a:rPr lang="pt-BR" sz="2400" dirty="0">
                <a:effectLst/>
              </a:rPr>
              <a:t>Como se diz no mundo do futebol, estamos jogando os últimos minutos do segundo tempo! Todos os anjos do céu olham atentamente para cada ser humano no desejo que seus corações se rendam a graça maravilhosa de Jesus. Cada trombeta tocada ao longo dos séculos foram advertências divinas para produzir arrependimento e salvação. </a:t>
            </a:r>
            <a:r>
              <a:rPr lang="pt-BR" sz="2400" dirty="0">
                <a:solidFill>
                  <a:srgbClr val="FF0000"/>
                </a:solidFill>
                <a:effectLst/>
              </a:rPr>
              <a:t>Aqueles que não atentarem ao toque das trombetas sofrerão os juízos de Deus, sem misericórdia, no derramar das sete últimas pragas</a:t>
            </a:r>
            <a:r>
              <a:rPr lang="pt-BR" sz="2400" dirty="0">
                <a:effectLst/>
              </a:rPr>
              <a:t>. É uma questão de escolha. </a:t>
            </a:r>
            <a:r>
              <a:rPr lang="pt-BR" sz="2400" dirty="0">
                <a:solidFill>
                  <a:schemeClr val="accent1"/>
                </a:solidFill>
                <a:effectLst/>
              </a:rPr>
              <a:t>De que lado você ficará?</a:t>
            </a:r>
            <a:endParaRPr lang="pt-BR" sz="2400" dirty="0">
              <a:solidFill>
                <a:schemeClr val="accent1"/>
              </a:solidFill>
            </a:endParaRPr>
          </a:p>
        </p:txBody>
      </p:sp>
    </p:spTree>
    <p:extLst>
      <p:ext uri="{BB962C8B-B14F-4D97-AF65-F5344CB8AC3E}">
        <p14:creationId xmlns:p14="http://schemas.microsoft.com/office/powerpoint/2010/main" val="41567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5">
            <a:extLst>
              <a:ext uri="{FF2B5EF4-FFF2-40B4-BE49-F238E27FC236}">
                <a16:creationId xmlns:a16="http://schemas.microsoft.com/office/drawing/2014/main" id="{62D735B1-D633-22A4-D1FD-548C1943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4" y="1143000"/>
            <a:ext cx="4876800" cy="4572000"/>
          </a:xfrm>
          <a:prstGeom prst="rect">
            <a:avLst/>
          </a:prstGeom>
        </p:spPr>
      </p:pic>
      <p:sp>
        <p:nvSpPr>
          <p:cNvPr id="2" name="CaixaDeTexto 1">
            <a:extLst>
              <a:ext uri="{FF2B5EF4-FFF2-40B4-BE49-F238E27FC236}">
                <a16:creationId xmlns:a16="http://schemas.microsoft.com/office/drawing/2014/main" id="{8BFF88E5-E2BE-1AB4-8517-65E7240921FB}"/>
              </a:ext>
            </a:extLst>
          </p:cNvPr>
          <p:cNvSpPr txBox="1"/>
          <p:nvPr/>
        </p:nvSpPr>
        <p:spPr>
          <a:xfrm>
            <a:off x="5960035" y="1443841"/>
            <a:ext cx="5970495" cy="3970318"/>
          </a:xfrm>
          <a:prstGeom prst="rect">
            <a:avLst/>
          </a:prstGeom>
          <a:noFill/>
        </p:spPr>
        <p:txBody>
          <a:bodyPr wrap="square" rtlCol="0">
            <a:spAutoFit/>
          </a:bodyPr>
          <a:lstStyle/>
          <a:p>
            <a:pPr algn="ctr"/>
            <a:r>
              <a:rPr lang="pt-BR" sz="2800" dirty="0">
                <a:effectLst/>
              </a:rPr>
              <a:t>A linguagem e as imagens das 7 trombetas, têm sua aplicação a eventos históricos específicos. As sete trombetas recapitulam a história, e os eventos que ocorrem no toque das trombetas estão em paralelo com outros eventos mencionados em outros ciclos de sete no Apocalipse, como as sete igrejas, os sete selos e outros.</a:t>
            </a:r>
            <a:endParaRPr lang="pt-BR" sz="2800" b="1" dirty="0"/>
          </a:p>
        </p:txBody>
      </p:sp>
    </p:spTree>
    <p:extLst>
      <p:ext uri="{BB962C8B-B14F-4D97-AF65-F5344CB8AC3E}">
        <p14:creationId xmlns:p14="http://schemas.microsoft.com/office/powerpoint/2010/main" val="275528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6">
            <a:extLst>
              <a:ext uri="{FF2B5EF4-FFF2-40B4-BE49-F238E27FC236}">
                <a16:creationId xmlns:a16="http://schemas.microsoft.com/office/drawing/2014/main" id="{7605C87A-D43B-D118-A810-88D34DE3F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66" y="200212"/>
            <a:ext cx="4410634" cy="3228788"/>
          </a:xfrm>
          <a:prstGeom prst="rect">
            <a:avLst/>
          </a:prstGeom>
        </p:spPr>
      </p:pic>
      <p:pic>
        <p:nvPicPr>
          <p:cNvPr id="7" name="Imagem 7">
            <a:extLst>
              <a:ext uri="{FF2B5EF4-FFF2-40B4-BE49-F238E27FC236}">
                <a16:creationId xmlns:a16="http://schemas.microsoft.com/office/drawing/2014/main" id="{DAF09F0B-AC0D-728C-7286-AC52038AD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66" y="3629212"/>
            <a:ext cx="4410634" cy="2909047"/>
          </a:xfrm>
          <a:prstGeom prst="rect">
            <a:avLst/>
          </a:prstGeom>
        </p:spPr>
      </p:pic>
      <p:sp>
        <p:nvSpPr>
          <p:cNvPr id="2" name="CaixaDeTexto 1">
            <a:extLst>
              <a:ext uri="{FF2B5EF4-FFF2-40B4-BE49-F238E27FC236}">
                <a16:creationId xmlns:a16="http://schemas.microsoft.com/office/drawing/2014/main" id="{1D348C4C-4BF7-65BE-DE75-295FB2D26E1A}"/>
              </a:ext>
            </a:extLst>
          </p:cNvPr>
          <p:cNvSpPr txBox="1"/>
          <p:nvPr/>
        </p:nvSpPr>
        <p:spPr>
          <a:xfrm>
            <a:off x="6544235" y="1213166"/>
            <a:ext cx="4649694" cy="4832092"/>
          </a:xfrm>
          <a:prstGeom prst="rect">
            <a:avLst/>
          </a:prstGeom>
          <a:noFill/>
        </p:spPr>
        <p:txBody>
          <a:bodyPr wrap="square" rtlCol="0">
            <a:spAutoFit/>
          </a:bodyPr>
          <a:lstStyle/>
          <a:p>
            <a:pPr algn="ctr"/>
            <a:r>
              <a:rPr lang="pt-BR" sz="2800" dirty="0">
                <a:effectLst/>
              </a:rPr>
              <a:t>Há, por exemplo, uma grande semelhança entre as sete trombetas e as sete pragas. Porém, aceita-se, que as sete trombetas são “juízos de advertência”. Aqueles que aprenderem as lições ensinadas pelas trombetas não terão de sofrer as catastróficas consequências das sete últimas pragas.</a:t>
            </a:r>
            <a:endParaRPr lang="pt-BR" sz="2800" b="1" dirty="0"/>
          </a:p>
        </p:txBody>
      </p:sp>
    </p:spTree>
    <p:extLst>
      <p:ext uri="{BB962C8B-B14F-4D97-AF65-F5344CB8AC3E}">
        <p14:creationId xmlns:p14="http://schemas.microsoft.com/office/powerpoint/2010/main" val="177722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3B5B057-8425-4F5B-CAD0-0CB74FFE752A}"/>
              </a:ext>
            </a:extLst>
          </p:cNvPr>
          <p:cNvSpPr txBox="1"/>
          <p:nvPr/>
        </p:nvSpPr>
        <p:spPr>
          <a:xfrm>
            <a:off x="86657" y="381000"/>
            <a:ext cx="12018685" cy="707886"/>
          </a:xfrm>
          <a:prstGeom prst="rect">
            <a:avLst/>
          </a:prstGeom>
          <a:noFill/>
        </p:spPr>
        <p:txBody>
          <a:bodyPr wrap="square" rtlCol="0">
            <a:spAutoFit/>
          </a:bodyPr>
          <a:lstStyle/>
          <a:p>
            <a:pPr algn="ctr"/>
            <a:r>
              <a:rPr lang="pt-BR" sz="4000" b="1" dirty="0">
                <a:solidFill>
                  <a:srgbClr val="FF0000"/>
                </a:solidFill>
                <a:effectLst/>
              </a:rPr>
              <a:t>O que representa na Bíblia o toque de uma trombeta?</a:t>
            </a:r>
            <a:endParaRPr lang="pt-BR" sz="4000" b="1" dirty="0">
              <a:solidFill>
                <a:srgbClr val="FF0000"/>
              </a:solidFill>
            </a:endParaRPr>
          </a:p>
        </p:txBody>
      </p:sp>
      <p:sp>
        <p:nvSpPr>
          <p:cNvPr id="5" name="CaixaDeTexto 4">
            <a:extLst>
              <a:ext uri="{FF2B5EF4-FFF2-40B4-BE49-F238E27FC236}">
                <a16:creationId xmlns:a16="http://schemas.microsoft.com/office/drawing/2014/main" id="{1F4377A9-76D7-4689-826E-60BA9B544EB7}"/>
              </a:ext>
            </a:extLst>
          </p:cNvPr>
          <p:cNvSpPr txBox="1"/>
          <p:nvPr/>
        </p:nvSpPr>
        <p:spPr>
          <a:xfrm>
            <a:off x="5181600" y="2516094"/>
            <a:ext cx="1828800" cy="1828800"/>
          </a:xfrm>
          <a:prstGeom prst="rect">
            <a:avLst/>
          </a:prstGeom>
          <a:noFill/>
        </p:spPr>
        <p:txBody>
          <a:bodyPr wrap="square" rtlCol="0">
            <a:spAutoFit/>
          </a:bodyPr>
          <a:lstStyle/>
          <a:p>
            <a:pPr algn="l"/>
            <a:endParaRPr lang="pt-BR" dirty="0"/>
          </a:p>
        </p:txBody>
      </p:sp>
      <p:pic>
        <p:nvPicPr>
          <p:cNvPr id="7" name="Imagem 7">
            <a:extLst>
              <a:ext uri="{FF2B5EF4-FFF2-40B4-BE49-F238E27FC236}">
                <a16:creationId xmlns:a16="http://schemas.microsoft.com/office/drawing/2014/main" id="{5B0A4CCF-C6A8-DD9B-C778-6751874D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58" y="1669224"/>
            <a:ext cx="5286189" cy="4060175"/>
          </a:xfrm>
          <a:prstGeom prst="rect">
            <a:avLst/>
          </a:prstGeom>
        </p:spPr>
      </p:pic>
      <p:sp>
        <p:nvSpPr>
          <p:cNvPr id="2" name="CaixaDeTexto 1">
            <a:extLst>
              <a:ext uri="{FF2B5EF4-FFF2-40B4-BE49-F238E27FC236}">
                <a16:creationId xmlns:a16="http://schemas.microsoft.com/office/drawing/2014/main" id="{B2ED829F-6327-B395-DC94-192FE2320F75}"/>
              </a:ext>
            </a:extLst>
          </p:cNvPr>
          <p:cNvSpPr txBox="1"/>
          <p:nvPr/>
        </p:nvSpPr>
        <p:spPr>
          <a:xfrm>
            <a:off x="5970495" y="1331367"/>
            <a:ext cx="5922682" cy="5262979"/>
          </a:xfrm>
          <a:prstGeom prst="rect">
            <a:avLst/>
          </a:prstGeom>
          <a:noFill/>
        </p:spPr>
        <p:txBody>
          <a:bodyPr wrap="square" rtlCol="0">
            <a:spAutoFit/>
          </a:bodyPr>
          <a:lstStyle/>
          <a:p>
            <a:pPr algn="ctr"/>
            <a:r>
              <a:rPr lang="pt-BR" sz="2800" dirty="0">
                <a:effectLst/>
              </a:rPr>
              <a:t>O toque da trombeta nos dias do Antigo Testamento servia para convocações religiosas, guerras e anúncios (Números 10:2-12; Jeremias 4:19-20). No Novo Testamento, o toque da trombeta está associado à Volta de Jesus (1 Coríntios 15:51-52; 1 Tessalonicenses 4:16).</a:t>
            </a:r>
            <a:br>
              <a:rPr lang="pt-BR" sz="2800" dirty="0"/>
            </a:br>
            <a:r>
              <a:rPr lang="pt-BR" sz="2800" dirty="0">
                <a:effectLst/>
              </a:rPr>
              <a:t>Portanto, devemos ser capazes de distinguir claramente os toques e propósito de cada trombeta no contexto histórico e profético.</a:t>
            </a:r>
            <a:endParaRPr lang="pt-BR" sz="2800" b="1" dirty="0"/>
          </a:p>
        </p:txBody>
      </p:sp>
    </p:spTree>
    <p:extLst>
      <p:ext uri="{BB962C8B-B14F-4D97-AF65-F5344CB8AC3E}">
        <p14:creationId xmlns:p14="http://schemas.microsoft.com/office/powerpoint/2010/main" val="79960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06F876A-EC23-557B-4678-DA4B619AAF45}"/>
              </a:ext>
            </a:extLst>
          </p:cNvPr>
          <p:cNvSpPr txBox="1"/>
          <p:nvPr/>
        </p:nvSpPr>
        <p:spPr>
          <a:xfrm>
            <a:off x="2009587" y="1012954"/>
            <a:ext cx="8172825" cy="4832092"/>
          </a:xfrm>
          <a:prstGeom prst="rect">
            <a:avLst/>
          </a:prstGeom>
          <a:noFill/>
        </p:spPr>
        <p:txBody>
          <a:bodyPr wrap="square" rtlCol="0">
            <a:spAutoFit/>
          </a:bodyPr>
          <a:lstStyle/>
          <a:p>
            <a:pPr algn="ctr"/>
            <a:r>
              <a:rPr lang="pt-BR" sz="2800" b="1" dirty="0">
                <a:effectLst/>
              </a:rPr>
              <a:t>As quatro primeiras trombetas</a:t>
            </a:r>
            <a:r>
              <a:rPr lang="pt-BR" sz="2800" dirty="0"/>
              <a:t> </a:t>
            </a:r>
            <a:br>
              <a:rPr lang="pt-BR" sz="2800" dirty="0"/>
            </a:br>
            <a:br>
              <a:rPr lang="pt-BR" sz="2800" dirty="0"/>
            </a:br>
            <a:r>
              <a:rPr lang="pt-BR" sz="2800" dirty="0">
                <a:effectLst/>
              </a:rPr>
              <a:t>Não é fácil definir o cumprimento histórico preciso das profecias, principalmente as sete trombetas.</a:t>
            </a:r>
          </a:p>
          <a:p>
            <a:pPr algn="ctr"/>
            <a:endParaRPr lang="pt-BR" sz="2800" dirty="0">
              <a:effectLst/>
            </a:endParaRPr>
          </a:p>
          <a:p>
            <a:pPr algn="ctr"/>
            <a:r>
              <a:rPr lang="pt-BR" sz="2800" dirty="0">
                <a:effectLst/>
              </a:rPr>
              <a:t> Toda interpretação sugerida necessita ser discutida em termos da validade da análise do texto bíblico e de seu cumprimento histórico.</a:t>
            </a:r>
          </a:p>
          <a:p>
            <a:pPr algn="ctr"/>
            <a:endParaRPr lang="pt-BR" sz="2800" dirty="0">
              <a:solidFill>
                <a:srgbClr val="FF0000"/>
              </a:solidFill>
              <a:effectLst/>
            </a:endParaRPr>
          </a:p>
          <a:p>
            <a:pPr algn="ctr"/>
            <a:r>
              <a:rPr lang="pt-BR" sz="2800" dirty="0">
                <a:solidFill>
                  <a:srgbClr val="FF0000"/>
                </a:solidFill>
                <a:effectLst/>
              </a:rPr>
              <a:t> A visão que apresentaremos em seguida trata-se de um consenso de alguns teólogos da modernidade.</a:t>
            </a:r>
            <a:endParaRPr lang="pt-BR" sz="2800" b="1" dirty="0">
              <a:solidFill>
                <a:srgbClr val="FF0000"/>
              </a:solidFill>
            </a:endParaRPr>
          </a:p>
        </p:txBody>
      </p:sp>
    </p:spTree>
    <p:extLst>
      <p:ext uri="{BB962C8B-B14F-4D97-AF65-F5344CB8AC3E}">
        <p14:creationId xmlns:p14="http://schemas.microsoft.com/office/powerpoint/2010/main" val="320598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F7D429D-05B6-D2FA-ACEA-2F462E4E25CD}"/>
              </a:ext>
            </a:extLst>
          </p:cNvPr>
          <p:cNvSpPr txBox="1"/>
          <p:nvPr/>
        </p:nvSpPr>
        <p:spPr>
          <a:xfrm>
            <a:off x="1007035" y="582067"/>
            <a:ext cx="10177930" cy="5693866"/>
          </a:xfrm>
          <a:prstGeom prst="rect">
            <a:avLst/>
          </a:prstGeom>
          <a:noFill/>
        </p:spPr>
        <p:txBody>
          <a:bodyPr wrap="square" rtlCol="0">
            <a:spAutoFit/>
          </a:bodyPr>
          <a:lstStyle/>
          <a:p>
            <a:pPr algn="ctr"/>
            <a:r>
              <a:rPr lang="pt-BR" sz="2800" b="1" dirty="0">
                <a:effectLst/>
              </a:rPr>
              <a:t>O que acontece quando o anjo toca a primeira trombeta? </a:t>
            </a:r>
            <a:r>
              <a:rPr lang="pt-BR" sz="2800" b="1" dirty="0">
                <a:solidFill>
                  <a:srgbClr val="FF0000"/>
                </a:solidFill>
                <a:effectLst/>
              </a:rPr>
              <a:t>Apocalipse 8:7</a:t>
            </a:r>
            <a:br>
              <a:rPr lang="pt-BR" sz="2800" dirty="0"/>
            </a:br>
            <a:r>
              <a:rPr lang="pt-BR" sz="2800" b="1" dirty="0">
                <a:effectLst/>
              </a:rPr>
              <a:t>"</a:t>
            </a:r>
            <a:r>
              <a:rPr lang="pt-BR" sz="2800" dirty="0">
                <a:effectLst/>
              </a:rPr>
              <a:t>O primeiro anjo tocou a trombeta, e houve saraiva e fogo de mistura com sangue, e foram atirados à terra. Foi, então, queimada a terça parte da terra, e das árvores, e também toda erva verde."</a:t>
            </a:r>
            <a:r>
              <a:rPr lang="pt-BR" sz="2800" dirty="0"/>
              <a:t> </a:t>
            </a:r>
            <a:br>
              <a:rPr lang="pt-BR" sz="2800" dirty="0"/>
            </a:br>
            <a:br>
              <a:rPr lang="pt-BR" sz="2800" dirty="0"/>
            </a:br>
            <a:r>
              <a:rPr lang="pt-BR" sz="2800" dirty="0">
                <a:solidFill>
                  <a:srgbClr val="FF0000"/>
                </a:solidFill>
                <a:effectLst/>
              </a:rPr>
              <a:t>Saraiva (granizo), fogo e sangue são figuras de juízo na Bíblia (Ezequiel 38:21-22; Salmo 11:6). Já a terça parte é uma expressão que denota uma medida imparcial ou incompleta. Esta primeira trombeta tem seu cumprimento nos juízos divinos que se abateram sobre Jerusalém. Assim esta trombeta se cumpre nos juízos divinos, primeiro, com a destruição de Jerusalém no ano 70 a.D., e depois nas sucessivas perseguições dos imperadores Trajano e Adriano.</a:t>
            </a:r>
            <a:endParaRPr lang="pt-BR" sz="2800" b="1" dirty="0">
              <a:solidFill>
                <a:srgbClr val="FF0000"/>
              </a:solidFill>
            </a:endParaRPr>
          </a:p>
        </p:txBody>
      </p:sp>
    </p:spTree>
    <p:extLst>
      <p:ext uri="{BB962C8B-B14F-4D97-AF65-F5344CB8AC3E}">
        <p14:creationId xmlns:p14="http://schemas.microsoft.com/office/powerpoint/2010/main" val="168689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8843381-E695-7A37-1EAE-A1DC247B31BD}"/>
              </a:ext>
            </a:extLst>
          </p:cNvPr>
          <p:cNvSpPr txBox="1"/>
          <p:nvPr/>
        </p:nvSpPr>
        <p:spPr>
          <a:xfrm>
            <a:off x="779929" y="151179"/>
            <a:ext cx="10632141" cy="6555641"/>
          </a:xfrm>
          <a:prstGeom prst="rect">
            <a:avLst/>
          </a:prstGeom>
          <a:noFill/>
        </p:spPr>
        <p:txBody>
          <a:bodyPr wrap="square" rtlCol="0">
            <a:spAutoFit/>
          </a:bodyPr>
          <a:lstStyle/>
          <a:p>
            <a:pPr algn="ctr"/>
            <a:r>
              <a:rPr lang="pt-BR" sz="2800" b="1" dirty="0">
                <a:effectLst/>
              </a:rPr>
              <a:t>O que acontece quando o anjo toca a segunda trombeta? </a:t>
            </a:r>
            <a:r>
              <a:rPr lang="pt-BR" sz="2800" b="1" dirty="0">
                <a:solidFill>
                  <a:srgbClr val="FF0000"/>
                </a:solidFill>
                <a:effectLst/>
              </a:rPr>
              <a:t>Apocalipse 8:8-9</a:t>
            </a:r>
            <a:br>
              <a:rPr lang="pt-BR" sz="2800" dirty="0"/>
            </a:br>
            <a:r>
              <a:rPr lang="pt-BR" sz="2800" b="1" dirty="0">
                <a:effectLst/>
              </a:rPr>
              <a:t>"</a:t>
            </a:r>
            <a:r>
              <a:rPr lang="pt-BR" sz="2800" dirty="0">
                <a:effectLst/>
              </a:rPr>
              <a:t>O segundo anjo tocou a trombeta, e uma como que grande montanha ardendo em chamas foi atirada ao mar, cuja terça parte se tornou em sangue, e morreu a terça parte da criação que tinha vida, existente no mar, e foi destruída a terça parte das embarcações."</a:t>
            </a:r>
            <a:r>
              <a:rPr lang="pt-BR" sz="2800" dirty="0"/>
              <a:t> </a:t>
            </a:r>
            <a:br>
              <a:rPr lang="pt-BR" sz="2800" dirty="0"/>
            </a:br>
            <a:br>
              <a:rPr lang="pt-BR" sz="2800" dirty="0"/>
            </a:br>
            <a:r>
              <a:rPr lang="pt-BR" sz="2800" dirty="0">
                <a:solidFill>
                  <a:srgbClr val="FF0000"/>
                </a:solidFill>
                <a:effectLst/>
              </a:rPr>
              <a:t>Esta trombeta nos remete as invasões das tribos bárbaras que finalmente provocaram a queda do império romano do ocidente.</a:t>
            </a:r>
            <a:br>
              <a:rPr lang="pt-BR" sz="2800" dirty="0">
                <a:solidFill>
                  <a:srgbClr val="FF0000"/>
                </a:solidFill>
              </a:rPr>
            </a:br>
            <a:r>
              <a:rPr lang="pt-BR" sz="2800" dirty="0">
                <a:solidFill>
                  <a:srgbClr val="FF0000"/>
                </a:solidFill>
                <a:effectLst/>
              </a:rPr>
              <a:t>A profecia de Daniel falava de dez reinos que minariam o poder de Roma (Daniel 2:41-44; 7:7, 24). Esta profecia tem seu cumprimento com as dez tribos bárbaras que invadiram a Itália, entre os anos 352 a 476 a.D. O império romano perdeu sua força e </a:t>
            </a:r>
            <a:r>
              <a:rPr lang="pt-BR" sz="2800" dirty="0" err="1">
                <a:solidFill>
                  <a:srgbClr val="FF0000"/>
                </a:solidFill>
                <a:effectLst/>
              </a:rPr>
              <a:t>Odoacro</a:t>
            </a:r>
            <a:r>
              <a:rPr lang="pt-BR" sz="2800" dirty="0">
                <a:solidFill>
                  <a:srgbClr val="FF0000"/>
                </a:solidFill>
                <a:effectLst/>
              </a:rPr>
              <a:t>, rei dos Hérulos, tomou Roma e foi proclamado rei da Itália em 476 a.D., o mesmo ano da morte de Rômulo Augusto, o último imperador de Roma.</a:t>
            </a:r>
            <a:endParaRPr lang="pt-BR" sz="2800" dirty="0">
              <a:solidFill>
                <a:srgbClr val="FF0000"/>
              </a:solidFill>
            </a:endParaRPr>
          </a:p>
        </p:txBody>
      </p:sp>
    </p:spTree>
    <p:extLst>
      <p:ext uri="{BB962C8B-B14F-4D97-AF65-F5344CB8AC3E}">
        <p14:creationId xmlns:p14="http://schemas.microsoft.com/office/powerpoint/2010/main" val="57821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B3D1F69-815E-DA83-BB13-064E9756C854}"/>
              </a:ext>
            </a:extLst>
          </p:cNvPr>
          <p:cNvSpPr txBox="1"/>
          <p:nvPr/>
        </p:nvSpPr>
        <p:spPr>
          <a:xfrm>
            <a:off x="600635" y="582067"/>
            <a:ext cx="10990730" cy="5693866"/>
          </a:xfrm>
          <a:prstGeom prst="rect">
            <a:avLst/>
          </a:prstGeom>
          <a:noFill/>
        </p:spPr>
        <p:txBody>
          <a:bodyPr wrap="square" rtlCol="0">
            <a:spAutoFit/>
          </a:bodyPr>
          <a:lstStyle/>
          <a:p>
            <a:pPr algn="ctr"/>
            <a:r>
              <a:rPr lang="pt-BR" sz="2800" b="1" dirty="0">
                <a:effectLst/>
              </a:rPr>
              <a:t>O que acontece quando o anjo toca a terceira trombeta? </a:t>
            </a:r>
            <a:r>
              <a:rPr lang="pt-BR" sz="2800" b="1" dirty="0">
                <a:solidFill>
                  <a:srgbClr val="FF0000"/>
                </a:solidFill>
                <a:effectLst/>
              </a:rPr>
              <a:t>Apocalipse 8:10-11.</a:t>
            </a:r>
            <a:br>
              <a:rPr lang="pt-BR" sz="2800" dirty="0"/>
            </a:br>
            <a:r>
              <a:rPr lang="pt-BR" sz="2800" b="1" dirty="0">
                <a:effectLst/>
              </a:rPr>
              <a:t>"</a:t>
            </a:r>
            <a:r>
              <a:rPr lang="pt-BR" sz="2800" dirty="0">
                <a:effectLst/>
              </a:rPr>
              <a:t>O terceiro anjo tocou a trombeta, e caiu do céu sobre a terça parte dos rios, e sobre as fontes das águas uma grande estrela, ardendo como tocha. O nome da estrela é Absinto; e a terça parte das águas se tornou em absinto, e muitos dos homens morreram por causa dessas águas, porque se tornaram amargosas."</a:t>
            </a:r>
            <a:r>
              <a:rPr lang="pt-BR" sz="2800" dirty="0"/>
              <a:t> </a:t>
            </a:r>
            <a:br>
              <a:rPr lang="pt-BR" sz="2800" dirty="0"/>
            </a:br>
            <a:br>
              <a:rPr lang="pt-BR" sz="2800" dirty="0"/>
            </a:br>
            <a:r>
              <a:rPr lang="pt-BR" sz="2800" dirty="0">
                <a:solidFill>
                  <a:srgbClr val="FF0000"/>
                </a:solidFill>
                <a:effectLst/>
              </a:rPr>
              <a:t>A queda dessa estrela, na terceira trombeta, simboliza a apostasia da igreja cristã, um afastamento coletivo da verdade. Judas refere-se aos falsos mestres como “estrelas errantes” reservadas para as trevas (Judas 1:12-13). Como resultado, os ensinos da igreja e as formalidades religiosas seriam como águas amargosas e mortais para os homens.</a:t>
            </a:r>
            <a:endParaRPr lang="pt-BR" sz="2800" dirty="0">
              <a:solidFill>
                <a:srgbClr val="FF0000"/>
              </a:solidFill>
            </a:endParaRPr>
          </a:p>
        </p:txBody>
      </p:sp>
    </p:spTree>
    <p:extLst>
      <p:ext uri="{BB962C8B-B14F-4D97-AF65-F5344CB8AC3E}">
        <p14:creationId xmlns:p14="http://schemas.microsoft.com/office/powerpoint/2010/main" val="3287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361DA5A-64E2-E68D-5048-723B24B8F8D5}"/>
              </a:ext>
            </a:extLst>
          </p:cNvPr>
          <p:cNvSpPr txBox="1"/>
          <p:nvPr/>
        </p:nvSpPr>
        <p:spPr>
          <a:xfrm>
            <a:off x="676835" y="151179"/>
            <a:ext cx="10838330" cy="6555641"/>
          </a:xfrm>
          <a:prstGeom prst="rect">
            <a:avLst/>
          </a:prstGeom>
          <a:noFill/>
        </p:spPr>
        <p:txBody>
          <a:bodyPr wrap="square" rtlCol="0">
            <a:spAutoFit/>
          </a:bodyPr>
          <a:lstStyle/>
          <a:p>
            <a:pPr algn="ctr"/>
            <a:r>
              <a:rPr lang="pt-BR" sz="2800" b="1" dirty="0">
                <a:effectLst/>
              </a:rPr>
              <a:t>O que acontece quando o anjo toca a quarta trombeta? </a:t>
            </a:r>
            <a:r>
              <a:rPr lang="pt-BR" sz="2800" b="1" dirty="0">
                <a:solidFill>
                  <a:srgbClr val="FF0000"/>
                </a:solidFill>
                <a:effectLst/>
              </a:rPr>
              <a:t>Apocalipse 8:12-13.</a:t>
            </a:r>
            <a:br>
              <a:rPr lang="pt-BR" sz="2800" dirty="0"/>
            </a:br>
            <a:r>
              <a:rPr lang="pt-BR" sz="2800" b="1" dirty="0">
                <a:effectLst/>
              </a:rPr>
              <a:t>"</a:t>
            </a:r>
            <a:r>
              <a:rPr lang="pt-BR" sz="2800" dirty="0">
                <a:effectLst/>
              </a:rPr>
              <a:t>O quarto anjo tocou a trombeta, e foi ferida a terça parte do sol, da lua e das estrelas, para que a terça parte deles escurecesse e, na sua terça parte, não brilhasse, tanto o dia como também a noite. Então, vi e ouvi uma águia que, voando pelo meio do céu, dizia em grande voz: Ai! Ai! Ai dos que moram na terra, por causa das restantes vozes da trombeta dos três anjos que ainda têm de tocar!"</a:t>
            </a:r>
            <a:br>
              <a:rPr lang="pt-BR" sz="2800" dirty="0"/>
            </a:br>
            <a:br>
              <a:rPr lang="pt-BR" sz="2800" dirty="0"/>
            </a:br>
            <a:r>
              <a:rPr lang="pt-BR" sz="2800" dirty="0">
                <a:solidFill>
                  <a:srgbClr val="FF0000"/>
                </a:solidFill>
                <a:effectLst/>
              </a:rPr>
              <a:t>Quando se cumpriu essa profecia? Alguns afirmam que na Idade Média, também chamada de idade escura, quando as trevas espirituais e morais atingiu a humanidade, se cumpre o toque da quarta trombeta. Uma paralisia moral e intelectual caíra sobre a cristandade e milhares se afastaram da Palavra da verdade. Este afastamento propiciou o surgimento do ateísmo secular e a existência de Deus foi questionada.</a:t>
            </a:r>
            <a:endParaRPr lang="pt-BR" sz="2800" dirty="0">
              <a:solidFill>
                <a:srgbClr val="FF0000"/>
              </a:solidFill>
            </a:endParaRPr>
          </a:p>
        </p:txBody>
      </p:sp>
    </p:spTree>
    <p:extLst>
      <p:ext uri="{BB962C8B-B14F-4D97-AF65-F5344CB8AC3E}">
        <p14:creationId xmlns:p14="http://schemas.microsoft.com/office/powerpoint/2010/main" val="366943009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Da Mata</dc:creator>
  <cp:lastModifiedBy>Luiz Da Mata</cp:lastModifiedBy>
  <cp:revision>8</cp:revision>
  <dcterms:created xsi:type="dcterms:W3CDTF">2023-06-19T19:07:56Z</dcterms:created>
  <dcterms:modified xsi:type="dcterms:W3CDTF">2023-06-23T12:24:24Z</dcterms:modified>
</cp:coreProperties>
</file>