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Glacial Indifference" panose="020B0604020202020204" charset="0"/>
      <p:regular r:id="rId13"/>
    </p:embeddedFont>
    <p:embeddedFont>
      <p:font typeface="Glacial Indifference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51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3261929">
            <a:off x="9529097" y="-3897920"/>
            <a:ext cx="12406564" cy="1285654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3503445">
            <a:off x="16271422" y="-688600"/>
            <a:ext cx="2293248" cy="237642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8907459">
            <a:off x="-469322" y="7673063"/>
            <a:ext cx="2393626" cy="248044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6512446">
            <a:off x="-1875930" y="3860717"/>
            <a:ext cx="10179983" cy="10549205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032962" y="9258300"/>
            <a:ext cx="1181100" cy="1181100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7259300" y="2331504"/>
            <a:ext cx="571500" cy="571500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1285675" y="4106820"/>
            <a:ext cx="15716650" cy="16088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12000" spc="1200">
                <a:solidFill>
                  <a:srgbClr val="6BD4CD"/>
                </a:solidFill>
                <a:latin typeface="Glacial Indifference Bold"/>
              </a:rPr>
              <a:t>CSS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85675" y="6608081"/>
            <a:ext cx="15716650" cy="538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 spc="319" dirty="0">
                <a:solidFill>
                  <a:srgbClr val="6BD4CD"/>
                </a:solidFill>
                <a:latin typeface="Glacial Indifference"/>
              </a:rPr>
              <a:t>SINTAXIS, BOX-MODEL, PRÁCTICA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9986250">
            <a:off x="-4102298" y="-524776"/>
            <a:ext cx="8880774" cy="920287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375633">
            <a:off x="-489467" y="7372231"/>
            <a:ext cx="4693285" cy="486350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6087273">
            <a:off x="16499100" y="4419465"/>
            <a:ext cx="6599197" cy="683854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4420793">
            <a:off x="10604897" y="-4495251"/>
            <a:ext cx="9951332" cy="10312261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457200" y="8972550"/>
            <a:ext cx="571500" cy="571500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10543471" y="1703835"/>
            <a:ext cx="6715829" cy="6879331"/>
            <a:chOff x="0" y="0"/>
            <a:chExt cx="2086610" cy="2137410"/>
          </a:xfrm>
        </p:grpSpPr>
        <p:sp>
          <p:nvSpPr>
            <p:cNvPr id="9" name="Freeform 9"/>
            <p:cNvSpPr/>
            <p:nvPr/>
          </p:nvSpPr>
          <p:spPr>
            <a:xfrm>
              <a:off x="2540" y="-2540"/>
              <a:ext cx="2087880" cy="2139950"/>
            </a:xfrm>
            <a:custGeom>
              <a:avLst/>
              <a:gdLst/>
              <a:ahLst/>
              <a:cxnLst/>
              <a:rect l="l" t="t" r="r" b="b"/>
              <a:pathLst>
                <a:path w="2087880" h="2139950">
                  <a:moveTo>
                    <a:pt x="1979930" y="486410"/>
                  </a:moveTo>
                  <a:cubicBezTo>
                    <a:pt x="1964690" y="454660"/>
                    <a:pt x="1948180" y="422910"/>
                    <a:pt x="1929130" y="393700"/>
                  </a:cubicBezTo>
                  <a:cubicBezTo>
                    <a:pt x="1908810" y="363220"/>
                    <a:pt x="1888490" y="330200"/>
                    <a:pt x="1861820" y="304800"/>
                  </a:cubicBezTo>
                  <a:cubicBezTo>
                    <a:pt x="1836420" y="280670"/>
                    <a:pt x="1808480" y="257810"/>
                    <a:pt x="1780540" y="236220"/>
                  </a:cubicBezTo>
                  <a:cubicBezTo>
                    <a:pt x="1725930" y="193040"/>
                    <a:pt x="1666240" y="154940"/>
                    <a:pt x="1606550" y="119380"/>
                  </a:cubicBezTo>
                  <a:cubicBezTo>
                    <a:pt x="1537970" y="77470"/>
                    <a:pt x="1461770" y="55880"/>
                    <a:pt x="1384300" y="34290"/>
                  </a:cubicBezTo>
                  <a:cubicBezTo>
                    <a:pt x="1337310" y="21590"/>
                    <a:pt x="1289050" y="11430"/>
                    <a:pt x="1239520" y="5080"/>
                  </a:cubicBezTo>
                  <a:cubicBezTo>
                    <a:pt x="1203960" y="0"/>
                    <a:pt x="1165860" y="2540"/>
                    <a:pt x="1129030" y="6350"/>
                  </a:cubicBezTo>
                  <a:cubicBezTo>
                    <a:pt x="1079500" y="10160"/>
                    <a:pt x="1029970" y="13970"/>
                    <a:pt x="980440" y="22860"/>
                  </a:cubicBezTo>
                  <a:cubicBezTo>
                    <a:pt x="943610" y="24130"/>
                    <a:pt x="908050" y="25400"/>
                    <a:pt x="869950" y="29210"/>
                  </a:cubicBezTo>
                  <a:cubicBezTo>
                    <a:pt x="850900" y="30480"/>
                    <a:pt x="831850" y="33020"/>
                    <a:pt x="812800" y="35560"/>
                  </a:cubicBezTo>
                  <a:cubicBezTo>
                    <a:pt x="800100" y="38100"/>
                    <a:pt x="788670" y="40640"/>
                    <a:pt x="777240" y="43180"/>
                  </a:cubicBezTo>
                  <a:cubicBezTo>
                    <a:pt x="730250" y="54610"/>
                    <a:pt x="685800" y="74930"/>
                    <a:pt x="645160" y="96520"/>
                  </a:cubicBezTo>
                  <a:cubicBezTo>
                    <a:pt x="562610" y="139700"/>
                    <a:pt x="483870" y="190500"/>
                    <a:pt x="411480" y="247650"/>
                  </a:cubicBezTo>
                  <a:cubicBezTo>
                    <a:pt x="381000" y="271780"/>
                    <a:pt x="351790" y="297180"/>
                    <a:pt x="322580" y="323850"/>
                  </a:cubicBezTo>
                  <a:cubicBezTo>
                    <a:pt x="270510" y="372110"/>
                    <a:pt x="227330" y="429260"/>
                    <a:pt x="187960" y="487680"/>
                  </a:cubicBezTo>
                  <a:cubicBezTo>
                    <a:pt x="158750" y="529590"/>
                    <a:pt x="134620" y="577850"/>
                    <a:pt x="114300" y="623570"/>
                  </a:cubicBezTo>
                  <a:cubicBezTo>
                    <a:pt x="99060" y="657860"/>
                    <a:pt x="82550" y="692150"/>
                    <a:pt x="72390" y="728980"/>
                  </a:cubicBezTo>
                  <a:cubicBezTo>
                    <a:pt x="44450" y="819150"/>
                    <a:pt x="22860" y="910590"/>
                    <a:pt x="8890" y="1003300"/>
                  </a:cubicBezTo>
                  <a:cubicBezTo>
                    <a:pt x="3810" y="1040130"/>
                    <a:pt x="1270" y="1076960"/>
                    <a:pt x="0" y="1115060"/>
                  </a:cubicBezTo>
                  <a:lnTo>
                    <a:pt x="0" y="1165860"/>
                  </a:lnTo>
                  <a:cubicBezTo>
                    <a:pt x="1270" y="1197610"/>
                    <a:pt x="2540" y="1236980"/>
                    <a:pt x="8890" y="1268730"/>
                  </a:cubicBezTo>
                  <a:cubicBezTo>
                    <a:pt x="15240" y="1305560"/>
                    <a:pt x="21590" y="1343660"/>
                    <a:pt x="31750" y="1379220"/>
                  </a:cubicBezTo>
                  <a:cubicBezTo>
                    <a:pt x="54610" y="1452880"/>
                    <a:pt x="78740" y="1527810"/>
                    <a:pt x="118110" y="1595120"/>
                  </a:cubicBezTo>
                  <a:cubicBezTo>
                    <a:pt x="138430" y="1629410"/>
                    <a:pt x="160020" y="1663700"/>
                    <a:pt x="182880" y="1695450"/>
                  </a:cubicBezTo>
                  <a:cubicBezTo>
                    <a:pt x="212090" y="1738630"/>
                    <a:pt x="241300" y="1780540"/>
                    <a:pt x="278130" y="1817370"/>
                  </a:cubicBezTo>
                  <a:cubicBezTo>
                    <a:pt x="322580" y="1863090"/>
                    <a:pt x="374650" y="1903730"/>
                    <a:pt x="427990" y="1939290"/>
                  </a:cubicBezTo>
                  <a:cubicBezTo>
                    <a:pt x="539750" y="2012950"/>
                    <a:pt x="673100" y="2054860"/>
                    <a:pt x="801370" y="2090420"/>
                  </a:cubicBezTo>
                  <a:cubicBezTo>
                    <a:pt x="831850" y="2099310"/>
                    <a:pt x="863600" y="2106930"/>
                    <a:pt x="895350" y="2113280"/>
                  </a:cubicBezTo>
                  <a:cubicBezTo>
                    <a:pt x="944880" y="2123440"/>
                    <a:pt x="994410" y="2134870"/>
                    <a:pt x="1043940" y="2137410"/>
                  </a:cubicBezTo>
                  <a:cubicBezTo>
                    <a:pt x="1083310" y="2139950"/>
                    <a:pt x="1123950" y="2136140"/>
                    <a:pt x="1163320" y="2133600"/>
                  </a:cubicBezTo>
                  <a:cubicBezTo>
                    <a:pt x="1216660" y="2129790"/>
                    <a:pt x="1270000" y="2124710"/>
                    <a:pt x="1323340" y="2113280"/>
                  </a:cubicBezTo>
                  <a:cubicBezTo>
                    <a:pt x="1375410" y="2101850"/>
                    <a:pt x="1424940" y="2084070"/>
                    <a:pt x="1473200" y="2062480"/>
                  </a:cubicBezTo>
                  <a:cubicBezTo>
                    <a:pt x="1549400" y="2029460"/>
                    <a:pt x="1623060" y="1983740"/>
                    <a:pt x="1678940" y="1921510"/>
                  </a:cubicBezTo>
                  <a:cubicBezTo>
                    <a:pt x="1739900" y="1852930"/>
                    <a:pt x="1798320" y="1783080"/>
                    <a:pt x="1847850" y="1705610"/>
                  </a:cubicBezTo>
                  <a:cubicBezTo>
                    <a:pt x="1896110" y="1630680"/>
                    <a:pt x="1936750" y="1550670"/>
                    <a:pt x="1976120" y="1469390"/>
                  </a:cubicBezTo>
                  <a:cubicBezTo>
                    <a:pt x="2007870" y="1403350"/>
                    <a:pt x="2039620" y="1334770"/>
                    <a:pt x="2056130" y="1262380"/>
                  </a:cubicBezTo>
                  <a:cubicBezTo>
                    <a:pt x="2067560" y="1212850"/>
                    <a:pt x="2077720" y="1162050"/>
                    <a:pt x="2082800" y="1112520"/>
                  </a:cubicBezTo>
                  <a:cubicBezTo>
                    <a:pt x="2086610" y="1074420"/>
                    <a:pt x="2087880" y="1037590"/>
                    <a:pt x="2087880" y="1000760"/>
                  </a:cubicBezTo>
                  <a:cubicBezTo>
                    <a:pt x="2087880" y="910590"/>
                    <a:pt x="2082800" y="820420"/>
                    <a:pt x="2067560" y="731520"/>
                  </a:cubicBezTo>
                  <a:cubicBezTo>
                    <a:pt x="2061210" y="695960"/>
                    <a:pt x="2052320" y="661670"/>
                    <a:pt x="2039620" y="628650"/>
                  </a:cubicBezTo>
                  <a:cubicBezTo>
                    <a:pt x="2019300" y="581660"/>
                    <a:pt x="2002790" y="533400"/>
                    <a:pt x="1979930" y="486410"/>
                  </a:cubicBezTo>
                  <a:close/>
                </a:path>
              </a:pathLst>
            </a:custGeom>
            <a:blipFill>
              <a:blip r:embed="rId4"/>
              <a:stretch>
                <a:fillRect l="-27106" t="-14" r="-27410" b="79"/>
              </a:stretch>
            </a:blipFill>
          </p:spPr>
        </p:sp>
      </p:grpSp>
      <p:grpSp>
        <p:nvGrpSpPr>
          <p:cNvPr id="10" name="Group 10"/>
          <p:cNvGrpSpPr/>
          <p:nvPr/>
        </p:nvGrpSpPr>
        <p:grpSpPr>
          <a:xfrm>
            <a:off x="16078200" y="2152650"/>
            <a:ext cx="1181100" cy="1181100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028700" y="1971675"/>
            <a:ext cx="8572900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5000" spc="500">
                <a:solidFill>
                  <a:srgbClr val="6BD4CD"/>
                </a:solidFill>
                <a:latin typeface="Glacial Indifference Bold"/>
              </a:rPr>
              <a:t>¿QUÉ ES CSS?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05416" y="3228975"/>
            <a:ext cx="9338055" cy="4768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00"/>
              </a:lnSpc>
            </a:pPr>
            <a:r>
              <a:rPr lang="en-US" sz="3600">
                <a:solidFill>
                  <a:srgbClr val="6BD4CD"/>
                </a:solidFill>
                <a:latin typeface="Glacial Indifference"/>
              </a:rPr>
              <a:t>CSS (en inglés Cascading Style Sheets) es</a:t>
            </a:r>
          </a:p>
          <a:p>
            <a:pPr>
              <a:lnSpc>
                <a:spcPts val="5400"/>
              </a:lnSpc>
            </a:pPr>
            <a:r>
              <a:rPr lang="en-US" sz="3600">
                <a:solidFill>
                  <a:srgbClr val="6BD4CD"/>
                </a:solidFill>
                <a:latin typeface="Glacial Indifference"/>
              </a:rPr>
              <a:t>lenguaje de hojas de estilo en cascada y se usa para estilizar elementos escritos en un lenguaje de marcado como HTML. </a:t>
            </a:r>
          </a:p>
          <a:p>
            <a:pPr>
              <a:lnSpc>
                <a:spcPts val="5400"/>
              </a:lnSpc>
            </a:pPr>
            <a:endParaRPr lang="en-US" sz="3600">
              <a:solidFill>
                <a:srgbClr val="6BD4CD"/>
              </a:solidFill>
              <a:latin typeface="Glacial Indifference"/>
            </a:endParaRPr>
          </a:p>
          <a:p>
            <a:pPr>
              <a:lnSpc>
                <a:spcPts val="5400"/>
              </a:lnSpc>
            </a:pPr>
            <a:r>
              <a:rPr lang="en-US" sz="3600">
                <a:solidFill>
                  <a:srgbClr val="6BD4CD"/>
                </a:solidFill>
                <a:latin typeface="Glacial Indifference"/>
              </a:rPr>
              <a:t>CSS separa el contenido de la represen</a:t>
            </a:r>
            <a:r>
              <a:rPr lang="en-US" sz="3599">
                <a:solidFill>
                  <a:srgbClr val="6BD4CD"/>
                </a:solidFill>
                <a:latin typeface="Glacial Indifference"/>
              </a:rPr>
              <a:t>t</a:t>
            </a:r>
            <a:r>
              <a:rPr lang="en-US" sz="3600">
                <a:solidFill>
                  <a:srgbClr val="6BD4CD"/>
                </a:solidFill>
                <a:latin typeface="Glacial Indifference"/>
              </a:rPr>
              <a:t>ación visual del sitio.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2059948">
            <a:off x="16604155" y="-438298"/>
            <a:ext cx="2350917" cy="2436183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3782951">
            <a:off x="1393662" y="8897625"/>
            <a:ext cx="1936387" cy="200661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D4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747850" y="1675086"/>
            <a:ext cx="9022901" cy="935015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13615654" y="-2642814"/>
            <a:ext cx="5534692" cy="573543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9653010">
            <a:off x="-2710651" y="-2116072"/>
            <a:ext cx="8774102" cy="909233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896806">
            <a:off x="-1451748" y="4448377"/>
            <a:ext cx="6599197" cy="683854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8234702">
            <a:off x="1013423" y="-1136922"/>
            <a:ext cx="2628319" cy="2723647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327134">
            <a:off x="16950340" y="6599166"/>
            <a:ext cx="1658546" cy="171870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-152400" y="1028700"/>
            <a:ext cx="1181100" cy="1181100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345C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6687800" y="8686800"/>
            <a:ext cx="571500" cy="571500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345C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028700" y="1036018"/>
            <a:ext cx="7868050" cy="639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 spc="420">
                <a:solidFill>
                  <a:srgbClr val="04345C"/>
                </a:solidFill>
                <a:latin typeface="Glacial Indifference Bold"/>
              </a:rPr>
              <a:t>CONTENIDO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911563" y="1036018"/>
            <a:ext cx="7868050" cy="639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 spc="420">
                <a:solidFill>
                  <a:srgbClr val="04345C"/>
                </a:solidFill>
                <a:latin typeface="Glacial Indifference Bold"/>
              </a:rPr>
              <a:t>PRESENTACIÓN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EF8E7A44-BCDC-4027-9383-1FF08E0A85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634" y="2124294"/>
            <a:ext cx="6155062" cy="6170111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74C7AC7D-3DCB-477B-B442-6E9BF860A0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190" y="2088054"/>
            <a:ext cx="8746261" cy="61108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D4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998464">
            <a:off x="443928" y="-1958927"/>
            <a:ext cx="8745696" cy="906289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112452">
            <a:off x="9123109" y="3852587"/>
            <a:ext cx="8404696" cy="870953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7751019">
            <a:off x="8323009" y="-2148163"/>
            <a:ext cx="8404696" cy="870953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824410">
            <a:off x="16623964" y="7774634"/>
            <a:ext cx="2753452" cy="285331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9741028">
            <a:off x="-640462" y="-1117273"/>
            <a:ext cx="2531207" cy="2623012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6078200" y="9258300"/>
            <a:ext cx="1181100" cy="1181100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2EDF1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742950" y="742950"/>
            <a:ext cx="571500" cy="571500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2EDF1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891201">
            <a:off x="1217359" y="3508409"/>
            <a:ext cx="8404696" cy="870953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1959076" y="2409449"/>
            <a:ext cx="5715400" cy="1433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0"/>
              </a:lnSpc>
            </a:pPr>
            <a:r>
              <a:rPr lang="en-US" sz="2600">
                <a:solidFill>
                  <a:srgbClr val="04345C"/>
                </a:solidFill>
                <a:latin typeface="Glacial Indifference"/>
              </a:rPr>
              <a:t>CSS son las siglas de Cascading Style Sheets</a:t>
            </a:r>
          </a:p>
          <a:p>
            <a:pPr algn="ctr">
              <a:lnSpc>
                <a:spcPts val="3900"/>
              </a:lnSpc>
            </a:pPr>
            <a:endParaRPr lang="en-US" sz="2600">
              <a:solidFill>
                <a:srgbClr val="04345C"/>
              </a:solidFill>
              <a:latin typeface="Glacial Indifference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949880" y="2409449"/>
            <a:ext cx="5715400" cy="9510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0"/>
              </a:lnSpc>
            </a:pPr>
            <a:r>
              <a:rPr lang="en-US" sz="2600">
                <a:solidFill>
                  <a:srgbClr val="04345C"/>
                </a:solidFill>
                <a:latin typeface="Glacial Indifference"/>
              </a:rPr>
              <a:t>CSS describe cómo se mostrarán los elementos HTML en la pantalla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949880" y="6904660"/>
            <a:ext cx="5715400" cy="1433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0"/>
              </a:lnSpc>
            </a:pPr>
            <a:r>
              <a:rPr lang="en-US" sz="2600">
                <a:solidFill>
                  <a:srgbClr val="04345C"/>
                </a:solidFill>
                <a:latin typeface="Glacial Indifference"/>
              </a:rPr>
              <a:t>Las hojas de estilo externas se almacenan en archivos CSS</a:t>
            </a:r>
          </a:p>
          <a:p>
            <a:pPr algn="ctr">
              <a:lnSpc>
                <a:spcPts val="3900"/>
              </a:lnSpc>
            </a:pPr>
            <a:endParaRPr lang="en-US" sz="2600">
              <a:solidFill>
                <a:srgbClr val="04345C"/>
              </a:solidFill>
              <a:latin typeface="Glacial Indifference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799607" y="6663558"/>
            <a:ext cx="5715400" cy="1915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0"/>
              </a:lnSpc>
            </a:pPr>
            <a:r>
              <a:rPr lang="en-US" sz="2600">
                <a:solidFill>
                  <a:srgbClr val="04345C"/>
                </a:solidFill>
                <a:latin typeface="Glacial Indifference"/>
              </a:rPr>
              <a:t>CSS ahorra mucho trabajo. Puede controlar el diseño de varias páginas web a la vez</a:t>
            </a:r>
          </a:p>
          <a:p>
            <a:pPr algn="ctr">
              <a:lnSpc>
                <a:spcPts val="3900"/>
              </a:lnSpc>
            </a:pPr>
            <a:endParaRPr lang="en-US" sz="2600">
              <a:solidFill>
                <a:srgbClr val="04345C"/>
              </a:solidFill>
              <a:latin typeface="Glacial Indifference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4657307" y="733425"/>
            <a:ext cx="7868050" cy="639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 spc="420">
                <a:solidFill>
                  <a:srgbClr val="04345C"/>
                </a:solidFill>
                <a:latin typeface="Glacial Indifference Bold"/>
              </a:rPr>
              <a:t>DATOS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352402">
            <a:off x="11144397" y="2044998"/>
            <a:ext cx="9412281" cy="975365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4690237">
            <a:off x="13587917" y="-1624564"/>
            <a:ext cx="5363442" cy="555797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7132476">
            <a:off x="-2496200" y="6910817"/>
            <a:ext cx="5850340" cy="606252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9638777">
            <a:off x="-2446319" y="-1515701"/>
            <a:ext cx="9437477" cy="9779769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17259300" y="480044"/>
            <a:ext cx="1348756" cy="1348756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070983" y="7799479"/>
            <a:ext cx="5143900" cy="9510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0"/>
              </a:lnSpc>
            </a:pPr>
            <a:r>
              <a:rPr lang="en-US" sz="2600" dirty="0">
                <a:solidFill>
                  <a:srgbClr val="6BD4CD"/>
                </a:solidFill>
                <a:latin typeface="Glacial Indifference"/>
              </a:rPr>
              <a:t>El selector </a:t>
            </a:r>
            <a:r>
              <a:rPr lang="en-US" sz="2600" dirty="0" err="1">
                <a:solidFill>
                  <a:srgbClr val="6BD4CD"/>
                </a:solidFill>
                <a:latin typeface="Glacial Indifference"/>
              </a:rPr>
              <a:t>apunta</a:t>
            </a:r>
            <a:r>
              <a:rPr lang="en-US" sz="2600" dirty="0">
                <a:solidFill>
                  <a:srgbClr val="6BD4CD"/>
                </a:solidFill>
                <a:latin typeface="Glacial Indifference"/>
              </a:rPr>
              <a:t> al </a:t>
            </a:r>
            <a:r>
              <a:rPr lang="en-US" sz="2600" dirty="0" err="1">
                <a:solidFill>
                  <a:srgbClr val="6BD4CD"/>
                </a:solidFill>
                <a:latin typeface="Glacial Indifference"/>
              </a:rPr>
              <a:t>elemento</a:t>
            </a:r>
            <a:r>
              <a:rPr lang="en-US" sz="2600" dirty="0">
                <a:solidFill>
                  <a:srgbClr val="6BD4CD"/>
                </a:solidFill>
                <a:latin typeface="Glacial Indifference"/>
              </a:rPr>
              <a:t> HTML que </a:t>
            </a:r>
            <a:r>
              <a:rPr lang="en-US" sz="2600" dirty="0" err="1">
                <a:solidFill>
                  <a:srgbClr val="6BD4CD"/>
                </a:solidFill>
                <a:latin typeface="Glacial Indifference"/>
              </a:rPr>
              <a:t>deseas</a:t>
            </a:r>
            <a:r>
              <a:rPr lang="en-US" sz="2600" dirty="0">
                <a:solidFill>
                  <a:srgbClr val="6BD4CD"/>
                </a:solidFill>
                <a:latin typeface="Glacial Indifference"/>
              </a:rPr>
              <a:t> </a:t>
            </a:r>
            <a:r>
              <a:rPr lang="en-US" sz="2600" dirty="0" err="1">
                <a:solidFill>
                  <a:srgbClr val="6BD4CD"/>
                </a:solidFill>
                <a:latin typeface="Glacial Indifference"/>
              </a:rPr>
              <a:t>estilizar</a:t>
            </a:r>
            <a:r>
              <a:rPr lang="en-US" sz="2600" dirty="0">
                <a:solidFill>
                  <a:srgbClr val="6BD4CD"/>
                </a:solidFill>
                <a:latin typeface="Glacial Indifference"/>
              </a:rPr>
              <a:t>.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572050" y="7657057"/>
            <a:ext cx="5143900" cy="1433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0"/>
              </a:lnSpc>
            </a:pPr>
            <a:r>
              <a:rPr lang="en-US" sz="2600">
                <a:solidFill>
                  <a:srgbClr val="6BD4CD"/>
                </a:solidFill>
                <a:latin typeface="Glacial Indifference"/>
              </a:rPr>
              <a:t> El bloque de declaración contiene una o más declaraciones separadas por punto y coma.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115400" y="6692651"/>
            <a:ext cx="5143900" cy="2397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0"/>
              </a:lnSpc>
            </a:pPr>
            <a:r>
              <a:rPr lang="en-US" sz="2600">
                <a:solidFill>
                  <a:srgbClr val="6BD4CD"/>
                </a:solidFill>
                <a:latin typeface="Glacial Indifference"/>
              </a:rPr>
              <a:t>Cada declaración incluye un nombre de propiedad CSS y un valor, separados por dos puntos. Los bloques de declaración están rodeados por llaves.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457200" y="9281903"/>
            <a:ext cx="571500" cy="571500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</p:sp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938422">
            <a:off x="1225129" y="9321739"/>
            <a:ext cx="1862954" cy="1930523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5232644" y="155747"/>
            <a:ext cx="7868050" cy="639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 spc="420">
                <a:solidFill>
                  <a:srgbClr val="6BD4CD"/>
                </a:solidFill>
                <a:latin typeface="Glacial Indifference Bold"/>
              </a:rPr>
              <a:t>SINTAXIS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156607" y="1068697"/>
            <a:ext cx="14430375" cy="977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0"/>
              </a:lnSpc>
              <a:spcBef>
                <a:spcPct val="0"/>
              </a:spcBef>
            </a:pPr>
            <a:r>
              <a:rPr lang="en-US" sz="2600">
                <a:solidFill>
                  <a:srgbClr val="6BD4CD"/>
                </a:solidFill>
                <a:latin typeface="Glacial Indifference"/>
              </a:rPr>
              <a:t> La estructura de sintaxis CSS es bastante simple. Cuenta con un selector y un bloque de declaración.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9D7816B1-543B-47F4-89AC-C928383468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274" y="2740870"/>
            <a:ext cx="5328281" cy="480526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641E09F0-777B-4E00-A14A-50B35BAAB5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07" y="2742676"/>
            <a:ext cx="5400670" cy="4525451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80C5ADAA-34CA-4302-B5EE-41E2F0B64A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3892" y="1728343"/>
            <a:ext cx="4875208" cy="470414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352402">
            <a:off x="11144397" y="2044998"/>
            <a:ext cx="9412281" cy="975365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4690237">
            <a:off x="13587917" y="-1624564"/>
            <a:ext cx="5363442" cy="555797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7132476">
            <a:off x="-2496200" y="6910817"/>
            <a:ext cx="5850340" cy="606252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9638777">
            <a:off x="-2438464" y="-1239450"/>
            <a:ext cx="9437477" cy="9779769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17259300" y="480044"/>
            <a:ext cx="1348756" cy="1348756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457200" y="9281903"/>
            <a:ext cx="571500" cy="571500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</p:sp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938422">
            <a:off x="1225129" y="9321739"/>
            <a:ext cx="1862954" cy="1930523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5269027" y="515353"/>
            <a:ext cx="7868050" cy="639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 spc="420" dirty="0">
                <a:solidFill>
                  <a:srgbClr val="6BD4CD"/>
                </a:solidFill>
                <a:latin typeface="Glacial Indifference Bold"/>
              </a:rPr>
              <a:t>BOX-MODEL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14A6B66E-CADF-40C9-AAA8-926C3F2BBE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214" y="2969297"/>
            <a:ext cx="6311675" cy="508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68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657307" y="733425"/>
            <a:ext cx="7868050" cy="639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 spc="420">
                <a:solidFill>
                  <a:srgbClr val="6BD4CD"/>
                </a:solidFill>
                <a:latin typeface="Glacial Indifference Bold"/>
              </a:rPr>
              <a:t>DOCUMENTACIÓN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776538" y="4792980"/>
            <a:ext cx="13301662" cy="9040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650"/>
              </a:lnSpc>
              <a:spcBef>
                <a:spcPct val="0"/>
              </a:spcBef>
            </a:pPr>
            <a:r>
              <a:rPr lang="en-US" sz="5100" dirty="0">
                <a:solidFill>
                  <a:srgbClr val="FFFFFF"/>
                </a:solidFill>
                <a:latin typeface="Glacial Indifference"/>
              </a:rPr>
              <a:t>https://www.w3schools.com/css/default.asp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189</Words>
  <Application>Microsoft Office PowerPoint</Application>
  <PresentationFormat>Personalizado</PresentationFormat>
  <Paragraphs>22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Glacial Indifference</vt:lpstr>
      <vt:lpstr>Calibri</vt:lpstr>
      <vt:lpstr>Arial</vt:lpstr>
      <vt:lpstr>Glacial Indifference Bold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cp:lastModifiedBy>JOSE LEIVA</cp:lastModifiedBy>
  <cp:revision>4</cp:revision>
  <dcterms:created xsi:type="dcterms:W3CDTF">2006-08-16T00:00:00Z</dcterms:created>
  <dcterms:modified xsi:type="dcterms:W3CDTF">2021-04-25T00:26:51Z</dcterms:modified>
  <dc:identifier>DAEcnXrkJfg</dc:identifier>
</cp:coreProperties>
</file>