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261929">
            <a:off x="9529097" y="-3897920"/>
            <a:ext cx="12406564" cy="1285654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503445">
            <a:off x="16271422" y="-688600"/>
            <a:ext cx="2293248" cy="23764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07459">
            <a:off x="-469322" y="7673063"/>
            <a:ext cx="2393626" cy="248044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512446">
            <a:off x="-1875930" y="3860717"/>
            <a:ext cx="10179983" cy="1054920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032962" y="9258300"/>
            <a:ext cx="1181100" cy="11811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259300" y="2331504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85675" y="2593238"/>
            <a:ext cx="15716650" cy="463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1200">
                <a:solidFill>
                  <a:srgbClr val="6BD4CD"/>
                </a:solidFill>
                <a:latin typeface="Glacial Indifference Bold"/>
              </a:rPr>
              <a:t>UNIDADES DE MEDIDA Y COLORES EN CSS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4425">
            <a:off x="11016941" y="2480588"/>
            <a:ext cx="9403949" cy="97450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010836">
            <a:off x="-3311325" y="-3250085"/>
            <a:ext cx="9403949" cy="97450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43398">
            <a:off x="13743895" y="-2598699"/>
            <a:ext cx="6197943" cy="642273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77988">
            <a:off x="-1639595" y="5792955"/>
            <a:ext cx="5037123" cy="521981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973550" y="8972550"/>
            <a:ext cx="571500" cy="5715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320056" y="612670"/>
            <a:ext cx="1348756" cy="134875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517652"/>
            <a:ext cx="16230600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4345C"/>
                </a:solidFill>
                <a:latin typeface="Glacial Indifference"/>
              </a:rPr>
              <a:t>Los colores en CSS se pueden indicar de cinco formas diferentes: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01188" y="3269950"/>
            <a:ext cx="8284268" cy="3319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Palabras clave.</a:t>
            </a:r>
          </a:p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C</a:t>
            </a:r>
            <a:r>
              <a:rPr lang="en-US" sz="3515">
                <a:solidFill>
                  <a:srgbClr val="04345C"/>
                </a:solidFill>
                <a:latin typeface="Glacial Indifference"/>
              </a:rPr>
              <a:t>olores del sistema.</a:t>
            </a:r>
          </a:p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RGB hexadecimal.</a:t>
            </a:r>
          </a:p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RGB numérico.</a:t>
            </a:r>
          </a:p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RGB porcentual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14652" y="2403663"/>
            <a:ext cx="628669" cy="65381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064611">
            <a:off x="17237823" y="7391689"/>
            <a:ext cx="1287179" cy="1333864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4816776" y="873889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COLORES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6776" y="873889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PALABRAS CLAVE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14784" y="1847850"/>
            <a:ext cx="108720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CSS define 17 palabras clave para referirse a los colores básicos.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77776" y="6566148"/>
            <a:ext cx="14179386" cy="39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Consiste en definir un color indicando la cantidad de color rojo, verde y azul que se debe </a:t>
            </a:r>
            <a:r>
              <a:rPr lang="en-US" sz="1200">
                <a:solidFill>
                  <a:srgbClr val="04345C"/>
                </a:solidFill>
                <a:latin typeface="Arimo"/>
              </a:rPr>
              <a:t>mezclar para obtener ese color </a:t>
            </a:r>
            <a:r>
              <a:rPr lang="en-US" sz="1200">
                <a:solidFill>
                  <a:srgbClr val="04345C"/>
                </a:solidFill>
                <a:latin typeface="Arimo"/>
              </a:rPr>
              <a:t>(R (rojo), G (verde) y B (azul)).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En CSS, las componentes de los colores definidos mediante RGB decimal pueden tomar valores entre 0 y 255.</a:t>
            </a:r>
          </a:p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p { color: rgb(71, 98, 176); }</a:t>
            </a:r>
          </a:p>
          <a:p>
            <a:pPr algn="ctr"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4425">
            <a:off x="11016941" y="2480588"/>
            <a:ext cx="9403949" cy="97450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43398">
            <a:off x="13743895" y="-2598699"/>
            <a:ext cx="6197943" cy="642273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965384" y="2673361"/>
            <a:ext cx="3013768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aqua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 black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blue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fuchsia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gray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01365" y="2673361"/>
            <a:ext cx="3013768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green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lime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maroon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navy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olive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67469" y="2673361"/>
            <a:ext cx="3013768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orange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purple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red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silver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teal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05148" y="2673361"/>
            <a:ext cx="3013768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white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yellow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79067" y="5863578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RGB DECIMAL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4425">
            <a:off x="11016941" y="2480588"/>
            <a:ext cx="9403949" cy="97450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43398">
            <a:off x="13743895" y="-2598699"/>
            <a:ext cx="6197943" cy="642273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07094" y="1350148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RGB PORCENTUAL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9018" y="2324109"/>
            <a:ext cx="16439011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El funcionamiento y la sintaxis de este método es el mismo que el del RGB decimal. La única diferencia es que en este caso el valor de las componentes RGB puede tomar valores entre 0% y 100%.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9018" y="4155055"/>
            <a:ext cx="16439011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Forma porcentual: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p { color: rgb(27%, 38%, 69%); }</a:t>
            </a:r>
          </a:p>
          <a:p>
            <a:pPr>
              <a:lnSpc>
                <a:spcPts val="45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19018" y="6133909"/>
            <a:ext cx="16439011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&lt;&lt;Al igual que sucede con el RGB decimal, si se indica un valor inferior a 0%, se transforma automáticamente en 0% y si se indica un valor superior a 100%, se trunca su valor a 100%.&gt;&gt;</a:t>
            </a:r>
          </a:p>
          <a:p>
            <a:pPr>
              <a:lnSpc>
                <a:spcPts val="45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7094" y="1350148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RGB HEXADECIMAL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4630" y="2324109"/>
            <a:ext cx="17153399" cy="741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Para entender el modelo RGB hexadecimal, en primer lugar es preciso introducir un concepto matemático llamado sistema numérico hexadecimal, que utiliza 16 símbolos para representar sus números.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Como sólo conocemos 10 símbolos numéricos, el sistema hexadecimal utiliza también seis letras (de la A a la F) para representar los números. De esta forma, en el sistema hexadecimal, después del 9 no va el 10, sino la A. La letra B equivale al número 11, la C al 12, la D al 13, la E al 14 y la F al número 15.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Definir un color: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Determinar el color en RGB Decimal. R = 71, G = 98, B = 176 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Transformar el valor decimal de cada componente al sistema numérico hexadecimal.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R = 47, G = 62, B = B0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Concatenar los valores hexadecimales de las componentes RGB en ese orden y añadir el prefijo #.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#4762B0    p { color: #4762B0; }</a:t>
            </a:r>
          </a:p>
          <a:p>
            <a:pPr>
              <a:lnSpc>
                <a:spcPts val="45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7094" y="1350148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COLORES DEL SISTEMA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2902" y="2575948"/>
            <a:ext cx="16336435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Los colores del sistema son similares a los colores indicados mediante su nombre, pero en este caso hacen referencia al color que muestran algunos elementos del sistema operativo del usuario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07094" y="7845402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DOCUMENTACIÓN: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85113" y="8705850"/>
            <a:ext cx="600075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h</a:t>
            </a:r>
            <a:r>
              <a:rPr lang="en-US" sz="3000">
                <a:solidFill>
                  <a:srgbClr val="000000"/>
                </a:solidFill>
                <a:latin typeface="Glacial Indifference"/>
              </a:rPr>
              <a:t>ttps://uniwebsidad.com/libros/css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7850" y="1675086"/>
            <a:ext cx="9022901" cy="935015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3615654" y="-2642814"/>
            <a:ext cx="5534692" cy="57354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653010">
            <a:off x="-2710651" y="-2116072"/>
            <a:ext cx="8774102" cy="909233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96806">
            <a:off x="-1451748" y="4448377"/>
            <a:ext cx="6599197" cy="683854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234702">
            <a:off x="1013423" y="-1136922"/>
            <a:ext cx="2628319" cy="272364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27134">
            <a:off x="16950340" y="6599166"/>
            <a:ext cx="1658546" cy="1718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-152400" y="1028700"/>
            <a:ext cx="1181100" cy="11811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687800" y="8686800"/>
            <a:ext cx="571500" cy="57150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209975" y="2763262"/>
            <a:ext cx="7868050" cy="126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UNIDADES DE MEDIDA Y COLORES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09975" y="4117598"/>
            <a:ext cx="7868050" cy="339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4345C"/>
                </a:solidFill>
                <a:latin typeface="Glacial Indifference"/>
              </a:rPr>
              <a:t>Las propiedades de CSS permiten indicar medidas y colores en sus valores.</a:t>
            </a:r>
          </a:p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4345C"/>
                </a:solidFill>
                <a:latin typeface="Glacial Indifference"/>
              </a:rPr>
              <a:t>CSS permite indicar las medidas y colores de muchas formas diferentes.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998464">
            <a:off x="443928" y="-1958927"/>
            <a:ext cx="8745696" cy="906289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751019">
            <a:off x="8323009" y="-2148163"/>
            <a:ext cx="8404696" cy="870953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24410">
            <a:off x="16623964" y="7774634"/>
            <a:ext cx="2753452" cy="285331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741028">
            <a:off x="-640462" y="-1117273"/>
            <a:ext cx="2531207" cy="2623012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078200" y="9258300"/>
            <a:ext cx="1181100" cy="11811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42950" y="742950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802263">
            <a:off x="5500957" y="2881475"/>
            <a:ext cx="8404696" cy="870953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815530" y="1909083"/>
            <a:ext cx="5715400" cy="287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Las medidas en CSS se emplean generalmente para definir:</a:t>
            </a:r>
          </a:p>
          <a:p>
            <a:pPr marL="561341" indent="-280671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Altura</a:t>
            </a:r>
          </a:p>
          <a:p>
            <a:pPr marL="561341" indent="-280671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Anchura</a:t>
            </a:r>
          </a:p>
          <a:p>
            <a:pPr marL="561341" indent="-280671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Margenes</a:t>
            </a:r>
          </a:p>
          <a:p>
            <a:pPr marL="561340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Tamaño de letra del texto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949880" y="1527791"/>
            <a:ext cx="5715400" cy="2073831"/>
            <a:chOff x="0" y="0"/>
            <a:chExt cx="7620533" cy="276510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620533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82650"/>
              <a:ext cx="7620533" cy="1882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CSS divide las medidas en dos grupos:</a:t>
              </a:r>
            </a:p>
            <a:p>
              <a:pPr marL="561341" indent="-280671" lvl="1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Absolutas</a:t>
              </a:r>
            </a:p>
            <a:p>
              <a:pPr marL="561340" indent="-280670" lvl="1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Relativas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394573" y="5357004"/>
            <a:ext cx="8617463" cy="384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1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Si el valor == 0: la medida es opcional.</a:t>
            </a:r>
          </a:p>
          <a:p>
            <a:pPr marL="561341" indent="-280671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Si el valor != 0: si no se indica la unidad de medida el valor se ignora.</a:t>
            </a:r>
          </a:p>
          <a:p>
            <a:pPr marL="561341" indent="-280671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Algunas propiedades permiten valores negativos, generalmente son positivos.</a:t>
            </a:r>
          </a:p>
          <a:p>
            <a:pPr marL="561341" indent="-280671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Si el valor decimal de una medida es menor que 0, se puede omitir el cero a la izquierda:</a:t>
            </a:r>
          </a:p>
          <a:p>
            <a:pPr algn="ctr">
              <a:lnSpc>
                <a:spcPts val="3900"/>
              </a:lnSpc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0.5em ==&gt; .5em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16776" y="873889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UNIDADES DE MEDIDA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4425">
            <a:off x="11016941" y="2480588"/>
            <a:ext cx="9403949" cy="97450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010836">
            <a:off x="-3311325" y="-3250085"/>
            <a:ext cx="9403949" cy="97450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43398">
            <a:off x="13743895" y="-2598699"/>
            <a:ext cx="6197943" cy="642273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77988">
            <a:off x="-1639595" y="5792955"/>
            <a:ext cx="5037123" cy="521981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973550" y="8972550"/>
            <a:ext cx="571500" cy="5715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320056" y="612670"/>
            <a:ext cx="1348756" cy="134875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517652"/>
            <a:ext cx="16230600" cy="133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4345C"/>
                </a:solidFill>
                <a:latin typeface="Glacial Indifference"/>
              </a:rPr>
              <a:t>Es una medida completamente definida, ya que su valor no depende de otro valor de referencia.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73223" y="3814439"/>
            <a:ext cx="6511528" cy="53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8"/>
              </a:lnSpc>
            </a:pPr>
            <a:r>
              <a:rPr lang="en-US" sz="3515" spc="351">
                <a:solidFill>
                  <a:srgbClr val="04345C"/>
                </a:solidFill>
                <a:latin typeface="Glacial Indifference"/>
              </a:rPr>
              <a:t>UNIDADES ABSOLUTAS: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01188" y="4566887"/>
            <a:ext cx="8284268" cy="3319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in, pulgadas. 1in=2.54cm</a:t>
            </a:r>
          </a:p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cm, centímetros.</a:t>
            </a:r>
          </a:p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mm, milímetros.</a:t>
            </a:r>
          </a:p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pt, puntos. 1pt = (1in/72)=0.35mm.</a:t>
            </a:r>
          </a:p>
          <a:p>
            <a:pPr marL="759013" indent="-379506" lvl="1">
              <a:lnSpc>
                <a:spcPts val="5273"/>
              </a:lnSpc>
              <a:buFont typeface="Arial"/>
              <a:buChar char="•"/>
            </a:pPr>
            <a:r>
              <a:rPr lang="en-US" sz="3515">
                <a:solidFill>
                  <a:srgbClr val="04345C"/>
                </a:solidFill>
                <a:latin typeface="Glacial Indifference"/>
              </a:rPr>
              <a:t>pc, picas. 1pc=12pt=4.23mm.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14652" y="2403663"/>
            <a:ext cx="628669" cy="653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064611">
            <a:off x="17237823" y="7391689"/>
            <a:ext cx="1287179" cy="1333864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816776" y="873889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UNIDADES ABSOLUTAS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6776" y="559117"/>
            <a:ext cx="7868050" cy="126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PRACTICA: MEDIDAS ABSOLUTAS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07824" y="1825990"/>
            <a:ext cx="13056195" cy="739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 Italics"/>
              </a:rPr>
              <a:t>/* El cuerpo de la página debe mostrar un margen de media pulgada */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body { margin: 0.5in; }</a:t>
            </a:r>
          </a:p>
          <a:p>
            <a:pPr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 Italics"/>
              </a:rPr>
              <a:t>/* Los elementos &lt;h1&gt; deben mostrar un interlineado de 2 centímetros */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h1 { line-height: 2cm; }</a:t>
            </a:r>
          </a:p>
          <a:p>
            <a:pPr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 Italics"/>
              </a:rPr>
              <a:t>/* Las palabras de todos los párrafos deben estar separadas 4 milímetros entre si */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p { word-spacing: 4mm; }</a:t>
            </a:r>
          </a:p>
          <a:p>
            <a:pPr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 Italics"/>
              </a:rPr>
              <a:t>/* El párrafo se deben mostrar con un tamaño de letra de 12 puntos */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 Italics"/>
              </a:rPr>
              <a:t>p</a:t>
            </a:r>
            <a:r>
              <a:rPr lang="en-US" sz="3000">
                <a:solidFill>
                  <a:srgbClr val="04345C"/>
                </a:solidFill>
                <a:latin typeface="Glacial Indifference"/>
              </a:rPr>
              <a:t> { font-size: 12pt }</a:t>
            </a:r>
          </a:p>
          <a:p>
            <a:pPr>
              <a:lnSpc>
                <a:spcPts val="435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4425">
            <a:off x="11016941" y="2480588"/>
            <a:ext cx="9403949" cy="97450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010836">
            <a:off x="-3311325" y="-3250085"/>
            <a:ext cx="9403949" cy="97450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43398">
            <a:off x="13743895" y="-2598699"/>
            <a:ext cx="6197943" cy="642273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77988">
            <a:off x="-1639595" y="5792955"/>
            <a:ext cx="5037123" cy="521981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973550" y="8972550"/>
            <a:ext cx="571500" cy="5715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320056" y="612670"/>
            <a:ext cx="1348756" cy="134875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517652"/>
            <a:ext cx="16230600" cy="133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4345C"/>
                </a:solidFill>
                <a:latin typeface="Glacial Indifference"/>
              </a:rPr>
              <a:t>Es una medida que no está completamente definida, ya que su valor siempre está referenciado respecto a otro valor.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5037" y="3338180"/>
            <a:ext cx="6511528" cy="53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8"/>
              </a:lnSpc>
            </a:pPr>
            <a:r>
              <a:rPr lang="en-US" sz="3515" spc="351">
                <a:solidFill>
                  <a:srgbClr val="04345C"/>
                </a:solidFill>
                <a:latin typeface="Glacial Indifference"/>
              </a:rPr>
              <a:t>UNIDADES RELATIVAS: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4256" y="4052734"/>
            <a:ext cx="16005044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4345C"/>
                </a:solidFill>
                <a:latin typeface="Glacial Indifference"/>
              </a:rPr>
              <a:t>em, Aunque no es una definición exacta, la unidad 1em equivale a la anchura de la letra M ("eme mayúscula") del tipo y tamaño de letra del elemento. Si se utiliza una tipografía de 12pt, 1em=12pt.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ex, referencia es la altura de la letra x minúscula, por lo que su valor es aproximadamente la mitad que el de la unidad em.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px, hace referencia a la resolución del dispositivo en el que se visualiza la página HTML:</a:t>
            </a:r>
          </a:p>
          <a:p>
            <a:pPr>
              <a:lnSpc>
                <a:spcPts val="4500"/>
              </a:lnSpc>
            </a:pP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14652" y="2403663"/>
            <a:ext cx="628669" cy="653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064611">
            <a:off x="17237823" y="7391689"/>
            <a:ext cx="1287179" cy="1333864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816776" y="873889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UNIDADES RELATIVAS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6776" y="559117"/>
            <a:ext cx="7868050" cy="126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PRACTICA: MEDIDAS RELATIVAS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14784" y="1847850"/>
            <a:ext cx="10872035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Tamaño de letra de los párra</a:t>
            </a:r>
            <a:r>
              <a:rPr lang="en-US" sz="3000">
                <a:solidFill>
                  <a:srgbClr val="04345C"/>
                </a:solidFill>
                <a:latin typeface="Glacial Indifference"/>
              </a:rPr>
              <a:t>fos: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p</a:t>
            </a:r>
            <a:r>
              <a:rPr lang="en-US" sz="3000">
                <a:solidFill>
                  <a:srgbClr val="04345C"/>
                </a:solidFill>
                <a:latin typeface="Glacial Indifference"/>
              </a:rPr>
              <a:t> { font-size: 32px; 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margin: 1em; }</a:t>
            </a:r>
          </a:p>
          <a:p>
            <a:pPr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14784" y="4591050"/>
            <a:ext cx="10872035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Tamaño de contenedores (div):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.dvContenedor{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    width: 800px;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}</a:t>
            </a:r>
          </a:p>
          <a:p>
            <a:pPr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4425">
            <a:off x="11016941" y="2480588"/>
            <a:ext cx="9403949" cy="97450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43398">
            <a:off x="13743895" y="-2598699"/>
            <a:ext cx="6197943" cy="64227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4425">
            <a:off x="11016941" y="2480588"/>
            <a:ext cx="9403949" cy="97450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010836">
            <a:off x="-2200055" y="-2911086"/>
            <a:ext cx="9403949" cy="97450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43398">
            <a:off x="13743895" y="-2598699"/>
            <a:ext cx="6197943" cy="642273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77988">
            <a:off x="-1639595" y="5792955"/>
            <a:ext cx="5037123" cy="521981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973550" y="8972550"/>
            <a:ext cx="571500" cy="5715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320056" y="612670"/>
            <a:ext cx="1348756" cy="134875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78966" y="4529252"/>
            <a:ext cx="16230600" cy="133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4345C"/>
                </a:solidFill>
                <a:latin typeface="Glacial Indifference"/>
              </a:rPr>
              <a:t>Es una unidad de medida relativa y está formada por un valor numérico seguido del símbolo % y siempre está referenciado a otra medida. 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64918" y="5415262"/>
            <a:ext cx="628669" cy="65381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064611">
            <a:off x="17237823" y="7391689"/>
            <a:ext cx="1287179" cy="133386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667042" y="3885488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PORCENTAJES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6776" y="873889"/>
            <a:ext cx="7868050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PRACTICA:PORCENTAJES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14784" y="1847850"/>
            <a:ext cx="10872035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Tamaño de letra de los elementos: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body { font-size: 1em; }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h1 { font-size: 200%; }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h2 { font-size: 150%; }</a:t>
            </a:r>
          </a:p>
          <a:p>
            <a:pPr>
              <a:lnSpc>
                <a:spcPts val="45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14784" y="4591050"/>
            <a:ext cx="10872035" cy="569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Anchura de los elementos: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div#c</a:t>
            </a:r>
            <a:r>
              <a:rPr lang="en-US" sz="3000">
                <a:solidFill>
                  <a:srgbClr val="04345C"/>
                </a:solidFill>
                <a:latin typeface="Glacial Indifference"/>
              </a:rPr>
              <a:t>ontenido { width: 600px; }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div.principal</a:t>
            </a:r>
            <a:r>
              <a:rPr lang="en-US" sz="3000">
                <a:solidFill>
                  <a:srgbClr val="04345C"/>
                </a:solidFill>
                <a:latin typeface="Glacial Indifference"/>
              </a:rPr>
              <a:t> { width: 80%; }</a:t>
            </a:r>
          </a:p>
          <a:p>
            <a:pPr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&lt;div</a:t>
            </a:r>
            <a:r>
              <a:rPr lang="en-US" sz="3000">
                <a:solidFill>
                  <a:srgbClr val="04345C"/>
                </a:solidFill>
                <a:latin typeface="Glacial Indifference"/>
              </a:rPr>
              <a:t> id="contenido"&gt;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  &lt;div class="principal"&gt;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    ...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  &lt;/div&gt;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04345C"/>
                </a:solidFill>
                <a:latin typeface="Glacial Indifference"/>
              </a:rPr>
              <a:t>&lt;/div&gt;</a:t>
            </a:r>
          </a:p>
          <a:p>
            <a:pPr>
              <a:lnSpc>
                <a:spcPts val="45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14425">
            <a:off x="11016941" y="2480588"/>
            <a:ext cx="9403949" cy="97450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43398">
            <a:off x="13743895" y="-2598699"/>
            <a:ext cx="6197943" cy="6422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DAEdQx5Wcpk</dc:identifier>
  <dcterms:modified xsi:type="dcterms:W3CDTF">2011-08-01T06:04:30Z</dcterms:modified>
  <cp:revision>1</cp:revision>
  <dc:title>UNIDADES DE MEDIDA Y COLORES</dc:title>
</cp:coreProperties>
</file>