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6" r:id="rId1"/>
  </p:sldMasterIdLst>
  <p:notesMasterIdLst>
    <p:notesMasterId r:id="rId27"/>
  </p:notesMasterIdLst>
  <p:sldIdLst>
    <p:sldId id="256" r:id="rId2"/>
    <p:sldId id="261" r:id="rId3"/>
    <p:sldId id="265" r:id="rId4"/>
    <p:sldId id="267" r:id="rId5"/>
    <p:sldId id="259" r:id="rId6"/>
    <p:sldId id="263" r:id="rId7"/>
    <p:sldId id="276" r:id="rId8"/>
    <p:sldId id="271" r:id="rId9"/>
    <p:sldId id="266" r:id="rId10"/>
    <p:sldId id="268" r:id="rId11"/>
    <p:sldId id="269" r:id="rId12"/>
    <p:sldId id="272" r:id="rId13"/>
    <p:sldId id="282" r:id="rId14"/>
    <p:sldId id="287" r:id="rId15"/>
    <p:sldId id="281" r:id="rId16"/>
    <p:sldId id="273" r:id="rId17"/>
    <p:sldId id="283" r:id="rId18"/>
    <p:sldId id="289" r:id="rId19"/>
    <p:sldId id="291" r:id="rId20"/>
    <p:sldId id="277" r:id="rId21"/>
    <p:sldId id="279" r:id="rId22"/>
    <p:sldId id="280" r:id="rId23"/>
    <p:sldId id="264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BAA34-071E-4AB5-9257-2E5E547453B8}" type="datetimeFigureOut">
              <a:rPr lang="pt-BR" smtClean="0"/>
              <a:t>26/07/2020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6B231-E549-4B09-B957-57C80F70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016903-639F-4214-B63B-C9EAEFCADAE4}" type="datetime1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392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9C28-9483-416B-8AA0-AB45795ECC13}" type="datetime1">
              <a:rPr lang="pt-BR" smtClean="0"/>
              <a:t>26/07/2020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69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3710-1637-4088-AD93-959AD77638DA}" type="datetime1">
              <a:rPr lang="pt-BR" smtClean="0"/>
              <a:t>26/07/2020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4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FB2-F406-4F51-B97C-ED4A8F7F0CBC}" type="datetime1">
              <a:rPr lang="pt-BR" smtClean="0"/>
              <a:t>26/07/2020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49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1CE-3FB5-4CA6-A4A3-88EF2BADA062}" type="datetime1">
              <a:rPr lang="pt-BR" smtClean="0"/>
              <a:t>26/07/2020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88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FCF-612A-4376-BBB3-DF3668A5E0AC}" type="datetime1">
              <a:rPr lang="pt-BR" smtClean="0"/>
              <a:t>26/07/2020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1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5131-3630-4CA6-9E65-C9D609C8E7DF}" type="datetime1">
              <a:rPr lang="pt-BR" smtClean="0"/>
              <a:t>26/07/2020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71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2AE0-6BBD-402E-8434-8AD0B1D67F6E}" type="datetime1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82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64F3-D928-4C8F-9E54-BE137BCCE696}" type="datetime1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79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AC16-0B8C-42C8-85B0-09242F218D10}" type="datetime1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1653-C905-43DE-B118-66FD1CDAA122}" type="datetime1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49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A4D4-72AE-4CA2-A7AC-1FB4B858824A}" type="datetime1">
              <a:rPr lang="pt-BR" smtClean="0"/>
              <a:t>26/07/2020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5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7581-AEA8-4A6F-9348-7C39C95305FF}" type="datetime1">
              <a:rPr lang="pt-BR" smtClean="0"/>
              <a:t>26/07/2020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1611-4D78-4A7F-A68C-D6A37D4D41BB}" type="datetime1">
              <a:rPr lang="pt-BR" smtClean="0"/>
              <a:t>26/07/2020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8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FD27-B01B-42E2-9C6C-F10FFFC37D96}" type="datetime1">
              <a:rPr lang="pt-BR" smtClean="0"/>
              <a:t>26/07/2020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4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B8DB-9FB3-41FA-A0FA-1A6EE10FD8EC}" type="datetime1">
              <a:rPr lang="pt-BR" smtClean="0"/>
              <a:t>26/07/2020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2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0000-95A2-4492-A211-8EB8CE86A198}" type="datetime1">
              <a:rPr lang="pt-BR" smtClean="0"/>
              <a:t>26/07/2020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20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DD71-8AE6-44D9-B265-4E6901A603F2}" type="datetime1">
              <a:rPr lang="pt-BR" smtClean="0"/>
              <a:t>26/07/2020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430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  <p:sldLayoutId id="214748426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list/work-at-olist-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44BE-3FA7-4A17-9DBE-F2591A484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olist</a:t>
            </a:r>
            <a:r>
              <a:rPr lang="pt-BR" dirty="0"/>
              <a:t>: data </a:t>
            </a:r>
            <a:r>
              <a:rPr lang="pt-BR" dirty="0" err="1"/>
              <a:t>engineer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17A25-6BF2-4A67-A4DE-08731B91E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Wilian Henrique Cavassin</a:t>
            </a:r>
          </a:p>
          <a:p>
            <a:r>
              <a:rPr lang="pt-BR" dirty="0"/>
              <a:t>23/07/2020</a:t>
            </a:r>
          </a:p>
          <a:p>
            <a:r>
              <a:rPr lang="pt-BR" dirty="0"/>
              <a:t>Curitiba-</a:t>
            </a:r>
            <a:r>
              <a:rPr lang="pt-BR" dirty="0" err="1"/>
              <a:t>pr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91A31-813D-4BFD-83D2-D30EFFCDB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Para o processamento ETL, pode-se optar pelos serviços da AWS (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Glue</a:t>
            </a:r>
            <a:r>
              <a:rPr lang="pt-BR" dirty="0"/>
              <a:t>) que em o MySQL, ou até mesmo pensar em conversões NoSQL futuras, permitindo o consumo em premisses variadas.</a:t>
            </a:r>
          </a:p>
          <a:p>
            <a:r>
              <a:rPr lang="pt-BR" dirty="0"/>
              <a:t>O sistema de acesso da </a:t>
            </a:r>
            <a:r>
              <a:rPr lang="pt-BR" dirty="0" err="1"/>
              <a:t>Amazon</a:t>
            </a:r>
            <a:r>
              <a:rPr lang="pt-BR" dirty="0"/>
              <a:t> conta com disponibilidade através de 100Gbps, a latência depende do local, na zona de disponibilidade de São Paulo, a latência partindo de Curitiba é de 33ms. Fazendo com que o acesso dos conteúdos não seja um problema, seja por ferramentas </a:t>
            </a:r>
            <a:r>
              <a:rPr lang="pt-BR" dirty="0" err="1"/>
              <a:t>premise</a:t>
            </a:r>
            <a:r>
              <a:rPr lang="pt-BR" dirty="0"/>
              <a:t> ou da própria AWS;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 construção de Dashboards e acesos de BI pode ser realizado com servidores </a:t>
            </a:r>
            <a:r>
              <a:rPr lang="pt-BR" dirty="0" err="1"/>
              <a:t>amazon</a:t>
            </a:r>
            <a:r>
              <a:rPr lang="pt-BR" dirty="0"/>
              <a:t>, ou processamento em sistemas locais, 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Quicksight</a:t>
            </a:r>
            <a:r>
              <a:rPr lang="pt-BR" dirty="0"/>
              <a:t> pode ser uma solução que trata com os dados diretamente de servidores na nuvem. Pode-se combinar o uso dos serviços da </a:t>
            </a:r>
            <a:r>
              <a:rPr lang="pt-BR" dirty="0" err="1"/>
              <a:t>amazon</a:t>
            </a:r>
            <a:r>
              <a:rPr lang="pt-BR" dirty="0"/>
              <a:t> com ferramentas como </a:t>
            </a:r>
            <a:r>
              <a:rPr lang="pt-BR" dirty="0" err="1"/>
              <a:t>Pentaho</a:t>
            </a:r>
            <a:r>
              <a:rPr lang="pt-BR" dirty="0"/>
              <a:t> locais;</a:t>
            </a:r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DEF0E-4B7D-4A86-9126-09212CA1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estrutura com ferramentas premisse e ferramentas em nuvem podem ser complementadas, através de características das mesmas, projetos pequenos que utilizem poucas quantias de dados podem ser rodados em nuvem, auxiliando a disponibilidade da mesma, que não consumiria a internet/servidor interno da empresa;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Assim lidar com ambas as propostas, conforme o caso e análise deste se torna a melhor opção, para este conjunto propõe-se uma solução de nuvem em favor da disponibilidade e escalabilidade que a mesma fornece;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74405-D733-4FB9-9CD0-E4FF9860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5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9FF2-B224-42F0-AA65-50867BC3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B5D5-6038-49AE-8481-91B443882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Key Performance </a:t>
            </a:r>
            <a:r>
              <a:rPr lang="pt-BR" dirty="0" err="1"/>
              <a:t>Indicators</a:t>
            </a:r>
            <a:r>
              <a:rPr lang="pt-BR" dirty="0"/>
              <a:t> processados requerem um custo de processamento dos dados e processos que os geraram. O custo deste procedimento deve ser avaliado, existem ferramentas que provem este tipo de indicadores à um custo por consulta. Pela experiência que possuo 1 mês em questões de mercado é um tempo muito longo para tomada de decisão. Creio que um meio termo após a análise de custo pode ser levantado, não necessariamente instantâneo, dependendo do custo da plataforma;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13A52-C018-4211-80F4-D2097DC7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41271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Todo código desenvolvido deve ser documentado, caso não haja a possibilidade de documenta-lo por questões externas no momento da escrita, tal atividade deve ser feita o mais rápido possível. Entretanto a escrita e atualização de códigos/estruturas de TI/servidores e afins deve estar em conformidade com o mercado e as políticas da empresa. Sendo assim entre a opção de documentar o código ou escrever o script, optaria pelos dois.</a:t>
            </a:r>
          </a:p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18D84-DEFA-4269-B56F-1B252705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5DC47-7EE7-4937-BFE5-EC3F7DD8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2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955E-4A51-45A6-8D2A-B3C98F56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D20C-1CA6-4894-8AFB-CA43B5EC0F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Pré-processamento em pandas para corrigir erros pequenos;</a:t>
            </a:r>
          </a:p>
          <a:p>
            <a:r>
              <a:rPr lang="pt-BR" dirty="0" err="1"/>
              <a:t>order_reviews</a:t>
            </a:r>
            <a:r>
              <a:rPr lang="pt-BR" dirty="0"/>
              <a:t>: Dados deslocados gerando </a:t>
            </a:r>
            <a:r>
              <a:rPr lang="pt-BR" dirty="0" err="1"/>
              <a:t>rows</a:t>
            </a:r>
            <a:r>
              <a:rPr lang="pt-BR" dirty="0"/>
              <a:t> “fantasmas” em 0,006% das </a:t>
            </a:r>
            <a:r>
              <a:rPr lang="pt-BR" dirty="0" err="1"/>
              <a:t>rows</a:t>
            </a:r>
            <a:r>
              <a:rPr lang="pt-BR" dirty="0"/>
              <a:t>, estas foram eliminadas e as colunas fantasmas também;</a:t>
            </a:r>
          </a:p>
          <a:p>
            <a:r>
              <a:rPr lang="pt-BR" dirty="0" err="1"/>
              <a:t>Strings</a:t>
            </a:r>
            <a:r>
              <a:rPr lang="pt-BR" dirty="0"/>
              <a:t> fora de formatação;</a:t>
            </a:r>
          </a:p>
          <a:p>
            <a:r>
              <a:rPr lang="pt-BR" dirty="0"/>
              <a:t>Números com formatação de </a:t>
            </a:r>
            <a:r>
              <a:rPr lang="pt-BR" dirty="0" err="1"/>
              <a:t>string</a:t>
            </a:r>
            <a:r>
              <a:rPr lang="pt-BR" dirty="0"/>
              <a:t> no </a:t>
            </a:r>
            <a:r>
              <a:rPr lang="pt-BR" dirty="0" err="1"/>
              <a:t>zip_code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C4750-2673-4618-9FD1-2924FFCB91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zip </a:t>
            </a:r>
            <a:r>
              <a:rPr lang="pt-BR" dirty="0" err="1"/>
              <a:t>prefix</a:t>
            </a:r>
            <a:r>
              <a:rPr lang="pt-BR" dirty="0"/>
              <a:t> tem entradas duplicadas (o cep naturalmente o tem). Possível solução seria o uso do CEP Inteiro como um identificador único de PK – FK </a:t>
            </a:r>
            <a:r>
              <a:rPr lang="pt-BR" dirty="0" err="1"/>
              <a:t>relation</a:t>
            </a:r>
            <a:r>
              <a:rPr lang="pt-BR" dirty="0"/>
              <a:t>. O gerador de índices do SQL pode aceitar tal relação, mas, a inserção se torna problemática;</a:t>
            </a:r>
          </a:p>
          <a:p>
            <a:r>
              <a:rPr lang="pt-BR" dirty="0"/>
              <a:t>Obtenção através de Google API por </a:t>
            </a:r>
            <a:r>
              <a:rPr lang="pt-BR" dirty="0" err="1"/>
              <a:t>lat</a:t>
            </a:r>
            <a:r>
              <a:rPr lang="pt-BR" dirty="0"/>
              <a:t>/</a:t>
            </a:r>
            <a:r>
              <a:rPr lang="pt-BR" dirty="0" err="1"/>
              <a:t>lon</a:t>
            </a:r>
            <a:r>
              <a:rPr lang="pt-BR" dirty="0"/>
              <a:t>, </a:t>
            </a:r>
            <a:r>
              <a:rPr lang="pt-BR" u="sng" dirty="0"/>
              <a:t>não foi realizado neste projeto</a:t>
            </a:r>
            <a:r>
              <a:rPr lang="pt-BR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5A143-0C75-46D9-9CA0-1C9C35C5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81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D849-EEA8-4135-A5B3-8014E2D1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TEstes</a:t>
            </a:r>
            <a:r>
              <a:rPr lang="pt-BR" dirty="0"/>
              <a:t> de SQL/</a:t>
            </a:r>
            <a:r>
              <a:rPr lang="pt-BR" dirty="0" err="1"/>
              <a:t>NoSql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194F-A3EF-48C9-946A-DF5C5B19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1270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Percepção: O banco original continha o CEP, já que a imagem possui também o valor utilizado como chave estrangeira/primária;</a:t>
            </a:r>
          </a:p>
          <a:p>
            <a:r>
              <a:rPr lang="pt-BR" dirty="0"/>
              <a:t>Ideias para lidar com a ausência deste dado:</a:t>
            </a:r>
          </a:p>
          <a:p>
            <a:pPr lvl="1"/>
            <a:r>
              <a:rPr lang="pt-BR" dirty="0"/>
              <a:t>Não utilizar a relação – </a:t>
            </a:r>
            <a:r>
              <a:rPr lang="pt-BR" u="sng" dirty="0"/>
              <a:t>Inviável</a:t>
            </a:r>
            <a:r>
              <a:rPr lang="pt-BR" dirty="0"/>
              <a:t> perde-se a estrutura;</a:t>
            </a:r>
          </a:p>
          <a:p>
            <a:pPr lvl="1"/>
            <a:r>
              <a:rPr lang="pt-BR" dirty="0"/>
              <a:t>Manter somente a primeira entrada para a chave ser única – </a:t>
            </a:r>
            <a:r>
              <a:rPr lang="pt-BR" u="sng" dirty="0"/>
              <a:t>Inviável</a:t>
            </a:r>
            <a:r>
              <a:rPr lang="pt-BR" dirty="0"/>
              <a:t> (perde-se muitos dados);</a:t>
            </a:r>
          </a:p>
          <a:p>
            <a:pPr lvl="1"/>
            <a:r>
              <a:rPr lang="pt-BR" dirty="0"/>
              <a:t>Gerar os </a:t>
            </a:r>
            <a:r>
              <a:rPr lang="pt-BR" dirty="0" err="1"/>
              <a:t>CEPs</a:t>
            </a:r>
            <a:r>
              <a:rPr lang="pt-BR" dirty="0"/>
              <a:t> para </a:t>
            </a:r>
            <a:r>
              <a:rPr lang="pt-BR" dirty="0" err="1"/>
              <a:t>lat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 através de API (Google, por exemplo) – </a:t>
            </a:r>
            <a:r>
              <a:rPr lang="pt-BR" u="sng" dirty="0"/>
              <a:t>Inviável</a:t>
            </a:r>
            <a:r>
              <a:rPr lang="pt-BR" dirty="0"/>
              <a:t>, resolve somente 50% do problema, não ajusta os valores em tabelas anteriores que usam o CEP como referência;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Utilizar um banco que aceite a relação como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sub-tabela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, acaba gerando problemas em consultas únicas;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Deixar a relação desconexa até o CEP ser preenchido e poder ser usado, até lá a tabela pode ser:</a:t>
            </a:r>
          </a:p>
          <a:p>
            <a:pPr lvl="2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Omitida (não declarada);</a:t>
            </a:r>
          </a:p>
          <a:p>
            <a:pPr lvl="2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Declarada isolada (com chave primária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auto_incremente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pPr lvl="2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Depois realizar a ligação futuramente e substituir através de mapeamento:</a:t>
            </a:r>
          </a:p>
          <a:p>
            <a:pPr lvl="3"/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Lat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/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lon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 para uma tabela;</a:t>
            </a:r>
          </a:p>
          <a:p>
            <a:pPr lvl="3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Para a outra deve-se ter o arquivo com os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ceps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 padrão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atavés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 do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customer_id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/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seller_id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;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8890E-CAF0-4165-826F-7ADB2122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14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B551C-E49D-46C7-86C4-BA5C666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C0CCC35B-D46D-4E00-AD9E-7CC89691A9B8}"/>
              </a:ext>
            </a:extLst>
          </p:cNvPr>
          <p:cNvSpPr/>
          <p:nvPr/>
        </p:nvSpPr>
        <p:spPr>
          <a:xfrm>
            <a:off x="10510544" y="3733876"/>
            <a:ext cx="1649062" cy="823458"/>
          </a:xfrm>
          <a:prstGeom prst="wedgeEllipseCallout">
            <a:avLst>
              <a:gd name="adj1" fmla="val -52687"/>
              <a:gd name="adj2" fmla="val 435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NoSQL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51AFBC3-3E36-49C9-882D-D165A9BF420A}"/>
              </a:ext>
            </a:extLst>
          </p:cNvPr>
          <p:cNvSpPr/>
          <p:nvPr/>
        </p:nvSpPr>
        <p:spPr>
          <a:xfrm>
            <a:off x="9001828" y="5198035"/>
            <a:ext cx="1649062" cy="823458"/>
          </a:xfrm>
          <a:prstGeom prst="wedgeEllipseCallout">
            <a:avLst>
              <a:gd name="adj1" fmla="val -70974"/>
              <a:gd name="adj2" fmla="val 34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74421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E20656-7F6A-4678-BDFB-1F45EEAE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18FAF5-90FE-4A8C-BF70-CC7CA080E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Informações, códigos, modelos, scripts de teste, cloud....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73821-A742-47AC-8A23-FA31B6DC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1A77B-6162-4000-BC7B-BF3A996B1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Diagrama entidade relacionamento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e suas </a:t>
            </a:r>
            <a:r>
              <a:rPr lang="pt-BR" dirty="0" err="1"/>
              <a:t>fk</a:t>
            </a:r>
            <a:r>
              <a:rPr lang="pt-BR" dirty="0"/>
              <a:t>/pk presentes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DD492-6B0B-4845-AD77-6B8718EB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16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DC0DAD-70CA-4B58-AC34-85955EC50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61" y="2182791"/>
            <a:ext cx="8297625" cy="456510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27A5BE4-6E1F-46CC-812E-10BC82CBF7EE}"/>
              </a:ext>
            </a:extLst>
          </p:cNvPr>
          <p:cNvSpPr/>
          <p:nvPr/>
        </p:nvSpPr>
        <p:spPr>
          <a:xfrm>
            <a:off x="3692500" y="2182791"/>
            <a:ext cx="1478572" cy="971402"/>
          </a:xfrm>
          <a:prstGeom prst="wedgeEllipseCallout">
            <a:avLst>
              <a:gd name="adj1" fmla="val -70195"/>
              <a:gd name="adj2" fmla="val 291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Prefixo de cep gera inconsistência</a:t>
            </a:r>
          </a:p>
        </p:txBody>
      </p:sp>
    </p:spTree>
    <p:extLst>
      <p:ext uri="{BB962C8B-B14F-4D97-AF65-F5344CB8AC3E}">
        <p14:creationId xmlns:p14="http://schemas.microsoft.com/office/powerpoint/2010/main" val="375834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código </a:t>
            </a:r>
            <a:r>
              <a:rPr lang="pt-BR" dirty="0" err="1"/>
              <a:t>sql</a:t>
            </a:r>
            <a:r>
              <a:rPr lang="pt-BR" dirty="0"/>
              <a:t> para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e suas </a:t>
            </a:r>
            <a:r>
              <a:rPr lang="pt-BR" dirty="0" err="1"/>
              <a:t>fk</a:t>
            </a:r>
            <a:r>
              <a:rPr lang="pt-BR" dirty="0"/>
              <a:t>/pk presentes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2502-3B97-482E-B767-FD3F1C52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17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86B69-A4E6-43C3-8E01-08D8B5942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26" y="2249487"/>
            <a:ext cx="7376770" cy="41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4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Diagrama entidade relacionamento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isolado e chaves </a:t>
            </a:r>
            <a:r>
              <a:rPr lang="pt-BR" dirty="0" err="1"/>
              <a:t>fk</a:t>
            </a:r>
            <a:r>
              <a:rPr lang="pt-BR" dirty="0"/>
              <a:t>/pk removidas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7C5FD9-51FC-4439-967C-C1478D5C7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49" y="2097088"/>
            <a:ext cx="7863138" cy="471146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18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0FE177D-7296-4EBA-8876-284134D51BEF}"/>
              </a:ext>
            </a:extLst>
          </p:cNvPr>
          <p:cNvSpPr/>
          <p:nvPr/>
        </p:nvSpPr>
        <p:spPr>
          <a:xfrm>
            <a:off x="10276321" y="4452820"/>
            <a:ext cx="1376337" cy="947670"/>
          </a:xfrm>
          <a:prstGeom prst="wedgeEllipseCallout">
            <a:avLst>
              <a:gd name="adj1" fmla="val -49104"/>
              <a:gd name="adj2" fmla="val 68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Sem chaves FK.</a:t>
            </a:r>
          </a:p>
        </p:txBody>
      </p:sp>
    </p:spTree>
    <p:extLst>
      <p:ext uri="{BB962C8B-B14F-4D97-AF65-F5344CB8AC3E}">
        <p14:creationId xmlns:p14="http://schemas.microsoft.com/office/powerpoint/2010/main" val="299605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Diagrama entidade relacionamento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isolado e chaves </a:t>
            </a:r>
            <a:r>
              <a:rPr lang="pt-BR" dirty="0" err="1"/>
              <a:t>fk</a:t>
            </a:r>
            <a:r>
              <a:rPr lang="pt-BR" dirty="0"/>
              <a:t>/pk removidas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19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0FE177D-7296-4EBA-8876-284134D51BEF}"/>
              </a:ext>
            </a:extLst>
          </p:cNvPr>
          <p:cNvSpPr/>
          <p:nvPr/>
        </p:nvSpPr>
        <p:spPr>
          <a:xfrm>
            <a:off x="10276321" y="4452820"/>
            <a:ext cx="1376337" cy="947670"/>
          </a:xfrm>
          <a:prstGeom prst="wedgeEllipseCallout">
            <a:avLst>
              <a:gd name="adj1" fmla="val -93631"/>
              <a:gd name="adj2" fmla="val -62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Nova chave PK.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4F2320-3792-474E-869A-10053D40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26" y="2249488"/>
            <a:ext cx="7376770" cy="41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6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02C8-AF7B-4F37-9A7E-1552F189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Sumário/PASSOS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4CC5-0F14-4FA7-871B-33D851C31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Premissas;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Estrutura Inicial;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Características dos dados;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Ambientes;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Considerações às Premissas;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7176F-2ED7-443B-9AC8-79E69608F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t-BR" dirty="0"/>
              <a:t>Softwares/Ferramentas Utilizados;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dirty="0"/>
              <a:t>Projeto;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Estrutura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Carga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Acesso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Scripts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dirty="0"/>
              <a:t>Considerações Finais;</a:t>
            </a:r>
          </a:p>
          <a:p>
            <a:pPr marL="457200" indent="-457200">
              <a:buFont typeface="+mj-lt"/>
              <a:buAutoNum type="arabicPeriod" startAt="6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01BE9-4996-49E8-AF31-F2EBE83D3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F3F3D-C75A-444D-BEC7-E328C49F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06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Consumo de script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50517EE-F07D-4DAE-A30E-FC5CBD21890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7A6D-D780-4D86-B8F8-AE574C212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Atlas hospedado através da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mongodb+srv</a:t>
            </a:r>
            <a:r>
              <a:rPr lang="pt-BR" dirty="0"/>
              <a:t>://&lt;</a:t>
            </a:r>
            <a:r>
              <a:rPr lang="pt-BR" dirty="0" err="1"/>
              <a:t>user</a:t>
            </a:r>
            <a:r>
              <a:rPr lang="pt-BR" dirty="0"/>
              <a:t>&gt;:&lt;</a:t>
            </a:r>
            <a:r>
              <a:rPr lang="pt-BR" dirty="0" err="1"/>
              <a:t>password</a:t>
            </a:r>
            <a:r>
              <a:rPr lang="pt-BR" dirty="0"/>
              <a:t>&gt;@cluster0.hcjq9.mongodb.net/teste</a:t>
            </a:r>
          </a:p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20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6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8EB-9CE1-44B2-B1BC-C1CE71D2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Consumo de aplicação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4C40C50-F275-4505-8A30-480D35E2C8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FE8354-234B-42E2-9664-30D8A8A32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3A8F5-BB07-45B2-92CD-F5A46D8D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2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5557-6961-4291-8E6D-EE999767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</a:t>
            </a:r>
            <a:r>
              <a:rPr lang="pt-BR" dirty="0" err="1"/>
              <a:t>json</a:t>
            </a:r>
            <a:endParaRPr lang="pt-BR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BC4AC3-A55E-45A5-B602-1F2C85E954D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AAAFF6-C6D1-4CAD-92F5-A793808B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419A0-AFB9-46F2-91F1-CB4FE107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91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E18A-DA3B-4C51-947B-8183095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Softwares/ferramentas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8491-1B99-45AB-A4F7-43EA9F7AE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Python -&gt; Pandas,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csv</a:t>
            </a:r>
            <a:r>
              <a:rPr lang="pt-BR" dirty="0"/>
              <a:t>;</a:t>
            </a:r>
          </a:p>
          <a:p>
            <a:r>
              <a:rPr lang="pt-BR" dirty="0"/>
              <a:t>AWS -&gt; RDS via MySQL;</a:t>
            </a:r>
          </a:p>
          <a:p>
            <a:r>
              <a:rPr lang="pt-BR" dirty="0"/>
              <a:t>Modelagem de Dados -&gt; MySQL Workbench;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06DFE2-306B-4872-9D6F-47803DE90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9536"/>
            <a:ext cx="4875213" cy="30216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4720B-5318-4E91-AB69-D367DF9E5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93A262-49ED-44C7-822D-DE85816E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400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7FC-1721-4AA5-BBB7-A72BE792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acesso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5596-4074-4FF7-976D-34C7F444F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Host = cavassin-olist.cheow94jgvzf.us-east-1.rds.amazonaws.com</a:t>
            </a:r>
          </a:p>
          <a:p>
            <a:r>
              <a:rPr lang="pt-BR" dirty="0"/>
              <a:t>Porta = 3306</a:t>
            </a:r>
          </a:p>
          <a:p>
            <a:r>
              <a:rPr lang="pt-BR" dirty="0"/>
              <a:t>Usuário para leitura: </a:t>
            </a:r>
            <a:r>
              <a:rPr lang="pt-BR" dirty="0" err="1"/>
              <a:t>mysqlread</a:t>
            </a:r>
            <a:endParaRPr lang="pt-BR" dirty="0"/>
          </a:p>
          <a:p>
            <a:r>
              <a:rPr lang="pt-BR" dirty="0"/>
              <a:t>Senha para leitura: </a:t>
            </a:r>
            <a:r>
              <a:rPr lang="pt-BR" dirty="0" err="1"/>
              <a:t>mysqlread</a:t>
            </a:r>
            <a:endParaRPr lang="pt-BR" dirty="0"/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5DA10-3B10-44AC-90AA-510C2D890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Zona AWS: us-east-1c;</a:t>
            </a:r>
          </a:p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B4835-2E53-40E2-98D9-1EB1321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24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BD470-50EF-4CA3-A251-6E829872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C9AA9-7A24-47AE-B709-2FE2DA4E7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59" y="3087149"/>
            <a:ext cx="3965090" cy="20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12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A3F5-7000-44FF-BFAB-4431C13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5A41-CE60-4933-A65E-7D9C1C28A9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F31CE-CDD0-4CE6-8ED2-DE4A09098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EF38-2A62-4C37-8D5C-26851FCD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9A05F-6572-4371-9F00-80D422877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1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5485-D751-4727-BE57-28E43E12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43CE-986F-431B-ADCE-67532C9B8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SQL;</a:t>
            </a:r>
          </a:p>
          <a:p>
            <a:r>
              <a:rPr lang="pt-BR" dirty="0"/>
              <a:t>ETL;</a:t>
            </a:r>
          </a:p>
          <a:p>
            <a:r>
              <a:rPr lang="pt-BR" dirty="0"/>
              <a:t>Eficiência para Cloud;</a:t>
            </a:r>
          </a:p>
          <a:p>
            <a:r>
              <a:rPr lang="pt-BR" dirty="0"/>
              <a:t>Eficiência para BI;</a:t>
            </a:r>
          </a:p>
          <a:p>
            <a:r>
              <a:rPr lang="pt-BR" dirty="0"/>
              <a:t>Escalabilidade constante;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0E209-64CA-430B-B32F-0CE2F54E6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968380" cy="3541714"/>
          </a:xfrm>
        </p:spPr>
        <p:txBody>
          <a:bodyPr>
            <a:normAutofit/>
          </a:bodyPr>
          <a:lstStyle/>
          <a:p>
            <a:r>
              <a:rPr lang="pt-BR" dirty="0"/>
              <a:t>Velocidade na criação de Dashboards;</a:t>
            </a:r>
          </a:p>
          <a:p>
            <a:r>
              <a:rPr lang="pt-BR" dirty="0"/>
              <a:t>Estrutura Hibrida de </a:t>
            </a:r>
            <a:r>
              <a:rPr lang="pt-BR" dirty="0" err="1"/>
              <a:t>DataWarehouse</a:t>
            </a:r>
            <a:r>
              <a:rPr lang="pt-BR" dirty="0"/>
              <a:t> (nuvem/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</a:t>
            </a:r>
            <a:r>
              <a:rPr lang="pt-BR" dirty="0"/>
              <a:t>);</a:t>
            </a:r>
          </a:p>
          <a:p>
            <a:r>
              <a:rPr lang="pt-BR" dirty="0"/>
              <a:t>Custos para KPI instantâneo;</a:t>
            </a:r>
          </a:p>
          <a:p>
            <a:r>
              <a:rPr lang="pt-BR" dirty="0"/>
              <a:t>Documentação x Reescrita;</a:t>
            </a:r>
          </a:p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E46DE-0144-4578-B761-8CADB40E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7BFB4A-8C17-48F0-8BEE-1AAD2E77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2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8162-1426-4D0B-AEB3-02189E57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inicial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4911-BA60-497A-AAF5-02A26F14E5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Disposta no </a:t>
            </a: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https://github.com/olist/work-at-olist-data</a:t>
            </a:r>
            <a:r>
              <a:rPr lang="pt-BR" dirty="0"/>
              <a:t> do projeto como ponto inicial;</a:t>
            </a:r>
          </a:p>
          <a:p>
            <a:r>
              <a:rPr lang="pt-BR" dirty="0"/>
              <a:t>Considera ponto SQL Relacional com atributos de chave estrangeira, queries de consulta;</a:t>
            </a:r>
          </a:p>
          <a:p>
            <a:r>
              <a:rPr lang="pt-BR" dirty="0"/>
              <a:t>Conexão entre 8 tabelas de um </a:t>
            </a:r>
            <a:r>
              <a:rPr lang="pt-BR" dirty="0" err="1"/>
              <a:t>schema</a:t>
            </a:r>
            <a:r>
              <a:rPr lang="pt-BR" dirty="0"/>
              <a:t>;</a:t>
            </a:r>
          </a:p>
          <a:p>
            <a:r>
              <a:rPr lang="pt-BR" dirty="0"/>
              <a:t>Arquivos continham 9 </a:t>
            </a:r>
            <a:r>
              <a:rPr lang="pt-BR" dirty="0" err="1"/>
              <a:t>csv</a:t>
            </a:r>
            <a:r>
              <a:rPr lang="pt-BR" dirty="0"/>
              <a:t> (um deles traduz produtos);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64755E-E4E0-4E4F-9D8C-C550A34FC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53466"/>
            <a:ext cx="4875213" cy="29337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4061CA-B47A-4C6B-BDF7-505658515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3F9A4-23DD-432E-9552-3B317B4C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85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589B-D2FA-46E6-9B53-2FFEF675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067C-C289-4402-B70C-C67895A8E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9 </a:t>
            </a:r>
            <a:r>
              <a:rPr lang="pt-BR" dirty="0" err="1"/>
              <a:t>csv</a:t>
            </a:r>
            <a:r>
              <a:rPr lang="pt-BR" dirty="0"/>
              <a:t>: possíveis tabelas;</a:t>
            </a:r>
          </a:p>
          <a:p>
            <a:r>
              <a:rPr lang="pt-BR" dirty="0"/>
              <a:t>2 a 13 colunas;</a:t>
            </a:r>
          </a:p>
          <a:p>
            <a:r>
              <a:rPr lang="pt-BR" dirty="0"/>
              <a:t>Numéricos, textuais, </a:t>
            </a:r>
            <a:r>
              <a:rPr lang="pt-BR" dirty="0" err="1"/>
              <a:t>hex</a:t>
            </a:r>
            <a:r>
              <a:rPr lang="pt-BR" dirty="0"/>
              <a:t>, </a:t>
            </a:r>
            <a:r>
              <a:rPr lang="pt-BR" dirty="0" err="1"/>
              <a:t>lat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Maior parte não nula, exceto colunas localizadas no </a:t>
            </a:r>
            <a:r>
              <a:rPr lang="pt-BR" dirty="0" err="1"/>
              <a:t>csv</a:t>
            </a:r>
            <a:r>
              <a:rPr lang="pt-BR" dirty="0"/>
              <a:t> </a:t>
            </a:r>
            <a:r>
              <a:rPr lang="pt-BR" dirty="0" err="1"/>
              <a:t>order_reviews_dataset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B6F1E-EE91-4FDB-804B-FC775ED96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4F3B-7F57-46B7-B30F-FA04369F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287A4-FFD5-43CC-A9BB-FD0D32B5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09" y="1712326"/>
            <a:ext cx="4723002" cy="4949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9A1B0-5528-4C6E-9944-92944971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6051675"/>
            <a:ext cx="2948930" cy="6143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9FBEEB-2B95-4F64-AA7B-2F7AE6EE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1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346756-E44D-4985-8E1D-485F33BC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0" y="5828982"/>
            <a:ext cx="956744" cy="5721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460517-B635-40EF-80C2-5A7E9967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12639-5604-40E2-9F0D-F0BCDF101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05627"/>
            <a:ext cx="4878389" cy="398557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Nuvem</a:t>
            </a:r>
          </a:p>
          <a:p>
            <a:pPr lvl="1"/>
            <a:r>
              <a:rPr lang="pt-BR" dirty="0"/>
              <a:t>Disponibilidade 99,9% (AWS Contratual);</a:t>
            </a:r>
          </a:p>
          <a:p>
            <a:pPr lvl="1"/>
            <a:r>
              <a:rPr lang="pt-BR" dirty="0"/>
              <a:t>Custo relativamente baixo;</a:t>
            </a:r>
          </a:p>
          <a:p>
            <a:pPr lvl="1"/>
            <a:r>
              <a:rPr lang="pt-BR" dirty="0"/>
              <a:t>Paga-se pelo uso;</a:t>
            </a:r>
          </a:p>
          <a:p>
            <a:pPr lvl="1"/>
            <a:r>
              <a:rPr lang="pt-BR" dirty="0"/>
              <a:t>Escalabilidade;</a:t>
            </a:r>
          </a:p>
          <a:p>
            <a:pPr lvl="1"/>
            <a:r>
              <a:rPr lang="pt-BR" dirty="0"/>
              <a:t>Portabilidade;</a:t>
            </a:r>
          </a:p>
          <a:p>
            <a:pPr lvl="1"/>
            <a:r>
              <a:rPr lang="pt-BR" dirty="0"/>
              <a:t>Flexibilidade;</a:t>
            </a:r>
          </a:p>
          <a:p>
            <a:pPr lvl="1"/>
            <a:r>
              <a:rPr lang="pt-BR" dirty="0"/>
              <a:t>Ferramentas de código aberto disponíveis;</a:t>
            </a:r>
          </a:p>
          <a:p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048E-560A-4E66-8C5C-6F0BCC6B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05627"/>
            <a:ext cx="4875211" cy="41010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Local:</a:t>
            </a:r>
          </a:p>
          <a:p>
            <a:pPr lvl="1"/>
            <a:r>
              <a:rPr lang="pt-BR" dirty="0"/>
              <a:t>Disponibilidade 100% (teórica);</a:t>
            </a:r>
          </a:p>
          <a:p>
            <a:pPr lvl="1"/>
            <a:r>
              <a:rPr lang="pt-BR" dirty="0"/>
              <a:t>Custos iniciais altos;</a:t>
            </a:r>
          </a:p>
          <a:p>
            <a:pPr lvl="1"/>
            <a:r>
              <a:rPr lang="pt-BR" dirty="0"/>
              <a:t>Requer funcionários especializados no equipamento;</a:t>
            </a:r>
          </a:p>
          <a:p>
            <a:pPr lvl="1"/>
            <a:r>
              <a:rPr lang="pt-BR" dirty="0"/>
              <a:t>Baixa escalabilidade (requer compra de equipamentos/</a:t>
            </a:r>
            <a:r>
              <a:rPr lang="pt-BR" dirty="0" err="1"/>
              <a:t>hds</a:t>
            </a:r>
            <a:r>
              <a:rPr lang="pt-BR" dirty="0"/>
              <a:t>, etc...)</a:t>
            </a:r>
          </a:p>
          <a:p>
            <a:pPr lvl="1"/>
            <a:r>
              <a:rPr lang="pt-BR" dirty="0"/>
              <a:t>Baixa portabilidade;</a:t>
            </a:r>
          </a:p>
          <a:p>
            <a:pPr lvl="1"/>
            <a:r>
              <a:rPr lang="pt-BR" dirty="0"/>
              <a:t>Baixa flexibilidade;</a:t>
            </a:r>
          </a:p>
          <a:p>
            <a:pPr lvl="1"/>
            <a:r>
              <a:rPr lang="pt-BR" dirty="0"/>
              <a:t>Indicado para dados de sigilo extremo (MPF, GOV, TJ)</a:t>
            </a:r>
          </a:p>
          <a:p>
            <a:pPr lvl="1"/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26EE4B-5000-428A-BA48-80F7AE482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19" y="5791200"/>
            <a:ext cx="1943631" cy="5618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E30F63-9166-499E-AD21-11059653C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55" y="5636677"/>
            <a:ext cx="956744" cy="956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1CF0D6-23B4-4848-AA40-BFC47556A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68" y="5791200"/>
            <a:ext cx="786253" cy="784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4E5C28-8912-4820-A1DA-71AA980AC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56" y="5906653"/>
            <a:ext cx="1884191" cy="62767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5EE65D1-7641-4606-8E4B-1B17B9DEE5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882" y="5807168"/>
            <a:ext cx="786253" cy="78625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AF89AD-798A-43E7-8056-597C793AFCD6}"/>
              </a:ext>
            </a:extLst>
          </p:cNvPr>
          <p:cNvCxnSpPr/>
          <p:nvPr/>
        </p:nvCxnSpPr>
        <p:spPr>
          <a:xfrm>
            <a:off x="6350466" y="5791200"/>
            <a:ext cx="0" cy="70187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252A8AE-56C1-493C-8B74-B2BA03A9C8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18F302-1FA4-47E9-BCB0-FF8035A77BFF}"/>
              </a:ext>
            </a:extLst>
          </p:cNvPr>
          <p:cNvCxnSpPr/>
          <p:nvPr/>
        </p:nvCxnSpPr>
        <p:spPr>
          <a:xfrm>
            <a:off x="11047411" y="5828982"/>
            <a:ext cx="0" cy="70187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14B6B-C8A6-473F-B289-CCD5B050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15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6F03-F2EB-4E66-A717-EC5A18EE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Ambientes específicos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7576-0E51-4B39-A0CF-B41756782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AWS, Azure, </a:t>
            </a:r>
            <a:r>
              <a:rPr lang="pt-BR" dirty="0" err="1"/>
              <a:t>google</a:t>
            </a:r>
            <a:r>
              <a:rPr lang="pt-BR" dirty="0"/>
              <a:t> cloud e diversos serviços de nuvem possuem bancos de dados estruturados e não estruturados para uso, com escalabilidade compatível e limitada flexibilidade (depende se o sistema é </a:t>
            </a:r>
            <a:r>
              <a:rPr lang="pt-BR" dirty="0" err="1"/>
              <a:t>opensource</a:t>
            </a:r>
            <a:r>
              <a:rPr lang="pt-BR" dirty="0"/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DCE13-246F-4EEC-9A3A-525F6C594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este projeto pensa-se em projetar uma base de dados capaz de assistir às premissas, sendo uma destas a flexibilidade, pode-se optar por um servidor de banco de dados puro em NoSQL, que pode, ser consumido por servidores em nuvem e premisses.  No mercado existem diversos serviços deste tipo, para este projeto pensa-se no </a:t>
            </a:r>
            <a:r>
              <a:rPr lang="pt-BR" dirty="0" err="1"/>
              <a:t>MongoDB</a:t>
            </a:r>
            <a:r>
              <a:rPr lang="pt-BR" dirty="0"/>
              <a:t> Atlas (cloud).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B6148-91FC-4802-A2B6-47D272F9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42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65DA-F5DD-4B17-A0F8-1559C8AC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B075-C6AA-4223-B53F-58381410AA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Mesmo possuindo experiência de criação e administração de bancos de dados locais em SQL e NoSQL, avalia-se que os benefícios de sistemas de nuvem, incluindo o AWS. Assim a ferramenta se encontra em NoSQL se encontra em servidores Mongo na AWS.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631183-B5C7-4218-92B0-1F23612EC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1621"/>
            <a:ext cx="4875213" cy="323744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F3AA-5E45-49CA-9579-C54616F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8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62315-5EB6-4610-A82B-8D8B0A61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Ambiente 1: Nuvem (AWS):</a:t>
            </a:r>
          </a:p>
          <a:p>
            <a:pPr lvl="1"/>
            <a:r>
              <a:rPr lang="pt-BR" dirty="0"/>
              <a:t>Além dos benefícios da nuvem;</a:t>
            </a:r>
          </a:p>
          <a:p>
            <a:pPr lvl="1"/>
            <a:r>
              <a:rPr lang="pt-BR" dirty="0"/>
              <a:t>Conta com um conjunto de ferramentas que podem satisfazer as premissas deste projeto;</a:t>
            </a:r>
          </a:p>
          <a:p>
            <a:pPr lvl="1"/>
            <a:r>
              <a:rPr lang="pt-BR" dirty="0"/>
              <a:t>Conta com possível integração premisses, terceiros, nuvens e AWS;</a:t>
            </a:r>
          </a:p>
          <a:p>
            <a:r>
              <a:rPr lang="pt-BR" dirty="0"/>
              <a:t>Ambiente 2: Nuvem (AWS </a:t>
            </a:r>
            <a:r>
              <a:rPr lang="pt-BR" dirty="0" err="1"/>
              <a:t>MongoAtlas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Conta com ferramentas </a:t>
            </a:r>
            <a:r>
              <a:rPr lang="pt-BR" dirty="0" err="1"/>
              <a:t>opensource</a:t>
            </a:r>
            <a:r>
              <a:rPr lang="pt-BR" dirty="0"/>
              <a:t>, podendo ser implementado localmente ou na nuvem; Neste caso está hospedado na AWS </a:t>
            </a:r>
            <a:r>
              <a:rPr lang="pt-BR" dirty="0" err="1"/>
              <a:t>Norh</a:t>
            </a:r>
            <a:r>
              <a:rPr lang="pt-BR" dirty="0"/>
              <a:t> Virginia;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41271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Banco de dados:</a:t>
            </a:r>
          </a:p>
          <a:p>
            <a:pPr lvl="1"/>
            <a:r>
              <a:rPr lang="pt-BR" dirty="0"/>
              <a:t>Discussão entre SQL e NoSQL;</a:t>
            </a:r>
          </a:p>
          <a:p>
            <a:pPr lvl="1"/>
            <a:r>
              <a:rPr lang="pt-BR" dirty="0"/>
              <a:t>Dado o tamanho e complexidade dos dados, que pressupõe-se </a:t>
            </a:r>
            <a:r>
              <a:rPr lang="pt-BR" dirty="0" err="1"/>
              <a:t>petabytes</a:t>
            </a:r>
            <a:r>
              <a:rPr lang="pt-BR" dirty="0"/>
              <a:t>, pelas premissas, optou-se por uma solução na nuvem em NoSQL;</a:t>
            </a:r>
          </a:p>
          <a:p>
            <a:pPr lvl="1"/>
            <a:r>
              <a:rPr lang="pt-BR" dirty="0"/>
              <a:t>Das variadas opções premisses e cloud:</a:t>
            </a:r>
          </a:p>
          <a:p>
            <a:pPr lvl="2"/>
            <a:r>
              <a:rPr lang="pt-BR" dirty="0"/>
              <a:t>Pode ser consumida em premisses e nuvem;</a:t>
            </a:r>
          </a:p>
          <a:p>
            <a:pPr lvl="2"/>
            <a:r>
              <a:rPr lang="pt-BR" dirty="0"/>
              <a:t>A migração é relativamente simples;</a:t>
            </a:r>
          </a:p>
          <a:p>
            <a:pPr lvl="1"/>
            <a:r>
              <a:rPr lang="pt-BR" dirty="0"/>
              <a:t>Pode se converter </a:t>
            </a:r>
            <a:r>
              <a:rPr lang="pt-BR" dirty="0" err="1"/>
              <a:t>querries</a:t>
            </a:r>
            <a:r>
              <a:rPr lang="pt-BR" dirty="0"/>
              <a:t> SQL para NoSQL e vice-versa;</a:t>
            </a:r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A235A-1AC7-4281-A086-3DC2A906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89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4083</TotalTime>
  <Words>1480</Words>
  <Application>Microsoft Office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Tw Cen MT</vt:lpstr>
      <vt:lpstr>Circuit</vt:lpstr>
      <vt:lpstr>Work at olist: data engineer</vt:lpstr>
      <vt:lpstr>Sumário/PASSOS</vt:lpstr>
      <vt:lpstr>Premissas</vt:lpstr>
      <vt:lpstr>Estrutura inicial</vt:lpstr>
      <vt:lpstr>Característica dos dados</vt:lpstr>
      <vt:lpstr>AMBIENTES</vt:lpstr>
      <vt:lpstr>Ambientes específicos</vt:lpstr>
      <vt:lpstr>Considerações às premissas - I</vt:lpstr>
      <vt:lpstr>Considerações às premissas - II</vt:lpstr>
      <vt:lpstr>Considerações às premissas - III</vt:lpstr>
      <vt:lpstr>Considerações às premissas - IV</vt:lpstr>
      <vt:lpstr>Considerações às premissas - v</vt:lpstr>
      <vt:lpstr>TRATAMENTO DE DADOS</vt:lpstr>
      <vt:lpstr>TEstes de SQL/NoSql</vt:lpstr>
      <vt:lpstr>projeto</vt:lpstr>
      <vt:lpstr>SQL – Diagrama entidade relacionamento zip_prefix e suas fk/pk presentes</vt:lpstr>
      <vt:lpstr>SQL – código sql para zip_prefix e suas fk/pk presentes</vt:lpstr>
      <vt:lpstr>SQL – Diagrama entidade relacionamento zip_prefix isolado e chaves fk/pk removidas</vt:lpstr>
      <vt:lpstr>SQL – Diagrama entidade relacionamento zip_prefix isolado e chaves fk/pk removidas</vt:lpstr>
      <vt:lpstr>Consumo de script</vt:lpstr>
      <vt:lpstr>Consumo de aplicação</vt:lpstr>
      <vt:lpstr>Conversão de json</vt:lpstr>
      <vt:lpstr>Softwares/ferramentas utilizados</vt:lpstr>
      <vt:lpstr>Sistema de acesso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at olist: data engineer</dc:title>
  <dc:creator>Wilian Cavassin</dc:creator>
  <cp:lastModifiedBy>Wilian Cavassin</cp:lastModifiedBy>
  <cp:revision>50</cp:revision>
  <dcterms:created xsi:type="dcterms:W3CDTF">2020-07-19T03:18:33Z</dcterms:created>
  <dcterms:modified xsi:type="dcterms:W3CDTF">2020-07-27T04:41:07Z</dcterms:modified>
</cp:coreProperties>
</file>